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05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8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56"/>
  </p:normalViewPr>
  <p:slideViewPr>
    <p:cSldViewPr snapToGrid="0" snapToObjects="1">
      <p:cViewPr varScale="1">
        <p:scale>
          <a:sx n="107" d="100"/>
          <a:sy n="107" d="100"/>
        </p:scale>
        <p:origin x="73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707B9-5A79-8243-90A8-4EC845151096}" type="datetimeFigureOut">
              <a:rPr lang="en-GB" smtClean="0"/>
              <a:t>14/05/2021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8E4D0-046A-4B46-8FC6-506A385BD1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7912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707B9-5A79-8243-90A8-4EC845151096}" type="datetimeFigureOut">
              <a:rPr lang="en-GB" smtClean="0"/>
              <a:t>14/05/2021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8E4D0-046A-4B46-8FC6-506A385BD1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637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707B9-5A79-8243-90A8-4EC845151096}" type="datetimeFigureOut">
              <a:rPr lang="en-GB" smtClean="0"/>
              <a:t>14/05/2021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8E4D0-046A-4B46-8FC6-506A385BD1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1269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707B9-5A79-8243-90A8-4EC845151096}" type="datetimeFigureOut">
              <a:rPr lang="en-GB" smtClean="0"/>
              <a:t>14/05/2021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8E4D0-046A-4B46-8FC6-506A385BD1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803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707B9-5A79-8243-90A8-4EC845151096}" type="datetimeFigureOut">
              <a:rPr lang="en-GB" smtClean="0"/>
              <a:t>14/05/2021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8E4D0-046A-4B46-8FC6-506A385BD1A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09985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707B9-5A79-8243-90A8-4EC845151096}" type="datetimeFigureOut">
              <a:rPr lang="en-GB" smtClean="0"/>
              <a:t>14/05/2021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8E4D0-046A-4B46-8FC6-506A385BD1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5053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707B9-5A79-8243-90A8-4EC845151096}" type="datetimeFigureOut">
              <a:rPr lang="en-GB" smtClean="0"/>
              <a:t>14/05/2021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8E4D0-046A-4B46-8FC6-506A385BD1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919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707B9-5A79-8243-90A8-4EC845151096}" type="datetimeFigureOut">
              <a:rPr lang="en-GB" smtClean="0"/>
              <a:t>14/05/2021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8E4D0-046A-4B46-8FC6-506A385BD1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801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19B707B9-5A79-8243-90A8-4EC845151096}" type="datetimeFigureOut">
              <a:rPr lang="en-GB" smtClean="0"/>
              <a:t>14/05/2021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8E4D0-046A-4B46-8FC6-506A385BD1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8816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707B9-5A79-8243-90A8-4EC845151096}" type="datetimeFigureOut">
              <a:rPr lang="en-GB" smtClean="0"/>
              <a:t>14/05/2021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8E4D0-046A-4B46-8FC6-506A385BD1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0791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707B9-5A79-8243-90A8-4EC845151096}" type="datetimeFigureOut">
              <a:rPr lang="en-GB" smtClean="0"/>
              <a:t>14/05/2021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8E4D0-046A-4B46-8FC6-506A385BD1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423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9B707B9-5A79-8243-90A8-4EC845151096}" type="datetimeFigureOut">
              <a:rPr lang="en-GB" smtClean="0"/>
              <a:t>14/05/2021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9138E4D0-046A-4B46-8FC6-506A385BD1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603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6" r:id="rId1"/>
    <p:sldLayoutId id="2147483907" r:id="rId2"/>
    <p:sldLayoutId id="2147483908" r:id="rId3"/>
    <p:sldLayoutId id="2147483909" r:id="rId4"/>
    <p:sldLayoutId id="2147483910" r:id="rId5"/>
    <p:sldLayoutId id="2147483911" r:id="rId6"/>
    <p:sldLayoutId id="2147483912" r:id="rId7"/>
    <p:sldLayoutId id="2147483913" r:id="rId8"/>
    <p:sldLayoutId id="2147483914" r:id="rId9"/>
    <p:sldLayoutId id="2147483915" r:id="rId10"/>
    <p:sldLayoutId id="2147483916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ationaltrust.org.uk/whiteford-and-north-gower/features/cwm-ivy-where-the-sea-comes-in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AD2B8-7278-F148-A01B-1870EE2386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2267990"/>
            <a:ext cx="8991600" cy="1645920"/>
          </a:xfrm>
        </p:spPr>
        <p:txBody>
          <a:bodyPr>
            <a:normAutofit/>
          </a:bodyPr>
          <a:lstStyle/>
          <a:p>
            <a:r>
              <a:rPr lang="en-GB" dirty="0"/>
              <a:t>Habitat Management at Cwm Ivy Marsh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BF32BD-33EE-7041-9A8D-FC73CD5F79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43306"/>
            <a:ext cx="9144000" cy="1655762"/>
          </a:xfrm>
        </p:spPr>
        <p:txBody>
          <a:bodyPr/>
          <a:lstStyle/>
          <a:p>
            <a:r>
              <a:rPr lang="en-GB" dirty="0"/>
              <a:t>Dylan Morgan (2008527)</a:t>
            </a:r>
          </a:p>
          <a:p>
            <a:r>
              <a:rPr lang="en-GB" dirty="0"/>
              <a:t>MSc Environmental Conservation &amp; Management</a:t>
            </a:r>
          </a:p>
        </p:txBody>
      </p:sp>
      <p:pic>
        <p:nvPicPr>
          <p:cNvPr id="1026" name="Picture 2" descr="Emergency Notices | UWTSD">
            <a:extLst>
              <a:ext uri="{FF2B5EF4-FFF2-40B4-BE49-F238E27FC236}">
                <a16:creationId xmlns:a16="http://schemas.microsoft.com/office/drawing/2014/main" id="{13865872-9FFE-6141-A6A0-2100F8584D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213" y="5477885"/>
            <a:ext cx="3810000" cy="126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90934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4747A-6D5D-D64C-9EA9-3A6258CDD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4258" y="667809"/>
            <a:ext cx="7729728" cy="1188720"/>
          </a:xfrm>
        </p:spPr>
        <p:txBody>
          <a:bodyPr/>
          <a:lstStyle/>
          <a:p>
            <a:r>
              <a:rPr lang="en-GB" dirty="0"/>
              <a:t>Cwm Ivy marsh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712BF-734D-D744-AD71-236895B25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214" y="2626169"/>
            <a:ext cx="7729728" cy="310198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Carmarthen Bay SAC </a:t>
            </a:r>
            <a:r>
              <a:rPr lang="en-GB" dirty="0">
                <a:sym typeface="Wingdings" pitchFamily="2" charset="2"/>
              </a:rPr>
              <a:t> Burry Inlet SPA &amp; Ramsar site  Whiteford National Nature Reserve  Gower Area of Outstanding Natural Beauty</a:t>
            </a:r>
            <a:endParaRPr lang="en-GB" dirty="0"/>
          </a:p>
          <a:p>
            <a:r>
              <a:rPr lang="en-GB" dirty="0"/>
              <a:t>Sea wall breached in 2014, freshwater marsh &amp; grazing land </a:t>
            </a:r>
            <a:r>
              <a:rPr lang="en-GB" dirty="0">
                <a:sym typeface="Wingdings" pitchFamily="2" charset="2"/>
              </a:rPr>
              <a:t> salt marsh </a:t>
            </a:r>
            <a:r>
              <a:rPr lang="en-GB" sz="1500" dirty="0">
                <a:sym typeface="Wingdings" pitchFamily="2" charset="2"/>
              </a:rPr>
              <a:t>(National Trust, 2021; NRW, 2021), </a:t>
            </a:r>
            <a:r>
              <a:rPr lang="en-GB" dirty="0">
                <a:sym typeface="Wingdings" pitchFamily="2" charset="2"/>
              </a:rPr>
              <a:t>land now floods on spring tides </a:t>
            </a:r>
            <a:endParaRPr lang="en-GB" dirty="0"/>
          </a:p>
          <a:p>
            <a:r>
              <a:rPr lang="en-GB" dirty="0"/>
              <a:t>Waders &amp; waterfowl: oystercatchers (</a:t>
            </a:r>
            <a:r>
              <a:rPr lang="en-GB" dirty="0" err="1"/>
              <a:t>Haematopus</a:t>
            </a:r>
            <a:r>
              <a:rPr lang="en-GB" dirty="0"/>
              <a:t> </a:t>
            </a:r>
            <a:r>
              <a:rPr lang="en-GB" dirty="0" err="1"/>
              <a:t>ostralegus</a:t>
            </a:r>
            <a:r>
              <a:rPr lang="en-GB" dirty="0"/>
              <a:t>), (little egrets (</a:t>
            </a:r>
            <a:r>
              <a:rPr lang="en-GB" dirty="0" err="1"/>
              <a:t>Egretta</a:t>
            </a:r>
            <a:r>
              <a:rPr lang="en-GB" dirty="0"/>
              <a:t> </a:t>
            </a:r>
            <a:r>
              <a:rPr lang="en-GB" dirty="0" err="1"/>
              <a:t>garzetta</a:t>
            </a:r>
            <a:r>
              <a:rPr lang="en-GB" dirty="0"/>
              <a:t>), grey herons (</a:t>
            </a:r>
            <a:r>
              <a:rPr lang="en-GB" dirty="0" err="1"/>
              <a:t>Ardea</a:t>
            </a:r>
            <a:r>
              <a:rPr lang="en-GB" dirty="0"/>
              <a:t> cinerea), kingfishers (</a:t>
            </a:r>
            <a:r>
              <a:rPr lang="en-GB" dirty="0" err="1"/>
              <a:t>Alcedo</a:t>
            </a:r>
            <a:r>
              <a:rPr lang="en-GB" dirty="0"/>
              <a:t> </a:t>
            </a:r>
            <a:r>
              <a:rPr lang="en-GB" dirty="0" err="1"/>
              <a:t>atthis</a:t>
            </a:r>
            <a:r>
              <a:rPr lang="en-GB" dirty="0"/>
              <a:t>), lapwing (</a:t>
            </a:r>
            <a:r>
              <a:rPr lang="en-GB" dirty="0" err="1"/>
              <a:t>Vanellus</a:t>
            </a:r>
            <a:r>
              <a:rPr lang="en-GB" dirty="0"/>
              <a:t> </a:t>
            </a:r>
            <a:r>
              <a:rPr lang="en-GB" dirty="0" err="1"/>
              <a:t>vanellus</a:t>
            </a:r>
            <a:r>
              <a:rPr lang="en-GB" dirty="0"/>
              <a:t>), starling (Sturnus vulgaris), redshank (</a:t>
            </a:r>
            <a:r>
              <a:rPr lang="en-GB" dirty="0" err="1"/>
              <a:t>Tringa</a:t>
            </a:r>
            <a:r>
              <a:rPr lang="en-GB" dirty="0"/>
              <a:t> </a:t>
            </a:r>
            <a:r>
              <a:rPr lang="en-GB" dirty="0" err="1"/>
              <a:t>tortanus</a:t>
            </a:r>
            <a:r>
              <a:rPr lang="en-GB" dirty="0"/>
              <a:t>), (curlew (Numenius </a:t>
            </a:r>
            <a:r>
              <a:rPr lang="en-GB" dirty="0" err="1"/>
              <a:t>arquata</a:t>
            </a:r>
            <a:r>
              <a:rPr lang="en-GB" dirty="0"/>
              <a:t>) and hen harriers (Circus </a:t>
            </a:r>
            <a:r>
              <a:rPr lang="en-GB" dirty="0" err="1"/>
              <a:t>cyaneus</a:t>
            </a:r>
            <a:r>
              <a:rPr lang="en-GB" dirty="0"/>
              <a:t>), with future hopes for a resident osprey (Pandion haliaetus) population </a:t>
            </a:r>
          </a:p>
          <a:p>
            <a:r>
              <a:rPr lang="en-GB" dirty="0"/>
              <a:t>Atlantic salt-meadows (</a:t>
            </a:r>
            <a:r>
              <a:rPr lang="en-GB" dirty="0" err="1"/>
              <a:t>Glauco-Puccinellietalia</a:t>
            </a:r>
            <a:r>
              <a:rPr lang="en-GB" dirty="0"/>
              <a:t> </a:t>
            </a:r>
            <a:r>
              <a:rPr lang="en-GB" dirty="0" err="1"/>
              <a:t>maritimae</a:t>
            </a:r>
            <a:r>
              <a:rPr lang="en-GB" dirty="0"/>
              <a:t>), Salicornia, </a:t>
            </a:r>
            <a:r>
              <a:rPr lang="en-GB" dirty="0" err="1"/>
              <a:t>Puccinellia</a:t>
            </a:r>
            <a:r>
              <a:rPr lang="en-GB" dirty="0"/>
              <a:t>, </a:t>
            </a:r>
            <a:r>
              <a:rPr lang="en-GB" dirty="0" err="1"/>
              <a:t>Suaeda</a:t>
            </a:r>
            <a:r>
              <a:rPr lang="en-GB" dirty="0"/>
              <a:t> with other annuals colonising mud and sand, shad (Alosa sp.), river lamprey (</a:t>
            </a:r>
            <a:r>
              <a:rPr lang="en-GB" dirty="0" err="1"/>
              <a:t>Lampetra</a:t>
            </a:r>
            <a:r>
              <a:rPr lang="en-GB" dirty="0"/>
              <a:t> </a:t>
            </a:r>
            <a:r>
              <a:rPr lang="en-GB" dirty="0" err="1"/>
              <a:t>fluviatilis</a:t>
            </a:r>
            <a:r>
              <a:rPr lang="en-GB" dirty="0"/>
              <a:t>), sea lamprey (Petromyzon marinus) and otter (</a:t>
            </a:r>
            <a:r>
              <a:rPr lang="en-GB" dirty="0" err="1"/>
              <a:t>Lutra</a:t>
            </a:r>
            <a:r>
              <a:rPr lang="en-GB" dirty="0"/>
              <a:t> </a:t>
            </a:r>
            <a:r>
              <a:rPr lang="en-GB" dirty="0" err="1"/>
              <a:t>lutra</a:t>
            </a:r>
            <a:r>
              <a:rPr lang="en-GB" dirty="0"/>
              <a:t>). 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CDA8544-37FF-F44E-88CF-6C68FBF5BE90}"/>
              </a:ext>
            </a:extLst>
          </p:cNvPr>
          <p:cNvGrpSpPr/>
          <p:nvPr/>
        </p:nvGrpSpPr>
        <p:grpSpPr>
          <a:xfrm>
            <a:off x="8930244" y="1971304"/>
            <a:ext cx="3025674" cy="4668026"/>
            <a:chOff x="9212882" y="2153412"/>
            <a:chExt cx="2743036" cy="4485918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5CBFBC60-83E4-554C-9410-1D1E67C0C00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9212882" y="4485919"/>
              <a:ext cx="2743036" cy="2153411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3523F361-B808-824D-80D2-98CE7DC326E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212882" y="2153412"/>
              <a:ext cx="2738775" cy="224483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92734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07FCD-B3E8-A044-8CA9-710544E3A1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Existing Management at cwm ivy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8D365-F1CE-FB4B-A6FC-C950ED4D5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SAC is a multi interest site of 10 features: estuaries, mudflats &amp; sandflats, Atlantic salt-meadows, Salicornia &amp; other annuals, large shallow inlets &amp; bays, Allis shad, Twaite shad, Sea lamprey and Otter</a:t>
            </a:r>
          </a:p>
          <a:p>
            <a:r>
              <a:rPr lang="en-GB" dirty="0"/>
              <a:t>Large management document covering a large area, site specifics not always mentioned</a:t>
            </a:r>
          </a:p>
          <a:p>
            <a:r>
              <a:rPr lang="en-GB" dirty="0"/>
              <a:t>Narrowing down the Carmarthen Bay and estuaries SAC management plan to Cwm Ivy doesn’t include some habitats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8797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2E31D-51FA-4344-9C97-249690998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Woodland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F191C-3789-7B4E-B008-0996D8FA3D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2981" y="2554917"/>
            <a:ext cx="7729728" cy="3101983"/>
          </a:xfrm>
        </p:spPr>
        <p:txBody>
          <a:bodyPr/>
          <a:lstStyle/>
          <a:p>
            <a:r>
              <a:rPr lang="en-GB" dirty="0"/>
              <a:t>Dendrochronology – recording age </a:t>
            </a:r>
          </a:p>
          <a:p>
            <a:endParaRPr lang="en-GB" dirty="0"/>
          </a:p>
          <a:p>
            <a:r>
              <a:rPr lang="en-GB" dirty="0"/>
              <a:t>Semi-natural Broad-leaved Woodland – A1.1.1</a:t>
            </a:r>
          </a:p>
          <a:p>
            <a:r>
              <a:rPr lang="en-GB" dirty="0"/>
              <a:t>Planted Coniferous Woodland – A1.2.2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A1CEC390-B953-9F45-B949-12CE8638EBDC}"/>
              </a:ext>
            </a:extLst>
          </p:cNvPr>
          <p:cNvGrpSpPr/>
          <p:nvPr/>
        </p:nvGrpSpPr>
        <p:grpSpPr>
          <a:xfrm>
            <a:off x="6096000" y="2554917"/>
            <a:ext cx="5805820" cy="3923538"/>
            <a:chOff x="6071695" y="2319666"/>
            <a:chExt cx="5805820" cy="3923538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4E59A5C4-4E67-A845-A798-F16E45B730F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5899" t="2595" r="18473"/>
            <a:stretch/>
          </p:blipFill>
          <p:spPr>
            <a:xfrm>
              <a:off x="6071695" y="2319667"/>
              <a:ext cx="4215741" cy="3923537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4DDA4EC9-2B73-C94E-A36E-B843B62211B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302715" y="2319666"/>
              <a:ext cx="1574800" cy="392353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5791883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A0DD5-1008-4C41-AD93-7E3239E9FE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Grassland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34A12D-7AD7-4044-8678-749533A573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0471" y="2554917"/>
            <a:ext cx="7729728" cy="3101983"/>
          </a:xfrm>
        </p:spPr>
        <p:txBody>
          <a:bodyPr/>
          <a:lstStyle/>
          <a:p>
            <a:r>
              <a:rPr lang="en-GB" dirty="0"/>
              <a:t>Mosaic of long and short grassland habitats </a:t>
            </a:r>
          </a:p>
          <a:p>
            <a:endParaRPr lang="en-GB" dirty="0"/>
          </a:p>
          <a:p>
            <a:r>
              <a:rPr lang="en-GB" dirty="0"/>
              <a:t>Unimproved Neutral Grassland - B2.1</a:t>
            </a:r>
          </a:p>
          <a:p>
            <a:r>
              <a:rPr lang="en-GB" dirty="0"/>
              <a:t>Semi-improved Neutral Grassland - B2.2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D9A71B1-652D-9C4C-AACB-66209181F926}"/>
              </a:ext>
            </a:extLst>
          </p:cNvPr>
          <p:cNvGrpSpPr/>
          <p:nvPr/>
        </p:nvGrpSpPr>
        <p:grpSpPr>
          <a:xfrm>
            <a:off x="6096000" y="2554917"/>
            <a:ext cx="5805820" cy="3923538"/>
            <a:chOff x="6071695" y="2319666"/>
            <a:chExt cx="5805820" cy="3923538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B06E633A-E495-C84C-B11D-FD49DAE81B0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5899" t="2595" r="18473"/>
            <a:stretch/>
          </p:blipFill>
          <p:spPr>
            <a:xfrm>
              <a:off x="6071695" y="2319667"/>
              <a:ext cx="4215741" cy="3923537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0915C3E6-6770-4445-85B8-B7BE51204E1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302715" y="2319666"/>
              <a:ext cx="1574800" cy="392353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440610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62B6F-C17E-D146-A829-A83CAA26A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Saltmarsh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E8A61-A1D0-6544-874E-187062E31B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4222" y="2638044"/>
            <a:ext cx="7729728" cy="3101983"/>
          </a:xfrm>
        </p:spPr>
        <p:txBody>
          <a:bodyPr/>
          <a:lstStyle/>
          <a:p>
            <a:r>
              <a:rPr lang="en-GB" dirty="0"/>
              <a:t>Introduce seagrasses, vegetation buffers and banks are                                 feeding grounds for fish, invertebrates, small                                             mammals, waterfowl and waders</a:t>
            </a:r>
          </a:p>
          <a:p>
            <a:endParaRPr lang="en-GB" dirty="0"/>
          </a:p>
          <a:p>
            <a:r>
              <a:rPr lang="en-GB" dirty="0"/>
              <a:t>Dense Continuous Saltmarsh - H2.6</a:t>
            </a:r>
          </a:p>
          <a:p>
            <a:r>
              <a:rPr lang="en-GB" dirty="0"/>
              <a:t>Marshy Grassland - B5</a:t>
            </a:r>
          </a:p>
          <a:p>
            <a:r>
              <a:rPr lang="en-GB" dirty="0"/>
              <a:t>Drainage Channels - G2</a:t>
            </a:r>
          </a:p>
          <a:p>
            <a:r>
              <a:rPr lang="en-GB" dirty="0"/>
              <a:t>Intertidal Mud - H1.1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C023F3A-DFF5-7445-998B-C99A29B23631}"/>
              </a:ext>
            </a:extLst>
          </p:cNvPr>
          <p:cNvGrpSpPr/>
          <p:nvPr/>
        </p:nvGrpSpPr>
        <p:grpSpPr>
          <a:xfrm>
            <a:off x="6202878" y="2543042"/>
            <a:ext cx="5805820" cy="3923538"/>
            <a:chOff x="6071695" y="2319666"/>
            <a:chExt cx="5805820" cy="3923538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0FBBA2D7-F899-8347-838B-DBD30E0BBCF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5899" t="2595" r="18473"/>
            <a:stretch/>
          </p:blipFill>
          <p:spPr>
            <a:xfrm>
              <a:off x="6071695" y="2319667"/>
              <a:ext cx="4215741" cy="3923537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BFB6B47B-7C53-4D45-B5F8-F41FEEF3CFE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302715" y="2319666"/>
              <a:ext cx="1574800" cy="392353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4249565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EE270-074D-CE41-B0F3-C53C892A7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Arable land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31FED-8E53-9F41-9E92-1D84BF355C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4222" y="2638044"/>
            <a:ext cx="7729728" cy="3101983"/>
          </a:xfrm>
        </p:spPr>
        <p:txBody>
          <a:bodyPr/>
          <a:lstStyle/>
          <a:p>
            <a:r>
              <a:rPr lang="en-GB" dirty="0"/>
              <a:t>Agriculture to Aquaculture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Arable land (agricultural) - J1.1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CA278A1-6E04-204E-B1CB-31A63A93CF3C}"/>
              </a:ext>
            </a:extLst>
          </p:cNvPr>
          <p:cNvGrpSpPr/>
          <p:nvPr/>
        </p:nvGrpSpPr>
        <p:grpSpPr>
          <a:xfrm>
            <a:off x="5621040" y="2531166"/>
            <a:ext cx="5805820" cy="3923538"/>
            <a:chOff x="6071695" y="2319666"/>
            <a:chExt cx="5805820" cy="3923538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4AFF8A48-6372-AA44-8B48-53BAE347F2B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5899" t="2595" r="18473"/>
            <a:stretch/>
          </p:blipFill>
          <p:spPr>
            <a:xfrm>
              <a:off x="6071695" y="2319667"/>
              <a:ext cx="4215741" cy="3923537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40BF3133-4FC1-4049-B73D-D4B54084585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302715" y="2319666"/>
              <a:ext cx="1574800" cy="392353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2270533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4ECE1-38BD-7D44-BF96-FB4FAE162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Miscellaneous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37980-F07F-9A4C-86F4-656499F0B8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705" y="2685545"/>
            <a:ext cx="7729728" cy="3101983"/>
          </a:xfrm>
        </p:spPr>
        <p:txBody>
          <a:bodyPr/>
          <a:lstStyle/>
          <a:p>
            <a:r>
              <a:rPr lang="en-GB" dirty="0"/>
              <a:t>Remove all possible traces of human activity in the marsh</a:t>
            </a:r>
          </a:p>
          <a:p>
            <a:endParaRPr lang="en-GB" dirty="0"/>
          </a:p>
          <a:p>
            <a:r>
              <a:rPr lang="en-GB" dirty="0"/>
              <a:t>Sea Wall - J3.5</a:t>
            </a:r>
          </a:p>
          <a:p>
            <a:r>
              <a:rPr lang="en-GB" dirty="0"/>
              <a:t>Track/Footpath - J4</a:t>
            </a:r>
          </a:p>
          <a:p>
            <a:r>
              <a:rPr lang="en-GB" dirty="0"/>
              <a:t>Footbridge - J5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F2108AC-5B8C-D14C-AC43-85AD603B84DA}"/>
              </a:ext>
            </a:extLst>
          </p:cNvPr>
          <p:cNvGrpSpPr/>
          <p:nvPr/>
        </p:nvGrpSpPr>
        <p:grpSpPr>
          <a:xfrm>
            <a:off x="6096000" y="2519291"/>
            <a:ext cx="5805820" cy="3923538"/>
            <a:chOff x="6071695" y="2319666"/>
            <a:chExt cx="5805820" cy="3923538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A2EDCE84-E537-4A4A-8AEF-2253E762CF7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5899" t="2595" r="18473"/>
            <a:stretch/>
          </p:blipFill>
          <p:spPr>
            <a:xfrm>
              <a:off x="6071695" y="2319667"/>
              <a:ext cx="4215741" cy="3923537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F5D584BF-7C6D-314F-A1F2-199EB4F4A5B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302715" y="2319666"/>
              <a:ext cx="1574800" cy="392353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921666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224F1-43DF-C54D-AF18-C1A059BA6D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10 year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4B9B2-220B-3445-A25C-A201EAEF07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of drones to monitor vegetation change in coastal wetland restoration schemes (Dale et al., 2020)</a:t>
            </a:r>
          </a:p>
          <a:p>
            <a:r>
              <a:rPr lang="en-GB" dirty="0"/>
              <a:t>Aquaculture</a:t>
            </a:r>
          </a:p>
          <a:p>
            <a:r>
              <a:rPr lang="en-GB" dirty="0"/>
              <a:t>Rich saltmarsh habitats, rich in wildlife (predator &amp; prey)</a:t>
            </a:r>
          </a:p>
          <a:p>
            <a:r>
              <a:rPr lang="en-GB" dirty="0"/>
              <a:t>Seagrasses, vegetation buffers &amp; banks</a:t>
            </a:r>
          </a:p>
          <a:p>
            <a:r>
              <a:rPr lang="en-GB" dirty="0"/>
              <a:t>Combined long and short grassland</a:t>
            </a:r>
          </a:p>
          <a:p>
            <a:r>
              <a:rPr lang="en-GB" dirty="0"/>
              <a:t>Stringent woodland management plan</a:t>
            </a:r>
          </a:p>
          <a:p>
            <a:r>
              <a:rPr lang="en-GB" dirty="0"/>
              <a:t>Maintain light animal grazing</a:t>
            </a:r>
          </a:p>
        </p:txBody>
      </p:sp>
    </p:spTree>
    <p:extLst>
      <p:ext uri="{BB962C8B-B14F-4D97-AF65-F5344CB8AC3E}">
        <p14:creationId xmlns:p14="http://schemas.microsoft.com/office/powerpoint/2010/main" val="15689465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0832B-C905-B949-8834-C1CD34AE41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68433-3735-ED43-9BDF-C4705F28E4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1300" dirty="0"/>
              <a:t>Dale, J, Burnside, N, Hill-Butler, C, Berg, M, Strong, C &amp; Burgess, HM 2020, 'The Use of Unmanned Aerial Vehicles to Determine Differences in Vegetation Cover: A Tool for Monitoring Coastal Wetland Restoration Schemes', Remote Sensing, vol. 12, no. 24, 4022. https://</a:t>
            </a:r>
            <a:r>
              <a:rPr lang="en-GB" sz="1300" dirty="0" err="1"/>
              <a:t>dx.doi.org</a:t>
            </a:r>
            <a:r>
              <a:rPr lang="en-GB" sz="1300" dirty="0"/>
              <a:t>/10.3390/rs12244022 </a:t>
            </a:r>
          </a:p>
          <a:p>
            <a:r>
              <a:rPr lang="en-GB" sz="1300" dirty="0"/>
              <a:t>Google Earth Pro, 2020, Cwm Ivy, (Online)</a:t>
            </a:r>
          </a:p>
          <a:p>
            <a:r>
              <a:rPr lang="en-GB" sz="1300" dirty="0"/>
              <a:t>Halcrow. </a:t>
            </a:r>
            <a:r>
              <a:rPr lang="en-GB" sz="1300" i="1" dirty="0" err="1"/>
              <a:t>Lavernock</a:t>
            </a:r>
            <a:r>
              <a:rPr lang="en-GB" sz="1300" i="1" dirty="0"/>
              <a:t> Point to </a:t>
            </a:r>
            <a:r>
              <a:rPr lang="en-GB" sz="1300" i="1" dirty="0" err="1"/>
              <a:t>St.Ann’s</a:t>
            </a:r>
            <a:r>
              <a:rPr lang="en-GB" sz="1300" i="1" dirty="0"/>
              <a:t> Head Shoreline Management Plan SMP2</a:t>
            </a:r>
            <a:r>
              <a:rPr lang="en-GB" sz="1300" dirty="0"/>
              <a:t>; Halcrow: London, UK, 2012. </a:t>
            </a:r>
          </a:p>
          <a:p>
            <a:r>
              <a:rPr lang="en-GB" sz="1300" dirty="0"/>
              <a:t>NRW, 2018. Carmarthen Bay and Estuaries / Bae </a:t>
            </a:r>
            <a:r>
              <a:rPr lang="en-GB" sz="1300" dirty="0" err="1"/>
              <a:t>Caerfyrddin</a:t>
            </a:r>
            <a:r>
              <a:rPr lang="en-GB" sz="1300" dirty="0"/>
              <a:t> ac </a:t>
            </a:r>
            <a:r>
              <a:rPr lang="en-GB" sz="1300" dirty="0" err="1"/>
              <a:t>Aberoedd</a:t>
            </a:r>
            <a:r>
              <a:rPr lang="en-GB" sz="1300" dirty="0"/>
              <a:t> Special Area of Conservation: Indicative site level feature condition assessments 2018. NRW Evidence Report Series, Report No: 225, 49pp, NRW, Bangor. </a:t>
            </a:r>
          </a:p>
          <a:p>
            <a:r>
              <a:rPr lang="en-GB" sz="1300" dirty="0"/>
              <a:t>National Trust. 2021. </a:t>
            </a:r>
            <a:r>
              <a:rPr lang="en-GB" sz="1300" i="1" dirty="0"/>
              <a:t>Cwm Ivy: Where the sea comes in</a:t>
            </a:r>
            <a:r>
              <a:rPr lang="en-GB" sz="1300" dirty="0"/>
              <a:t>. [online] Available at: </a:t>
            </a:r>
            <a:r>
              <a:rPr lang="en-GB" sz="1300" dirty="0">
                <a:hlinkClick r:id="rId2"/>
              </a:rPr>
              <a:t>https://www.nationaltrust.org.uk/whiteford-and-north-gower/features/cwm-ivy-where-the-sea-comes-in</a:t>
            </a:r>
            <a:endParaRPr lang="en-GB" sz="1300" dirty="0"/>
          </a:p>
          <a:p>
            <a:r>
              <a:rPr lang="en-GB" sz="1300" dirty="0"/>
              <a:t>National Trust., 2015. </a:t>
            </a:r>
            <a:r>
              <a:rPr lang="en-GB" sz="1300" i="1" dirty="0"/>
              <a:t>Living with change: Our shifting shores</a:t>
            </a:r>
            <a:r>
              <a:rPr lang="en-GB" sz="1300" dirty="0"/>
              <a:t>. [online] National Trust. Available at: &lt;https://</a:t>
            </a:r>
            <a:r>
              <a:rPr lang="en-GB" sz="1300" dirty="0" err="1"/>
              <a:t>www.nationaltrust.org.uk</a:t>
            </a:r>
            <a:r>
              <a:rPr lang="en-GB" sz="1300" dirty="0"/>
              <a:t>/features/living-with-change-our-shifting-shores&gt; </a:t>
            </a:r>
          </a:p>
          <a:p>
            <a:r>
              <a:rPr lang="en-GB" sz="1300" dirty="0" err="1"/>
              <a:t>Naturalresources.wales</a:t>
            </a:r>
            <a:r>
              <a:rPr lang="en-GB" sz="1300" dirty="0"/>
              <a:t>. 2021. </a:t>
            </a:r>
            <a:r>
              <a:rPr lang="en-GB" sz="1300" i="1" dirty="0"/>
              <a:t>Natural Resources Wales / Cwm Ivy Marsh Habitat Creation Project</a:t>
            </a:r>
            <a:r>
              <a:rPr lang="en-GB" sz="1300" dirty="0"/>
              <a:t>. [online] Available at: &lt;https://</a:t>
            </a:r>
            <a:r>
              <a:rPr lang="en-GB" sz="1300" dirty="0" err="1"/>
              <a:t>naturalresources.wales</a:t>
            </a:r>
            <a:r>
              <a:rPr lang="en-GB" sz="1300" dirty="0"/>
              <a:t>/about-us/our-projects/flood-scheme-projects/cwm-ivy-marsh-habitat-creation-project/?lang=</a:t>
            </a:r>
            <a:r>
              <a:rPr lang="en-GB" sz="1300" dirty="0" err="1"/>
              <a:t>en</a:t>
            </a:r>
            <a:r>
              <a:rPr lang="en-GB" sz="1300" dirty="0"/>
              <a:t>&gt;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7898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07DAB8D-F23E-234F-BC95-83C01DBF281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D49803CD-36A8-CD4B-9A9A-C31683032E4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1123457970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{1FE6FC64-9547-4245-9008-70C9EE42CAA7}tf10001120</Template>
  <TotalTime>387</TotalTime>
  <Words>689</Words>
  <Application>Microsoft Macintosh PowerPoint</Application>
  <PresentationFormat>Widescreen</PresentationFormat>
  <Paragraphs>57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Gill Sans MT</vt:lpstr>
      <vt:lpstr>Parcel</vt:lpstr>
      <vt:lpstr>Habitat Management at Cwm Ivy Marsh</vt:lpstr>
      <vt:lpstr>Cwm Ivy marsh </vt:lpstr>
      <vt:lpstr>Existing Management at cwm ivy</vt:lpstr>
      <vt:lpstr>Woodland management</vt:lpstr>
      <vt:lpstr>Grassland management</vt:lpstr>
      <vt:lpstr>Saltmarsh management</vt:lpstr>
      <vt:lpstr>Arable land management</vt:lpstr>
      <vt:lpstr>Miscellaneous </vt:lpstr>
      <vt:lpstr>10 year plan</vt:lpstr>
      <vt:lpstr>References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Habitat Management at Cwm Ivy Marsh</dc:title>
  <dc:creator>Dylan John Morgan (2008527)</dc:creator>
  <cp:lastModifiedBy>Dylan John Morgan (2008527)</cp:lastModifiedBy>
  <cp:revision>25</cp:revision>
  <dcterms:created xsi:type="dcterms:W3CDTF">2021-05-13T11:56:24Z</dcterms:created>
  <dcterms:modified xsi:type="dcterms:W3CDTF">2021-05-14T14:03:56Z</dcterms:modified>
</cp:coreProperties>
</file>