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2"/>
  </p:notesMasterIdLst>
  <p:sldIdLst>
    <p:sldId id="256" r:id="rId5"/>
    <p:sldId id="257" r:id="rId6"/>
    <p:sldId id="259" r:id="rId7"/>
    <p:sldId id="260" r:id="rId8"/>
    <p:sldId id="261" r:id="rId9"/>
    <p:sldId id="262" r:id="rId10"/>
    <p:sldId id="263" r:id="rId11"/>
    <p:sldId id="265" r:id="rId12"/>
    <p:sldId id="266" r:id="rId13"/>
    <p:sldId id="267" r:id="rId14"/>
    <p:sldId id="268" r:id="rId15"/>
    <p:sldId id="269" r:id="rId16"/>
    <p:sldId id="270" r:id="rId17"/>
    <p:sldId id="264"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Lst>
  <p:sldSz cx="9144000" cy="6858000" type="screen4x3"/>
  <p:notesSz cx="6954838" cy="9240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3" d="100"/>
          <a:sy n="63" d="100"/>
        </p:scale>
        <p:origin x="1380"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3763" cy="462042"/>
          </a:xfrm>
          <a:prstGeom prst="rect">
            <a:avLst/>
          </a:prstGeom>
        </p:spPr>
        <p:txBody>
          <a:bodyPr vert="horz" lIns="92546" tIns="46273" rIns="92546" bIns="46273" rtlCol="0"/>
          <a:lstStyle>
            <a:lvl1pPr algn="l">
              <a:defRPr sz="1200"/>
            </a:lvl1pPr>
          </a:lstStyle>
          <a:p>
            <a:endParaRPr lang="en-US"/>
          </a:p>
        </p:txBody>
      </p:sp>
      <p:sp>
        <p:nvSpPr>
          <p:cNvPr id="3" name="Date Placeholder 2"/>
          <p:cNvSpPr>
            <a:spLocks noGrp="1"/>
          </p:cNvSpPr>
          <p:nvPr>
            <p:ph type="dt" idx="1"/>
          </p:nvPr>
        </p:nvSpPr>
        <p:spPr>
          <a:xfrm>
            <a:off x="3939466" y="0"/>
            <a:ext cx="3013763" cy="462042"/>
          </a:xfrm>
          <a:prstGeom prst="rect">
            <a:avLst/>
          </a:prstGeom>
        </p:spPr>
        <p:txBody>
          <a:bodyPr vert="horz" lIns="92546" tIns="46273" rIns="92546" bIns="46273" rtlCol="0"/>
          <a:lstStyle>
            <a:lvl1pPr algn="r">
              <a:defRPr sz="1200"/>
            </a:lvl1pPr>
          </a:lstStyle>
          <a:p>
            <a:fld id="{17A36415-1C7E-4E3C-8F81-9164216F4818}" type="datetimeFigureOut">
              <a:rPr lang="en-US" smtClean="0"/>
              <a:pPr/>
              <a:t>11/12/2017</a:t>
            </a:fld>
            <a:endParaRPr lang="en-US"/>
          </a:p>
        </p:txBody>
      </p:sp>
      <p:sp>
        <p:nvSpPr>
          <p:cNvPr id="4" name="Slide Image Placeholder 3"/>
          <p:cNvSpPr>
            <a:spLocks noGrp="1" noRot="1" noChangeAspect="1"/>
          </p:cNvSpPr>
          <p:nvPr>
            <p:ph type="sldImg" idx="2"/>
          </p:nvPr>
        </p:nvSpPr>
        <p:spPr>
          <a:xfrm>
            <a:off x="1168400" y="693738"/>
            <a:ext cx="4618038" cy="3463925"/>
          </a:xfrm>
          <a:prstGeom prst="rect">
            <a:avLst/>
          </a:prstGeom>
          <a:noFill/>
          <a:ln w="12700">
            <a:solidFill>
              <a:prstClr val="black"/>
            </a:solidFill>
          </a:ln>
        </p:spPr>
        <p:txBody>
          <a:bodyPr vert="horz" lIns="92546" tIns="46273" rIns="92546" bIns="46273" rtlCol="0" anchor="ctr"/>
          <a:lstStyle/>
          <a:p>
            <a:endParaRPr lang="en-US"/>
          </a:p>
        </p:txBody>
      </p:sp>
      <p:sp>
        <p:nvSpPr>
          <p:cNvPr id="5" name="Notes Placeholder 4"/>
          <p:cNvSpPr>
            <a:spLocks noGrp="1"/>
          </p:cNvSpPr>
          <p:nvPr>
            <p:ph type="body" sz="quarter" idx="3"/>
          </p:nvPr>
        </p:nvSpPr>
        <p:spPr>
          <a:xfrm>
            <a:off x="695484" y="4389398"/>
            <a:ext cx="5563870" cy="4158377"/>
          </a:xfrm>
          <a:prstGeom prst="rect">
            <a:avLst/>
          </a:prstGeom>
        </p:spPr>
        <p:txBody>
          <a:bodyPr vert="horz" lIns="92546" tIns="46273" rIns="92546" bIns="46273"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777192"/>
            <a:ext cx="3013763" cy="462042"/>
          </a:xfrm>
          <a:prstGeom prst="rect">
            <a:avLst/>
          </a:prstGeom>
        </p:spPr>
        <p:txBody>
          <a:bodyPr vert="horz" lIns="92546" tIns="46273" rIns="92546" bIns="46273" rtlCol="0" anchor="b"/>
          <a:lstStyle>
            <a:lvl1pPr algn="l">
              <a:defRPr sz="1200"/>
            </a:lvl1pPr>
          </a:lstStyle>
          <a:p>
            <a:endParaRPr lang="en-US"/>
          </a:p>
        </p:txBody>
      </p:sp>
      <p:sp>
        <p:nvSpPr>
          <p:cNvPr id="7" name="Slide Number Placeholder 6"/>
          <p:cNvSpPr>
            <a:spLocks noGrp="1"/>
          </p:cNvSpPr>
          <p:nvPr>
            <p:ph type="sldNum" sz="quarter" idx="5"/>
          </p:nvPr>
        </p:nvSpPr>
        <p:spPr>
          <a:xfrm>
            <a:off x="3939466" y="8777192"/>
            <a:ext cx="3013763" cy="462042"/>
          </a:xfrm>
          <a:prstGeom prst="rect">
            <a:avLst/>
          </a:prstGeom>
        </p:spPr>
        <p:txBody>
          <a:bodyPr vert="horz" lIns="92546" tIns="46273" rIns="92546" bIns="46273" rtlCol="0" anchor="b"/>
          <a:lstStyle>
            <a:lvl1pPr algn="r">
              <a:defRPr sz="1200"/>
            </a:lvl1pPr>
          </a:lstStyle>
          <a:p>
            <a:fld id="{92E6BDFF-2660-4576-BA65-3B7C530CC61B}" type="slidenum">
              <a:rPr lang="en-US" smtClean="0"/>
              <a:pPr/>
              <a:t>‹#›</a:t>
            </a:fld>
            <a:endParaRPr lang="en-US"/>
          </a:p>
        </p:txBody>
      </p:sp>
    </p:spTree>
    <p:extLst>
      <p:ext uri="{BB962C8B-B14F-4D97-AF65-F5344CB8AC3E}">
        <p14:creationId xmlns:p14="http://schemas.microsoft.com/office/powerpoint/2010/main" val="20557846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noTextEdi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a:lstStyle/>
          <a:p>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  </a:t>
            </a:r>
          </a:p>
          <a:p>
            <a:endParaRPr lang="en-US">
              <a:ea typeface="ＭＳ Ｐゴシック" pitchFamily="34" charset="-128"/>
            </a:endParaRPr>
          </a:p>
        </p:txBody>
      </p:sp>
      <p:sp>
        <p:nvSpPr>
          <p:cNvPr id="50180" name="Slide Number Placeholder 3"/>
          <p:cNvSpPr>
            <a:spLocks noGrp="1"/>
          </p:cNvSpPr>
          <p:nvPr>
            <p:ph type="sldNum" sz="quarter" idx="5"/>
          </p:nvPr>
        </p:nvSpPr>
        <p:spPr bwMode="auto">
          <a:noFill/>
          <a:ln>
            <a:miter lim="800000"/>
            <a:headEnd/>
            <a:tailEnd/>
          </a:ln>
        </p:spPr>
        <p:txBody>
          <a:bodyPr/>
          <a:lstStyle/>
          <a:p>
            <a:fld id="{14EE4A20-E762-4DFF-8515-158696D315EC}" type="slidenum">
              <a:rPr lang="en-US" smtClean="0">
                <a:ea typeface="ＭＳ Ｐゴシック" pitchFamily="34" charset="-128"/>
              </a:rPr>
              <a:pPr/>
              <a:t>2</a:t>
            </a:fld>
            <a:endParaRPr lang="en-US">
              <a:ea typeface="ＭＳ Ｐゴシック" pitchFamily="34" charset="-128"/>
            </a:endParaRPr>
          </a:p>
        </p:txBody>
      </p:sp>
    </p:spTree>
    <p:extLst>
      <p:ext uri="{BB962C8B-B14F-4D97-AF65-F5344CB8AC3E}">
        <p14:creationId xmlns:p14="http://schemas.microsoft.com/office/powerpoint/2010/main" val="40983625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a:lstStyle/>
          <a:p>
            <a:pPr eaLnBrk="1" hangingPunct="1">
              <a:spcBef>
                <a:spcPct val="0"/>
              </a:spcBef>
            </a:pPr>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  </a:t>
            </a:r>
          </a:p>
          <a:p>
            <a:pPr eaLnBrk="1" hangingPunct="1">
              <a:spcBef>
                <a:spcPct val="0"/>
              </a:spcBef>
            </a:pPr>
            <a:endParaRPr lang="en-US">
              <a:ea typeface="ＭＳ Ｐゴシック" pitchFamily="34" charset="-128"/>
            </a:endParaRPr>
          </a:p>
        </p:txBody>
      </p:sp>
      <p:sp>
        <p:nvSpPr>
          <p:cNvPr id="55300" name="Slide Number Placeholder 3"/>
          <p:cNvSpPr>
            <a:spLocks noGrp="1"/>
          </p:cNvSpPr>
          <p:nvPr>
            <p:ph type="sldNum" sz="quarter" idx="5"/>
          </p:nvPr>
        </p:nvSpPr>
        <p:spPr bwMode="auto">
          <a:noFill/>
          <a:ln>
            <a:miter lim="800000"/>
            <a:headEnd/>
            <a:tailEnd/>
          </a:ln>
        </p:spPr>
        <p:txBody>
          <a:bodyPr/>
          <a:lstStyle/>
          <a:p>
            <a:fld id="{2FAB88F0-9D2D-4309-845C-0A35CBAA1CE1}" type="slidenum">
              <a:rPr lang="en-US" smtClean="0">
                <a:ea typeface="ＭＳ Ｐゴシック" pitchFamily="34" charset="-128"/>
              </a:rPr>
              <a:pPr/>
              <a:t>3</a:t>
            </a:fld>
            <a:endParaRPr lang="en-US">
              <a:ea typeface="ＭＳ Ｐゴシック" pitchFamily="34" charset="-128"/>
            </a:endParaRPr>
          </a:p>
        </p:txBody>
      </p:sp>
    </p:spTree>
    <p:extLst>
      <p:ext uri="{BB962C8B-B14F-4D97-AF65-F5344CB8AC3E}">
        <p14:creationId xmlns:p14="http://schemas.microsoft.com/office/powerpoint/2010/main" val="40283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a:lstStyle/>
          <a:p>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  </a:t>
            </a:r>
          </a:p>
          <a:p>
            <a:endParaRPr lang="en-US">
              <a:ea typeface="ＭＳ Ｐゴシック" pitchFamily="34" charset="-128"/>
            </a:endParaRPr>
          </a:p>
        </p:txBody>
      </p:sp>
      <p:sp>
        <p:nvSpPr>
          <p:cNvPr id="56324" name="Slide Number Placeholder 3"/>
          <p:cNvSpPr>
            <a:spLocks noGrp="1"/>
          </p:cNvSpPr>
          <p:nvPr>
            <p:ph type="sldNum" sz="quarter" idx="5"/>
          </p:nvPr>
        </p:nvSpPr>
        <p:spPr bwMode="auto">
          <a:noFill/>
          <a:ln>
            <a:miter lim="800000"/>
            <a:headEnd/>
            <a:tailEnd/>
          </a:ln>
        </p:spPr>
        <p:txBody>
          <a:bodyPr/>
          <a:lstStyle/>
          <a:p>
            <a:fld id="{AA21B8F4-DCFF-42CA-AF72-FA6E9E4FE678}" type="slidenum">
              <a:rPr lang="en-US" smtClean="0">
                <a:ea typeface="ＭＳ Ｐゴシック" pitchFamily="34" charset="-128"/>
              </a:rPr>
              <a:pPr/>
              <a:t>4</a:t>
            </a:fld>
            <a:endParaRPr lang="en-US">
              <a:ea typeface="ＭＳ Ｐゴシック" pitchFamily="34" charset="-128"/>
            </a:endParaRPr>
          </a:p>
        </p:txBody>
      </p:sp>
    </p:spTree>
    <p:extLst>
      <p:ext uri="{BB962C8B-B14F-4D97-AF65-F5344CB8AC3E}">
        <p14:creationId xmlns:p14="http://schemas.microsoft.com/office/powerpoint/2010/main" val="26909173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a:lstStyle/>
          <a:p>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  </a:t>
            </a:r>
          </a:p>
          <a:p>
            <a:endParaRPr lang="en-US">
              <a:ea typeface="ＭＳ Ｐゴシック" pitchFamily="34" charset="-128"/>
            </a:endParaRPr>
          </a:p>
        </p:txBody>
      </p:sp>
      <p:sp>
        <p:nvSpPr>
          <p:cNvPr id="57348" name="Slide Number Placeholder 3"/>
          <p:cNvSpPr>
            <a:spLocks noGrp="1"/>
          </p:cNvSpPr>
          <p:nvPr>
            <p:ph type="sldNum" sz="quarter" idx="5"/>
          </p:nvPr>
        </p:nvSpPr>
        <p:spPr bwMode="auto">
          <a:noFill/>
          <a:ln>
            <a:miter lim="800000"/>
            <a:headEnd/>
            <a:tailEnd/>
          </a:ln>
        </p:spPr>
        <p:txBody>
          <a:bodyPr/>
          <a:lstStyle/>
          <a:p>
            <a:fld id="{CF41C283-1D8C-468C-920C-F15957184D0E}" type="slidenum">
              <a:rPr lang="en-US" smtClean="0">
                <a:ea typeface="ＭＳ Ｐゴシック" pitchFamily="34" charset="-128"/>
              </a:rPr>
              <a:pPr/>
              <a:t>5</a:t>
            </a:fld>
            <a:endParaRPr lang="en-US">
              <a:ea typeface="ＭＳ Ｐゴシック" pitchFamily="34" charset="-128"/>
            </a:endParaRPr>
          </a:p>
        </p:txBody>
      </p:sp>
    </p:spTree>
    <p:extLst>
      <p:ext uri="{BB962C8B-B14F-4D97-AF65-F5344CB8AC3E}">
        <p14:creationId xmlns:p14="http://schemas.microsoft.com/office/powerpoint/2010/main" val="237484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a:lstStyle/>
          <a:p>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  </a:t>
            </a:r>
          </a:p>
          <a:p>
            <a:endParaRPr lang="en-US">
              <a:ea typeface="ＭＳ Ｐゴシック" pitchFamily="34" charset="-128"/>
            </a:endParaRPr>
          </a:p>
        </p:txBody>
      </p:sp>
      <p:sp>
        <p:nvSpPr>
          <p:cNvPr id="58372" name="Slide Number Placeholder 3"/>
          <p:cNvSpPr>
            <a:spLocks noGrp="1"/>
          </p:cNvSpPr>
          <p:nvPr>
            <p:ph type="sldNum" sz="quarter" idx="5"/>
          </p:nvPr>
        </p:nvSpPr>
        <p:spPr bwMode="auto">
          <a:noFill/>
          <a:ln>
            <a:miter lim="800000"/>
            <a:headEnd/>
            <a:tailEnd/>
          </a:ln>
        </p:spPr>
        <p:txBody>
          <a:bodyPr/>
          <a:lstStyle/>
          <a:p>
            <a:fld id="{13F0F88E-7D2E-4C3A-96FC-21BEA7010B16}" type="slidenum">
              <a:rPr lang="en-US" smtClean="0">
                <a:ea typeface="ＭＳ Ｐゴシック" pitchFamily="34" charset="-128"/>
              </a:rPr>
              <a:pPr/>
              <a:t>6</a:t>
            </a:fld>
            <a:endParaRPr lang="en-US">
              <a:ea typeface="ＭＳ Ｐゴシック" pitchFamily="34" charset="-128"/>
            </a:endParaRPr>
          </a:p>
        </p:txBody>
      </p:sp>
    </p:spTree>
    <p:extLst>
      <p:ext uri="{BB962C8B-B14F-4D97-AF65-F5344CB8AC3E}">
        <p14:creationId xmlns:p14="http://schemas.microsoft.com/office/powerpoint/2010/main" val="24049212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p:spPr>
      </p:sp>
      <p:sp>
        <p:nvSpPr>
          <p:cNvPr id="59395" name="Notes Placeholder 2"/>
          <p:cNvSpPr>
            <a:spLocks noGrp="1"/>
          </p:cNvSpPr>
          <p:nvPr>
            <p:ph type="body" idx="1"/>
          </p:nvPr>
        </p:nvSpPr>
        <p:spPr bwMode="auto">
          <a:noFill/>
        </p:spPr>
        <p:txBody>
          <a:bodyPr/>
          <a:lstStyle/>
          <a:p>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  </a:t>
            </a:r>
          </a:p>
          <a:p>
            <a:endParaRPr lang="en-US">
              <a:ea typeface="ＭＳ Ｐゴシック" pitchFamily="34" charset="-128"/>
            </a:endParaRPr>
          </a:p>
        </p:txBody>
      </p:sp>
      <p:sp>
        <p:nvSpPr>
          <p:cNvPr id="59396" name="Slide Number Placeholder 3"/>
          <p:cNvSpPr>
            <a:spLocks noGrp="1"/>
          </p:cNvSpPr>
          <p:nvPr>
            <p:ph type="sldNum" sz="quarter" idx="5"/>
          </p:nvPr>
        </p:nvSpPr>
        <p:spPr bwMode="auto">
          <a:noFill/>
          <a:ln>
            <a:miter lim="800000"/>
            <a:headEnd/>
            <a:tailEnd/>
          </a:ln>
        </p:spPr>
        <p:txBody>
          <a:bodyPr/>
          <a:lstStyle/>
          <a:p>
            <a:fld id="{CE546C54-C467-409A-A927-20FF29ED49C7}" type="slidenum">
              <a:rPr lang="en-US" smtClean="0">
                <a:ea typeface="ＭＳ Ｐゴシック" pitchFamily="34" charset="-128"/>
              </a:rPr>
              <a:pPr/>
              <a:t>7</a:t>
            </a:fld>
            <a:endParaRPr lang="en-US">
              <a:ea typeface="ＭＳ Ｐゴシック" pitchFamily="34" charset="-128"/>
            </a:endParaRPr>
          </a:p>
        </p:txBody>
      </p:sp>
    </p:spTree>
    <p:extLst>
      <p:ext uri="{BB962C8B-B14F-4D97-AF65-F5344CB8AC3E}">
        <p14:creationId xmlns:p14="http://schemas.microsoft.com/office/powerpoint/2010/main" val="1695009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Slide Image Placeholder 1"/>
          <p:cNvSpPr>
            <a:spLocks noGrp="1" noRot="1" noChangeAspect="1" noTextEdit="1"/>
          </p:cNvSpPr>
          <p:nvPr>
            <p:ph type="sldImg"/>
          </p:nvPr>
        </p:nvSpPr>
        <p:spPr bwMode="auto">
          <a:noFill/>
          <a:ln>
            <a:solidFill>
              <a:srgbClr val="000000"/>
            </a:solidFill>
            <a:miter lim="800000"/>
            <a:headEnd/>
            <a:tailEnd/>
          </a:ln>
        </p:spPr>
      </p:sp>
      <p:sp>
        <p:nvSpPr>
          <p:cNvPr id="60419" name="Notes Placeholder 2"/>
          <p:cNvSpPr>
            <a:spLocks noGrp="1"/>
          </p:cNvSpPr>
          <p:nvPr>
            <p:ph type="body" idx="1"/>
          </p:nvPr>
        </p:nvSpPr>
        <p:spPr bwMode="auto">
          <a:noFill/>
        </p:spPr>
        <p:txBody>
          <a:bodyPr/>
          <a:lstStyle/>
          <a:p>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  </a:t>
            </a:r>
          </a:p>
          <a:p>
            <a:endParaRPr lang="en-US">
              <a:ea typeface="ＭＳ Ｐゴシック" pitchFamily="34" charset="-128"/>
            </a:endParaRPr>
          </a:p>
          <a:p>
            <a:r>
              <a:rPr lang="en-US">
                <a:ea typeface="ＭＳ Ｐゴシック" pitchFamily="34" charset="-128"/>
              </a:rPr>
              <a:t>In the United States home-based businesses have experienced growth due to a variety of reasons.  One of the most important reasons for the growth in home-based businesses is that technology has made it easier for home-based businesses to compete against their larger competitors.  </a:t>
            </a:r>
          </a:p>
          <a:p>
            <a:endParaRPr lang="en-US">
              <a:ea typeface="ＭＳ Ｐゴシック" pitchFamily="34" charset="-128"/>
            </a:endParaRPr>
          </a:p>
        </p:txBody>
      </p:sp>
      <p:sp>
        <p:nvSpPr>
          <p:cNvPr id="60420" name="Slide Number Placeholder 3"/>
          <p:cNvSpPr>
            <a:spLocks noGrp="1"/>
          </p:cNvSpPr>
          <p:nvPr>
            <p:ph type="sldNum" sz="quarter" idx="5"/>
          </p:nvPr>
        </p:nvSpPr>
        <p:spPr bwMode="auto">
          <a:noFill/>
          <a:ln>
            <a:miter lim="800000"/>
            <a:headEnd/>
            <a:tailEnd/>
          </a:ln>
        </p:spPr>
        <p:txBody>
          <a:bodyPr/>
          <a:lstStyle/>
          <a:p>
            <a:fld id="{286BC704-6B3E-472F-AE2A-5731D88F978A}" type="slidenum">
              <a:rPr lang="en-US" smtClean="0">
                <a:ea typeface="ＭＳ Ｐゴシック" pitchFamily="34" charset="-128"/>
              </a:rPr>
              <a:pPr/>
              <a:t>8</a:t>
            </a:fld>
            <a:endParaRPr lang="en-US">
              <a:ea typeface="ＭＳ Ｐゴシック" pitchFamily="34" charset="-128"/>
            </a:endParaRPr>
          </a:p>
        </p:txBody>
      </p:sp>
    </p:spTree>
    <p:extLst>
      <p:ext uri="{BB962C8B-B14F-4D97-AF65-F5344CB8AC3E}">
        <p14:creationId xmlns:p14="http://schemas.microsoft.com/office/powerpoint/2010/main" val="32676289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a:lstStyle/>
          <a:p>
            <a:pPr marL="231366" indent="-231366"/>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  </a:t>
            </a:r>
          </a:p>
          <a:p>
            <a:pPr marL="231366" indent="-231366"/>
            <a:endParaRPr lang="en-US">
              <a:ea typeface="ＭＳ Ｐゴシック" pitchFamily="34" charset="-128"/>
            </a:endParaRPr>
          </a:p>
          <a:p>
            <a:pPr marL="231366" indent="-231366"/>
            <a:r>
              <a:rPr lang="en-US" u="sng">
                <a:ea typeface="ＭＳ Ｐゴシック" pitchFamily="34" charset="-128"/>
              </a:rPr>
              <a:t>Ups of Home-Based Businesses</a:t>
            </a:r>
          </a:p>
          <a:p>
            <a:pPr marL="231366" indent="-231366">
              <a:buFontTx/>
              <a:buAutoNum type="arabicPeriod"/>
            </a:pPr>
            <a:r>
              <a:rPr lang="en-US" u="sng">
                <a:ea typeface="ＭＳ Ｐゴシック" pitchFamily="34" charset="-128"/>
              </a:rPr>
              <a:t> This slide walks students through some of the benefits of a home-based business.</a:t>
            </a:r>
          </a:p>
          <a:p>
            <a:pPr marL="231366" indent="-231366">
              <a:buFontTx/>
              <a:buAutoNum type="arabicPeriod"/>
            </a:pPr>
            <a:r>
              <a:rPr lang="en-US">
                <a:ea typeface="ＭＳ Ｐゴシック" pitchFamily="34" charset="-128"/>
              </a:rPr>
              <a:t> Before showing this slide have students work alone, then with a partner, then with a group (doing all three will help promote discussion of students’ ideas) to see if they can come up with a list of positive characteristics of home-based businesses. Then reveal the slide and have students compare their lists to the slide. </a:t>
            </a:r>
          </a:p>
          <a:p>
            <a:pPr marL="231366" indent="-231366"/>
            <a:endParaRPr lang="en-US">
              <a:ea typeface="ＭＳ Ｐゴシック" pitchFamily="34" charset="-128"/>
            </a:endParaRPr>
          </a:p>
        </p:txBody>
      </p:sp>
      <p:sp>
        <p:nvSpPr>
          <p:cNvPr id="61444" name="Slide Number Placeholder 3"/>
          <p:cNvSpPr>
            <a:spLocks noGrp="1"/>
          </p:cNvSpPr>
          <p:nvPr>
            <p:ph type="sldNum" sz="quarter" idx="5"/>
          </p:nvPr>
        </p:nvSpPr>
        <p:spPr bwMode="auto">
          <a:noFill/>
          <a:ln>
            <a:miter lim="800000"/>
            <a:headEnd/>
            <a:tailEnd/>
          </a:ln>
        </p:spPr>
        <p:txBody>
          <a:bodyPr/>
          <a:lstStyle/>
          <a:p>
            <a:fld id="{20731156-C61B-4AD6-97D2-4C2B1E0EF246}" type="slidenum">
              <a:rPr lang="en-US" smtClean="0">
                <a:ea typeface="ＭＳ Ｐゴシック" pitchFamily="34" charset="-128"/>
              </a:rPr>
              <a:pPr/>
              <a:t>9</a:t>
            </a:fld>
            <a:endParaRPr lang="en-US">
              <a:ea typeface="ＭＳ Ｐゴシック" pitchFamily="34" charset="-128"/>
            </a:endParaRPr>
          </a:p>
        </p:txBody>
      </p:sp>
    </p:spTree>
    <p:extLst>
      <p:ext uri="{BB962C8B-B14F-4D97-AF65-F5344CB8AC3E}">
        <p14:creationId xmlns:p14="http://schemas.microsoft.com/office/powerpoint/2010/main" val="24079921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p:spPr>
      </p:sp>
      <p:sp>
        <p:nvSpPr>
          <p:cNvPr id="62467" name="Notes Placeholder 2"/>
          <p:cNvSpPr>
            <a:spLocks noGrp="1"/>
          </p:cNvSpPr>
          <p:nvPr>
            <p:ph type="body" idx="1"/>
          </p:nvPr>
        </p:nvSpPr>
        <p:spPr bwMode="auto">
          <a:noFill/>
        </p:spPr>
        <p:txBody>
          <a:bodyPr/>
          <a:lstStyle/>
          <a:p>
            <a:pPr marL="231366" indent="-231366"/>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a:t>
            </a:r>
          </a:p>
          <a:p>
            <a:pPr marL="231366" indent="-231366"/>
            <a:endParaRPr lang="en-US">
              <a:ea typeface="ＭＳ Ｐゴシック" pitchFamily="34" charset="-128"/>
            </a:endParaRPr>
          </a:p>
          <a:p>
            <a:pPr marL="231366" indent="-231366"/>
            <a:r>
              <a:rPr lang="en-US" u="sng">
                <a:ea typeface="ＭＳ Ｐゴシック" pitchFamily="34" charset="-128"/>
              </a:rPr>
              <a:t>Downs of Home-Based Businesses</a:t>
            </a:r>
          </a:p>
          <a:p>
            <a:pPr marL="231366" indent="-231366">
              <a:buFontTx/>
              <a:buAutoNum type="arabicPeriod"/>
            </a:pPr>
            <a:r>
              <a:rPr lang="en-US" u="sng">
                <a:ea typeface="ＭＳ Ｐゴシック" pitchFamily="34" charset="-128"/>
              </a:rPr>
              <a:t> This slide walks students through some of the benefits of a home-based business.</a:t>
            </a:r>
          </a:p>
          <a:p>
            <a:pPr marL="231366" indent="-231366">
              <a:buFontTx/>
              <a:buAutoNum type="arabicPeriod"/>
            </a:pPr>
            <a:r>
              <a:rPr lang="en-US">
                <a:ea typeface="ＭＳ Ｐゴシック" pitchFamily="34" charset="-128"/>
              </a:rPr>
              <a:t> Before showing this slide have students work alone, then with a partner, then with a group (doing all three will help promote discussion of students’ ideas) to see if they can come up with a list of disadvantages of home-based businesses. Then reveal the slide and have students compare their lists to the slide.</a:t>
            </a:r>
            <a:endParaRPr lang="en-US" u="sng">
              <a:ea typeface="ＭＳ Ｐゴシック" pitchFamily="34" charset="-128"/>
            </a:endParaRPr>
          </a:p>
          <a:p>
            <a:pPr marL="231366" indent="-231366"/>
            <a:endParaRPr lang="en-US">
              <a:ea typeface="ＭＳ Ｐゴシック" pitchFamily="34" charset="-128"/>
            </a:endParaRPr>
          </a:p>
        </p:txBody>
      </p:sp>
      <p:sp>
        <p:nvSpPr>
          <p:cNvPr id="62468" name="Slide Number Placeholder 3"/>
          <p:cNvSpPr>
            <a:spLocks noGrp="1"/>
          </p:cNvSpPr>
          <p:nvPr>
            <p:ph type="sldNum" sz="quarter" idx="5"/>
          </p:nvPr>
        </p:nvSpPr>
        <p:spPr bwMode="auto">
          <a:noFill/>
          <a:ln>
            <a:miter lim="800000"/>
            <a:headEnd/>
            <a:tailEnd/>
          </a:ln>
        </p:spPr>
        <p:txBody>
          <a:bodyPr/>
          <a:lstStyle/>
          <a:p>
            <a:fld id="{73CCA88E-1194-4E6A-B433-04F9B4391FD2}" type="slidenum">
              <a:rPr lang="en-US" smtClean="0">
                <a:ea typeface="ＭＳ Ｐゴシック" pitchFamily="34" charset="-128"/>
              </a:rPr>
              <a:pPr/>
              <a:t>10</a:t>
            </a:fld>
            <a:endParaRPr lang="en-US">
              <a:ea typeface="ＭＳ Ｐゴシック" pitchFamily="34" charset="-128"/>
            </a:endParaRPr>
          </a:p>
        </p:txBody>
      </p:sp>
    </p:spTree>
    <p:extLst>
      <p:ext uri="{BB962C8B-B14F-4D97-AF65-F5344CB8AC3E}">
        <p14:creationId xmlns:p14="http://schemas.microsoft.com/office/powerpoint/2010/main" val="35604086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bwMode="auto">
          <a:noFill/>
          <a:ln>
            <a:solidFill>
              <a:srgbClr val="000000"/>
            </a:solidFill>
            <a:miter lim="800000"/>
            <a:headEnd/>
            <a:tailEnd/>
          </a:ln>
        </p:spPr>
      </p:sp>
      <p:sp>
        <p:nvSpPr>
          <p:cNvPr id="63491" name="Notes Placeholder 2"/>
          <p:cNvSpPr>
            <a:spLocks noGrp="1"/>
          </p:cNvSpPr>
          <p:nvPr>
            <p:ph type="body" idx="1"/>
          </p:nvPr>
        </p:nvSpPr>
        <p:spPr bwMode="auto">
          <a:noFill/>
        </p:spPr>
        <p:txBody>
          <a:bodyPr/>
          <a:lstStyle/>
          <a:p>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  </a:t>
            </a:r>
          </a:p>
          <a:p>
            <a:endParaRPr lang="en-US">
              <a:ea typeface="ＭＳ Ｐゴシック" pitchFamily="34" charset="-128"/>
            </a:endParaRPr>
          </a:p>
        </p:txBody>
      </p:sp>
      <p:sp>
        <p:nvSpPr>
          <p:cNvPr id="63492" name="Slide Number Placeholder 3"/>
          <p:cNvSpPr>
            <a:spLocks noGrp="1"/>
          </p:cNvSpPr>
          <p:nvPr>
            <p:ph type="sldNum" sz="quarter" idx="5"/>
          </p:nvPr>
        </p:nvSpPr>
        <p:spPr bwMode="auto">
          <a:noFill/>
          <a:ln>
            <a:miter lim="800000"/>
            <a:headEnd/>
            <a:tailEnd/>
          </a:ln>
        </p:spPr>
        <p:txBody>
          <a:bodyPr/>
          <a:lstStyle/>
          <a:p>
            <a:fld id="{F67B99D2-3DC5-4EB1-819E-4ADA1E056B45}" type="slidenum">
              <a:rPr lang="en-US" smtClean="0">
                <a:ea typeface="ＭＳ Ｐゴシック" pitchFamily="34" charset="-128"/>
              </a:rPr>
              <a:pPr/>
              <a:t>11</a:t>
            </a:fld>
            <a:endParaRPr lang="en-US">
              <a:ea typeface="ＭＳ Ｐゴシック" pitchFamily="34" charset="-128"/>
            </a:endParaRPr>
          </a:p>
        </p:txBody>
      </p:sp>
    </p:spTree>
    <p:extLst>
      <p:ext uri="{BB962C8B-B14F-4D97-AF65-F5344CB8AC3E}">
        <p14:creationId xmlns:p14="http://schemas.microsoft.com/office/powerpoint/2010/main" val="160770769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a:lstStyle/>
          <a:p>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a:t>
            </a:r>
          </a:p>
          <a:p>
            <a:endParaRPr lang="en-US">
              <a:ea typeface="ＭＳ Ｐゴシック" pitchFamily="34" charset="-128"/>
            </a:endParaRPr>
          </a:p>
        </p:txBody>
      </p:sp>
      <p:sp>
        <p:nvSpPr>
          <p:cNvPr id="64516" name="Slide Number Placeholder 3"/>
          <p:cNvSpPr>
            <a:spLocks noGrp="1"/>
          </p:cNvSpPr>
          <p:nvPr>
            <p:ph type="sldNum" sz="quarter" idx="5"/>
          </p:nvPr>
        </p:nvSpPr>
        <p:spPr bwMode="auto">
          <a:noFill/>
          <a:ln>
            <a:miter lim="800000"/>
            <a:headEnd/>
            <a:tailEnd/>
          </a:ln>
        </p:spPr>
        <p:txBody>
          <a:bodyPr/>
          <a:lstStyle/>
          <a:p>
            <a:fld id="{8D64D651-97C3-43B6-8FD3-C42F330D7AA5}" type="slidenum">
              <a:rPr lang="en-US" smtClean="0">
                <a:ea typeface="ＭＳ Ｐゴシック" pitchFamily="34" charset="-128"/>
              </a:rPr>
              <a:pPr/>
              <a:t>12</a:t>
            </a:fld>
            <a:endParaRPr lang="en-US">
              <a:ea typeface="ＭＳ Ｐゴシック" pitchFamily="34" charset="-128"/>
            </a:endParaRPr>
          </a:p>
        </p:txBody>
      </p:sp>
    </p:spTree>
    <p:extLst>
      <p:ext uri="{BB962C8B-B14F-4D97-AF65-F5344CB8AC3E}">
        <p14:creationId xmlns:p14="http://schemas.microsoft.com/office/powerpoint/2010/main" val="42299266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a:lstStyle/>
          <a:p>
            <a:r>
              <a:rPr lang="en-US">
                <a:ea typeface="ＭＳ Ｐゴシック" pitchFamily="34" charset="-128"/>
              </a:rPr>
              <a:t>See Learning Goal 1:  Explain why people take the risks of entrepreneurship, list the attributes of successful entrepreneurs, and describe entrepreneurial teams, intrapreneurs, home-based and Web-based businesses.</a:t>
            </a:r>
          </a:p>
          <a:p>
            <a:endParaRPr lang="en-US">
              <a:ea typeface="ＭＳ Ｐゴシック" pitchFamily="34" charset="-128"/>
            </a:endParaRPr>
          </a:p>
          <a:p>
            <a:r>
              <a:rPr lang="en-US">
                <a:ea typeface="ＭＳ Ｐゴシック" pitchFamily="34" charset="-128"/>
              </a:rPr>
              <a:t>In order to develop new ideas engineers at Google are allowed to work on projects that interest them for up to twenty percent of the time at work. The idea is to support creative people and ideas in an effort to launch new products.  This work can be more motivating than working on someone else’s ideas. </a:t>
            </a:r>
          </a:p>
          <a:p>
            <a:endParaRPr lang="en-US">
              <a:ea typeface="ＭＳ Ｐゴシック" pitchFamily="34" charset="-128"/>
            </a:endParaRPr>
          </a:p>
        </p:txBody>
      </p:sp>
      <p:sp>
        <p:nvSpPr>
          <p:cNvPr id="65540" name="Slide Number Placeholder 3"/>
          <p:cNvSpPr>
            <a:spLocks noGrp="1"/>
          </p:cNvSpPr>
          <p:nvPr>
            <p:ph type="sldNum" sz="quarter" idx="5"/>
          </p:nvPr>
        </p:nvSpPr>
        <p:spPr bwMode="auto">
          <a:noFill/>
          <a:ln>
            <a:miter lim="800000"/>
            <a:headEnd/>
            <a:tailEnd/>
          </a:ln>
        </p:spPr>
        <p:txBody>
          <a:bodyPr/>
          <a:lstStyle/>
          <a:p>
            <a:fld id="{86E31D77-17F8-45CB-87F5-B305B697FB23}" type="slidenum">
              <a:rPr lang="en-US" smtClean="0">
                <a:ea typeface="ＭＳ Ｐゴシック" pitchFamily="34" charset="-128"/>
              </a:rPr>
              <a:pPr/>
              <a:t>13</a:t>
            </a:fld>
            <a:endParaRPr lang="en-US">
              <a:ea typeface="ＭＳ Ｐゴシック" pitchFamily="34" charset="-128"/>
            </a:endParaRPr>
          </a:p>
        </p:txBody>
      </p:sp>
    </p:spTree>
    <p:extLst>
      <p:ext uri="{BB962C8B-B14F-4D97-AF65-F5344CB8AC3E}">
        <p14:creationId xmlns:p14="http://schemas.microsoft.com/office/powerpoint/2010/main" val="7040107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Slide Image Placeholder 1"/>
          <p:cNvSpPr>
            <a:spLocks noGrp="1" noRot="1" noChangeAspect="1" noTextEdit="1"/>
          </p:cNvSpPr>
          <p:nvPr>
            <p:ph type="sldImg"/>
          </p:nvPr>
        </p:nvSpPr>
        <p:spPr bwMode="auto">
          <a:noFill/>
          <a:ln>
            <a:solidFill>
              <a:srgbClr val="000000"/>
            </a:solidFill>
            <a:miter lim="800000"/>
            <a:headEnd/>
            <a:tailEnd/>
          </a:ln>
        </p:spPr>
      </p:sp>
      <p:sp>
        <p:nvSpPr>
          <p:cNvPr id="66563" name="Notes Placeholder 2"/>
          <p:cNvSpPr>
            <a:spLocks noGrp="1"/>
          </p:cNvSpPr>
          <p:nvPr>
            <p:ph type="body" idx="1"/>
          </p:nvPr>
        </p:nvSpPr>
        <p:spPr bwMode="auto">
          <a:noFill/>
        </p:spPr>
        <p:txBody>
          <a:bodyPr/>
          <a:lstStyle/>
          <a:p>
            <a:r>
              <a:rPr lang="en-US">
                <a:ea typeface="ＭＳ Ｐゴシック" pitchFamily="34" charset="-128"/>
              </a:rPr>
              <a:t>See Learning Goal 2:  Discuss the importance of small business to the American economy and summarize the major causes of small-business failure.</a:t>
            </a:r>
          </a:p>
          <a:p>
            <a:endParaRPr lang="en-US">
              <a:ea typeface="ＭＳ Ｐゴシック" pitchFamily="34" charset="-128"/>
            </a:endParaRPr>
          </a:p>
          <a:p>
            <a:r>
              <a:rPr lang="en-US">
                <a:ea typeface="ＭＳ Ｐゴシック" pitchFamily="34" charset="-128"/>
              </a:rPr>
              <a:t>Small-business is the economic engine of the United States economy.  Due to the economic power of small-businesses the government has used “investor visas”, enterprise zones and business incubators to encourage entrepreneurship.    A good website to further explore incubators is http://www.nbia.org/.</a:t>
            </a:r>
          </a:p>
          <a:p>
            <a:endParaRPr lang="en-US">
              <a:ea typeface="ＭＳ Ｐゴシック" pitchFamily="34" charset="-128"/>
            </a:endParaRPr>
          </a:p>
        </p:txBody>
      </p:sp>
      <p:sp>
        <p:nvSpPr>
          <p:cNvPr id="66564" name="Slide Number Placeholder 3"/>
          <p:cNvSpPr>
            <a:spLocks noGrp="1"/>
          </p:cNvSpPr>
          <p:nvPr>
            <p:ph type="sldNum" sz="quarter" idx="5"/>
          </p:nvPr>
        </p:nvSpPr>
        <p:spPr bwMode="auto">
          <a:noFill/>
          <a:ln>
            <a:miter lim="800000"/>
            <a:headEnd/>
            <a:tailEnd/>
          </a:ln>
        </p:spPr>
        <p:txBody>
          <a:bodyPr/>
          <a:lstStyle/>
          <a:p>
            <a:fld id="{5416915D-D323-4587-8BFA-888F5410816F}" type="slidenum">
              <a:rPr lang="en-US" smtClean="0">
                <a:ea typeface="ＭＳ Ｐゴシック" pitchFamily="34" charset="-128"/>
              </a:rPr>
              <a:pPr/>
              <a:t>14</a:t>
            </a:fld>
            <a:endParaRPr lang="en-US">
              <a:ea typeface="ＭＳ Ｐゴシック" pitchFamily="34" charset="-128"/>
            </a:endParaRPr>
          </a:p>
        </p:txBody>
      </p:sp>
    </p:spTree>
    <p:extLst>
      <p:ext uri="{BB962C8B-B14F-4D97-AF65-F5344CB8AC3E}">
        <p14:creationId xmlns:p14="http://schemas.microsoft.com/office/powerpoint/2010/main" val="41275771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Slide Image Placeholder 1"/>
          <p:cNvSpPr>
            <a:spLocks noGrp="1" noRot="1" noChangeAspect="1" noTextEdit="1"/>
          </p:cNvSpPr>
          <p:nvPr>
            <p:ph type="sldImg"/>
          </p:nvPr>
        </p:nvSpPr>
        <p:spPr bwMode="auto">
          <a:noFill/>
          <a:ln>
            <a:solidFill>
              <a:srgbClr val="000000"/>
            </a:solidFill>
            <a:miter lim="800000"/>
            <a:headEnd/>
            <a:tailEnd/>
          </a:ln>
        </p:spPr>
      </p:sp>
      <p:sp>
        <p:nvSpPr>
          <p:cNvPr id="68611" name="Notes Placeholder 2"/>
          <p:cNvSpPr>
            <a:spLocks noGrp="1"/>
          </p:cNvSpPr>
          <p:nvPr>
            <p:ph type="body" idx="1"/>
          </p:nvPr>
        </p:nvSpPr>
        <p:spPr bwMode="auto">
          <a:noFill/>
        </p:spPr>
        <p:txBody>
          <a:bodyPr/>
          <a:lstStyle/>
          <a:p>
            <a:r>
              <a:rPr lang="en-US">
                <a:ea typeface="ＭＳ Ｐゴシック" pitchFamily="34" charset="-128"/>
              </a:rPr>
              <a:t>See Learning Goal 2:  Discuss the importance of small business to the American economy and summarize the major causes of small-business failure.</a:t>
            </a:r>
          </a:p>
          <a:p>
            <a:endParaRPr lang="en-US">
              <a:ea typeface="ＭＳ Ｐゴシック" pitchFamily="34" charset="-128"/>
            </a:endParaRPr>
          </a:p>
        </p:txBody>
      </p:sp>
      <p:sp>
        <p:nvSpPr>
          <p:cNvPr id="68612" name="Slide Number Placeholder 3"/>
          <p:cNvSpPr>
            <a:spLocks noGrp="1"/>
          </p:cNvSpPr>
          <p:nvPr>
            <p:ph type="sldNum" sz="quarter" idx="5"/>
          </p:nvPr>
        </p:nvSpPr>
        <p:spPr bwMode="auto">
          <a:noFill/>
          <a:ln>
            <a:miter lim="800000"/>
            <a:headEnd/>
            <a:tailEnd/>
          </a:ln>
        </p:spPr>
        <p:txBody>
          <a:bodyPr/>
          <a:lstStyle/>
          <a:p>
            <a:fld id="{8606EDA4-EB77-49E0-9DAC-4390CB2524F3}" type="slidenum">
              <a:rPr lang="en-US" smtClean="0">
                <a:ea typeface="ＭＳ Ｐゴシック" pitchFamily="34" charset="-128"/>
              </a:rPr>
              <a:pPr/>
              <a:t>15</a:t>
            </a:fld>
            <a:endParaRPr lang="en-US">
              <a:ea typeface="ＭＳ Ｐゴシック" pitchFamily="34" charset="-128"/>
            </a:endParaRPr>
          </a:p>
        </p:txBody>
      </p:sp>
    </p:spTree>
    <p:extLst>
      <p:ext uri="{BB962C8B-B14F-4D97-AF65-F5344CB8AC3E}">
        <p14:creationId xmlns:p14="http://schemas.microsoft.com/office/powerpoint/2010/main" val="41476271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bwMode="auto">
          <a:noFill/>
          <a:ln>
            <a:solidFill>
              <a:srgbClr val="000000"/>
            </a:solidFill>
            <a:miter lim="800000"/>
            <a:headEnd/>
            <a:tailEnd/>
          </a:ln>
        </p:spPr>
      </p:sp>
      <p:sp>
        <p:nvSpPr>
          <p:cNvPr id="69635" name="Notes Placeholder 2"/>
          <p:cNvSpPr>
            <a:spLocks noGrp="1"/>
          </p:cNvSpPr>
          <p:nvPr>
            <p:ph type="body" idx="1"/>
          </p:nvPr>
        </p:nvSpPr>
        <p:spPr bwMode="auto">
          <a:noFill/>
        </p:spPr>
        <p:txBody>
          <a:bodyPr/>
          <a:lstStyle/>
          <a:p>
            <a:r>
              <a:rPr lang="en-US">
                <a:ea typeface="ＭＳ Ｐゴシック" pitchFamily="34" charset="-128"/>
              </a:rPr>
              <a:t>See Learning Goal 2:  Discuss the importance of small business to the American economy and summarize the major causes of small-business failure.</a:t>
            </a:r>
          </a:p>
          <a:p>
            <a:endParaRPr lang="en-US">
              <a:ea typeface="ＭＳ Ｐゴシック" pitchFamily="34" charset="-128"/>
            </a:endParaRPr>
          </a:p>
          <a:p>
            <a:r>
              <a:rPr lang="en-US">
                <a:ea typeface="ＭＳ Ｐゴシック" pitchFamily="34" charset="-128"/>
              </a:rPr>
              <a:t>The power of small business is immense.  Students are often shocked to see how small businesses contribute to the U.S. economy.   </a:t>
            </a:r>
          </a:p>
          <a:p>
            <a:endParaRPr lang="en-US">
              <a:ea typeface="ＭＳ Ｐゴシック" pitchFamily="34" charset="-128"/>
            </a:endParaRPr>
          </a:p>
        </p:txBody>
      </p:sp>
      <p:sp>
        <p:nvSpPr>
          <p:cNvPr id="69636" name="Slide Number Placeholder 3"/>
          <p:cNvSpPr>
            <a:spLocks noGrp="1"/>
          </p:cNvSpPr>
          <p:nvPr>
            <p:ph type="sldNum" sz="quarter" idx="5"/>
          </p:nvPr>
        </p:nvSpPr>
        <p:spPr bwMode="auto">
          <a:noFill/>
          <a:ln>
            <a:miter lim="800000"/>
            <a:headEnd/>
            <a:tailEnd/>
          </a:ln>
        </p:spPr>
        <p:txBody>
          <a:bodyPr/>
          <a:lstStyle/>
          <a:p>
            <a:fld id="{E07F2535-0132-41DA-B154-A521425B71EE}" type="slidenum">
              <a:rPr lang="en-US" smtClean="0">
                <a:ea typeface="ＭＳ Ｐゴシック" pitchFamily="34" charset="-128"/>
              </a:rPr>
              <a:pPr/>
              <a:t>16</a:t>
            </a:fld>
            <a:endParaRPr lang="en-US">
              <a:ea typeface="ＭＳ Ｐゴシック" pitchFamily="34" charset="-128"/>
            </a:endParaRPr>
          </a:p>
        </p:txBody>
      </p:sp>
    </p:spTree>
    <p:extLst>
      <p:ext uri="{BB962C8B-B14F-4D97-AF65-F5344CB8AC3E}">
        <p14:creationId xmlns:p14="http://schemas.microsoft.com/office/powerpoint/2010/main" val="4237829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a:lstStyle/>
          <a:p>
            <a:r>
              <a:rPr lang="en-US">
                <a:ea typeface="ＭＳ Ｐゴシック" pitchFamily="34" charset="-128"/>
              </a:rPr>
              <a:t>See Learning Goal 2:  Discuss the importance of small business to the American economy and summarize the major causes of small-business failure.</a:t>
            </a:r>
          </a:p>
          <a:p>
            <a:endParaRPr lang="en-US">
              <a:ea typeface="ＭＳ Ｐゴシック" pitchFamily="34" charset="-128"/>
            </a:endParaRPr>
          </a:p>
        </p:txBody>
      </p:sp>
      <p:sp>
        <p:nvSpPr>
          <p:cNvPr id="70660" name="Slide Number Placeholder 3"/>
          <p:cNvSpPr>
            <a:spLocks noGrp="1"/>
          </p:cNvSpPr>
          <p:nvPr>
            <p:ph type="sldNum" sz="quarter" idx="5"/>
          </p:nvPr>
        </p:nvSpPr>
        <p:spPr bwMode="auto">
          <a:noFill/>
          <a:ln>
            <a:miter lim="800000"/>
            <a:headEnd/>
            <a:tailEnd/>
          </a:ln>
        </p:spPr>
        <p:txBody>
          <a:bodyPr/>
          <a:lstStyle/>
          <a:p>
            <a:fld id="{E61B18A7-EC37-4814-9DD8-CD94FF8F5CBD}" type="slidenum">
              <a:rPr lang="en-US" smtClean="0">
                <a:ea typeface="ＭＳ Ｐゴシック" pitchFamily="34" charset="-128"/>
              </a:rPr>
              <a:pPr/>
              <a:t>17</a:t>
            </a:fld>
            <a:endParaRPr lang="en-US">
              <a:ea typeface="ＭＳ Ｐゴシック" pitchFamily="34" charset="-128"/>
            </a:endParaRPr>
          </a:p>
        </p:txBody>
      </p:sp>
    </p:spTree>
    <p:extLst>
      <p:ext uri="{BB962C8B-B14F-4D97-AF65-F5344CB8AC3E}">
        <p14:creationId xmlns:p14="http://schemas.microsoft.com/office/powerpoint/2010/main" val="29622120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a:lstStyle/>
          <a:p>
            <a:r>
              <a:rPr lang="en-US">
                <a:ea typeface="ＭＳ Ｐゴシック" pitchFamily="34" charset="-128"/>
              </a:rPr>
              <a:t>See Learning Goal 2:  Discuss the importance of small business to the American economy and summarize the major causes of small-business failure.</a:t>
            </a:r>
          </a:p>
          <a:p>
            <a:endParaRPr lang="en-US">
              <a:ea typeface="ＭＳ Ｐゴシック" pitchFamily="34" charset="-128"/>
            </a:endParaRPr>
          </a:p>
        </p:txBody>
      </p:sp>
      <p:sp>
        <p:nvSpPr>
          <p:cNvPr id="71684" name="Slide Number Placeholder 3"/>
          <p:cNvSpPr>
            <a:spLocks noGrp="1"/>
          </p:cNvSpPr>
          <p:nvPr>
            <p:ph type="sldNum" sz="quarter" idx="5"/>
          </p:nvPr>
        </p:nvSpPr>
        <p:spPr bwMode="auto">
          <a:noFill/>
          <a:ln>
            <a:miter lim="800000"/>
            <a:headEnd/>
            <a:tailEnd/>
          </a:ln>
        </p:spPr>
        <p:txBody>
          <a:bodyPr/>
          <a:lstStyle/>
          <a:p>
            <a:fld id="{6C5DA0A8-9DB3-49B5-ACCF-1D50C2D335AE}" type="slidenum">
              <a:rPr lang="en-US" smtClean="0">
                <a:ea typeface="ＭＳ Ｐゴシック" pitchFamily="34" charset="-128"/>
              </a:rPr>
              <a:pPr/>
              <a:t>18</a:t>
            </a:fld>
            <a:endParaRPr lang="en-US">
              <a:ea typeface="ＭＳ Ｐゴシック" pitchFamily="34" charset="-128"/>
            </a:endParaRPr>
          </a:p>
        </p:txBody>
      </p:sp>
    </p:spTree>
    <p:extLst>
      <p:ext uri="{BB962C8B-B14F-4D97-AF65-F5344CB8AC3E}">
        <p14:creationId xmlns:p14="http://schemas.microsoft.com/office/powerpoint/2010/main" val="19109866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p:cNvSpPr>
            <a:spLocks noGrp="1" noRot="1" noChangeAspect="1" noTextEdit="1"/>
          </p:cNvSpPr>
          <p:nvPr>
            <p:ph type="sldImg"/>
          </p:nvPr>
        </p:nvSpPr>
        <p:spPr bwMode="auto">
          <a:noFill/>
          <a:ln>
            <a:solidFill>
              <a:srgbClr val="000000"/>
            </a:solidFill>
            <a:miter lim="800000"/>
            <a:headEnd/>
            <a:tailEnd/>
          </a:ln>
        </p:spPr>
      </p:sp>
      <p:sp>
        <p:nvSpPr>
          <p:cNvPr id="72707" name="Notes Placeholder 2"/>
          <p:cNvSpPr>
            <a:spLocks noGrp="1"/>
          </p:cNvSpPr>
          <p:nvPr>
            <p:ph type="body" idx="1"/>
          </p:nvPr>
        </p:nvSpPr>
        <p:spPr bwMode="auto">
          <a:noFill/>
        </p:spPr>
        <p:txBody>
          <a:bodyPr>
            <a:normAutofit lnSpcReduction="10000"/>
          </a:bodyPr>
          <a:lstStyle/>
          <a:p>
            <a:pPr marL="231366" indent="-231366"/>
            <a:r>
              <a:rPr lang="en-US" sz="1600">
                <a:ea typeface="ＭＳ Ｐゴシック" pitchFamily="34" charset="-128"/>
              </a:rPr>
              <a:t>See Learning Goal 2:  Discuss the importance of small business to the American economy and summarize the major causes of small-business failure.</a:t>
            </a:r>
          </a:p>
          <a:p>
            <a:pPr marL="231366" indent="-231366">
              <a:spcBef>
                <a:spcPct val="0"/>
              </a:spcBef>
            </a:pPr>
            <a:endParaRPr lang="en-US" sz="1600">
              <a:ea typeface="ＭＳ Ｐゴシック" pitchFamily="34" charset="-128"/>
            </a:endParaRPr>
          </a:p>
          <a:p>
            <a:pPr marL="231366" indent="-231366">
              <a:spcBef>
                <a:spcPct val="0"/>
              </a:spcBef>
            </a:pPr>
            <a:r>
              <a:rPr lang="en-US" sz="1600" u="sng">
                <a:ea typeface="ＭＳ Ｐゴシック" pitchFamily="34" charset="-128"/>
              </a:rPr>
              <a:t>They Did What?</a:t>
            </a:r>
          </a:p>
          <a:p>
            <a:pPr marL="231366" indent="-231366">
              <a:spcBef>
                <a:spcPct val="0"/>
              </a:spcBef>
              <a:buFontTx/>
              <a:buAutoNum type="arabicPeriod"/>
            </a:pPr>
            <a:r>
              <a:rPr lang="en-US" sz="1600">
                <a:ea typeface="ＭＳ Ｐゴシック" pitchFamily="34" charset="-128"/>
              </a:rPr>
              <a:t> Starting a successful new business is never easy and many famous entrepreneurs failed at their first and subsequent attempts.</a:t>
            </a:r>
          </a:p>
          <a:p>
            <a:pPr marL="231366" indent="-231366">
              <a:spcBef>
                <a:spcPct val="0"/>
              </a:spcBef>
              <a:buFontTx/>
              <a:buAutoNum type="arabicPeriod"/>
            </a:pPr>
            <a:r>
              <a:rPr lang="en-US" sz="1600">
                <a:ea typeface="ＭＳ Ｐゴシック" pitchFamily="34" charset="-128"/>
              </a:rPr>
              <a:t> Ask students:  How can a business failure actually be a positive experience?  </a:t>
            </a:r>
            <a:r>
              <a:rPr lang="en-US" sz="1600" i="1">
                <a:ea typeface="ＭＳ Ｐゴシック" pitchFamily="34" charset="-128"/>
              </a:rPr>
              <a:t>(While failure is never a goal it often gives the entrepreneur an invaluable experience - old adage: Learn from your mistakes.)</a:t>
            </a:r>
            <a:r>
              <a:rPr lang="en-US" sz="1600">
                <a:ea typeface="ＭＳ Ｐゴシック" pitchFamily="34" charset="-128"/>
              </a:rPr>
              <a:t> </a:t>
            </a:r>
          </a:p>
          <a:p>
            <a:pPr marL="231366" indent="-231366">
              <a:buFontTx/>
              <a:buAutoNum type="arabicPeriod"/>
            </a:pPr>
            <a:r>
              <a:rPr lang="en-US" sz="1600">
                <a:ea typeface="ＭＳ Ｐゴシック" pitchFamily="34" charset="-128"/>
              </a:rPr>
              <a:t> Ask the student:  If your first business failed, would you try again? Why or why not?</a:t>
            </a:r>
          </a:p>
          <a:p>
            <a:pPr marL="231366" indent="-231366">
              <a:buFontTx/>
              <a:buAutoNum type="arabicPeriod"/>
            </a:pPr>
            <a:r>
              <a:rPr lang="en-US" sz="1600">
                <a:ea typeface="ＭＳ Ｐゴシック" pitchFamily="34" charset="-128"/>
              </a:rPr>
              <a:t> How can businesses survive such poor performances? (</a:t>
            </a:r>
            <a:r>
              <a:rPr lang="en-US" sz="1600" i="1">
                <a:ea typeface="ＭＳ Ｐゴシック" pitchFamily="34" charset="-128"/>
              </a:rPr>
              <a:t>Determination and passion of the owners and founders plays a big role.)</a:t>
            </a:r>
          </a:p>
          <a:p>
            <a:pPr marL="231366" indent="-231366">
              <a:spcBef>
                <a:spcPct val="0"/>
              </a:spcBef>
            </a:pPr>
            <a:endParaRPr lang="en-US">
              <a:ea typeface="ＭＳ Ｐゴシック" pitchFamily="34" charset="-128"/>
            </a:endParaRPr>
          </a:p>
        </p:txBody>
      </p:sp>
      <p:sp>
        <p:nvSpPr>
          <p:cNvPr id="72708" name="Slide Number Placeholder 3"/>
          <p:cNvSpPr>
            <a:spLocks noGrp="1"/>
          </p:cNvSpPr>
          <p:nvPr>
            <p:ph type="sldNum" sz="quarter" idx="5"/>
          </p:nvPr>
        </p:nvSpPr>
        <p:spPr bwMode="auto">
          <a:noFill/>
          <a:ln>
            <a:miter lim="800000"/>
            <a:headEnd/>
            <a:tailEnd/>
          </a:ln>
        </p:spPr>
        <p:txBody>
          <a:bodyPr/>
          <a:lstStyle/>
          <a:p>
            <a:fld id="{CAF65123-A21A-486B-89A5-AAE8867DDA1C}" type="slidenum">
              <a:rPr lang="en-US" smtClean="0">
                <a:ea typeface="ＭＳ Ｐゴシック" pitchFamily="34" charset="-128"/>
              </a:rPr>
              <a:pPr/>
              <a:t>19</a:t>
            </a:fld>
            <a:endParaRPr lang="en-US">
              <a:ea typeface="ＭＳ Ｐゴシック" pitchFamily="34" charset="-128"/>
            </a:endParaRPr>
          </a:p>
        </p:txBody>
      </p:sp>
    </p:spTree>
    <p:extLst>
      <p:ext uri="{BB962C8B-B14F-4D97-AF65-F5344CB8AC3E}">
        <p14:creationId xmlns:p14="http://schemas.microsoft.com/office/powerpoint/2010/main" val="239940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bwMode="auto">
          <a:noFill/>
          <a:ln>
            <a:solidFill>
              <a:srgbClr val="000000"/>
            </a:solidFill>
            <a:miter lim="800000"/>
            <a:headEnd/>
            <a:tailEnd/>
          </a:ln>
        </p:spPr>
      </p:sp>
      <p:sp>
        <p:nvSpPr>
          <p:cNvPr id="75779" name="Notes Placeholder 2"/>
          <p:cNvSpPr>
            <a:spLocks noGrp="1"/>
          </p:cNvSpPr>
          <p:nvPr>
            <p:ph type="body" idx="1"/>
          </p:nvPr>
        </p:nvSpPr>
        <p:spPr bwMode="auto">
          <a:noFill/>
        </p:spPr>
        <p:txBody>
          <a:bodyPr/>
          <a:lstStyle/>
          <a:p>
            <a:r>
              <a:rPr lang="en-US">
                <a:ea typeface="ＭＳ Ｐゴシック" pitchFamily="34" charset="-128"/>
              </a:rPr>
              <a:t>See Learning Goal 4:  Analyze what it takes to start and run a small business.</a:t>
            </a:r>
          </a:p>
          <a:p>
            <a:endParaRPr lang="en-US">
              <a:ea typeface="ＭＳ Ｐゴシック" pitchFamily="34" charset="-128"/>
            </a:endParaRPr>
          </a:p>
          <a:p>
            <a:r>
              <a:rPr lang="en-US">
                <a:ea typeface="ＭＳ Ｐゴシック" pitchFamily="34" charset="-128"/>
              </a:rPr>
              <a:t>Starting a business is when the real work begins.  It is important that entrepreneurs understand the major business functions such as planning, financing, understanding your customer, managing employees and keeping good records.   Many entrepreneurs create business plans which may in part outline the major business functions. </a:t>
            </a:r>
          </a:p>
          <a:p>
            <a:endParaRPr lang="en-US">
              <a:ea typeface="ＭＳ Ｐゴシック" pitchFamily="34" charset="-128"/>
            </a:endParaRPr>
          </a:p>
        </p:txBody>
      </p:sp>
      <p:sp>
        <p:nvSpPr>
          <p:cNvPr id="75780" name="Slide Number Placeholder 3"/>
          <p:cNvSpPr>
            <a:spLocks noGrp="1"/>
          </p:cNvSpPr>
          <p:nvPr>
            <p:ph type="sldNum" sz="quarter" idx="5"/>
          </p:nvPr>
        </p:nvSpPr>
        <p:spPr bwMode="auto">
          <a:noFill/>
          <a:ln>
            <a:miter lim="800000"/>
            <a:headEnd/>
            <a:tailEnd/>
          </a:ln>
        </p:spPr>
        <p:txBody>
          <a:bodyPr/>
          <a:lstStyle/>
          <a:p>
            <a:fld id="{01DBE728-8455-48A4-A722-82E70A6778F0}" type="slidenum">
              <a:rPr lang="en-US" smtClean="0">
                <a:ea typeface="ＭＳ Ｐゴシック" pitchFamily="34" charset="-128"/>
              </a:rPr>
              <a:pPr/>
              <a:t>20</a:t>
            </a:fld>
            <a:endParaRPr lang="en-US">
              <a:ea typeface="ＭＳ Ｐゴシック" pitchFamily="34" charset="-128"/>
            </a:endParaRPr>
          </a:p>
        </p:txBody>
      </p:sp>
    </p:spTree>
    <p:extLst>
      <p:ext uri="{BB962C8B-B14F-4D97-AF65-F5344CB8AC3E}">
        <p14:creationId xmlns:p14="http://schemas.microsoft.com/office/powerpoint/2010/main" val="24167286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p:cNvSpPr>
            <a:spLocks noGrp="1" noRot="1" noChangeAspect="1" noTextEdit="1"/>
          </p:cNvSpPr>
          <p:nvPr>
            <p:ph type="sldImg"/>
          </p:nvPr>
        </p:nvSpPr>
        <p:spPr bwMode="auto">
          <a:noFill/>
          <a:ln>
            <a:solidFill>
              <a:srgbClr val="000000"/>
            </a:solidFill>
            <a:miter lim="800000"/>
            <a:headEnd/>
            <a:tailEnd/>
          </a:ln>
        </p:spPr>
      </p:sp>
      <p:sp>
        <p:nvSpPr>
          <p:cNvPr id="76803" name="Notes Placeholder 2"/>
          <p:cNvSpPr>
            <a:spLocks noGrp="1"/>
          </p:cNvSpPr>
          <p:nvPr>
            <p:ph type="body" idx="1"/>
          </p:nvPr>
        </p:nvSpPr>
        <p:spPr bwMode="auto">
          <a:noFill/>
        </p:spPr>
        <p:txBody>
          <a:bodyPr/>
          <a:lstStyle/>
          <a:p>
            <a:r>
              <a:rPr lang="en-US">
                <a:ea typeface="ＭＳ Ｐゴシック" pitchFamily="34" charset="-128"/>
              </a:rPr>
              <a:t>See Learning Goal 4:  Analyze what it takes to start and run a small business.</a:t>
            </a:r>
          </a:p>
          <a:p>
            <a:endParaRPr lang="en-US">
              <a:ea typeface="ＭＳ Ｐゴシック" pitchFamily="34" charset="-128"/>
            </a:endParaRPr>
          </a:p>
          <a:p>
            <a:r>
              <a:rPr lang="en-US">
                <a:ea typeface="ＭＳ Ｐゴシック" pitchFamily="34" charset="-128"/>
              </a:rPr>
              <a:t>The business plan is the entrepreneur’s road map to success.  While a well designed business plan will not guarantee success the lack of one may surely lead to failure.  To borrow money or to seek investors a business plan is a must. </a:t>
            </a:r>
          </a:p>
          <a:p>
            <a:endParaRPr lang="en-US">
              <a:ea typeface="ＭＳ Ｐゴシック" pitchFamily="34" charset="-128"/>
            </a:endParaRPr>
          </a:p>
        </p:txBody>
      </p:sp>
      <p:sp>
        <p:nvSpPr>
          <p:cNvPr id="76804" name="Slide Number Placeholder 3"/>
          <p:cNvSpPr>
            <a:spLocks noGrp="1"/>
          </p:cNvSpPr>
          <p:nvPr>
            <p:ph type="sldNum" sz="quarter" idx="5"/>
          </p:nvPr>
        </p:nvSpPr>
        <p:spPr bwMode="auto">
          <a:noFill/>
          <a:ln>
            <a:miter lim="800000"/>
            <a:headEnd/>
            <a:tailEnd/>
          </a:ln>
        </p:spPr>
        <p:txBody>
          <a:bodyPr/>
          <a:lstStyle/>
          <a:p>
            <a:fld id="{E134F3E6-2E56-458E-B869-A9C012E64DF1}" type="slidenum">
              <a:rPr lang="en-US" smtClean="0">
                <a:ea typeface="ＭＳ Ｐゴシック" pitchFamily="34" charset="-128"/>
              </a:rPr>
              <a:pPr/>
              <a:t>21</a:t>
            </a:fld>
            <a:endParaRPr lang="en-US">
              <a:ea typeface="ＭＳ Ｐゴシック" pitchFamily="34" charset="-128"/>
            </a:endParaRPr>
          </a:p>
        </p:txBody>
      </p:sp>
    </p:spTree>
    <p:extLst>
      <p:ext uri="{BB962C8B-B14F-4D97-AF65-F5344CB8AC3E}">
        <p14:creationId xmlns:p14="http://schemas.microsoft.com/office/powerpoint/2010/main" val="19962357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a:lstStyle/>
          <a:p>
            <a:r>
              <a:rPr lang="en-US">
                <a:ea typeface="ＭＳ Ｐゴシック" pitchFamily="34" charset="-128"/>
              </a:rPr>
              <a:t>See Learning Goal 4:  Analyze what it takes to start and run a small business.</a:t>
            </a:r>
          </a:p>
          <a:p>
            <a:endParaRPr lang="en-US">
              <a:ea typeface="ＭＳ Ｐゴシック" pitchFamily="34" charset="-128"/>
            </a:endParaRPr>
          </a:p>
        </p:txBody>
      </p:sp>
      <p:sp>
        <p:nvSpPr>
          <p:cNvPr id="77828" name="Slide Number Placeholder 3"/>
          <p:cNvSpPr>
            <a:spLocks noGrp="1"/>
          </p:cNvSpPr>
          <p:nvPr>
            <p:ph type="sldNum" sz="quarter" idx="5"/>
          </p:nvPr>
        </p:nvSpPr>
        <p:spPr bwMode="auto">
          <a:noFill/>
          <a:ln>
            <a:miter lim="800000"/>
            <a:headEnd/>
            <a:tailEnd/>
          </a:ln>
        </p:spPr>
        <p:txBody>
          <a:bodyPr/>
          <a:lstStyle/>
          <a:p>
            <a:fld id="{05A53FF0-3088-4DF6-932F-FABD07F530BE}" type="slidenum">
              <a:rPr lang="en-US" smtClean="0">
                <a:ea typeface="ＭＳ Ｐゴシック" pitchFamily="34" charset="-128"/>
              </a:rPr>
              <a:pPr/>
              <a:t>22</a:t>
            </a:fld>
            <a:endParaRPr lang="en-US">
              <a:ea typeface="ＭＳ Ｐゴシック" pitchFamily="34" charset="-128"/>
            </a:endParaRPr>
          </a:p>
        </p:txBody>
      </p:sp>
    </p:spTree>
    <p:extLst>
      <p:ext uri="{BB962C8B-B14F-4D97-AF65-F5344CB8AC3E}">
        <p14:creationId xmlns:p14="http://schemas.microsoft.com/office/powerpoint/2010/main" val="21321838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Slide Image Placeholder 1"/>
          <p:cNvSpPr>
            <a:spLocks noGrp="1" noRot="1" noChangeAspect="1" noTextEdit="1"/>
          </p:cNvSpPr>
          <p:nvPr>
            <p:ph type="sldImg"/>
          </p:nvPr>
        </p:nvSpPr>
        <p:spPr bwMode="auto">
          <a:noFill/>
          <a:ln>
            <a:solidFill>
              <a:srgbClr val="000000"/>
            </a:solidFill>
            <a:miter lim="800000"/>
            <a:headEnd/>
            <a:tailEnd/>
          </a:ln>
        </p:spPr>
      </p:sp>
      <p:sp>
        <p:nvSpPr>
          <p:cNvPr id="78851" name="Notes Placeholder 2"/>
          <p:cNvSpPr>
            <a:spLocks noGrp="1"/>
          </p:cNvSpPr>
          <p:nvPr>
            <p:ph type="body" idx="1"/>
          </p:nvPr>
        </p:nvSpPr>
        <p:spPr bwMode="auto">
          <a:noFill/>
        </p:spPr>
        <p:txBody>
          <a:bodyPr/>
          <a:lstStyle/>
          <a:p>
            <a:pPr marL="231366" indent="-231366"/>
            <a:r>
              <a:rPr lang="en-US" sz="1600">
                <a:ea typeface="ＭＳ Ｐゴシック" pitchFamily="34" charset="-128"/>
              </a:rPr>
              <a:t>See Learning Goal 4:  Analyze what it takes to start and run a small business.</a:t>
            </a:r>
          </a:p>
          <a:p>
            <a:pPr marL="231366" indent="-231366"/>
            <a:endParaRPr lang="en-US" sz="1600">
              <a:ea typeface="ＭＳ Ｐゴシック" pitchFamily="34" charset="-128"/>
            </a:endParaRPr>
          </a:p>
          <a:p>
            <a:pPr marL="231366" indent="-231366"/>
            <a:r>
              <a:rPr lang="en-US" sz="1600" u="sng">
                <a:ea typeface="ＭＳ Ｐゴシック" pitchFamily="34" charset="-128"/>
              </a:rPr>
              <a:t>A Family Affair</a:t>
            </a:r>
          </a:p>
          <a:p>
            <a:pPr marL="231366" indent="-231366">
              <a:buFontTx/>
              <a:buAutoNum type="arabicPeriod"/>
            </a:pPr>
            <a:r>
              <a:rPr lang="en-US" sz="1600" u="sng">
                <a:ea typeface="ＭＳ Ｐゴシック" pitchFamily="34" charset="-128"/>
              </a:rPr>
              <a:t> This slide illustrates what needs to be considered before starting a business with family members.  </a:t>
            </a:r>
          </a:p>
          <a:p>
            <a:pPr marL="231366" indent="-231366">
              <a:buFontTx/>
              <a:buAutoNum type="arabicPeriod"/>
            </a:pPr>
            <a:r>
              <a:rPr lang="en-US" sz="1600">
                <a:ea typeface="ＭＳ Ｐゴシック" pitchFamily="34" charset="-128"/>
              </a:rPr>
              <a:t> Communication and the establishment of clear expectations are the keys to making a family business work.</a:t>
            </a:r>
          </a:p>
          <a:p>
            <a:pPr marL="231366" indent="-231366">
              <a:buFontTx/>
              <a:buAutoNum type="arabicPeriod"/>
            </a:pPr>
            <a:r>
              <a:rPr lang="en-US" sz="1600">
                <a:ea typeface="ＭＳ Ｐゴシック" pitchFamily="34" charset="-128"/>
              </a:rPr>
              <a:t> To start a discussion in class about issues faced by family run businesses have students read the following article:  http://www.postbulletin.com/newsmanager/templates/localnews_story.asp?z=7&amp;a=399177</a:t>
            </a:r>
          </a:p>
          <a:p>
            <a:pPr marL="231366" indent="-231366">
              <a:buFontTx/>
              <a:buAutoNum type="arabicPeriod"/>
            </a:pPr>
            <a:r>
              <a:rPr lang="en-US" sz="1600">
                <a:ea typeface="ＭＳ Ｐゴシック" pitchFamily="34" charset="-128"/>
              </a:rPr>
              <a:t> After reading the article ask students:  Why do family businesses need extra care?  </a:t>
            </a:r>
          </a:p>
          <a:p>
            <a:pPr marL="231366" indent="-231366"/>
            <a:endParaRPr lang="en-US">
              <a:ea typeface="ＭＳ Ｐゴシック" pitchFamily="34" charset="-128"/>
            </a:endParaRPr>
          </a:p>
        </p:txBody>
      </p:sp>
      <p:sp>
        <p:nvSpPr>
          <p:cNvPr id="78852" name="Slide Number Placeholder 3"/>
          <p:cNvSpPr>
            <a:spLocks noGrp="1"/>
          </p:cNvSpPr>
          <p:nvPr>
            <p:ph type="sldNum" sz="quarter" idx="5"/>
          </p:nvPr>
        </p:nvSpPr>
        <p:spPr bwMode="auto">
          <a:noFill/>
          <a:ln>
            <a:miter lim="800000"/>
            <a:headEnd/>
            <a:tailEnd/>
          </a:ln>
        </p:spPr>
        <p:txBody>
          <a:bodyPr/>
          <a:lstStyle/>
          <a:p>
            <a:fld id="{BF43EE47-6A81-434D-A31B-C8C9E17D602E}" type="slidenum">
              <a:rPr lang="en-US" smtClean="0">
                <a:ea typeface="ＭＳ Ｐゴシック" pitchFamily="34" charset="-128"/>
              </a:rPr>
              <a:pPr/>
              <a:t>23</a:t>
            </a:fld>
            <a:endParaRPr lang="en-US">
              <a:ea typeface="ＭＳ Ｐゴシック" pitchFamily="34" charset="-128"/>
            </a:endParaRPr>
          </a:p>
        </p:txBody>
      </p:sp>
    </p:spTree>
    <p:extLst>
      <p:ext uri="{BB962C8B-B14F-4D97-AF65-F5344CB8AC3E}">
        <p14:creationId xmlns:p14="http://schemas.microsoft.com/office/powerpoint/2010/main" val="4963591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a:lstStyle/>
          <a:p>
            <a:r>
              <a:rPr lang="en-US">
                <a:ea typeface="ＭＳ Ｐゴシック" pitchFamily="34" charset="-128"/>
              </a:rPr>
              <a:t>See Learning Goal 4:  Analyze what it takes to start and run a small business.</a:t>
            </a:r>
          </a:p>
          <a:p>
            <a:endParaRPr lang="en-US">
              <a:ea typeface="ＭＳ Ｐゴシック" pitchFamily="34" charset="-128"/>
            </a:endParaRPr>
          </a:p>
          <a:p>
            <a:r>
              <a:rPr lang="en-US">
                <a:ea typeface="ＭＳ Ｐゴシック" pitchFamily="34" charset="-128"/>
              </a:rPr>
              <a:t>One reason that businesses fail is a lack of capital.  Capital can come from internal sources (personal saving, employees etc.) or from external sources (relatives, banks and angel investors).  One source of external funding is via venture capital.  Venture capitalist are individuals or companies that invest in new businesses in exchange for a stake in ownership.  Many well known businesses such as Google, Zappos and Apple received a first round of funding from venture capitalists.  </a:t>
            </a:r>
          </a:p>
          <a:p>
            <a:endParaRPr lang="en-US">
              <a:ea typeface="ＭＳ Ｐゴシック" pitchFamily="34" charset="-128"/>
            </a:endParaRPr>
          </a:p>
        </p:txBody>
      </p:sp>
      <p:sp>
        <p:nvSpPr>
          <p:cNvPr id="79876" name="Slide Number Placeholder 3"/>
          <p:cNvSpPr>
            <a:spLocks noGrp="1"/>
          </p:cNvSpPr>
          <p:nvPr>
            <p:ph type="sldNum" sz="quarter" idx="5"/>
          </p:nvPr>
        </p:nvSpPr>
        <p:spPr bwMode="auto">
          <a:noFill/>
          <a:ln>
            <a:miter lim="800000"/>
            <a:headEnd/>
            <a:tailEnd/>
          </a:ln>
        </p:spPr>
        <p:txBody>
          <a:bodyPr/>
          <a:lstStyle/>
          <a:p>
            <a:fld id="{B7096533-F666-4A65-8F09-9FE9B9D97883}" type="slidenum">
              <a:rPr lang="en-US" smtClean="0">
                <a:ea typeface="ＭＳ Ｐゴシック" pitchFamily="34" charset="-128"/>
              </a:rPr>
              <a:pPr/>
              <a:t>24</a:t>
            </a:fld>
            <a:endParaRPr lang="en-US">
              <a:ea typeface="ＭＳ Ｐゴシック" pitchFamily="34" charset="-128"/>
            </a:endParaRPr>
          </a:p>
        </p:txBody>
      </p:sp>
    </p:spTree>
    <p:extLst>
      <p:ext uri="{BB962C8B-B14F-4D97-AF65-F5344CB8AC3E}">
        <p14:creationId xmlns:p14="http://schemas.microsoft.com/office/powerpoint/2010/main" val="857934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bwMode="auto">
          <a:noFill/>
          <a:ln>
            <a:solidFill>
              <a:srgbClr val="000000"/>
            </a:solidFill>
            <a:miter lim="800000"/>
            <a:headEnd/>
            <a:tailEnd/>
          </a:ln>
        </p:spPr>
      </p:sp>
      <p:sp>
        <p:nvSpPr>
          <p:cNvPr id="80899" name="Notes Placeholder 2"/>
          <p:cNvSpPr>
            <a:spLocks noGrp="1"/>
          </p:cNvSpPr>
          <p:nvPr>
            <p:ph type="body" idx="1"/>
          </p:nvPr>
        </p:nvSpPr>
        <p:spPr bwMode="auto">
          <a:noFill/>
        </p:spPr>
        <p:txBody>
          <a:bodyPr/>
          <a:lstStyle/>
          <a:p>
            <a:pPr marL="231366" indent="-231366"/>
            <a:r>
              <a:rPr lang="en-US">
                <a:ea typeface="ＭＳ Ｐゴシック" pitchFamily="34" charset="-128"/>
              </a:rPr>
              <a:t>See Learning Goal 4:  Analyze what it takes to start and run a small business.</a:t>
            </a:r>
          </a:p>
          <a:p>
            <a:pPr marL="231366" indent="-231366"/>
            <a:endParaRPr lang="en-US" i="1">
              <a:ea typeface="ＭＳ Ｐゴシック" pitchFamily="34" charset="-128"/>
            </a:endParaRPr>
          </a:p>
          <a:p>
            <a:pPr marL="231366" indent="-231366"/>
            <a:r>
              <a:rPr lang="en-US" u="sng">
                <a:ea typeface="ＭＳ Ｐゴシック" pitchFamily="34" charset="-128"/>
              </a:rPr>
              <a:t>Angels Above</a:t>
            </a:r>
          </a:p>
          <a:p>
            <a:pPr marL="231366" indent="-231366">
              <a:buFontTx/>
              <a:buAutoNum type="arabicPeriod"/>
            </a:pPr>
            <a:r>
              <a:rPr lang="en-US" u="sng">
                <a:ea typeface="ＭＳ Ｐゴシック" pitchFamily="34" charset="-128"/>
              </a:rPr>
              <a:t> Angel investors are private investors who invest in fast growing businesses before they go public.  </a:t>
            </a:r>
          </a:p>
          <a:p>
            <a:pPr marL="231366" indent="-231366">
              <a:buFontTx/>
              <a:buAutoNum type="arabicPeriod"/>
            </a:pPr>
            <a:r>
              <a:rPr lang="en-US" i="1">
                <a:ea typeface="ＭＳ Ｐゴシック" pitchFamily="34" charset="-128"/>
              </a:rPr>
              <a:t> This slide gives students insight into the industry sectors favored by angel investors.</a:t>
            </a:r>
          </a:p>
          <a:p>
            <a:pPr marL="231366" indent="-231366">
              <a:buFontTx/>
              <a:buAutoNum type="arabicPeriod"/>
            </a:pPr>
            <a:r>
              <a:rPr lang="en-US" i="1">
                <a:ea typeface="ＭＳ Ｐゴシック" pitchFamily="34" charset="-128"/>
              </a:rPr>
              <a:t> Ask students:  Why are software and health/biotech the top two industry sectors?  (These two industry sectors offer the potential for fast growth which is very attractive to outside investors).  </a:t>
            </a:r>
          </a:p>
          <a:p>
            <a:pPr marL="231366" indent="-231366"/>
            <a:endParaRPr lang="en-US">
              <a:ea typeface="ＭＳ Ｐゴシック" pitchFamily="34" charset="-128"/>
            </a:endParaRPr>
          </a:p>
        </p:txBody>
      </p:sp>
      <p:sp>
        <p:nvSpPr>
          <p:cNvPr id="80900" name="Slide Number Placeholder 3"/>
          <p:cNvSpPr>
            <a:spLocks noGrp="1"/>
          </p:cNvSpPr>
          <p:nvPr>
            <p:ph type="sldNum" sz="quarter" idx="5"/>
          </p:nvPr>
        </p:nvSpPr>
        <p:spPr bwMode="auto">
          <a:noFill/>
          <a:ln>
            <a:miter lim="800000"/>
            <a:headEnd/>
            <a:tailEnd/>
          </a:ln>
        </p:spPr>
        <p:txBody>
          <a:bodyPr/>
          <a:lstStyle/>
          <a:p>
            <a:fld id="{25B3F538-0E9C-4FBC-8ACA-9CC2F23A832F}" type="slidenum">
              <a:rPr lang="en-US" smtClean="0">
                <a:ea typeface="ＭＳ Ｐゴシック" pitchFamily="34" charset="-128"/>
              </a:rPr>
              <a:pPr/>
              <a:t>25</a:t>
            </a:fld>
            <a:endParaRPr lang="en-US">
              <a:ea typeface="ＭＳ Ｐゴシック" pitchFamily="34" charset="-128"/>
            </a:endParaRPr>
          </a:p>
        </p:txBody>
      </p:sp>
    </p:spTree>
    <p:extLst>
      <p:ext uri="{BB962C8B-B14F-4D97-AF65-F5344CB8AC3E}">
        <p14:creationId xmlns:p14="http://schemas.microsoft.com/office/powerpoint/2010/main" val="15248404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bwMode="auto">
          <a:noFill/>
          <a:ln>
            <a:solidFill>
              <a:srgbClr val="000000"/>
            </a:solidFill>
            <a:miter lim="800000"/>
            <a:headEnd/>
            <a:tailEnd/>
          </a:ln>
        </p:spPr>
      </p:sp>
      <p:sp>
        <p:nvSpPr>
          <p:cNvPr id="81923" name="Notes Placeholder 2"/>
          <p:cNvSpPr>
            <a:spLocks noGrp="1"/>
          </p:cNvSpPr>
          <p:nvPr>
            <p:ph type="body" idx="1"/>
          </p:nvPr>
        </p:nvSpPr>
        <p:spPr bwMode="auto">
          <a:noFill/>
        </p:spPr>
        <p:txBody>
          <a:bodyPr/>
          <a:lstStyle/>
          <a:p>
            <a:r>
              <a:rPr lang="en-US">
                <a:ea typeface="ＭＳ Ｐゴシック" pitchFamily="34" charset="-128"/>
              </a:rPr>
              <a:t>See Learning Goal 4:  Analyze what it takes to start and run a small business.</a:t>
            </a:r>
          </a:p>
          <a:p>
            <a:endParaRPr lang="en-US">
              <a:ea typeface="ＭＳ Ｐゴシック" pitchFamily="34" charset="-128"/>
            </a:endParaRPr>
          </a:p>
          <a:p>
            <a:r>
              <a:rPr lang="en-US">
                <a:ea typeface="ＭＳ Ｐゴシック" pitchFamily="34" charset="-128"/>
              </a:rPr>
              <a:t>The importance of small business to the U.S. economy cannot be overstated.  The Small Business Administration or SBA is the government agency that advises and assists small businesses with financial advice and management training.  For more information on the SBA visit their website www.sba.gov.  </a:t>
            </a:r>
          </a:p>
          <a:p>
            <a:endParaRPr lang="en-US">
              <a:ea typeface="ＭＳ Ｐゴシック" pitchFamily="34" charset="-128"/>
            </a:endParaRPr>
          </a:p>
        </p:txBody>
      </p:sp>
      <p:sp>
        <p:nvSpPr>
          <p:cNvPr id="81924" name="Slide Number Placeholder 3"/>
          <p:cNvSpPr>
            <a:spLocks noGrp="1"/>
          </p:cNvSpPr>
          <p:nvPr>
            <p:ph type="sldNum" sz="quarter" idx="5"/>
          </p:nvPr>
        </p:nvSpPr>
        <p:spPr bwMode="auto">
          <a:noFill/>
          <a:ln>
            <a:miter lim="800000"/>
            <a:headEnd/>
            <a:tailEnd/>
          </a:ln>
        </p:spPr>
        <p:txBody>
          <a:bodyPr/>
          <a:lstStyle/>
          <a:p>
            <a:fld id="{6D66D3D1-F6A8-4AED-BB2C-B5CBE2374B0A}" type="slidenum">
              <a:rPr lang="en-US" smtClean="0">
                <a:ea typeface="ＭＳ Ｐゴシック" pitchFamily="34" charset="-128"/>
              </a:rPr>
              <a:pPr/>
              <a:t>26</a:t>
            </a:fld>
            <a:endParaRPr lang="en-US">
              <a:ea typeface="ＭＳ Ｐゴシック" pitchFamily="34" charset="-128"/>
            </a:endParaRPr>
          </a:p>
        </p:txBody>
      </p:sp>
    </p:spTree>
    <p:extLst>
      <p:ext uri="{BB962C8B-B14F-4D97-AF65-F5344CB8AC3E}">
        <p14:creationId xmlns:p14="http://schemas.microsoft.com/office/powerpoint/2010/main" val="1092533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1DB06B-CD35-428D-A60B-086F48B5375A}" type="datetimeFigureOut">
              <a:rPr lang="en-US" smtClean="0"/>
              <a:pPr/>
              <a:t>11/12/2017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90797E0-67ED-4965-9165-77060FBCE37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1DB06B-CD35-428D-A60B-086F48B5375A}" type="datetimeFigureOut">
              <a:rPr lang="en-US" smtClean="0"/>
              <a:pPr/>
              <a:t>11/12/2017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90797E0-67ED-4965-9165-77060FBCE37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www.stonyfield.com/"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hyperlink" Target="http://www.apple.com"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www.elance.com"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hyperlink" Target="http://www.3m.com/us/office/postit/" TargetMode="Externa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www.businessweek.com" TargetMode="External"/><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18.png"/><Relationship Id="rId5" Type="http://schemas.openxmlformats.org/officeDocument/2006/relationships/oleObject" Target="../embeddings/oleObject1.bin"/><Relationship Id="rId4" Type="http://schemas.openxmlformats.org/officeDocument/2006/relationships/hyperlink" Target="http://www.cfo.com"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www.sba.gov/" TargetMode="External"/><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19200" y="4724400"/>
            <a:ext cx="6400800" cy="1752600"/>
          </a:xfrm>
        </p:spPr>
        <p:txBody>
          <a:bodyPr>
            <a:normAutofit/>
          </a:bodyPr>
          <a:lstStyle/>
          <a:p>
            <a:r>
              <a:rPr lang="en-US" b="1" dirty="0">
                <a:solidFill>
                  <a:schemeClr val="tx1"/>
                </a:solidFill>
              </a:rPr>
              <a:t>Entrepreneurship and Starting a Small Business. </a:t>
            </a:r>
          </a:p>
        </p:txBody>
      </p:sp>
      <p:pic>
        <p:nvPicPr>
          <p:cNvPr id="71682" name="Picture 2" descr="http://www.pitchcomp.com/wp-content/uploads/2011/03/innovationentrepreneurship.jpeg"/>
          <p:cNvPicPr>
            <a:picLocks noChangeAspect="1" noChangeArrowheads="1"/>
          </p:cNvPicPr>
          <p:nvPr/>
        </p:nvPicPr>
        <p:blipFill>
          <a:blip r:embed="rId2" cstate="print"/>
          <a:srcRect/>
          <a:stretch>
            <a:fillRect/>
          </a:stretch>
        </p:blipFill>
        <p:spPr bwMode="auto">
          <a:xfrm>
            <a:off x="0" y="152400"/>
            <a:ext cx="9144000" cy="3743325"/>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125"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5128" name="TextBox 14"/>
          <p:cNvSpPr txBox="1">
            <a:spLocks noChangeArrowheads="1"/>
          </p:cNvSpPr>
          <p:nvPr/>
        </p:nvSpPr>
        <p:spPr bwMode="auto">
          <a:xfrm>
            <a:off x="533400" y="2362200"/>
            <a:ext cx="8077200" cy="892175"/>
          </a:xfrm>
          <a:prstGeom prst="rect">
            <a:avLst/>
          </a:prstGeom>
          <a:noFill/>
          <a:ln w="9525">
            <a:noFill/>
            <a:miter lim="800000"/>
            <a:headEnd/>
            <a:tailEnd/>
          </a:ln>
        </p:spPr>
        <p:txBody>
          <a:bodyPr>
            <a:spAutoFit/>
          </a:bodyPr>
          <a:lstStyle/>
          <a:p>
            <a:pPr marL="342900" indent="-342900">
              <a:spcAft>
                <a:spcPts val="1800"/>
              </a:spcAft>
              <a:buFont typeface="Arial" pitchFamily="34" charset="0"/>
              <a:buChar char="•"/>
            </a:pPr>
            <a:r>
              <a:rPr lang="en-US" sz="2700" b="1" dirty="0">
                <a:solidFill>
                  <a:srgbClr val="000000"/>
                </a:solidFill>
                <a:latin typeface="Helvetica"/>
              </a:rPr>
              <a:t>Entrepreneurship -- </a:t>
            </a:r>
            <a:r>
              <a:rPr lang="en-US" sz="2500" i="1" dirty="0">
                <a:solidFill>
                  <a:srgbClr val="000000"/>
                </a:solidFill>
                <a:latin typeface="Helvetica"/>
              </a:rPr>
              <a:t>Accepting the risk of starting and running a business.</a:t>
            </a:r>
          </a:p>
        </p:txBody>
      </p:sp>
      <p:sp>
        <p:nvSpPr>
          <p:cNvPr id="5129" name="Title 1"/>
          <p:cNvSpPr>
            <a:spLocks noGrp="1"/>
          </p:cNvSpPr>
          <p:nvPr>
            <p:ph type="ctrTitle"/>
          </p:nvPr>
        </p:nvSpPr>
        <p:spPr>
          <a:xfrm>
            <a:off x="228600" y="130175"/>
            <a:ext cx="7772400" cy="1470025"/>
          </a:xfrm>
        </p:spPr>
        <p:txBody>
          <a:bodyPr/>
          <a:lstStyle/>
          <a:p>
            <a:pPr eaLnBrk="1" hangingPunct="1"/>
            <a:r>
              <a:rPr lang="en-US" sz="3200" b="1" dirty="0">
                <a:latin typeface="Helvetica"/>
                <a:ea typeface="Helvetica"/>
                <a:cs typeface="Helvetica"/>
              </a:rPr>
              <a:t>WHAT is ENTREPRENEURSHIP?</a:t>
            </a:r>
          </a:p>
        </p:txBody>
      </p:sp>
      <p:pic>
        <p:nvPicPr>
          <p:cNvPr id="5130" name="Picture 10" descr="Lemonade.psd"/>
          <p:cNvPicPr>
            <a:picLocks noChangeAspect="1"/>
          </p:cNvPicPr>
          <p:nvPr/>
        </p:nvPicPr>
        <p:blipFill>
          <a:blip r:embed="rId3" cstate="print"/>
          <a:srcRect/>
          <a:stretch>
            <a:fillRect/>
          </a:stretch>
        </p:blipFill>
        <p:spPr bwMode="auto">
          <a:xfrm>
            <a:off x="2995684" y="3179134"/>
            <a:ext cx="5464791" cy="3251829"/>
          </a:xfrm>
          <a:prstGeom prst="rect">
            <a:avLst/>
          </a:prstGeom>
          <a:noFill/>
          <a:ln w="9525">
            <a:noFill/>
            <a:miter lim="800000"/>
            <a:headEnd/>
            <a:tailEnd/>
          </a:ln>
        </p:spPr>
      </p:pic>
      <p:sp>
        <p:nvSpPr>
          <p:cNvPr id="5131" name="Text Box 10"/>
          <p:cNvSpPr txBox="1">
            <a:spLocks noChangeArrowheads="1"/>
          </p:cNvSpPr>
          <p:nvPr/>
        </p:nvSpPr>
        <p:spPr bwMode="auto">
          <a:xfrm>
            <a:off x="8229600" y="6430963"/>
            <a:ext cx="914400" cy="366712"/>
          </a:xfrm>
          <a:prstGeom prst="rect">
            <a:avLst/>
          </a:prstGeom>
          <a:noFill/>
          <a:ln w="9525">
            <a:noFill/>
            <a:miter lim="800000"/>
            <a:headEnd/>
            <a:tailEnd/>
          </a:ln>
        </p:spPr>
        <p:txBody>
          <a:bodyPr>
            <a:spAutoFit/>
          </a:bodyPr>
          <a:lstStyle/>
          <a:p>
            <a:endParaRPr lang="en-US"/>
          </a:p>
        </p:txBody>
      </p:sp>
      <p:sp>
        <p:nvSpPr>
          <p:cNvPr id="5132"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62A051FD-AF78-4E9E-B57D-EA8E6D42E67D}" type="slidenum">
              <a:rPr lang="en-US" sz="1200">
                <a:solidFill>
                  <a:srgbClr val="000000"/>
                </a:solidFill>
              </a:rPr>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10245"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10247" name="TextBox 8"/>
          <p:cNvSpPr txBox="1">
            <a:spLocks noChangeArrowheads="1"/>
          </p:cNvSpPr>
          <p:nvPr/>
        </p:nvSpPr>
        <p:spPr bwMode="auto">
          <a:xfrm>
            <a:off x="1371600" y="1143000"/>
            <a:ext cx="5638800" cy="784225"/>
          </a:xfrm>
          <a:prstGeom prst="rect">
            <a:avLst/>
          </a:prstGeom>
          <a:noFill/>
          <a:ln w="9525">
            <a:noFill/>
            <a:miter lim="800000"/>
            <a:headEnd/>
            <a:tailEnd/>
          </a:ln>
        </p:spPr>
        <p:txBody>
          <a:bodyPr>
            <a:spAutoFit/>
          </a:bodyPr>
          <a:lstStyle/>
          <a:p>
            <a:pPr algn="ctr"/>
            <a:endParaRPr lang="en-US" sz="4500" b="1"/>
          </a:p>
        </p:txBody>
      </p:sp>
      <p:sp>
        <p:nvSpPr>
          <p:cNvPr id="10249" name="TextBox 14"/>
          <p:cNvSpPr txBox="1">
            <a:spLocks noChangeArrowheads="1"/>
          </p:cNvSpPr>
          <p:nvPr/>
        </p:nvSpPr>
        <p:spPr bwMode="auto">
          <a:xfrm>
            <a:off x="533400" y="2220913"/>
            <a:ext cx="4495800" cy="3195637"/>
          </a:xfrm>
          <a:prstGeom prst="rect">
            <a:avLst/>
          </a:prstGeom>
          <a:noFill/>
          <a:ln w="9525">
            <a:noFill/>
            <a:miter lim="800000"/>
            <a:headEnd/>
            <a:tailEnd/>
          </a:ln>
        </p:spPr>
        <p:txBody>
          <a:bodyPr>
            <a:spAutoFit/>
          </a:bodyPr>
          <a:lstStyle/>
          <a:p>
            <a:pPr marL="349250" lvl="2" indent="-342900">
              <a:spcAft>
                <a:spcPts val="2000"/>
              </a:spcAft>
              <a:buFont typeface="Arial" pitchFamily="34" charset="0"/>
              <a:buChar char="•"/>
            </a:pPr>
            <a:r>
              <a:rPr lang="en-US" sz="2700" dirty="0">
                <a:solidFill>
                  <a:srgbClr val="000000"/>
                </a:solidFill>
                <a:latin typeface="Helvetica"/>
              </a:rPr>
              <a:t>Self-directed</a:t>
            </a:r>
          </a:p>
          <a:p>
            <a:pPr marL="349250" lvl="2" indent="-342900">
              <a:spcAft>
                <a:spcPts val="2000"/>
              </a:spcAft>
              <a:buFont typeface="Arial" pitchFamily="34" charset="0"/>
              <a:buChar char="•"/>
            </a:pPr>
            <a:r>
              <a:rPr lang="en-US" sz="2700" dirty="0">
                <a:solidFill>
                  <a:srgbClr val="000000"/>
                </a:solidFill>
                <a:latin typeface="Helvetica"/>
              </a:rPr>
              <a:t>Self-nurturing</a:t>
            </a:r>
          </a:p>
          <a:p>
            <a:pPr marL="349250" lvl="2" indent="-342900">
              <a:spcAft>
                <a:spcPts val="2000"/>
              </a:spcAft>
              <a:buFont typeface="Arial" pitchFamily="34" charset="0"/>
              <a:buChar char="•"/>
            </a:pPr>
            <a:r>
              <a:rPr lang="en-US" sz="2700" dirty="0">
                <a:solidFill>
                  <a:srgbClr val="000000"/>
                </a:solidFill>
                <a:latin typeface="Helvetica"/>
              </a:rPr>
              <a:t>Action-oriented</a:t>
            </a:r>
          </a:p>
          <a:p>
            <a:pPr marL="349250" lvl="2" indent="-342900">
              <a:spcAft>
                <a:spcPts val="2000"/>
              </a:spcAft>
              <a:buFont typeface="Arial" pitchFamily="34" charset="0"/>
              <a:buChar char="•"/>
            </a:pPr>
            <a:r>
              <a:rPr lang="en-US" sz="2700" dirty="0">
                <a:solidFill>
                  <a:srgbClr val="000000"/>
                </a:solidFill>
                <a:latin typeface="Helvetica"/>
              </a:rPr>
              <a:t>Highly energetic</a:t>
            </a:r>
          </a:p>
          <a:p>
            <a:pPr marL="349250" lvl="2" indent="-342900">
              <a:spcAft>
                <a:spcPts val="2000"/>
              </a:spcAft>
              <a:buFont typeface="Arial" pitchFamily="34" charset="0"/>
              <a:buChar char="•"/>
            </a:pPr>
            <a:r>
              <a:rPr lang="en-US" sz="2700" dirty="0">
                <a:solidFill>
                  <a:srgbClr val="000000"/>
                </a:solidFill>
                <a:latin typeface="Helvetica"/>
              </a:rPr>
              <a:t>Tolerant of uncertainty</a:t>
            </a:r>
          </a:p>
        </p:txBody>
      </p:sp>
      <p:sp>
        <p:nvSpPr>
          <p:cNvPr id="10251" name="Title 1"/>
          <p:cNvSpPr>
            <a:spLocks noGrp="1"/>
          </p:cNvSpPr>
          <p:nvPr>
            <p:ph type="ctrTitle"/>
          </p:nvPr>
        </p:nvSpPr>
        <p:spPr>
          <a:xfrm>
            <a:off x="304800" y="304800"/>
            <a:ext cx="7772400" cy="1470025"/>
          </a:xfrm>
        </p:spPr>
        <p:txBody>
          <a:bodyPr/>
          <a:lstStyle/>
          <a:p>
            <a:pPr eaLnBrk="1" hangingPunct="1"/>
            <a:r>
              <a:rPr lang="en-US" sz="3200" b="1" dirty="0">
                <a:latin typeface="Helvetica"/>
                <a:ea typeface="Helvetica"/>
                <a:cs typeface="Helvetica"/>
              </a:rPr>
              <a:t>WHAT DOES IT TAKE to be an ENTREPRENEUR?</a:t>
            </a:r>
          </a:p>
        </p:txBody>
      </p:sp>
      <p:pic>
        <p:nvPicPr>
          <p:cNvPr id="13" name="Picture 12" descr="Baby Einstien.gif"/>
          <p:cNvPicPr>
            <a:picLocks noChangeAspect="1"/>
          </p:cNvPicPr>
          <p:nvPr/>
        </p:nvPicPr>
        <p:blipFill>
          <a:blip r:embed="rId3" cstate="print"/>
          <a:stretch>
            <a:fillRect/>
          </a:stretch>
        </p:blipFill>
        <p:spPr>
          <a:xfrm>
            <a:off x="4343400" y="2220406"/>
            <a:ext cx="4114800" cy="2705100"/>
          </a:xfrm>
          <a:prstGeom prst="rect">
            <a:avLst/>
          </a:prstGeom>
          <a:effectLst>
            <a:softEdge rad="88900"/>
          </a:effectLst>
        </p:spPr>
      </p:pic>
      <p:sp>
        <p:nvSpPr>
          <p:cNvPr id="10253"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9329D344-6B03-45D4-97CC-212B6054482D}" type="slidenum">
              <a:rPr lang="en-US" sz="1200">
                <a:solidFill>
                  <a:srgbClr val="000000"/>
                </a:solidFill>
              </a:rPr>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11269"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11272" name="TextBox 14"/>
          <p:cNvSpPr txBox="1">
            <a:spLocks noChangeArrowheads="1"/>
          </p:cNvSpPr>
          <p:nvPr/>
        </p:nvSpPr>
        <p:spPr bwMode="auto">
          <a:xfrm>
            <a:off x="533400" y="1752600"/>
            <a:ext cx="8077200" cy="1938338"/>
          </a:xfrm>
          <a:prstGeom prst="rect">
            <a:avLst/>
          </a:prstGeom>
          <a:noFill/>
          <a:ln w="9525">
            <a:noFill/>
            <a:miter lim="800000"/>
            <a:headEnd/>
            <a:tailEnd/>
          </a:ln>
        </p:spPr>
        <p:txBody>
          <a:bodyPr>
            <a:spAutoFit/>
          </a:bodyPr>
          <a:lstStyle/>
          <a:p>
            <a:pPr marL="344488" lvl="1" indent="-342900">
              <a:spcAft>
                <a:spcPts val="1200"/>
              </a:spcAft>
              <a:buFont typeface="Arial" pitchFamily="34" charset="0"/>
              <a:buChar char="•"/>
            </a:pPr>
            <a:r>
              <a:rPr lang="en-US" sz="2500">
                <a:solidFill>
                  <a:srgbClr val="000000"/>
                </a:solidFill>
                <a:latin typeface="Helvetica"/>
              </a:rPr>
              <a:t>It fills customers’ needs.</a:t>
            </a:r>
          </a:p>
          <a:p>
            <a:pPr marL="344488" lvl="1" indent="-342900">
              <a:spcAft>
                <a:spcPts val="1200"/>
              </a:spcAft>
              <a:buFont typeface="Arial" pitchFamily="34" charset="0"/>
              <a:buChar char="•"/>
            </a:pPr>
            <a:r>
              <a:rPr lang="en-US" sz="2500">
                <a:solidFill>
                  <a:srgbClr val="000000"/>
                </a:solidFill>
                <a:latin typeface="Helvetica"/>
              </a:rPr>
              <a:t>You have the skills and resources to start a business.</a:t>
            </a:r>
          </a:p>
          <a:p>
            <a:pPr marL="344488" lvl="1" indent="-342900">
              <a:spcAft>
                <a:spcPts val="1200"/>
              </a:spcAft>
              <a:buFont typeface="Arial" pitchFamily="34" charset="0"/>
              <a:buChar char="•"/>
            </a:pPr>
            <a:r>
              <a:rPr lang="en-US" sz="2500">
                <a:solidFill>
                  <a:srgbClr val="000000"/>
                </a:solidFill>
                <a:latin typeface="Helvetica"/>
              </a:rPr>
              <a:t>You can sell the product or service at a reasonable price and still profit.</a:t>
            </a:r>
          </a:p>
        </p:txBody>
      </p:sp>
      <p:pic>
        <p:nvPicPr>
          <p:cNvPr id="12" name="Picture 11" descr="Jungle Jim.gif"/>
          <p:cNvPicPr>
            <a:picLocks noChangeAspect="1"/>
          </p:cNvPicPr>
          <p:nvPr/>
        </p:nvPicPr>
        <p:blipFill>
          <a:blip r:embed="rId3" cstate="print"/>
          <a:stretch>
            <a:fillRect/>
          </a:stretch>
        </p:blipFill>
        <p:spPr>
          <a:xfrm>
            <a:off x="5473890" y="4154852"/>
            <a:ext cx="3048000" cy="2296583"/>
          </a:xfrm>
          <a:prstGeom prst="rect">
            <a:avLst/>
          </a:prstGeom>
          <a:effectLst>
            <a:softEdge rad="88900"/>
          </a:effectLst>
        </p:spPr>
      </p:pic>
      <p:sp>
        <p:nvSpPr>
          <p:cNvPr id="11275" name="Title 1"/>
          <p:cNvSpPr>
            <a:spLocks noGrp="1"/>
          </p:cNvSpPr>
          <p:nvPr>
            <p:ph type="ctrTitle"/>
          </p:nvPr>
        </p:nvSpPr>
        <p:spPr>
          <a:xfrm>
            <a:off x="304800" y="304800"/>
            <a:ext cx="7772400" cy="1470025"/>
          </a:xfrm>
        </p:spPr>
        <p:txBody>
          <a:bodyPr/>
          <a:lstStyle/>
          <a:p>
            <a:pPr eaLnBrk="1" hangingPunct="1"/>
            <a:r>
              <a:rPr lang="en-US" sz="3200" b="1">
                <a:latin typeface="Helvetica"/>
                <a:ea typeface="Helvetica"/>
                <a:cs typeface="Helvetica"/>
              </a:rPr>
              <a:t>An IDEA is a </a:t>
            </a:r>
            <a:br>
              <a:rPr lang="en-US" sz="3200" b="1">
                <a:latin typeface="Helvetica"/>
                <a:ea typeface="Helvetica"/>
                <a:cs typeface="Helvetica"/>
              </a:rPr>
            </a:br>
            <a:r>
              <a:rPr lang="en-US" sz="3200" b="1">
                <a:latin typeface="Helvetica"/>
                <a:ea typeface="Helvetica"/>
                <a:cs typeface="Helvetica"/>
              </a:rPr>
              <a:t>GOOD OPPORTUNITY IF…</a:t>
            </a:r>
          </a:p>
        </p:txBody>
      </p:sp>
      <p:sp>
        <p:nvSpPr>
          <p:cNvPr id="11276" name="TextBox 12"/>
          <p:cNvSpPr txBox="1">
            <a:spLocks noChangeArrowheads="1"/>
          </p:cNvSpPr>
          <p:nvPr/>
        </p:nvSpPr>
        <p:spPr bwMode="auto">
          <a:xfrm>
            <a:off x="533400" y="3719513"/>
            <a:ext cx="4876800" cy="2555875"/>
          </a:xfrm>
          <a:prstGeom prst="rect">
            <a:avLst/>
          </a:prstGeom>
          <a:noFill/>
          <a:ln w="9525">
            <a:noFill/>
            <a:miter lim="800000"/>
            <a:headEnd/>
            <a:tailEnd/>
          </a:ln>
        </p:spPr>
        <p:txBody>
          <a:bodyPr>
            <a:spAutoFit/>
          </a:bodyPr>
          <a:lstStyle/>
          <a:p>
            <a:pPr marL="344488" lvl="1" indent="-342900">
              <a:spcAft>
                <a:spcPts val="1200"/>
              </a:spcAft>
              <a:buFont typeface="Arial" pitchFamily="34" charset="0"/>
              <a:buChar char="•"/>
            </a:pPr>
            <a:r>
              <a:rPr lang="en-US" sz="2500">
                <a:solidFill>
                  <a:srgbClr val="000000"/>
                </a:solidFill>
                <a:latin typeface="Helvetica"/>
              </a:rPr>
              <a:t>You can get your product or service to customers before the window of opportunity closes.</a:t>
            </a:r>
          </a:p>
          <a:p>
            <a:pPr marL="344488" lvl="1" indent="-342900">
              <a:spcAft>
                <a:spcPts val="1200"/>
              </a:spcAft>
              <a:buFont typeface="Arial" pitchFamily="34" charset="0"/>
              <a:buChar char="•"/>
            </a:pPr>
            <a:r>
              <a:rPr lang="en-US" sz="2500">
                <a:solidFill>
                  <a:srgbClr val="000000"/>
                </a:solidFill>
                <a:latin typeface="Helvetica"/>
              </a:rPr>
              <a:t>You can keep the business going.</a:t>
            </a:r>
            <a:endParaRPr lang="en-US"/>
          </a:p>
        </p:txBody>
      </p:sp>
      <p:sp>
        <p:nvSpPr>
          <p:cNvPr id="11277"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B1B126B4-D0FC-4B96-8EF3-E3927F0ABF9D}" type="slidenum">
              <a:rPr lang="en-US" sz="1200">
                <a:solidFill>
                  <a:srgbClr val="000000"/>
                </a:solidFill>
              </a:rPr>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12295" name="TextBox 14"/>
          <p:cNvSpPr txBox="1">
            <a:spLocks noChangeArrowheads="1"/>
          </p:cNvSpPr>
          <p:nvPr/>
        </p:nvSpPr>
        <p:spPr bwMode="auto">
          <a:xfrm>
            <a:off x="533400" y="1828800"/>
            <a:ext cx="5257800" cy="4413250"/>
          </a:xfrm>
          <a:prstGeom prst="rect">
            <a:avLst/>
          </a:prstGeom>
          <a:noFill/>
          <a:ln w="9525">
            <a:noFill/>
            <a:miter lim="800000"/>
            <a:headEnd/>
            <a:tailEnd/>
          </a:ln>
        </p:spPr>
        <p:txBody>
          <a:bodyPr>
            <a:spAutoFit/>
          </a:bodyPr>
          <a:lstStyle/>
          <a:p>
            <a:pPr marL="342900" indent="-342900">
              <a:spcAft>
                <a:spcPts val="600"/>
              </a:spcAft>
              <a:buFont typeface="Arial" pitchFamily="34" charset="0"/>
              <a:buChar char="•"/>
            </a:pPr>
            <a:r>
              <a:rPr lang="en-US" sz="2400">
                <a:solidFill>
                  <a:srgbClr val="000000"/>
                </a:solidFill>
                <a:latin typeface="Helvetica"/>
              </a:rPr>
              <a:t>Gary Hirshberg of Stonyfield Yogurt wanted to run a profitable business that didn’t hurt the environment.</a:t>
            </a:r>
          </a:p>
          <a:p>
            <a:pPr marL="342900" indent="-342900">
              <a:spcAft>
                <a:spcPts val="600"/>
              </a:spcAft>
              <a:buFont typeface="Arial" pitchFamily="34" charset="0"/>
              <a:buChar char="•"/>
            </a:pPr>
            <a:r>
              <a:rPr lang="en-US" sz="2400">
                <a:solidFill>
                  <a:srgbClr val="000000"/>
                </a:solidFill>
                <a:latin typeface="Helvetica"/>
                <a:hlinkClick r:id="rId3"/>
              </a:rPr>
              <a:t>Stonyfield Yogurt</a:t>
            </a:r>
            <a:r>
              <a:rPr lang="en-US" sz="2400">
                <a:solidFill>
                  <a:srgbClr val="000000"/>
                </a:solidFill>
                <a:latin typeface="Helvetica"/>
              </a:rPr>
              <a:t> is a 100% organic operation.</a:t>
            </a:r>
          </a:p>
          <a:p>
            <a:pPr marL="342900" indent="-342900">
              <a:spcAft>
                <a:spcPts val="600"/>
              </a:spcAft>
              <a:buFont typeface="Arial" pitchFamily="34" charset="0"/>
              <a:buChar char="•"/>
            </a:pPr>
            <a:r>
              <a:rPr lang="en-US" sz="2400">
                <a:solidFill>
                  <a:srgbClr val="000000"/>
                </a:solidFill>
                <a:latin typeface="Helvetica"/>
              </a:rPr>
              <a:t>It’s green practices save the company millions of dollars each year. </a:t>
            </a:r>
          </a:p>
          <a:p>
            <a:pPr marL="342900" indent="-342900">
              <a:spcAft>
                <a:spcPts val="600"/>
              </a:spcAft>
              <a:buFont typeface="Arial" pitchFamily="34" charset="0"/>
              <a:buChar char="•"/>
            </a:pPr>
            <a:r>
              <a:rPr lang="en-US" sz="2400">
                <a:solidFill>
                  <a:srgbClr val="000000"/>
                </a:solidFill>
                <a:latin typeface="Helvetica"/>
              </a:rPr>
              <a:t>After just 15 years, Stonyfield outsells Kraft Foods yogurt.</a:t>
            </a:r>
          </a:p>
        </p:txBody>
      </p:sp>
      <p:sp>
        <p:nvSpPr>
          <p:cNvPr id="12297" name="Title 1"/>
          <p:cNvSpPr>
            <a:spLocks noGrp="1"/>
          </p:cNvSpPr>
          <p:nvPr>
            <p:ph type="ctrTitle"/>
          </p:nvPr>
        </p:nvSpPr>
        <p:spPr>
          <a:xfrm>
            <a:off x="152400" y="304800"/>
            <a:ext cx="7772400" cy="1470025"/>
          </a:xfrm>
        </p:spPr>
        <p:txBody>
          <a:bodyPr/>
          <a:lstStyle/>
          <a:p>
            <a:pPr eaLnBrk="1" hangingPunct="1"/>
            <a:r>
              <a:rPr lang="en-US" sz="3200" b="1">
                <a:latin typeface="Helvetica"/>
                <a:ea typeface="Helvetica"/>
                <a:cs typeface="Helvetica"/>
              </a:rPr>
              <a:t>SOCIAL ENTREPRENEURSHIP:</a:t>
            </a:r>
            <a:br>
              <a:rPr lang="en-US" sz="3200" b="1">
                <a:latin typeface="Helvetica"/>
                <a:ea typeface="Helvetica"/>
                <a:cs typeface="Helvetica"/>
              </a:rPr>
            </a:br>
            <a:r>
              <a:rPr lang="en-US" sz="3200" b="1">
                <a:latin typeface="Helvetica"/>
                <a:ea typeface="Helvetica"/>
                <a:cs typeface="Helvetica"/>
              </a:rPr>
              <a:t>RESPONSIBLE and PROFITABLE</a:t>
            </a:r>
            <a:br>
              <a:rPr lang="en-US" sz="3200" b="1">
                <a:latin typeface="Helvetica"/>
                <a:ea typeface="Helvetica"/>
                <a:cs typeface="Helvetica"/>
              </a:rPr>
            </a:br>
            <a:r>
              <a:rPr lang="en-US" sz="1800">
                <a:latin typeface="Helvetica"/>
                <a:ea typeface="Helvetica"/>
                <a:cs typeface="Helvetica"/>
              </a:rPr>
              <a:t>(Thinking Green)</a:t>
            </a:r>
          </a:p>
        </p:txBody>
      </p:sp>
      <p:pic>
        <p:nvPicPr>
          <p:cNvPr id="12" name="Picture 11" descr="Hirshberg.gif"/>
          <p:cNvPicPr>
            <a:picLocks noChangeAspect="1"/>
          </p:cNvPicPr>
          <p:nvPr/>
        </p:nvPicPr>
        <p:blipFill>
          <a:blip r:embed="rId4" cstate="print"/>
          <a:stretch>
            <a:fillRect/>
          </a:stretch>
        </p:blipFill>
        <p:spPr>
          <a:xfrm>
            <a:off x="5638800" y="1905000"/>
            <a:ext cx="2743200" cy="3784600"/>
          </a:xfrm>
          <a:prstGeom prst="rect">
            <a:avLst/>
          </a:prstGeom>
          <a:effectLst>
            <a:softEdge rad="88900"/>
          </a:effectLst>
        </p:spPr>
      </p:pic>
      <p:sp>
        <p:nvSpPr>
          <p:cNvPr id="12299"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2BE79434-97C7-4CC6-949C-DE3591FB4798}" type="slidenum">
              <a:rPr lang="en-US" sz="1200">
                <a:solidFill>
                  <a:srgbClr val="000000"/>
                </a:solidFill>
              </a:rPr>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13319" name="TextBox 8"/>
          <p:cNvSpPr txBox="1">
            <a:spLocks noChangeArrowheads="1"/>
          </p:cNvSpPr>
          <p:nvPr/>
        </p:nvSpPr>
        <p:spPr bwMode="auto">
          <a:xfrm>
            <a:off x="1371600" y="1143000"/>
            <a:ext cx="5638800" cy="784225"/>
          </a:xfrm>
          <a:prstGeom prst="rect">
            <a:avLst/>
          </a:prstGeom>
          <a:noFill/>
          <a:ln w="9525">
            <a:noFill/>
            <a:miter lim="800000"/>
            <a:headEnd/>
            <a:tailEnd/>
          </a:ln>
        </p:spPr>
        <p:txBody>
          <a:bodyPr>
            <a:spAutoFit/>
          </a:bodyPr>
          <a:lstStyle/>
          <a:p>
            <a:pPr algn="ctr"/>
            <a:endParaRPr lang="en-US" sz="4500" b="1"/>
          </a:p>
        </p:txBody>
      </p:sp>
      <p:sp>
        <p:nvSpPr>
          <p:cNvPr id="13321" name="TextBox 14"/>
          <p:cNvSpPr txBox="1">
            <a:spLocks noChangeArrowheads="1"/>
          </p:cNvSpPr>
          <p:nvPr/>
        </p:nvSpPr>
        <p:spPr bwMode="auto">
          <a:xfrm>
            <a:off x="533400" y="1676400"/>
            <a:ext cx="5041900" cy="4786313"/>
          </a:xfrm>
          <a:prstGeom prst="rect">
            <a:avLst/>
          </a:prstGeom>
          <a:noFill/>
          <a:ln w="9525">
            <a:noFill/>
            <a:miter lim="800000"/>
            <a:headEnd/>
            <a:tailEnd/>
          </a:ln>
        </p:spPr>
        <p:txBody>
          <a:bodyPr>
            <a:spAutoFit/>
          </a:bodyPr>
          <a:lstStyle/>
          <a:p>
            <a:pPr marL="400050" lvl="1" indent="-393700">
              <a:spcAft>
                <a:spcPts val="2400"/>
              </a:spcAft>
              <a:buFont typeface="Arial" pitchFamily="34" charset="0"/>
              <a:buChar char="•"/>
            </a:pPr>
            <a:r>
              <a:rPr lang="en-US" sz="2700" b="1">
                <a:solidFill>
                  <a:srgbClr val="000000"/>
                </a:solidFill>
                <a:latin typeface="Helvetica"/>
              </a:rPr>
              <a:t>Entrepreneurial team -- </a:t>
            </a:r>
            <a:r>
              <a:rPr lang="en-US" sz="2500" i="1">
                <a:solidFill>
                  <a:srgbClr val="000000"/>
                </a:solidFill>
                <a:latin typeface="Helvetica"/>
              </a:rPr>
              <a:t>A group of experienced people from different areas of business who join to form a managerial team with the skills to develop, make and market a new product.</a:t>
            </a:r>
          </a:p>
          <a:p>
            <a:pPr marL="400050" lvl="3" indent="-393700">
              <a:spcAft>
                <a:spcPts val="2400"/>
              </a:spcAft>
              <a:buFont typeface="Arial" pitchFamily="34" charset="0"/>
              <a:buChar char="•"/>
            </a:pPr>
            <a:r>
              <a:rPr lang="en-US" sz="2700">
                <a:solidFill>
                  <a:srgbClr val="000000"/>
                </a:solidFill>
                <a:latin typeface="Helvetica"/>
              </a:rPr>
              <a:t>An entrepreneurial team (Steve Jobs, Steve Wozniak and Mike Markkula) was key to </a:t>
            </a:r>
            <a:r>
              <a:rPr lang="en-US" sz="2700">
                <a:solidFill>
                  <a:srgbClr val="000000"/>
                </a:solidFill>
                <a:latin typeface="Helvetica"/>
                <a:hlinkClick r:id="rId3"/>
              </a:rPr>
              <a:t>Apple</a:t>
            </a:r>
            <a:r>
              <a:rPr lang="en-US" sz="2700">
                <a:solidFill>
                  <a:srgbClr val="000000"/>
                </a:solidFill>
                <a:latin typeface="Helvetica"/>
              </a:rPr>
              <a:t>’s success.</a:t>
            </a:r>
            <a:endParaRPr lang="en-US"/>
          </a:p>
        </p:txBody>
      </p:sp>
      <p:sp>
        <p:nvSpPr>
          <p:cNvPr id="13323" name="Title 1"/>
          <p:cNvSpPr>
            <a:spLocks noGrp="1"/>
          </p:cNvSpPr>
          <p:nvPr>
            <p:ph type="ctrTitle"/>
          </p:nvPr>
        </p:nvSpPr>
        <p:spPr>
          <a:xfrm>
            <a:off x="228600" y="76200"/>
            <a:ext cx="7772400" cy="1470025"/>
          </a:xfrm>
        </p:spPr>
        <p:txBody>
          <a:bodyPr/>
          <a:lstStyle/>
          <a:p>
            <a:pPr eaLnBrk="1" hangingPunct="1"/>
            <a:r>
              <a:rPr lang="en-US" sz="3200" b="1">
                <a:latin typeface="Helvetica"/>
                <a:ea typeface="Helvetica"/>
                <a:cs typeface="Helvetica"/>
              </a:rPr>
              <a:t>ENTREPRENEURIAL TEAMS</a:t>
            </a:r>
          </a:p>
        </p:txBody>
      </p:sp>
      <p:pic>
        <p:nvPicPr>
          <p:cNvPr id="13" name="Picture 12" descr="iPod.psd"/>
          <p:cNvPicPr>
            <a:picLocks noChangeAspect="1"/>
          </p:cNvPicPr>
          <p:nvPr/>
        </p:nvPicPr>
        <p:blipFill>
          <a:blip r:embed="rId4" cstate="print"/>
          <a:stretch>
            <a:fillRect/>
          </a:stretch>
        </p:blipFill>
        <p:spPr>
          <a:xfrm>
            <a:off x="5575300" y="1828800"/>
            <a:ext cx="2959100" cy="4432300"/>
          </a:xfrm>
          <a:prstGeom prst="rect">
            <a:avLst/>
          </a:prstGeom>
          <a:effectLst>
            <a:softEdge rad="88900"/>
          </a:effectLst>
        </p:spPr>
      </p:pic>
      <p:sp>
        <p:nvSpPr>
          <p:cNvPr id="13325"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E4075789-25C2-41E8-BDC1-370C597F82EC}" type="slidenum">
              <a:rPr lang="en-US" sz="1200">
                <a:solidFill>
                  <a:srgbClr val="000000"/>
                </a:solidFill>
              </a:rPr>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14343" name="TextBox 8"/>
          <p:cNvSpPr txBox="1">
            <a:spLocks noChangeArrowheads="1"/>
          </p:cNvSpPr>
          <p:nvPr/>
        </p:nvSpPr>
        <p:spPr bwMode="auto">
          <a:xfrm>
            <a:off x="1371600" y="1143000"/>
            <a:ext cx="5638800" cy="784225"/>
          </a:xfrm>
          <a:prstGeom prst="rect">
            <a:avLst/>
          </a:prstGeom>
          <a:noFill/>
          <a:ln w="9525">
            <a:noFill/>
            <a:miter lim="800000"/>
            <a:headEnd/>
            <a:tailEnd/>
          </a:ln>
        </p:spPr>
        <p:txBody>
          <a:bodyPr>
            <a:spAutoFit/>
          </a:bodyPr>
          <a:lstStyle/>
          <a:p>
            <a:pPr algn="ctr"/>
            <a:endParaRPr lang="en-US" sz="4500" b="1"/>
          </a:p>
        </p:txBody>
      </p:sp>
      <p:sp>
        <p:nvSpPr>
          <p:cNvPr id="14345" name="TextBox 14"/>
          <p:cNvSpPr txBox="1">
            <a:spLocks noChangeArrowheads="1"/>
          </p:cNvSpPr>
          <p:nvPr/>
        </p:nvSpPr>
        <p:spPr bwMode="auto">
          <a:xfrm>
            <a:off x="533400" y="1924050"/>
            <a:ext cx="8077200" cy="4324350"/>
          </a:xfrm>
          <a:prstGeom prst="rect">
            <a:avLst/>
          </a:prstGeom>
          <a:noFill/>
          <a:ln w="9525">
            <a:noFill/>
            <a:miter lim="800000"/>
            <a:headEnd/>
            <a:tailEnd/>
          </a:ln>
        </p:spPr>
        <p:txBody>
          <a:bodyPr>
            <a:spAutoFit/>
          </a:bodyPr>
          <a:lstStyle/>
          <a:p>
            <a:pPr marL="344488" lvl="1" indent="-338138">
              <a:spcAft>
                <a:spcPts val="2400"/>
              </a:spcAft>
              <a:buFont typeface="Arial" pitchFamily="34" charset="0"/>
              <a:buChar char="•"/>
            </a:pPr>
            <a:r>
              <a:rPr lang="en-US" sz="2700" b="1">
                <a:solidFill>
                  <a:srgbClr val="000000"/>
                </a:solidFill>
                <a:latin typeface="Helvetica"/>
              </a:rPr>
              <a:t>Micropreneur </a:t>
            </a:r>
            <a:r>
              <a:rPr lang="en-US" sz="2500" b="1">
                <a:solidFill>
                  <a:srgbClr val="000000"/>
                </a:solidFill>
                <a:latin typeface="Helvetica"/>
              </a:rPr>
              <a:t>-- </a:t>
            </a:r>
            <a:r>
              <a:rPr lang="en-US" sz="2500" i="1">
                <a:solidFill>
                  <a:srgbClr val="000000"/>
                </a:solidFill>
                <a:latin typeface="Helvetica"/>
              </a:rPr>
              <a:t>Entrepreneurs willing to accept the risk of starting and managing a business that remains small, lets them do the work they want to do, and offers a balanced lifestyle.</a:t>
            </a:r>
          </a:p>
          <a:p>
            <a:pPr marL="344488" lvl="2" indent="-338138">
              <a:spcAft>
                <a:spcPts val="2400"/>
              </a:spcAft>
              <a:buFont typeface="Arial" pitchFamily="34" charset="0"/>
              <a:buChar char="•"/>
            </a:pPr>
            <a:r>
              <a:rPr lang="en-US" sz="2700">
                <a:solidFill>
                  <a:srgbClr val="000000"/>
                </a:solidFill>
                <a:latin typeface="Helvetica"/>
              </a:rPr>
              <a:t>Many micropreneurs are home-based business owners – writers, consultants, video producers, architects, bookkeepers, etc. </a:t>
            </a:r>
          </a:p>
          <a:p>
            <a:pPr marL="344488" lvl="2" indent="-338138">
              <a:spcAft>
                <a:spcPts val="2400"/>
              </a:spcAft>
              <a:buFont typeface="Arial" pitchFamily="34" charset="0"/>
              <a:buChar char="•"/>
            </a:pPr>
            <a:r>
              <a:rPr lang="en-US" sz="2700">
                <a:solidFill>
                  <a:srgbClr val="000000"/>
                </a:solidFill>
                <a:latin typeface="Helvetica"/>
              </a:rPr>
              <a:t>Nearly 60% of home-based micropreneurs are men.</a:t>
            </a:r>
            <a:endParaRPr lang="en-US"/>
          </a:p>
        </p:txBody>
      </p:sp>
      <p:sp>
        <p:nvSpPr>
          <p:cNvPr id="14347" name="Title 1"/>
          <p:cNvSpPr>
            <a:spLocks noGrp="1"/>
          </p:cNvSpPr>
          <p:nvPr>
            <p:ph type="ctrTitle"/>
          </p:nvPr>
        </p:nvSpPr>
        <p:spPr>
          <a:xfrm>
            <a:off x="304800" y="76200"/>
            <a:ext cx="7772400" cy="1470025"/>
          </a:xfrm>
        </p:spPr>
        <p:txBody>
          <a:bodyPr/>
          <a:lstStyle/>
          <a:p>
            <a:pPr eaLnBrk="1" hangingPunct="1"/>
            <a:r>
              <a:rPr lang="en-US" sz="3200" b="1">
                <a:latin typeface="Helvetica"/>
                <a:ea typeface="Helvetica"/>
                <a:cs typeface="Helvetica"/>
              </a:rPr>
              <a:t>MICROPRENEURS</a:t>
            </a:r>
          </a:p>
        </p:txBody>
      </p:sp>
      <p:sp>
        <p:nvSpPr>
          <p:cNvPr id="14348"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38E41755-BAD3-47B0-BCA1-20414653CCAE}" type="slidenum">
              <a:rPr lang="en-US" sz="1200">
                <a:solidFill>
                  <a:srgbClr val="000000"/>
                </a:solidFill>
              </a: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15365"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dirty="0">
                <a:solidFill>
                  <a:srgbClr val="BDECBD"/>
                </a:solidFill>
                <a:latin typeface="Calibri" pitchFamily="34" charset="0"/>
              </a:rPr>
              <a:t>*</a:t>
            </a:r>
          </a:p>
        </p:txBody>
      </p:sp>
      <p:sp>
        <p:nvSpPr>
          <p:cNvPr id="15366"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dirty="0">
                <a:solidFill>
                  <a:srgbClr val="660066"/>
                </a:solidFill>
                <a:latin typeface="Calibri" pitchFamily="34" charset="0"/>
              </a:rPr>
              <a:t>*</a:t>
            </a:r>
          </a:p>
        </p:txBody>
      </p:sp>
      <p:sp>
        <p:nvSpPr>
          <p:cNvPr id="15367" name="TextBox 9"/>
          <p:cNvSpPr txBox="1">
            <a:spLocks noChangeArrowheads="1"/>
          </p:cNvSpPr>
          <p:nvPr/>
        </p:nvSpPr>
        <p:spPr bwMode="auto">
          <a:xfrm>
            <a:off x="7315200" y="457200"/>
            <a:ext cx="1828800" cy="830263"/>
          </a:xfrm>
          <a:prstGeom prst="rect">
            <a:avLst/>
          </a:prstGeom>
          <a:noFill/>
          <a:ln w="9525">
            <a:noFill/>
            <a:miter lim="800000"/>
            <a:headEnd/>
            <a:tailEnd/>
          </a:ln>
        </p:spPr>
        <p:txBody>
          <a:bodyPr>
            <a:spAutoFit/>
          </a:bodyPr>
          <a:lstStyle/>
          <a:p>
            <a:r>
              <a:rPr lang="en-US" sz="1500" i="1" dirty="0" err="1">
                <a:solidFill>
                  <a:schemeClr val="bg1"/>
                </a:solidFill>
                <a:latin typeface="Helvetica"/>
              </a:rPr>
              <a:t>Micropreneurs</a:t>
            </a:r>
            <a:r>
              <a:rPr lang="en-US" sz="1500" i="1" dirty="0">
                <a:solidFill>
                  <a:schemeClr val="bg1"/>
                </a:solidFill>
                <a:latin typeface="Helvetica"/>
              </a:rPr>
              <a:t>  and Home-Based Businesses </a:t>
            </a:r>
          </a:p>
        </p:txBody>
      </p:sp>
      <p:sp>
        <p:nvSpPr>
          <p:cNvPr id="15368" name="TextBox 14"/>
          <p:cNvSpPr txBox="1">
            <a:spLocks noChangeArrowheads="1"/>
          </p:cNvSpPr>
          <p:nvPr/>
        </p:nvSpPr>
        <p:spPr bwMode="auto">
          <a:xfrm>
            <a:off x="533400" y="1981200"/>
            <a:ext cx="8077200" cy="3692525"/>
          </a:xfrm>
          <a:prstGeom prst="rect">
            <a:avLst/>
          </a:prstGeom>
          <a:noFill/>
          <a:ln w="9525">
            <a:noFill/>
            <a:miter lim="800000"/>
            <a:headEnd/>
            <a:tailEnd/>
          </a:ln>
        </p:spPr>
        <p:txBody>
          <a:bodyPr>
            <a:spAutoFit/>
          </a:bodyPr>
          <a:lstStyle/>
          <a:p>
            <a:pPr marL="344488" lvl="2" indent="-344488">
              <a:spcAft>
                <a:spcPts val="1800"/>
              </a:spcAft>
              <a:buFont typeface="Arial" pitchFamily="34" charset="0"/>
              <a:buChar char="•"/>
            </a:pPr>
            <a:r>
              <a:rPr lang="en-US" sz="2700">
                <a:solidFill>
                  <a:srgbClr val="000000"/>
                </a:solidFill>
                <a:latin typeface="Helvetica"/>
              </a:rPr>
              <a:t>Computer technology has leveled the playing field.</a:t>
            </a:r>
          </a:p>
          <a:p>
            <a:pPr marL="344488" lvl="2" indent="-344488">
              <a:spcAft>
                <a:spcPts val="1800"/>
              </a:spcAft>
              <a:buFont typeface="Arial" pitchFamily="34" charset="0"/>
              <a:buChar char="•"/>
            </a:pPr>
            <a:r>
              <a:rPr lang="en-US" sz="2700">
                <a:solidFill>
                  <a:srgbClr val="000000"/>
                </a:solidFill>
                <a:latin typeface="Helvetica"/>
              </a:rPr>
              <a:t>Corporate downsizing has led many to venture on their own.</a:t>
            </a:r>
          </a:p>
          <a:p>
            <a:pPr marL="344488" lvl="2" indent="-344488">
              <a:spcAft>
                <a:spcPts val="1800"/>
              </a:spcAft>
              <a:buFont typeface="Arial" pitchFamily="34" charset="0"/>
              <a:buChar char="•"/>
            </a:pPr>
            <a:r>
              <a:rPr lang="en-US" sz="2700">
                <a:solidFill>
                  <a:srgbClr val="000000"/>
                </a:solidFill>
                <a:latin typeface="Helvetica"/>
              </a:rPr>
              <a:t>Social attitudes have changed.</a:t>
            </a:r>
          </a:p>
          <a:p>
            <a:pPr marL="344488" lvl="2" indent="-344488">
              <a:spcAft>
                <a:spcPts val="1800"/>
              </a:spcAft>
              <a:buFont typeface="Arial" pitchFamily="34" charset="0"/>
              <a:buChar char="•"/>
            </a:pPr>
            <a:r>
              <a:rPr lang="en-US" sz="2700">
                <a:solidFill>
                  <a:srgbClr val="000000"/>
                </a:solidFill>
                <a:latin typeface="Helvetica"/>
              </a:rPr>
              <a:t>New tax laws have loosened restrictions on deducting expenses for home offices.</a:t>
            </a:r>
            <a:endParaRPr lang="en-US"/>
          </a:p>
        </p:txBody>
      </p:sp>
      <p:sp>
        <p:nvSpPr>
          <p:cNvPr id="15369"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dirty="0">
                <a:solidFill>
                  <a:schemeClr val="bg1"/>
                </a:solidFill>
                <a:latin typeface="Helvetica"/>
                <a:ea typeface="Helvetica"/>
                <a:cs typeface="Helvetica"/>
              </a:rPr>
              <a:t>LG1</a:t>
            </a:r>
          </a:p>
        </p:txBody>
      </p:sp>
      <p:sp>
        <p:nvSpPr>
          <p:cNvPr id="15370" name="Title 1"/>
          <p:cNvSpPr>
            <a:spLocks noGrp="1"/>
          </p:cNvSpPr>
          <p:nvPr>
            <p:ph type="ctrTitle"/>
          </p:nvPr>
        </p:nvSpPr>
        <p:spPr>
          <a:xfrm>
            <a:off x="381000" y="304800"/>
            <a:ext cx="7772400" cy="1470025"/>
          </a:xfrm>
        </p:spPr>
        <p:txBody>
          <a:bodyPr/>
          <a:lstStyle/>
          <a:p>
            <a:pPr eaLnBrk="1" hangingPunct="1"/>
            <a:r>
              <a:rPr lang="en-US" sz="3200" b="1">
                <a:latin typeface="Helvetica"/>
                <a:ea typeface="Helvetica"/>
                <a:cs typeface="Helvetica"/>
              </a:rPr>
              <a:t>HOME-BASED BUSINESS </a:t>
            </a:r>
            <a:br>
              <a:rPr lang="en-US" sz="3200" b="1">
                <a:latin typeface="Helvetica"/>
                <a:ea typeface="Helvetica"/>
                <a:cs typeface="Helvetica"/>
              </a:rPr>
            </a:br>
            <a:r>
              <a:rPr lang="en-US" sz="3200" b="1">
                <a:latin typeface="Helvetica"/>
                <a:ea typeface="Helvetica"/>
                <a:cs typeface="Helvetica"/>
              </a:rPr>
              <a:t>GROWTH</a:t>
            </a:r>
          </a:p>
        </p:txBody>
      </p:sp>
      <p:sp>
        <p:nvSpPr>
          <p:cNvPr id="15371"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FFB31FB8-B7C8-453E-9DBE-C437861E4CA8}" type="slidenum">
              <a:rPr lang="en-US" sz="1200">
                <a:solidFill>
                  <a:srgbClr val="000000"/>
                </a:solidFill>
              </a: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ubtitle 2"/>
          <p:cNvSpPr>
            <a:spLocks noGrp="1"/>
          </p:cNvSpPr>
          <p:nvPr>
            <p:ph type="subTitle" idx="1"/>
          </p:nvPr>
        </p:nvSpPr>
        <p:spPr/>
        <p:txBody>
          <a:bodyPr/>
          <a:lstStyle/>
          <a:p>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16391" name="TextBox 18"/>
          <p:cNvSpPr txBox="1">
            <a:spLocks noChangeArrowheads="1"/>
          </p:cNvSpPr>
          <p:nvPr/>
        </p:nvSpPr>
        <p:spPr bwMode="auto">
          <a:xfrm>
            <a:off x="685800" y="6078538"/>
            <a:ext cx="7467600" cy="246062"/>
          </a:xfrm>
          <a:prstGeom prst="rect">
            <a:avLst/>
          </a:prstGeom>
          <a:noFill/>
          <a:ln w="9525">
            <a:noFill/>
            <a:miter lim="800000"/>
            <a:headEnd/>
            <a:tailEnd/>
          </a:ln>
        </p:spPr>
        <p:txBody>
          <a:bodyPr>
            <a:spAutoFit/>
          </a:bodyPr>
          <a:lstStyle/>
          <a:p>
            <a:r>
              <a:rPr lang="en-US" sz="1000">
                <a:latin typeface="Calibri" pitchFamily="34" charset="0"/>
              </a:rPr>
              <a:t>Source: St. Louis Small Business Monthly, February, 2004.</a:t>
            </a:r>
          </a:p>
        </p:txBody>
      </p:sp>
      <p:sp>
        <p:nvSpPr>
          <p:cNvPr id="16392" name="TextBox 12"/>
          <p:cNvSpPr txBox="1">
            <a:spLocks noChangeArrowheads="1"/>
          </p:cNvSpPr>
          <p:nvPr/>
        </p:nvSpPr>
        <p:spPr bwMode="auto">
          <a:xfrm>
            <a:off x="457200" y="1828800"/>
            <a:ext cx="7696200" cy="1781175"/>
          </a:xfrm>
          <a:prstGeom prst="rect">
            <a:avLst/>
          </a:prstGeom>
          <a:noFill/>
          <a:ln w="9525">
            <a:noFill/>
            <a:miter lim="800000"/>
            <a:headEnd/>
            <a:tailEnd/>
          </a:ln>
        </p:spPr>
        <p:txBody>
          <a:bodyPr>
            <a:spAutoFit/>
          </a:bodyPr>
          <a:lstStyle/>
          <a:p>
            <a:pPr marL="573088" indent="-457200">
              <a:spcAft>
                <a:spcPts val="600"/>
              </a:spcAft>
              <a:buFont typeface="Arial" pitchFamily="34" charset="0"/>
              <a:buChar char="•"/>
            </a:pPr>
            <a:r>
              <a:rPr lang="en-US" sz="2400">
                <a:latin typeface="Helvetica"/>
                <a:ea typeface="Helvetica"/>
                <a:cs typeface="Helvetica"/>
              </a:rPr>
              <a:t>Ability to start your business immediately</a:t>
            </a:r>
          </a:p>
          <a:p>
            <a:pPr marL="573088" indent="-457200">
              <a:spcAft>
                <a:spcPts val="600"/>
              </a:spcAft>
              <a:buFont typeface="Arial" pitchFamily="34" charset="0"/>
              <a:buChar char="•"/>
            </a:pPr>
            <a:r>
              <a:rPr lang="en-US" sz="2400">
                <a:latin typeface="Helvetica"/>
                <a:ea typeface="Helvetica"/>
                <a:cs typeface="Helvetica"/>
              </a:rPr>
              <a:t>Minimal startup capital needed</a:t>
            </a:r>
          </a:p>
          <a:p>
            <a:pPr marL="573088" indent="-457200">
              <a:spcAft>
                <a:spcPts val="600"/>
              </a:spcAft>
              <a:buFont typeface="Arial" pitchFamily="34" charset="0"/>
              <a:buChar char="•"/>
            </a:pPr>
            <a:r>
              <a:rPr lang="en-US" sz="2400">
                <a:latin typeface="Helvetica"/>
                <a:ea typeface="Helvetica"/>
                <a:cs typeface="Helvetica"/>
              </a:rPr>
              <a:t>No rent or excessive set-up charges</a:t>
            </a:r>
          </a:p>
          <a:p>
            <a:pPr marL="573088" indent="-457200">
              <a:spcAft>
                <a:spcPts val="600"/>
              </a:spcAft>
              <a:buFont typeface="Arial" pitchFamily="34" charset="0"/>
              <a:buChar char="•"/>
            </a:pPr>
            <a:r>
              <a:rPr lang="en-US" sz="2400">
                <a:latin typeface="Helvetica"/>
                <a:ea typeface="Helvetica"/>
                <a:cs typeface="Helvetica"/>
              </a:rPr>
              <a:t>Comfortable working conditions</a:t>
            </a:r>
          </a:p>
        </p:txBody>
      </p:sp>
      <p:sp>
        <p:nvSpPr>
          <p:cNvPr id="16395" name="Title 1"/>
          <p:cNvSpPr>
            <a:spLocks noGrp="1"/>
          </p:cNvSpPr>
          <p:nvPr>
            <p:ph type="ctrTitle"/>
          </p:nvPr>
        </p:nvSpPr>
        <p:spPr>
          <a:xfrm>
            <a:off x="381000" y="282575"/>
            <a:ext cx="7772400" cy="1470025"/>
          </a:xfrm>
        </p:spPr>
        <p:txBody>
          <a:bodyPr/>
          <a:lstStyle/>
          <a:p>
            <a:r>
              <a:rPr lang="en-US" sz="3200" b="1">
                <a:latin typeface="Helvetica"/>
                <a:ea typeface="Helvetica"/>
                <a:cs typeface="Helvetica"/>
              </a:rPr>
              <a:t>BENEFITS of HOME-BASED BUSINESSES</a:t>
            </a:r>
          </a:p>
        </p:txBody>
      </p:sp>
      <p:pic>
        <p:nvPicPr>
          <p:cNvPr id="13" name="Picture 12" descr="Pajama.psd"/>
          <p:cNvPicPr>
            <a:picLocks noChangeAspect="1"/>
          </p:cNvPicPr>
          <p:nvPr/>
        </p:nvPicPr>
        <p:blipFill>
          <a:blip r:embed="rId3" cstate="print"/>
          <a:stretch>
            <a:fillRect/>
          </a:stretch>
        </p:blipFill>
        <p:spPr>
          <a:xfrm>
            <a:off x="5035118" y="3690709"/>
            <a:ext cx="3423082" cy="2252891"/>
          </a:xfrm>
          <a:prstGeom prst="rect">
            <a:avLst/>
          </a:prstGeom>
          <a:effectLst>
            <a:softEdge rad="88900"/>
          </a:effectLst>
        </p:spPr>
      </p:pic>
      <p:sp>
        <p:nvSpPr>
          <p:cNvPr id="16397" name="TextBox 13"/>
          <p:cNvSpPr txBox="1">
            <a:spLocks noChangeArrowheads="1"/>
          </p:cNvSpPr>
          <p:nvPr/>
        </p:nvSpPr>
        <p:spPr bwMode="auto">
          <a:xfrm>
            <a:off x="457200" y="3629025"/>
            <a:ext cx="4730750" cy="2222500"/>
          </a:xfrm>
          <a:prstGeom prst="rect">
            <a:avLst/>
          </a:prstGeom>
          <a:noFill/>
          <a:ln w="9525">
            <a:noFill/>
            <a:miter lim="800000"/>
            <a:headEnd/>
            <a:tailEnd/>
          </a:ln>
        </p:spPr>
        <p:txBody>
          <a:bodyPr>
            <a:spAutoFit/>
          </a:bodyPr>
          <a:lstStyle/>
          <a:p>
            <a:pPr marL="573088" indent="-457200">
              <a:spcAft>
                <a:spcPts val="600"/>
              </a:spcAft>
              <a:buFont typeface="Arial" pitchFamily="34" charset="0"/>
              <a:buChar char="•"/>
            </a:pPr>
            <a:r>
              <a:rPr lang="en-US" sz="2400">
                <a:solidFill>
                  <a:srgbClr val="000000"/>
                </a:solidFill>
                <a:latin typeface="Helvetica"/>
                <a:ea typeface="Helvetica"/>
                <a:cs typeface="Helvetica"/>
              </a:rPr>
              <a:t>Reduced wardrobe expenses</a:t>
            </a:r>
          </a:p>
          <a:p>
            <a:pPr marL="573088" indent="-457200">
              <a:spcAft>
                <a:spcPts val="600"/>
              </a:spcAft>
              <a:buFont typeface="Arial" pitchFamily="34" charset="0"/>
              <a:buChar char="•"/>
            </a:pPr>
            <a:r>
              <a:rPr lang="en-US" sz="2400">
                <a:solidFill>
                  <a:srgbClr val="000000"/>
                </a:solidFill>
                <a:latin typeface="Helvetica"/>
                <a:ea typeface="Helvetica"/>
                <a:cs typeface="Helvetica"/>
              </a:rPr>
              <a:t>No commuting</a:t>
            </a:r>
          </a:p>
          <a:p>
            <a:pPr marL="573088" indent="-457200">
              <a:spcAft>
                <a:spcPts val="600"/>
              </a:spcAft>
              <a:buFont typeface="Arial" pitchFamily="34" charset="0"/>
              <a:buChar char="•"/>
            </a:pPr>
            <a:r>
              <a:rPr lang="en-US" sz="2400">
                <a:solidFill>
                  <a:srgbClr val="000000"/>
                </a:solidFill>
                <a:latin typeface="Helvetica"/>
                <a:ea typeface="Helvetica"/>
                <a:cs typeface="Helvetica"/>
              </a:rPr>
              <a:t>Tax benefits</a:t>
            </a:r>
          </a:p>
          <a:p>
            <a:pPr marL="573088" indent="-457200">
              <a:spcAft>
                <a:spcPts val="600"/>
              </a:spcAft>
              <a:buFont typeface="Arial" pitchFamily="34" charset="0"/>
              <a:buChar char="•"/>
            </a:pPr>
            <a:r>
              <a:rPr lang="en-US" sz="2400">
                <a:solidFill>
                  <a:srgbClr val="000000"/>
                </a:solidFill>
                <a:latin typeface="Helvetica"/>
                <a:ea typeface="Helvetica"/>
                <a:cs typeface="Helvetica"/>
              </a:rPr>
              <a:t>Elimination of office politics</a:t>
            </a:r>
          </a:p>
          <a:p>
            <a:pPr marL="573088" indent="-457200">
              <a:spcAft>
                <a:spcPts val="600"/>
              </a:spcAft>
              <a:buFont typeface="Arial" pitchFamily="34" charset="0"/>
              <a:buChar char="•"/>
            </a:pPr>
            <a:r>
              <a:rPr lang="en-US" sz="2400">
                <a:solidFill>
                  <a:srgbClr val="000000"/>
                </a:solidFill>
                <a:latin typeface="Helvetica"/>
                <a:ea typeface="Helvetica"/>
                <a:cs typeface="Helvetica"/>
              </a:rPr>
              <a:t>Low risk for trial and error</a:t>
            </a:r>
          </a:p>
        </p:txBody>
      </p:sp>
      <p:sp>
        <p:nvSpPr>
          <p:cNvPr id="16398"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825FF96F-6B23-41F1-8036-0E34DBA9E3E2}" type="slidenum">
              <a:rPr lang="en-US" sz="1200">
                <a:solidFill>
                  <a:srgbClr val="000000"/>
                </a:solidFill>
              </a: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ubtitle 2"/>
          <p:cNvSpPr>
            <a:spLocks noGrp="1"/>
          </p:cNvSpPr>
          <p:nvPr>
            <p:ph type="subTitle" idx="1"/>
          </p:nvPr>
        </p:nvSpPr>
        <p:spPr/>
        <p:txBody>
          <a:bodyPr/>
          <a:lstStyle/>
          <a:p>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A2CA7A"/>
          </a:solidFill>
          <a:ln>
            <a:solidFill>
              <a:schemeClr val="accent3">
                <a:lumMod val="60000"/>
                <a:lumOff val="40000"/>
              </a:schemeClr>
            </a:solidFill>
          </a:ln>
          <a:effectLst/>
        </p:spPr>
        <p:style>
          <a:lnRef idx="1">
            <a:schemeClr val="accent1"/>
          </a:lnRef>
          <a:fillRef idx="3">
            <a:schemeClr val="accent1"/>
          </a:fillRef>
          <a:effectRef idx="2">
            <a:schemeClr val="accent1"/>
          </a:effectRef>
          <a:fontRef idx="minor">
            <a:schemeClr val="lt1"/>
          </a:fontRef>
        </p:style>
      </p:sp>
      <p:sp>
        <p:nvSpPr>
          <p:cNvPr id="17413"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dirty="0">
                <a:solidFill>
                  <a:srgbClr val="660066"/>
                </a:solidFill>
              </a:rPr>
              <a:t>*</a:t>
            </a:r>
          </a:p>
        </p:txBody>
      </p:sp>
      <p:sp>
        <p:nvSpPr>
          <p:cNvPr id="17414"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dirty="0">
                <a:solidFill>
                  <a:srgbClr val="A2CA7A"/>
                </a:solidFill>
              </a:rPr>
              <a:t>*</a:t>
            </a:r>
          </a:p>
        </p:txBody>
      </p:sp>
      <p:sp>
        <p:nvSpPr>
          <p:cNvPr id="17415" name="TextBox 18"/>
          <p:cNvSpPr txBox="1">
            <a:spLocks noChangeArrowheads="1"/>
          </p:cNvSpPr>
          <p:nvPr/>
        </p:nvSpPr>
        <p:spPr bwMode="auto">
          <a:xfrm>
            <a:off x="685800" y="6078538"/>
            <a:ext cx="7467600" cy="246062"/>
          </a:xfrm>
          <a:prstGeom prst="rect">
            <a:avLst/>
          </a:prstGeom>
          <a:noFill/>
          <a:ln w="9525">
            <a:noFill/>
            <a:miter lim="800000"/>
            <a:headEnd/>
            <a:tailEnd/>
          </a:ln>
        </p:spPr>
        <p:txBody>
          <a:bodyPr>
            <a:spAutoFit/>
          </a:bodyPr>
          <a:lstStyle/>
          <a:p>
            <a:r>
              <a:rPr lang="en-US" sz="1000">
                <a:latin typeface="Calibri" pitchFamily="34" charset="0"/>
              </a:rPr>
              <a:t>Source: St. Louis Small Business Monthly, February, 2004.</a:t>
            </a:r>
          </a:p>
        </p:txBody>
      </p:sp>
      <p:sp>
        <p:nvSpPr>
          <p:cNvPr id="17416" name="TextBox 12"/>
          <p:cNvSpPr txBox="1">
            <a:spLocks noChangeArrowheads="1"/>
          </p:cNvSpPr>
          <p:nvPr/>
        </p:nvSpPr>
        <p:spPr bwMode="auto">
          <a:xfrm>
            <a:off x="457200" y="1836738"/>
            <a:ext cx="8153400" cy="4079875"/>
          </a:xfrm>
          <a:prstGeom prst="rect">
            <a:avLst/>
          </a:prstGeom>
          <a:noFill/>
          <a:ln w="9525">
            <a:noFill/>
            <a:miter lim="800000"/>
            <a:headEnd/>
            <a:tailEnd/>
          </a:ln>
        </p:spPr>
        <p:txBody>
          <a:bodyPr>
            <a:spAutoFit/>
          </a:bodyPr>
          <a:lstStyle/>
          <a:p>
            <a:pPr marL="573088" indent="-457200">
              <a:spcAft>
                <a:spcPts val="1200"/>
              </a:spcAft>
              <a:buFont typeface="Arial" pitchFamily="34" charset="0"/>
              <a:buChar char="•"/>
            </a:pPr>
            <a:r>
              <a:rPr lang="en-US" sz="2400">
                <a:latin typeface="Helvetica"/>
                <a:ea typeface="Helvetica"/>
                <a:cs typeface="Helvetica"/>
              </a:rPr>
              <a:t>Difficult to establish work habits</a:t>
            </a:r>
          </a:p>
          <a:p>
            <a:pPr marL="573088" indent="-457200">
              <a:spcAft>
                <a:spcPts val="1200"/>
              </a:spcAft>
              <a:buFont typeface="Arial" pitchFamily="34" charset="0"/>
              <a:buChar char="•"/>
            </a:pPr>
            <a:r>
              <a:rPr lang="en-US" sz="2400">
                <a:latin typeface="Helvetica"/>
                <a:ea typeface="Helvetica"/>
                <a:cs typeface="Helvetica"/>
              </a:rPr>
              <a:t>Limited support system</a:t>
            </a:r>
          </a:p>
          <a:p>
            <a:pPr marL="573088" indent="-457200">
              <a:spcAft>
                <a:spcPts val="1200"/>
              </a:spcAft>
              <a:buFont typeface="Arial" pitchFamily="34" charset="0"/>
              <a:buChar char="•"/>
            </a:pPr>
            <a:r>
              <a:rPr lang="en-US" sz="2400">
                <a:latin typeface="Helvetica"/>
                <a:ea typeface="Helvetica"/>
                <a:cs typeface="Helvetica"/>
              </a:rPr>
              <a:t>Isolation</a:t>
            </a:r>
          </a:p>
          <a:p>
            <a:pPr marL="573088" indent="-457200">
              <a:spcAft>
                <a:spcPts val="1200"/>
              </a:spcAft>
              <a:buFont typeface="Arial" pitchFamily="34" charset="0"/>
              <a:buChar char="•"/>
            </a:pPr>
            <a:r>
              <a:rPr lang="en-US" sz="2400">
                <a:latin typeface="Helvetica"/>
                <a:ea typeface="Helvetica"/>
                <a:cs typeface="Helvetica"/>
              </a:rPr>
              <a:t>Work space may be limited</a:t>
            </a:r>
          </a:p>
          <a:p>
            <a:pPr marL="573088" indent="-457200">
              <a:spcAft>
                <a:spcPts val="1200"/>
              </a:spcAft>
              <a:buFont typeface="Arial" pitchFamily="34" charset="0"/>
              <a:buChar char="•"/>
            </a:pPr>
            <a:r>
              <a:rPr lang="en-US" sz="2400">
                <a:latin typeface="Helvetica"/>
                <a:ea typeface="Helvetica"/>
                <a:cs typeface="Helvetica"/>
              </a:rPr>
              <a:t>Disruption of personal life</a:t>
            </a:r>
          </a:p>
          <a:p>
            <a:pPr marL="573088" indent="-457200">
              <a:spcAft>
                <a:spcPts val="1200"/>
              </a:spcAft>
              <a:buFont typeface="Arial" pitchFamily="34" charset="0"/>
              <a:buChar char="•"/>
            </a:pPr>
            <a:r>
              <a:rPr lang="en-US" sz="2400">
                <a:latin typeface="Helvetica"/>
                <a:ea typeface="Helvetica"/>
                <a:cs typeface="Helvetica"/>
              </a:rPr>
              <a:t>Clients may be uncomfortable coming to your home</a:t>
            </a:r>
          </a:p>
          <a:p>
            <a:pPr marL="573088" indent="-457200">
              <a:spcAft>
                <a:spcPts val="1200"/>
              </a:spcAft>
              <a:buFont typeface="Arial" pitchFamily="34" charset="0"/>
              <a:buChar char="•"/>
            </a:pPr>
            <a:r>
              <a:rPr lang="en-US" sz="2400">
                <a:latin typeface="Helvetica"/>
                <a:ea typeface="Helvetica"/>
                <a:cs typeface="Helvetica"/>
              </a:rPr>
              <a:t>Zoning restrictions</a:t>
            </a:r>
          </a:p>
          <a:p>
            <a:pPr marL="573088" indent="-457200">
              <a:spcAft>
                <a:spcPts val="1200"/>
              </a:spcAft>
              <a:buFont typeface="Arial" pitchFamily="34" charset="0"/>
              <a:buChar char="•"/>
            </a:pPr>
            <a:r>
              <a:rPr lang="en-US" sz="2400">
                <a:latin typeface="Helvetica"/>
                <a:ea typeface="Helvetica"/>
                <a:cs typeface="Helvetica"/>
              </a:rPr>
              <a:t>Success is based 100% on your efforts</a:t>
            </a:r>
          </a:p>
        </p:txBody>
      </p:sp>
      <p:sp>
        <p:nvSpPr>
          <p:cNvPr id="17417" name="TextBox 9"/>
          <p:cNvSpPr txBox="1">
            <a:spLocks noChangeArrowheads="1"/>
          </p:cNvSpPr>
          <p:nvPr/>
        </p:nvSpPr>
        <p:spPr bwMode="auto">
          <a:xfrm>
            <a:off x="7315200" y="457200"/>
            <a:ext cx="1828800" cy="830263"/>
          </a:xfrm>
          <a:prstGeom prst="rect">
            <a:avLst/>
          </a:prstGeom>
          <a:noFill/>
          <a:ln w="9525">
            <a:noFill/>
            <a:miter lim="800000"/>
            <a:headEnd/>
            <a:tailEnd/>
          </a:ln>
        </p:spPr>
        <p:txBody>
          <a:bodyPr>
            <a:spAutoFit/>
          </a:bodyPr>
          <a:lstStyle/>
          <a:p>
            <a:r>
              <a:rPr lang="en-US" sz="1500" i="1" dirty="0" err="1">
                <a:solidFill>
                  <a:srgbClr val="000000"/>
                </a:solidFill>
                <a:latin typeface="Helvetica"/>
              </a:rPr>
              <a:t>Micropreneurs</a:t>
            </a:r>
            <a:r>
              <a:rPr lang="en-US" sz="1500" i="1" dirty="0">
                <a:solidFill>
                  <a:srgbClr val="000000"/>
                </a:solidFill>
                <a:latin typeface="Helvetica"/>
              </a:rPr>
              <a:t>  and Home-Based Businesses </a:t>
            </a:r>
          </a:p>
        </p:txBody>
      </p:sp>
      <p:sp>
        <p:nvSpPr>
          <p:cNvPr id="17418"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dirty="0">
                <a:solidFill>
                  <a:srgbClr val="000000"/>
                </a:solidFill>
                <a:latin typeface="Helvetica"/>
                <a:ea typeface="Helvetica"/>
                <a:cs typeface="Helvetica"/>
              </a:rPr>
              <a:t>LG1</a:t>
            </a:r>
          </a:p>
        </p:txBody>
      </p:sp>
      <p:sp>
        <p:nvSpPr>
          <p:cNvPr id="17419" name="Title 1"/>
          <p:cNvSpPr>
            <a:spLocks noGrp="1"/>
          </p:cNvSpPr>
          <p:nvPr>
            <p:ph type="ctrTitle"/>
          </p:nvPr>
        </p:nvSpPr>
        <p:spPr>
          <a:xfrm>
            <a:off x="381000" y="282575"/>
            <a:ext cx="7772400" cy="1470025"/>
          </a:xfrm>
        </p:spPr>
        <p:txBody>
          <a:bodyPr/>
          <a:lstStyle/>
          <a:p>
            <a:r>
              <a:rPr lang="en-US" sz="3200" b="1">
                <a:latin typeface="Helvetica"/>
                <a:ea typeface="Helvetica"/>
                <a:cs typeface="Helvetica"/>
              </a:rPr>
              <a:t>DOWNSIDES of HOME-BASED BUSINESSES</a:t>
            </a:r>
          </a:p>
        </p:txBody>
      </p:sp>
      <p:sp>
        <p:nvSpPr>
          <p:cNvPr id="17420"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76DCADAA-7BD3-44F0-913E-AD1CED58AF3D}" type="slidenum">
              <a:rPr lang="en-US" sz="1200">
                <a:solidFill>
                  <a:srgbClr val="000000"/>
                </a:solidFill>
              </a:rPr>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18437"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dirty="0">
                <a:solidFill>
                  <a:srgbClr val="BDECBD"/>
                </a:solidFill>
                <a:latin typeface="Calibri" pitchFamily="34" charset="0"/>
              </a:rPr>
              <a:t>*</a:t>
            </a:r>
          </a:p>
        </p:txBody>
      </p:sp>
      <p:sp>
        <p:nvSpPr>
          <p:cNvPr id="18438"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dirty="0">
                <a:solidFill>
                  <a:srgbClr val="660066"/>
                </a:solidFill>
                <a:latin typeface="Calibri" pitchFamily="34" charset="0"/>
              </a:rPr>
              <a:t>*</a:t>
            </a:r>
          </a:p>
        </p:txBody>
      </p:sp>
      <p:sp>
        <p:nvSpPr>
          <p:cNvPr id="18439" name="TextBox 14"/>
          <p:cNvSpPr txBox="1">
            <a:spLocks noChangeArrowheads="1"/>
          </p:cNvSpPr>
          <p:nvPr/>
        </p:nvSpPr>
        <p:spPr bwMode="auto">
          <a:xfrm>
            <a:off x="533400" y="2138363"/>
            <a:ext cx="8077200" cy="3201987"/>
          </a:xfrm>
          <a:prstGeom prst="rect">
            <a:avLst/>
          </a:prstGeom>
          <a:noFill/>
          <a:ln w="9525">
            <a:noFill/>
            <a:miter lim="800000"/>
            <a:headEnd/>
            <a:tailEnd/>
          </a:ln>
        </p:spPr>
        <p:txBody>
          <a:bodyPr>
            <a:spAutoFit/>
          </a:bodyPr>
          <a:lstStyle/>
          <a:p>
            <a:pPr marL="342900" indent="-342900">
              <a:spcAft>
                <a:spcPts val="2400"/>
              </a:spcAft>
              <a:buFont typeface="Arial" pitchFamily="34" charset="0"/>
              <a:buChar char="•"/>
            </a:pPr>
            <a:r>
              <a:rPr lang="en-US" sz="2700">
                <a:solidFill>
                  <a:srgbClr val="000000"/>
                </a:solidFill>
                <a:latin typeface="Helvetica"/>
              </a:rPr>
              <a:t>The latest outsourcing trend is using the Internet to find affordable labor around the world.</a:t>
            </a:r>
          </a:p>
          <a:p>
            <a:pPr marL="342900" indent="-342900">
              <a:spcAft>
                <a:spcPts val="2400"/>
              </a:spcAft>
              <a:buFont typeface="Arial" pitchFamily="34" charset="0"/>
              <a:buChar char="•"/>
            </a:pPr>
            <a:r>
              <a:rPr lang="en-US" sz="2700">
                <a:solidFill>
                  <a:srgbClr val="000000"/>
                </a:solidFill>
                <a:latin typeface="Helvetica"/>
                <a:hlinkClick r:id="rId3"/>
              </a:rPr>
              <a:t>Elance</a:t>
            </a:r>
            <a:r>
              <a:rPr lang="en-US" sz="2700">
                <a:solidFill>
                  <a:srgbClr val="000000"/>
                </a:solidFill>
                <a:latin typeface="Helvetica"/>
              </a:rPr>
              <a:t> provides small businesses with a hub to find low-cost contractors. </a:t>
            </a:r>
          </a:p>
          <a:p>
            <a:pPr marL="342900" indent="-342900">
              <a:spcAft>
                <a:spcPts val="2400"/>
              </a:spcAft>
              <a:buFont typeface="Arial" pitchFamily="34" charset="0"/>
              <a:buChar char="•"/>
            </a:pPr>
            <a:r>
              <a:rPr lang="en-US" sz="2700">
                <a:solidFill>
                  <a:srgbClr val="000000"/>
                </a:solidFill>
                <a:latin typeface="Helvetica"/>
              </a:rPr>
              <a:t>Thanks to the inexpensive freelancers, Elance now has 48,500 clients, up 70% since 2007.</a:t>
            </a:r>
            <a:endParaRPr lang="en-US"/>
          </a:p>
        </p:txBody>
      </p:sp>
      <p:sp>
        <p:nvSpPr>
          <p:cNvPr id="18440" name="Title 1"/>
          <p:cNvSpPr>
            <a:spLocks noGrp="1"/>
          </p:cNvSpPr>
          <p:nvPr>
            <p:ph type="ctrTitle"/>
          </p:nvPr>
        </p:nvSpPr>
        <p:spPr>
          <a:xfrm>
            <a:off x="304800" y="358775"/>
            <a:ext cx="7772400" cy="1470025"/>
          </a:xfrm>
        </p:spPr>
        <p:txBody>
          <a:bodyPr/>
          <a:lstStyle/>
          <a:p>
            <a:pPr eaLnBrk="1" hangingPunct="1"/>
            <a:r>
              <a:rPr lang="en-US" sz="3200" b="1">
                <a:latin typeface="Helvetica"/>
                <a:ea typeface="Helvetica"/>
                <a:cs typeface="Helvetica"/>
              </a:rPr>
              <a:t>OUTSOURCING YOUR SMALL BUSINESS</a:t>
            </a:r>
            <a:br>
              <a:rPr lang="en-US">
                <a:ea typeface="ＭＳ Ｐゴシック" pitchFamily="34" charset="-128"/>
              </a:rPr>
            </a:br>
            <a:r>
              <a:rPr lang="en-US" sz="1800">
                <a:latin typeface="Helvetica"/>
                <a:ea typeface="Helvetica"/>
                <a:cs typeface="Helvetica"/>
              </a:rPr>
              <a:t>(Reaching Beyond Our Borders)</a:t>
            </a:r>
          </a:p>
        </p:txBody>
      </p:sp>
      <p:pic>
        <p:nvPicPr>
          <p:cNvPr id="18441" name="Picture 9" descr="Beyond Borders.gif"/>
          <p:cNvPicPr>
            <a:picLocks noChangeAspect="1"/>
          </p:cNvPicPr>
          <p:nvPr/>
        </p:nvPicPr>
        <p:blipFill>
          <a:blip r:embed="rId4" cstate="print"/>
          <a:srcRect/>
          <a:stretch>
            <a:fillRect/>
          </a:stretch>
        </p:blipFill>
        <p:spPr bwMode="auto">
          <a:xfrm>
            <a:off x="7467600" y="228600"/>
            <a:ext cx="1323975" cy="1371600"/>
          </a:xfrm>
          <a:prstGeom prst="rect">
            <a:avLst/>
          </a:prstGeom>
          <a:noFill/>
          <a:ln w="9525">
            <a:noFill/>
            <a:miter lim="800000"/>
            <a:headEnd/>
            <a:tailEnd/>
          </a:ln>
        </p:spPr>
      </p:pic>
      <p:sp>
        <p:nvSpPr>
          <p:cNvPr id="18442"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FB1511C0-71D7-4733-ABF3-941285164D3C}" type="slidenum">
              <a:rPr lang="en-US" sz="1200">
                <a:solidFill>
                  <a:srgbClr val="000000"/>
                </a:solidFill>
              </a:rPr>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19461"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19462"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19463" name="TextBox 9"/>
          <p:cNvSpPr txBox="1">
            <a:spLocks noChangeArrowheads="1"/>
          </p:cNvSpPr>
          <p:nvPr/>
        </p:nvSpPr>
        <p:spPr bwMode="auto">
          <a:xfrm>
            <a:off x="7315200" y="533400"/>
            <a:ext cx="1828800" cy="615950"/>
          </a:xfrm>
          <a:prstGeom prst="rect">
            <a:avLst/>
          </a:prstGeom>
          <a:noFill/>
          <a:ln w="9525">
            <a:noFill/>
            <a:miter lim="800000"/>
            <a:headEnd/>
            <a:tailEnd/>
          </a:ln>
        </p:spPr>
        <p:txBody>
          <a:bodyPr>
            <a:spAutoFit/>
          </a:bodyPr>
          <a:lstStyle/>
          <a:p>
            <a:r>
              <a:rPr lang="en-US" sz="1700" i="1">
                <a:solidFill>
                  <a:schemeClr val="bg1"/>
                </a:solidFill>
                <a:latin typeface="Helvetica"/>
              </a:rPr>
              <a:t>Web-Based Businesses</a:t>
            </a:r>
          </a:p>
        </p:txBody>
      </p:sp>
      <p:sp>
        <p:nvSpPr>
          <p:cNvPr id="19464" name="TextBox 14"/>
          <p:cNvSpPr txBox="1">
            <a:spLocks noChangeArrowheads="1"/>
          </p:cNvSpPr>
          <p:nvPr/>
        </p:nvSpPr>
        <p:spPr bwMode="auto">
          <a:xfrm>
            <a:off x="533400" y="4738688"/>
            <a:ext cx="8077200" cy="1662112"/>
          </a:xfrm>
          <a:prstGeom prst="rect">
            <a:avLst/>
          </a:prstGeom>
          <a:noFill/>
          <a:ln w="9525">
            <a:noFill/>
            <a:miter lim="800000"/>
            <a:headEnd/>
            <a:tailEnd/>
          </a:ln>
        </p:spPr>
        <p:txBody>
          <a:bodyPr>
            <a:spAutoFit/>
          </a:bodyPr>
          <a:lstStyle/>
          <a:p>
            <a:pPr marL="344488" lvl="1" indent="-338138">
              <a:spcAft>
                <a:spcPts val="2400"/>
              </a:spcAft>
              <a:buFont typeface="Arial" pitchFamily="34" charset="0"/>
              <a:buChar char="•"/>
            </a:pPr>
            <a:r>
              <a:rPr lang="en-US" sz="2700" b="1">
                <a:solidFill>
                  <a:srgbClr val="000000"/>
                </a:solidFill>
                <a:latin typeface="Helvetica"/>
              </a:rPr>
              <a:t>Affiliate Marketing </a:t>
            </a:r>
            <a:r>
              <a:rPr lang="en-US" sz="2500" b="1">
                <a:solidFill>
                  <a:srgbClr val="000000"/>
                </a:solidFill>
                <a:latin typeface="Helvetica"/>
              </a:rPr>
              <a:t>-- </a:t>
            </a:r>
            <a:r>
              <a:rPr lang="en-US" sz="2500" i="1">
                <a:solidFill>
                  <a:srgbClr val="000000"/>
                </a:solidFill>
                <a:latin typeface="Helvetica"/>
              </a:rPr>
              <a:t>An Internet-based marketing strategy in which a business rewards individuals or other businesses for each visitor or customer the affiliate sends to its website.</a:t>
            </a:r>
            <a:endParaRPr lang="en-US"/>
          </a:p>
        </p:txBody>
      </p:sp>
      <p:sp>
        <p:nvSpPr>
          <p:cNvPr id="19465"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LG1</a:t>
            </a:r>
          </a:p>
        </p:txBody>
      </p:sp>
      <p:sp>
        <p:nvSpPr>
          <p:cNvPr id="19466" name="Title 1"/>
          <p:cNvSpPr>
            <a:spLocks noGrp="1"/>
          </p:cNvSpPr>
          <p:nvPr>
            <p:ph type="ctrTitle"/>
          </p:nvPr>
        </p:nvSpPr>
        <p:spPr>
          <a:xfrm>
            <a:off x="152400" y="76200"/>
            <a:ext cx="7772400" cy="1470025"/>
          </a:xfrm>
        </p:spPr>
        <p:txBody>
          <a:bodyPr/>
          <a:lstStyle/>
          <a:p>
            <a:pPr eaLnBrk="1" hangingPunct="1"/>
            <a:r>
              <a:rPr lang="en-US" sz="3200" b="1">
                <a:latin typeface="Helvetica"/>
                <a:ea typeface="Helvetica"/>
                <a:cs typeface="Helvetica"/>
              </a:rPr>
              <a:t>ONLINE BUSINESS</a:t>
            </a:r>
          </a:p>
        </p:txBody>
      </p:sp>
      <p:sp>
        <p:nvSpPr>
          <p:cNvPr id="19467" name="TextBox 11"/>
          <p:cNvSpPr txBox="1">
            <a:spLocks noChangeArrowheads="1"/>
          </p:cNvSpPr>
          <p:nvPr/>
        </p:nvSpPr>
        <p:spPr bwMode="auto">
          <a:xfrm>
            <a:off x="533400" y="1755775"/>
            <a:ext cx="5029200" cy="2892425"/>
          </a:xfrm>
          <a:prstGeom prst="rect">
            <a:avLst/>
          </a:prstGeom>
          <a:noFill/>
          <a:ln w="9525">
            <a:noFill/>
            <a:miter lim="800000"/>
            <a:headEnd/>
            <a:tailEnd/>
          </a:ln>
        </p:spPr>
        <p:txBody>
          <a:bodyPr>
            <a:spAutoFit/>
          </a:bodyPr>
          <a:lstStyle/>
          <a:p>
            <a:pPr marL="344488" lvl="1" indent="-338138">
              <a:spcAft>
                <a:spcPts val="2400"/>
              </a:spcAft>
              <a:buFont typeface="Arial" pitchFamily="34" charset="0"/>
              <a:buChar char="•"/>
            </a:pPr>
            <a:r>
              <a:rPr lang="en-US" sz="2700">
                <a:solidFill>
                  <a:srgbClr val="000000"/>
                </a:solidFill>
                <a:latin typeface="Helvetica"/>
              </a:rPr>
              <a:t>Web-based businesses have more unique products than most brick and mortar stores.</a:t>
            </a:r>
          </a:p>
          <a:p>
            <a:pPr marL="344488" lvl="1" indent="-338138">
              <a:spcAft>
                <a:spcPts val="2400"/>
              </a:spcAft>
              <a:buFont typeface="Arial" pitchFamily="34" charset="0"/>
              <a:buChar char="•"/>
            </a:pPr>
            <a:r>
              <a:rPr lang="en-US" sz="2700">
                <a:solidFill>
                  <a:srgbClr val="000000"/>
                </a:solidFill>
                <a:latin typeface="Helvetica"/>
              </a:rPr>
              <a:t>Online sales reached $165.9 billion in 2007, 8% of all retail sales.</a:t>
            </a:r>
            <a:endParaRPr lang="en-US"/>
          </a:p>
        </p:txBody>
      </p:sp>
      <p:pic>
        <p:nvPicPr>
          <p:cNvPr id="13" name="Picture 12" descr="Diamond.gif"/>
          <p:cNvPicPr>
            <a:picLocks noChangeAspect="1"/>
          </p:cNvPicPr>
          <p:nvPr/>
        </p:nvPicPr>
        <p:blipFill>
          <a:blip r:embed="rId3" cstate="print"/>
          <a:stretch>
            <a:fillRect/>
          </a:stretch>
        </p:blipFill>
        <p:spPr>
          <a:xfrm>
            <a:off x="5715000" y="1676400"/>
            <a:ext cx="2362200" cy="3171472"/>
          </a:xfrm>
          <a:prstGeom prst="rect">
            <a:avLst/>
          </a:prstGeom>
          <a:effectLst>
            <a:softEdge rad="88900"/>
          </a:effectLst>
        </p:spPr>
      </p:pic>
      <p:sp>
        <p:nvSpPr>
          <p:cNvPr id="19469"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3989C5FF-98C0-44E2-B33E-33BE98A44BFD}" type="slidenum">
              <a:rPr lang="en-US" sz="1200">
                <a:solidFill>
                  <a:srgbClr val="000000"/>
                </a:solidFill>
              </a:rPr>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0000"/>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20485"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81D185"/>
                </a:solidFill>
                <a:latin typeface="Calibri" pitchFamily="34" charset="0"/>
              </a:rPr>
              <a:t>*</a:t>
            </a:r>
          </a:p>
        </p:txBody>
      </p:sp>
      <p:sp>
        <p:nvSpPr>
          <p:cNvPr id="20486"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20487" name="TextBox 9"/>
          <p:cNvSpPr txBox="1">
            <a:spLocks noChangeArrowheads="1"/>
          </p:cNvSpPr>
          <p:nvPr/>
        </p:nvSpPr>
        <p:spPr bwMode="auto">
          <a:xfrm>
            <a:off x="7315200" y="609600"/>
            <a:ext cx="1828800" cy="584200"/>
          </a:xfrm>
          <a:prstGeom prst="rect">
            <a:avLst/>
          </a:prstGeom>
          <a:noFill/>
          <a:ln w="9525">
            <a:noFill/>
            <a:miter lim="800000"/>
            <a:headEnd/>
            <a:tailEnd/>
          </a:ln>
        </p:spPr>
        <p:txBody>
          <a:bodyPr>
            <a:spAutoFit/>
          </a:bodyPr>
          <a:lstStyle/>
          <a:p>
            <a:r>
              <a:rPr lang="en-US" sz="1500" i="1">
                <a:solidFill>
                  <a:schemeClr val="bg1"/>
                </a:solidFill>
                <a:latin typeface="Helvetica"/>
              </a:rPr>
              <a:t>Entrepreneurship Within Firms</a:t>
            </a:r>
          </a:p>
        </p:txBody>
      </p:sp>
      <p:sp>
        <p:nvSpPr>
          <p:cNvPr id="20488" name="TextBox 14"/>
          <p:cNvSpPr txBox="1">
            <a:spLocks noChangeArrowheads="1"/>
          </p:cNvSpPr>
          <p:nvPr/>
        </p:nvSpPr>
        <p:spPr bwMode="auto">
          <a:xfrm>
            <a:off x="533400" y="1828800"/>
            <a:ext cx="7924800" cy="2370138"/>
          </a:xfrm>
          <a:prstGeom prst="rect">
            <a:avLst/>
          </a:prstGeom>
          <a:noFill/>
          <a:ln w="9525">
            <a:noFill/>
            <a:miter lim="800000"/>
            <a:headEnd/>
            <a:tailEnd/>
          </a:ln>
        </p:spPr>
        <p:txBody>
          <a:bodyPr>
            <a:spAutoFit/>
          </a:bodyPr>
          <a:lstStyle/>
          <a:p>
            <a:pPr marL="344488" lvl="1" indent="-338138">
              <a:spcAft>
                <a:spcPts val="1800"/>
              </a:spcAft>
              <a:buFont typeface="Arial" pitchFamily="34" charset="0"/>
              <a:buChar char="•"/>
            </a:pPr>
            <a:r>
              <a:rPr lang="en-US" sz="2700" b="1">
                <a:solidFill>
                  <a:srgbClr val="000000"/>
                </a:solidFill>
                <a:latin typeface="Helvetica"/>
              </a:rPr>
              <a:t>Intrapreneur -- </a:t>
            </a:r>
            <a:r>
              <a:rPr lang="en-US" sz="2500" i="1">
                <a:solidFill>
                  <a:srgbClr val="000000"/>
                </a:solidFill>
                <a:latin typeface="Helvetica"/>
              </a:rPr>
              <a:t>A creative person who works as an entrepreneur within a corporation.</a:t>
            </a:r>
          </a:p>
          <a:p>
            <a:pPr marL="344488" lvl="1" indent="-338138">
              <a:spcAft>
                <a:spcPts val="1800"/>
              </a:spcAft>
              <a:buFont typeface="Arial" pitchFamily="34" charset="0"/>
              <a:buChar char="•"/>
            </a:pPr>
            <a:r>
              <a:rPr lang="en-US" sz="2700">
                <a:solidFill>
                  <a:srgbClr val="000000"/>
                </a:solidFill>
                <a:latin typeface="Helvetica"/>
              </a:rPr>
              <a:t>Intrapreneurs use a company’s existing resources to launch new products for the company.</a:t>
            </a:r>
          </a:p>
        </p:txBody>
      </p:sp>
      <p:pic>
        <p:nvPicPr>
          <p:cNvPr id="20489" name="Picture 11" descr="PostIt.gif"/>
          <p:cNvPicPr>
            <a:picLocks noChangeAspect="1"/>
          </p:cNvPicPr>
          <p:nvPr/>
        </p:nvPicPr>
        <p:blipFill>
          <a:blip r:embed="rId3" cstate="print"/>
          <a:srcRect/>
          <a:stretch>
            <a:fillRect/>
          </a:stretch>
        </p:blipFill>
        <p:spPr bwMode="auto">
          <a:xfrm>
            <a:off x="5918200" y="4343400"/>
            <a:ext cx="2489200" cy="1606550"/>
          </a:xfrm>
          <a:prstGeom prst="rect">
            <a:avLst/>
          </a:prstGeom>
          <a:noFill/>
          <a:ln w="9525">
            <a:noFill/>
            <a:miter lim="800000"/>
            <a:headEnd/>
            <a:tailEnd/>
          </a:ln>
        </p:spPr>
      </p:pic>
      <p:sp>
        <p:nvSpPr>
          <p:cNvPr id="20490" name="TextBox 12"/>
          <p:cNvSpPr txBox="1">
            <a:spLocks noChangeArrowheads="1"/>
          </p:cNvSpPr>
          <p:nvPr/>
        </p:nvSpPr>
        <p:spPr bwMode="auto">
          <a:xfrm>
            <a:off x="533400" y="4267200"/>
            <a:ext cx="5384800" cy="1754188"/>
          </a:xfrm>
          <a:prstGeom prst="rect">
            <a:avLst/>
          </a:prstGeom>
          <a:noFill/>
          <a:ln w="9525">
            <a:noFill/>
            <a:miter lim="800000"/>
            <a:headEnd/>
            <a:tailEnd/>
          </a:ln>
        </p:spPr>
        <p:txBody>
          <a:bodyPr>
            <a:spAutoFit/>
          </a:bodyPr>
          <a:lstStyle/>
          <a:p>
            <a:pPr marL="344488" lvl="2" indent="-339725">
              <a:buFont typeface="Arial" pitchFamily="34" charset="0"/>
              <a:buChar char="•"/>
            </a:pPr>
            <a:r>
              <a:rPr lang="en-US" sz="2700">
                <a:solidFill>
                  <a:srgbClr val="000000"/>
                </a:solidFill>
                <a:latin typeface="Helvetica"/>
              </a:rPr>
              <a:t>Art Fry of </a:t>
            </a:r>
            <a:r>
              <a:rPr lang="en-US" sz="2700">
                <a:solidFill>
                  <a:srgbClr val="000000"/>
                </a:solidFill>
                <a:latin typeface="Helvetica"/>
                <a:hlinkClick r:id="rId4"/>
              </a:rPr>
              <a:t>3M</a:t>
            </a:r>
            <a:r>
              <a:rPr lang="en-US" sz="2700">
                <a:solidFill>
                  <a:srgbClr val="000000"/>
                </a:solidFill>
                <a:latin typeface="Helvetica"/>
              </a:rPr>
              <a:t> developed Post-Its when he was trying to mark pages of his hymnal without damage.</a:t>
            </a:r>
            <a:endParaRPr lang="en-US"/>
          </a:p>
        </p:txBody>
      </p:sp>
      <p:sp>
        <p:nvSpPr>
          <p:cNvPr id="20491"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LG1</a:t>
            </a:r>
          </a:p>
        </p:txBody>
      </p:sp>
      <p:sp>
        <p:nvSpPr>
          <p:cNvPr id="20492" name="Title 1"/>
          <p:cNvSpPr>
            <a:spLocks noGrp="1"/>
          </p:cNvSpPr>
          <p:nvPr>
            <p:ph type="ctrTitle"/>
          </p:nvPr>
        </p:nvSpPr>
        <p:spPr>
          <a:xfrm>
            <a:off x="304800" y="76200"/>
            <a:ext cx="7772400" cy="1470025"/>
          </a:xfrm>
        </p:spPr>
        <p:txBody>
          <a:bodyPr/>
          <a:lstStyle/>
          <a:p>
            <a:pPr eaLnBrk="1" hangingPunct="1"/>
            <a:r>
              <a:rPr lang="en-US" sz="3200" b="1">
                <a:latin typeface="Helvetica"/>
                <a:ea typeface="Helvetica"/>
                <a:cs typeface="Helvetica"/>
              </a:rPr>
              <a:t>INTRAPRENEURS</a:t>
            </a:r>
          </a:p>
        </p:txBody>
      </p:sp>
      <p:sp>
        <p:nvSpPr>
          <p:cNvPr id="20493"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ED0B0F81-BCEC-4940-ADB5-E06E11F95A23}" type="slidenum">
              <a:rPr lang="en-US" sz="1200">
                <a:solidFill>
                  <a:srgbClr val="000000"/>
                </a:solidFill>
              </a:rPr>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21509"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21510"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21511" name="TextBox 9"/>
          <p:cNvSpPr txBox="1">
            <a:spLocks noChangeArrowheads="1"/>
          </p:cNvSpPr>
          <p:nvPr/>
        </p:nvSpPr>
        <p:spPr bwMode="auto">
          <a:xfrm>
            <a:off x="7315200" y="381000"/>
            <a:ext cx="1828800" cy="1016000"/>
          </a:xfrm>
          <a:prstGeom prst="rect">
            <a:avLst/>
          </a:prstGeom>
          <a:noFill/>
          <a:ln w="9525">
            <a:noFill/>
            <a:miter lim="800000"/>
            <a:headEnd/>
            <a:tailEnd/>
          </a:ln>
        </p:spPr>
        <p:txBody>
          <a:bodyPr>
            <a:spAutoFit/>
          </a:bodyPr>
          <a:lstStyle/>
          <a:p>
            <a:r>
              <a:rPr lang="en-US" sz="1400" i="1">
                <a:solidFill>
                  <a:schemeClr val="bg1"/>
                </a:solidFill>
                <a:latin typeface="Helvetica"/>
              </a:rPr>
              <a:t>Encouraging Entrepreneurship: What Government Can Do</a:t>
            </a:r>
          </a:p>
        </p:txBody>
      </p:sp>
      <p:sp>
        <p:nvSpPr>
          <p:cNvPr id="21512" name="TextBox 14"/>
          <p:cNvSpPr txBox="1">
            <a:spLocks noChangeArrowheads="1"/>
          </p:cNvSpPr>
          <p:nvPr/>
        </p:nvSpPr>
        <p:spPr bwMode="auto">
          <a:xfrm>
            <a:off x="533400" y="1981200"/>
            <a:ext cx="8077200" cy="4170363"/>
          </a:xfrm>
          <a:prstGeom prst="rect">
            <a:avLst/>
          </a:prstGeom>
          <a:noFill/>
          <a:ln w="9525">
            <a:noFill/>
            <a:miter lim="800000"/>
            <a:headEnd/>
            <a:tailEnd/>
          </a:ln>
        </p:spPr>
        <p:txBody>
          <a:bodyPr>
            <a:spAutoFit/>
          </a:bodyPr>
          <a:lstStyle/>
          <a:p>
            <a:pPr marL="342900" indent="-342900">
              <a:spcAft>
                <a:spcPts val="1800"/>
              </a:spcAft>
              <a:buFont typeface="Arial" pitchFamily="34" charset="0"/>
              <a:buChar char="•"/>
            </a:pPr>
            <a:r>
              <a:rPr lang="en-US" sz="2700">
                <a:solidFill>
                  <a:srgbClr val="000000"/>
                </a:solidFill>
                <a:latin typeface="Helvetica"/>
              </a:rPr>
              <a:t>Immigration Act passed in 1990 created a category of “investor visas” that encourage entrepreneurs to come to the U.S.</a:t>
            </a:r>
          </a:p>
          <a:p>
            <a:pPr marL="342900" indent="-342900">
              <a:spcAft>
                <a:spcPts val="1800"/>
              </a:spcAft>
              <a:buFont typeface="Arial" pitchFamily="34" charset="0"/>
              <a:buChar char="•"/>
            </a:pPr>
            <a:r>
              <a:rPr lang="en-US" sz="2700" b="1">
                <a:solidFill>
                  <a:srgbClr val="000000"/>
                </a:solidFill>
                <a:latin typeface="Helvetica"/>
              </a:rPr>
              <a:t>Enterprise Zones -- </a:t>
            </a:r>
            <a:r>
              <a:rPr lang="en-US" sz="2500" i="1">
                <a:solidFill>
                  <a:srgbClr val="000000"/>
                </a:solidFill>
                <a:latin typeface="Helvetica"/>
              </a:rPr>
              <a:t>Specific geographic areas to which governments attract private business investment by offering lower taxes and other government support.</a:t>
            </a:r>
          </a:p>
          <a:p>
            <a:pPr marL="342900" indent="-342900">
              <a:spcAft>
                <a:spcPts val="1800"/>
              </a:spcAft>
              <a:buFont typeface="Arial" pitchFamily="34" charset="0"/>
              <a:buChar char="•"/>
            </a:pPr>
            <a:r>
              <a:rPr lang="en-US" sz="2700" b="1">
                <a:solidFill>
                  <a:srgbClr val="000000"/>
                </a:solidFill>
                <a:latin typeface="Helvetica"/>
              </a:rPr>
              <a:t>Incubators -- </a:t>
            </a:r>
            <a:r>
              <a:rPr lang="en-US" sz="2500" i="1">
                <a:solidFill>
                  <a:srgbClr val="000000"/>
                </a:solidFill>
                <a:latin typeface="Helvetica"/>
              </a:rPr>
              <a:t>Offer new businesses low-cost offices with basic services.</a:t>
            </a:r>
            <a:endParaRPr lang="en-US"/>
          </a:p>
        </p:txBody>
      </p:sp>
      <p:sp>
        <p:nvSpPr>
          <p:cNvPr id="21513"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LG1</a:t>
            </a:r>
          </a:p>
        </p:txBody>
      </p:sp>
      <p:sp>
        <p:nvSpPr>
          <p:cNvPr id="21514" name="Title 1"/>
          <p:cNvSpPr>
            <a:spLocks noGrp="1"/>
          </p:cNvSpPr>
          <p:nvPr>
            <p:ph type="ctrTitle"/>
          </p:nvPr>
        </p:nvSpPr>
        <p:spPr>
          <a:xfrm>
            <a:off x="381000" y="282575"/>
            <a:ext cx="7772400" cy="1470025"/>
          </a:xfrm>
        </p:spPr>
        <p:txBody>
          <a:bodyPr/>
          <a:lstStyle/>
          <a:p>
            <a:pPr eaLnBrk="1" hangingPunct="1"/>
            <a:r>
              <a:rPr lang="en-US" sz="3200" b="1">
                <a:latin typeface="Helvetica"/>
                <a:ea typeface="Helvetica"/>
                <a:cs typeface="Helvetica"/>
              </a:rPr>
              <a:t>GOVERNMENT and ENTREPRENEURSHIP</a:t>
            </a:r>
          </a:p>
        </p:txBody>
      </p:sp>
      <p:sp>
        <p:nvSpPr>
          <p:cNvPr id="21515"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D6C101F7-B7A6-4A88-8117-ACC3A58F8EE4}" type="slidenum">
              <a:rPr lang="en-US" sz="1200">
                <a:solidFill>
                  <a:srgbClr val="000000"/>
                </a:solidFill>
              </a:rPr>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23557"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23558"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23559" name="TextBox 9"/>
          <p:cNvSpPr txBox="1">
            <a:spLocks noChangeArrowheads="1"/>
          </p:cNvSpPr>
          <p:nvPr/>
        </p:nvSpPr>
        <p:spPr bwMode="auto">
          <a:xfrm>
            <a:off x="7315200" y="533400"/>
            <a:ext cx="1828800" cy="615950"/>
          </a:xfrm>
          <a:prstGeom prst="rect">
            <a:avLst/>
          </a:prstGeom>
          <a:noFill/>
          <a:ln w="9525">
            <a:noFill/>
            <a:miter lim="800000"/>
            <a:headEnd/>
            <a:tailEnd/>
          </a:ln>
        </p:spPr>
        <p:txBody>
          <a:bodyPr>
            <a:spAutoFit/>
          </a:bodyPr>
          <a:lstStyle/>
          <a:p>
            <a:r>
              <a:rPr lang="en-US" sz="1700" i="1">
                <a:solidFill>
                  <a:schemeClr val="bg1"/>
                </a:solidFill>
                <a:latin typeface="Helvetica"/>
              </a:rPr>
              <a:t>Small Versus </a:t>
            </a:r>
          </a:p>
          <a:p>
            <a:r>
              <a:rPr lang="en-US" sz="1700" i="1">
                <a:solidFill>
                  <a:schemeClr val="bg1"/>
                </a:solidFill>
                <a:latin typeface="Helvetica"/>
              </a:rPr>
              <a:t>Big Business</a:t>
            </a:r>
          </a:p>
        </p:txBody>
      </p:sp>
      <p:sp>
        <p:nvSpPr>
          <p:cNvPr id="23560" name="TextBox 14"/>
          <p:cNvSpPr txBox="1">
            <a:spLocks noChangeArrowheads="1"/>
          </p:cNvSpPr>
          <p:nvPr/>
        </p:nvSpPr>
        <p:spPr bwMode="auto">
          <a:xfrm>
            <a:off x="533400" y="1676400"/>
            <a:ext cx="8077200" cy="2308225"/>
          </a:xfrm>
          <a:prstGeom prst="rect">
            <a:avLst/>
          </a:prstGeom>
          <a:noFill/>
          <a:ln w="9525">
            <a:noFill/>
            <a:miter lim="800000"/>
            <a:headEnd/>
            <a:tailEnd/>
          </a:ln>
        </p:spPr>
        <p:txBody>
          <a:bodyPr>
            <a:spAutoFit/>
          </a:bodyPr>
          <a:lstStyle/>
          <a:p>
            <a:pPr marL="344488" lvl="1" indent="-338138">
              <a:spcAft>
                <a:spcPts val="1200"/>
              </a:spcAft>
              <a:buFont typeface="Arial" pitchFamily="34" charset="0"/>
              <a:buChar char="•"/>
            </a:pPr>
            <a:r>
              <a:rPr lang="en-US" sz="2500" b="1">
                <a:solidFill>
                  <a:srgbClr val="000000"/>
                </a:solidFill>
                <a:latin typeface="Helvetica"/>
              </a:rPr>
              <a:t>Small Business -- </a:t>
            </a:r>
            <a:r>
              <a:rPr lang="en-US" sz="2500" i="1">
                <a:solidFill>
                  <a:srgbClr val="000000"/>
                </a:solidFill>
                <a:latin typeface="Helvetica"/>
              </a:rPr>
              <a:t>Independently owned and operated, not dominant in its field of operation and meets certain standards of size.</a:t>
            </a:r>
          </a:p>
          <a:p>
            <a:pPr marL="344488" lvl="2" indent="-338138">
              <a:spcAft>
                <a:spcPts val="1200"/>
              </a:spcAft>
              <a:buFont typeface="Arial" pitchFamily="34" charset="0"/>
              <a:buChar char="•"/>
            </a:pPr>
            <a:r>
              <a:rPr lang="en-US" sz="2700">
                <a:solidFill>
                  <a:srgbClr val="000000"/>
                </a:solidFill>
                <a:latin typeface="Helvetica"/>
              </a:rPr>
              <a:t>Businesses are “small” in relationship to other businesses in their industries.</a:t>
            </a:r>
            <a:endParaRPr lang="en-US"/>
          </a:p>
        </p:txBody>
      </p:sp>
      <p:sp>
        <p:nvSpPr>
          <p:cNvPr id="23561"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LG2</a:t>
            </a:r>
          </a:p>
        </p:txBody>
      </p:sp>
      <p:sp>
        <p:nvSpPr>
          <p:cNvPr id="23562" name="Title 1"/>
          <p:cNvSpPr>
            <a:spLocks noGrp="1"/>
          </p:cNvSpPr>
          <p:nvPr>
            <p:ph type="ctrTitle"/>
          </p:nvPr>
        </p:nvSpPr>
        <p:spPr>
          <a:xfrm>
            <a:off x="457200" y="76200"/>
            <a:ext cx="7772400" cy="1470025"/>
          </a:xfrm>
        </p:spPr>
        <p:txBody>
          <a:bodyPr/>
          <a:lstStyle/>
          <a:p>
            <a:pPr eaLnBrk="1" hangingPunct="1"/>
            <a:r>
              <a:rPr lang="en-US" sz="3200" b="1">
                <a:latin typeface="Helvetica"/>
                <a:ea typeface="Helvetica"/>
                <a:cs typeface="Helvetica"/>
              </a:rPr>
              <a:t>SMALL BUSINESSES</a:t>
            </a:r>
          </a:p>
        </p:txBody>
      </p:sp>
      <p:pic>
        <p:nvPicPr>
          <p:cNvPr id="13" name="Picture 12" descr="Snowboard.gif"/>
          <p:cNvPicPr>
            <a:picLocks noChangeAspect="1"/>
          </p:cNvPicPr>
          <p:nvPr/>
        </p:nvPicPr>
        <p:blipFill>
          <a:blip r:embed="rId3" cstate="print"/>
          <a:stretch>
            <a:fillRect/>
          </a:stretch>
        </p:blipFill>
        <p:spPr>
          <a:xfrm>
            <a:off x="2616200" y="3886200"/>
            <a:ext cx="3911600" cy="2743200"/>
          </a:xfrm>
          <a:prstGeom prst="rect">
            <a:avLst/>
          </a:prstGeom>
          <a:effectLst>
            <a:softEdge rad="88900"/>
          </a:effectLst>
        </p:spPr>
      </p:pic>
      <p:sp>
        <p:nvSpPr>
          <p:cNvPr id="23564"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338AADF4-AB95-495D-9640-41C3E4AA12F3}" type="slidenum">
              <a:rPr lang="en-US" sz="1200">
                <a:solidFill>
                  <a:srgbClr val="000000"/>
                </a:solidFill>
              </a:rPr>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24581"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24582"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24583" name="TextBox 9"/>
          <p:cNvSpPr txBox="1">
            <a:spLocks noChangeArrowheads="1"/>
          </p:cNvSpPr>
          <p:nvPr/>
        </p:nvSpPr>
        <p:spPr bwMode="auto">
          <a:xfrm>
            <a:off x="7315200" y="533400"/>
            <a:ext cx="1828800" cy="615950"/>
          </a:xfrm>
          <a:prstGeom prst="rect">
            <a:avLst/>
          </a:prstGeom>
          <a:noFill/>
          <a:ln w="9525">
            <a:noFill/>
            <a:miter lim="800000"/>
            <a:headEnd/>
            <a:tailEnd/>
          </a:ln>
        </p:spPr>
        <p:txBody>
          <a:bodyPr>
            <a:spAutoFit/>
          </a:bodyPr>
          <a:lstStyle/>
          <a:p>
            <a:r>
              <a:rPr lang="en-US" sz="1700" i="1">
                <a:solidFill>
                  <a:schemeClr val="bg1"/>
                </a:solidFill>
                <a:latin typeface="Helvetica"/>
              </a:rPr>
              <a:t>Small Versus </a:t>
            </a:r>
          </a:p>
          <a:p>
            <a:r>
              <a:rPr lang="en-US" sz="1700" i="1">
                <a:solidFill>
                  <a:schemeClr val="bg1"/>
                </a:solidFill>
                <a:latin typeface="Helvetica"/>
              </a:rPr>
              <a:t>Big Business</a:t>
            </a:r>
          </a:p>
        </p:txBody>
      </p:sp>
      <p:sp>
        <p:nvSpPr>
          <p:cNvPr id="24584" name="TextBox 14"/>
          <p:cNvSpPr txBox="1">
            <a:spLocks noChangeArrowheads="1"/>
          </p:cNvSpPr>
          <p:nvPr/>
        </p:nvSpPr>
        <p:spPr bwMode="auto">
          <a:xfrm>
            <a:off x="533400" y="1828800"/>
            <a:ext cx="8077200" cy="4446588"/>
          </a:xfrm>
          <a:prstGeom prst="rect">
            <a:avLst/>
          </a:prstGeom>
          <a:noFill/>
          <a:ln w="9525">
            <a:noFill/>
            <a:miter lim="800000"/>
            <a:headEnd/>
            <a:tailEnd/>
          </a:ln>
        </p:spPr>
        <p:txBody>
          <a:bodyPr>
            <a:spAutoFit/>
          </a:bodyPr>
          <a:lstStyle/>
          <a:p>
            <a:pPr marL="344488" lvl="3" indent="-344488">
              <a:spcAft>
                <a:spcPts val="1200"/>
              </a:spcAft>
              <a:buFont typeface="Arial" pitchFamily="34" charset="0"/>
              <a:buChar char="•"/>
            </a:pPr>
            <a:r>
              <a:rPr lang="en-US" sz="2700">
                <a:solidFill>
                  <a:srgbClr val="000000"/>
                </a:solidFill>
                <a:latin typeface="Helvetica"/>
              </a:rPr>
              <a:t>There are 26.8 million small businesses in the U.S.</a:t>
            </a:r>
          </a:p>
          <a:p>
            <a:pPr marL="344488" lvl="3" indent="-344488">
              <a:spcAft>
                <a:spcPts val="1200"/>
              </a:spcAft>
              <a:buFont typeface="Arial" pitchFamily="34" charset="0"/>
              <a:buChar char="•"/>
            </a:pPr>
            <a:r>
              <a:rPr lang="en-US" sz="2700">
                <a:solidFill>
                  <a:srgbClr val="000000"/>
                </a:solidFill>
                <a:latin typeface="Helvetica"/>
              </a:rPr>
              <a:t>Of all nonfarm business in the U.S., almost 97% are considered small.</a:t>
            </a:r>
          </a:p>
          <a:p>
            <a:pPr marL="344488" lvl="3" indent="-344488">
              <a:spcAft>
                <a:spcPts val="1200"/>
              </a:spcAft>
              <a:buFont typeface="Arial" pitchFamily="34" charset="0"/>
              <a:buChar char="•"/>
            </a:pPr>
            <a:r>
              <a:rPr lang="en-US" sz="2700">
                <a:solidFill>
                  <a:srgbClr val="000000"/>
                </a:solidFill>
                <a:latin typeface="Helvetica"/>
              </a:rPr>
              <a:t>Small businesses account for over 50% of the GDP.</a:t>
            </a:r>
          </a:p>
          <a:p>
            <a:pPr marL="344488" lvl="3" indent="-344488">
              <a:spcAft>
                <a:spcPts val="1200"/>
              </a:spcAft>
              <a:buFont typeface="Arial" pitchFamily="34" charset="0"/>
              <a:buChar char="•"/>
            </a:pPr>
            <a:r>
              <a:rPr lang="en-US" sz="2700">
                <a:solidFill>
                  <a:srgbClr val="000000"/>
                </a:solidFill>
                <a:latin typeface="Helvetica"/>
              </a:rPr>
              <a:t>Small businesses generate 60-80% of new jobs.</a:t>
            </a:r>
          </a:p>
          <a:p>
            <a:pPr marL="344488" lvl="3" indent="-344488">
              <a:spcAft>
                <a:spcPts val="1200"/>
              </a:spcAft>
              <a:buFont typeface="Arial" pitchFamily="34" charset="0"/>
              <a:buChar char="•"/>
            </a:pPr>
            <a:r>
              <a:rPr lang="en-US" sz="2700">
                <a:solidFill>
                  <a:srgbClr val="000000"/>
                </a:solidFill>
                <a:latin typeface="Helvetica"/>
              </a:rPr>
              <a:t>About 80% of U.S. workers first jobs were in small business.</a:t>
            </a:r>
            <a:endParaRPr lang="en-US" sz="2700"/>
          </a:p>
        </p:txBody>
      </p:sp>
      <p:sp>
        <p:nvSpPr>
          <p:cNvPr id="24585"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LG2</a:t>
            </a:r>
          </a:p>
        </p:txBody>
      </p:sp>
      <p:sp>
        <p:nvSpPr>
          <p:cNvPr id="24586" name="Title 1"/>
          <p:cNvSpPr>
            <a:spLocks noGrp="1"/>
          </p:cNvSpPr>
          <p:nvPr>
            <p:ph type="ctrTitle"/>
          </p:nvPr>
        </p:nvSpPr>
        <p:spPr>
          <a:xfrm>
            <a:off x="228600" y="76200"/>
            <a:ext cx="7772400" cy="1470025"/>
          </a:xfrm>
        </p:spPr>
        <p:txBody>
          <a:bodyPr/>
          <a:lstStyle/>
          <a:p>
            <a:pPr eaLnBrk="1" hangingPunct="1"/>
            <a:r>
              <a:rPr lang="en-US" sz="3200" b="1">
                <a:latin typeface="Helvetica"/>
                <a:ea typeface="Helvetica"/>
                <a:cs typeface="Helvetica"/>
              </a:rPr>
              <a:t>SMALL BUSINESS STATISTICS</a:t>
            </a:r>
          </a:p>
        </p:txBody>
      </p:sp>
      <p:sp>
        <p:nvSpPr>
          <p:cNvPr id="24587"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939C892F-1D86-4FB9-BB60-1393450D5A76}" type="slidenum">
              <a:rPr lang="en-US" sz="1200">
                <a:solidFill>
                  <a:srgbClr val="000000"/>
                </a:solidFill>
              </a:rPr>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25605"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25606"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25607" name="TextBox 9"/>
          <p:cNvSpPr txBox="1">
            <a:spLocks noChangeArrowheads="1"/>
          </p:cNvSpPr>
          <p:nvPr/>
        </p:nvSpPr>
        <p:spPr bwMode="auto">
          <a:xfrm>
            <a:off x="7315200" y="603250"/>
            <a:ext cx="1828800" cy="615950"/>
          </a:xfrm>
          <a:prstGeom prst="rect">
            <a:avLst/>
          </a:prstGeom>
          <a:noFill/>
          <a:ln w="9525">
            <a:noFill/>
            <a:miter lim="800000"/>
            <a:headEnd/>
            <a:tailEnd/>
          </a:ln>
        </p:spPr>
        <p:txBody>
          <a:bodyPr>
            <a:spAutoFit/>
          </a:bodyPr>
          <a:lstStyle/>
          <a:p>
            <a:r>
              <a:rPr lang="en-US" sz="1700" i="1">
                <a:solidFill>
                  <a:schemeClr val="bg1"/>
                </a:solidFill>
                <a:latin typeface="Helvetica"/>
              </a:rPr>
              <a:t>Importance of Small Business</a:t>
            </a:r>
          </a:p>
        </p:txBody>
      </p:sp>
      <p:sp>
        <p:nvSpPr>
          <p:cNvPr id="25608" name="TextBox 14"/>
          <p:cNvSpPr txBox="1">
            <a:spLocks noChangeArrowheads="1"/>
          </p:cNvSpPr>
          <p:nvPr/>
        </p:nvSpPr>
        <p:spPr bwMode="auto">
          <a:xfrm>
            <a:off x="533400" y="2159000"/>
            <a:ext cx="7620000" cy="1092200"/>
          </a:xfrm>
          <a:prstGeom prst="rect">
            <a:avLst/>
          </a:prstGeom>
          <a:noFill/>
          <a:ln w="9525">
            <a:noFill/>
            <a:miter lim="800000"/>
            <a:headEnd/>
            <a:tailEnd/>
          </a:ln>
        </p:spPr>
        <p:txBody>
          <a:bodyPr>
            <a:spAutoFit/>
          </a:bodyPr>
          <a:lstStyle/>
          <a:p>
            <a:pPr marL="344488" lvl="1" indent="-342900">
              <a:spcAft>
                <a:spcPts val="1800"/>
              </a:spcAft>
              <a:buFont typeface="Arial" pitchFamily="34" charset="0"/>
              <a:buChar char="•"/>
            </a:pPr>
            <a:r>
              <a:rPr lang="en-US" sz="2500">
                <a:solidFill>
                  <a:srgbClr val="000000"/>
                </a:solidFill>
                <a:latin typeface="Helvetica"/>
              </a:rPr>
              <a:t>More personal customer service.</a:t>
            </a:r>
          </a:p>
          <a:p>
            <a:pPr marL="344488" lvl="1" indent="-342900">
              <a:spcAft>
                <a:spcPts val="1800"/>
              </a:spcAft>
              <a:buFont typeface="Arial" pitchFamily="34" charset="0"/>
              <a:buChar char="•"/>
            </a:pPr>
            <a:r>
              <a:rPr lang="en-US" sz="2500">
                <a:solidFill>
                  <a:srgbClr val="000000"/>
                </a:solidFill>
                <a:latin typeface="Helvetica"/>
              </a:rPr>
              <a:t>The ability to respond quickly to opportunities.</a:t>
            </a:r>
            <a:endParaRPr lang="en-US" sz="2700">
              <a:solidFill>
                <a:srgbClr val="000000"/>
              </a:solidFill>
              <a:latin typeface="Helvetica"/>
            </a:endParaRPr>
          </a:p>
        </p:txBody>
      </p:sp>
      <p:sp>
        <p:nvSpPr>
          <p:cNvPr id="25609"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LG2</a:t>
            </a:r>
          </a:p>
        </p:txBody>
      </p:sp>
      <p:sp>
        <p:nvSpPr>
          <p:cNvPr id="25610" name="Title 1"/>
          <p:cNvSpPr>
            <a:spLocks noGrp="1"/>
          </p:cNvSpPr>
          <p:nvPr>
            <p:ph type="ctrTitle"/>
          </p:nvPr>
        </p:nvSpPr>
        <p:spPr>
          <a:xfrm>
            <a:off x="228600" y="282575"/>
            <a:ext cx="7772400" cy="1470025"/>
          </a:xfrm>
        </p:spPr>
        <p:txBody>
          <a:bodyPr/>
          <a:lstStyle/>
          <a:p>
            <a:pPr eaLnBrk="1" hangingPunct="1"/>
            <a:r>
              <a:rPr lang="en-US" sz="3200" b="1">
                <a:latin typeface="Helvetica"/>
                <a:ea typeface="Helvetica"/>
                <a:cs typeface="Helvetica"/>
              </a:rPr>
              <a:t>ADVANTAGES of SMALL OVER </a:t>
            </a:r>
            <a:br>
              <a:rPr lang="en-US" sz="3200" b="1">
                <a:latin typeface="Helvetica"/>
                <a:ea typeface="Helvetica"/>
                <a:cs typeface="Helvetica"/>
              </a:rPr>
            </a:br>
            <a:r>
              <a:rPr lang="en-US" sz="3200" b="1">
                <a:latin typeface="Helvetica"/>
                <a:ea typeface="Helvetica"/>
                <a:cs typeface="Helvetica"/>
              </a:rPr>
              <a:t>BIG BUSINESS</a:t>
            </a:r>
          </a:p>
        </p:txBody>
      </p:sp>
      <p:pic>
        <p:nvPicPr>
          <p:cNvPr id="25611" name="Picture 12" descr="Fanny Martin.psd"/>
          <p:cNvPicPr>
            <a:picLocks noChangeAspect="1"/>
          </p:cNvPicPr>
          <p:nvPr/>
        </p:nvPicPr>
        <p:blipFill>
          <a:blip r:embed="rId3" cstate="print"/>
          <a:srcRect/>
          <a:stretch>
            <a:fillRect/>
          </a:stretch>
        </p:blipFill>
        <p:spPr bwMode="auto">
          <a:xfrm>
            <a:off x="2971800" y="3352800"/>
            <a:ext cx="3200400" cy="3200400"/>
          </a:xfrm>
          <a:prstGeom prst="rect">
            <a:avLst/>
          </a:prstGeom>
          <a:noFill/>
          <a:ln w="9525">
            <a:noFill/>
            <a:miter lim="800000"/>
            <a:headEnd/>
            <a:tailEnd/>
          </a:ln>
        </p:spPr>
      </p:pic>
      <p:sp>
        <p:nvSpPr>
          <p:cNvPr id="25612"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0E0F02F8-C69B-4221-A3C7-B38778849539}" type="slidenum">
              <a:rPr lang="en-US" sz="1200">
                <a:solidFill>
                  <a:srgbClr val="000000"/>
                </a:solidFill>
              </a: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26629"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26630"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26631" name="TextBox 9"/>
          <p:cNvSpPr txBox="1">
            <a:spLocks noChangeArrowheads="1"/>
          </p:cNvSpPr>
          <p:nvPr/>
        </p:nvSpPr>
        <p:spPr bwMode="auto">
          <a:xfrm>
            <a:off x="7315200" y="493713"/>
            <a:ext cx="1828800" cy="877887"/>
          </a:xfrm>
          <a:prstGeom prst="rect">
            <a:avLst/>
          </a:prstGeom>
          <a:noFill/>
          <a:ln w="9525">
            <a:noFill/>
            <a:miter lim="800000"/>
            <a:headEnd/>
            <a:tailEnd/>
          </a:ln>
        </p:spPr>
        <p:txBody>
          <a:bodyPr>
            <a:spAutoFit/>
          </a:bodyPr>
          <a:lstStyle/>
          <a:p>
            <a:r>
              <a:rPr lang="en-US" sz="1700" i="1">
                <a:solidFill>
                  <a:schemeClr val="bg1"/>
                </a:solidFill>
                <a:latin typeface="Helvetica"/>
              </a:rPr>
              <a:t>Small Business Success &amp; Failure</a:t>
            </a:r>
          </a:p>
        </p:txBody>
      </p:sp>
      <p:sp>
        <p:nvSpPr>
          <p:cNvPr id="26632" name="TextBox 14"/>
          <p:cNvSpPr txBox="1">
            <a:spLocks noChangeArrowheads="1"/>
          </p:cNvSpPr>
          <p:nvPr/>
        </p:nvSpPr>
        <p:spPr bwMode="auto">
          <a:xfrm>
            <a:off x="533400" y="2238375"/>
            <a:ext cx="4724400" cy="3246438"/>
          </a:xfrm>
          <a:prstGeom prst="rect">
            <a:avLst/>
          </a:prstGeom>
          <a:noFill/>
          <a:ln w="9525">
            <a:noFill/>
            <a:miter lim="800000"/>
            <a:headEnd/>
            <a:tailEnd/>
          </a:ln>
        </p:spPr>
        <p:txBody>
          <a:bodyPr>
            <a:spAutoFit/>
          </a:bodyPr>
          <a:lstStyle/>
          <a:p>
            <a:pPr marL="342900" lvl="1" indent="-342900">
              <a:spcAft>
                <a:spcPts val="1800"/>
              </a:spcAft>
              <a:buFont typeface="Arial" pitchFamily="34" charset="0"/>
              <a:buChar char="•"/>
            </a:pPr>
            <a:r>
              <a:rPr lang="en-US" sz="2500">
                <a:solidFill>
                  <a:srgbClr val="000000"/>
                </a:solidFill>
                <a:latin typeface="Helvetica"/>
              </a:rPr>
              <a:t>Owner closing a business to start another is reported as a “failure.”</a:t>
            </a:r>
          </a:p>
          <a:p>
            <a:pPr marL="342900" lvl="1" indent="-342900">
              <a:spcAft>
                <a:spcPts val="1800"/>
              </a:spcAft>
              <a:buFont typeface="Arial" pitchFamily="34" charset="0"/>
              <a:buChar char="•"/>
            </a:pPr>
            <a:r>
              <a:rPr lang="en-US" sz="2500">
                <a:solidFill>
                  <a:srgbClr val="000000"/>
                </a:solidFill>
                <a:latin typeface="Helvetica"/>
              </a:rPr>
              <a:t>Changing forms of ownership is reported as a “failure.”</a:t>
            </a:r>
          </a:p>
          <a:p>
            <a:pPr marL="342900" lvl="1" indent="-342900">
              <a:spcAft>
                <a:spcPts val="1800"/>
              </a:spcAft>
              <a:buFont typeface="Arial" pitchFamily="34" charset="0"/>
              <a:buChar char="•"/>
            </a:pPr>
            <a:r>
              <a:rPr lang="en-US" sz="2500">
                <a:solidFill>
                  <a:srgbClr val="000000"/>
                </a:solidFill>
                <a:latin typeface="Helvetica"/>
              </a:rPr>
              <a:t>Retirement is reported as a “failure.”</a:t>
            </a:r>
            <a:endParaRPr lang="en-US" sz="2700">
              <a:solidFill>
                <a:srgbClr val="000000"/>
              </a:solidFill>
              <a:latin typeface="Helvetica"/>
            </a:endParaRPr>
          </a:p>
        </p:txBody>
      </p:sp>
      <p:pic>
        <p:nvPicPr>
          <p:cNvPr id="13" name="Picture 12" descr="Closed.gif"/>
          <p:cNvPicPr>
            <a:picLocks noChangeAspect="1"/>
          </p:cNvPicPr>
          <p:nvPr/>
        </p:nvPicPr>
        <p:blipFill>
          <a:blip r:embed="rId3" cstate="print"/>
          <a:stretch>
            <a:fillRect/>
          </a:stretch>
        </p:blipFill>
        <p:spPr>
          <a:xfrm>
            <a:off x="5257800" y="2095500"/>
            <a:ext cx="3200400" cy="3543300"/>
          </a:xfrm>
          <a:prstGeom prst="rect">
            <a:avLst/>
          </a:prstGeom>
          <a:effectLst>
            <a:softEdge rad="88900"/>
          </a:effectLst>
        </p:spPr>
      </p:pic>
      <p:sp>
        <p:nvSpPr>
          <p:cNvPr id="26634"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LG2</a:t>
            </a:r>
          </a:p>
        </p:txBody>
      </p:sp>
      <p:sp>
        <p:nvSpPr>
          <p:cNvPr id="26635" name="Title 1"/>
          <p:cNvSpPr>
            <a:spLocks noGrp="1"/>
          </p:cNvSpPr>
          <p:nvPr>
            <p:ph type="ctrTitle"/>
          </p:nvPr>
        </p:nvSpPr>
        <p:spPr>
          <a:xfrm>
            <a:off x="76200" y="358775"/>
            <a:ext cx="7772400" cy="1470025"/>
          </a:xfrm>
        </p:spPr>
        <p:txBody>
          <a:bodyPr/>
          <a:lstStyle/>
          <a:p>
            <a:pPr eaLnBrk="1" hangingPunct="1"/>
            <a:r>
              <a:rPr lang="en-US" sz="3200" b="1">
                <a:latin typeface="Helvetica"/>
                <a:ea typeface="Helvetica"/>
                <a:cs typeface="Helvetica"/>
              </a:rPr>
              <a:t>BUSINESS FAILURES are LOWER THAN the REPORTS BECAUSE…</a:t>
            </a:r>
          </a:p>
        </p:txBody>
      </p:sp>
      <p:sp>
        <p:nvSpPr>
          <p:cNvPr id="26636"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76817195-01F3-467A-8E93-46CF7D3CE439}" type="slidenum">
              <a:rPr lang="en-US" sz="1200">
                <a:solidFill>
                  <a:srgbClr val="000000"/>
                </a:solidFill>
              </a:rPr>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ubtitle 2"/>
          <p:cNvSpPr>
            <a:spLocks noGrp="1"/>
          </p:cNvSpPr>
          <p:nvPr>
            <p:ph type="subTitle" idx="1"/>
          </p:nvPr>
        </p:nvSpPr>
        <p:spPr/>
        <p:txBody>
          <a:bodyPr/>
          <a:lstStyle/>
          <a:p>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A2CA7A"/>
          </a:solidFill>
          <a:ln>
            <a:solidFill>
              <a:srgbClr val="77933C"/>
            </a:solidFill>
          </a:ln>
          <a:effectLst/>
        </p:spPr>
        <p:style>
          <a:lnRef idx="1">
            <a:schemeClr val="accent1"/>
          </a:lnRef>
          <a:fillRef idx="3">
            <a:schemeClr val="accent1"/>
          </a:fillRef>
          <a:effectRef idx="2">
            <a:schemeClr val="accent1"/>
          </a:effectRef>
          <a:fontRef idx="minor">
            <a:schemeClr val="lt1"/>
          </a:fontRef>
        </p:style>
      </p:sp>
      <p:sp>
        <p:nvSpPr>
          <p:cNvPr id="27653"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660066"/>
                </a:solidFill>
              </a:rPr>
              <a:t>*</a:t>
            </a:r>
          </a:p>
        </p:txBody>
      </p:sp>
      <p:sp>
        <p:nvSpPr>
          <p:cNvPr id="27654"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A2CA7A"/>
                </a:solidFill>
              </a:rPr>
              <a:t>*</a:t>
            </a:r>
          </a:p>
        </p:txBody>
      </p:sp>
      <p:sp>
        <p:nvSpPr>
          <p:cNvPr id="27655" name="TextBox 18"/>
          <p:cNvSpPr txBox="1">
            <a:spLocks noChangeArrowheads="1"/>
          </p:cNvSpPr>
          <p:nvPr/>
        </p:nvSpPr>
        <p:spPr bwMode="auto">
          <a:xfrm>
            <a:off x="990600" y="6307138"/>
            <a:ext cx="7467600" cy="244475"/>
          </a:xfrm>
          <a:prstGeom prst="rect">
            <a:avLst/>
          </a:prstGeom>
          <a:noFill/>
          <a:ln w="9525">
            <a:noFill/>
            <a:miter lim="800000"/>
            <a:headEnd/>
            <a:tailEnd/>
          </a:ln>
        </p:spPr>
        <p:txBody>
          <a:bodyPr>
            <a:spAutoFit/>
          </a:bodyPr>
          <a:lstStyle/>
          <a:p>
            <a:r>
              <a:rPr lang="en-US" sz="1000">
                <a:latin typeface="Calibri" pitchFamily="34" charset="0"/>
              </a:rPr>
              <a:t>Source: World Features Syndicate, 2009.</a:t>
            </a:r>
          </a:p>
        </p:txBody>
      </p:sp>
      <p:sp>
        <p:nvSpPr>
          <p:cNvPr id="27656" name="TextBox 12"/>
          <p:cNvSpPr txBox="1">
            <a:spLocks noChangeArrowheads="1"/>
          </p:cNvSpPr>
          <p:nvPr/>
        </p:nvSpPr>
        <p:spPr bwMode="auto">
          <a:xfrm>
            <a:off x="533400" y="1752600"/>
            <a:ext cx="7696200" cy="2101850"/>
          </a:xfrm>
          <a:prstGeom prst="rect">
            <a:avLst/>
          </a:prstGeom>
          <a:noFill/>
          <a:ln w="9525">
            <a:noFill/>
            <a:miter lim="800000"/>
            <a:headEnd/>
            <a:tailEnd/>
          </a:ln>
        </p:spPr>
        <p:txBody>
          <a:bodyPr>
            <a:spAutoFit/>
          </a:bodyPr>
          <a:lstStyle/>
          <a:p>
            <a:pPr marL="341313" indent="-341313">
              <a:spcAft>
                <a:spcPts val="600"/>
              </a:spcAft>
              <a:buFont typeface="Arial" pitchFamily="34" charset="0"/>
              <a:buChar char="•"/>
            </a:pPr>
            <a:r>
              <a:rPr lang="en-US" sz="2400" b="1">
                <a:latin typeface="Helvetica"/>
                <a:ea typeface="Helvetica"/>
                <a:cs typeface="Helvetica"/>
              </a:rPr>
              <a:t>Tommy Hilfiger </a:t>
            </a:r>
            <a:r>
              <a:rPr lang="en-US" sz="2400">
                <a:latin typeface="Helvetica"/>
                <a:ea typeface="Helvetica"/>
                <a:cs typeface="Helvetica"/>
              </a:rPr>
              <a:t>– First store went bankrupt</a:t>
            </a:r>
          </a:p>
          <a:p>
            <a:pPr marL="341313" indent="-341313">
              <a:spcAft>
                <a:spcPts val="600"/>
              </a:spcAft>
              <a:buFont typeface="Arial" pitchFamily="34" charset="0"/>
              <a:buChar char="•"/>
            </a:pPr>
            <a:endParaRPr lang="en-US" sz="800">
              <a:latin typeface="Helvetica"/>
              <a:ea typeface="Helvetica"/>
              <a:cs typeface="Helvetica"/>
            </a:endParaRPr>
          </a:p>
          <a:p>
            <a:pPr marL="341313" indent="-341313">
              <a:spcAft>
                <a:spcPts val="600"/>
              </a:spcAft>
              <a:buFont typeface="Arial" pitchFamily="34" charset="0"/>
              <a:buChar char="•"/>
            </a:pPr>
            <a:r>
              <a:rPr lang="en-US" sz="2400" b="1">
                <a:latin typeface="Helvetica"/>
                <a:ea typeface="Helvetica"/>
                <a:cs typeface="Helvetica"/>
              </a:rPr>
              <a:t>Milton Hershey </a:t>
            </a:r>
            <a:r>
              <a:rPr lang="en-US" sz="2400">
                <a:latin typeface="Helvetica"/>
                <a:ea typeface="Helvetica"/>
                <a:cs typeface="Helvetica"/>
              </a:rPr>
              <a:t>– First confectionary failed</a:t>
            </a:r>
          </a:p>
          <a:p>
            <a:pPr marL="341313" indent="-341313">
              <a:spcAft>
                <a:spcPts val="600"/>
              </a:spcAft>
              <a:buFont typeface="Arial" pitchFamily="34" charset="0"/>
              <a:buChar char="•"/>
            </a:pPr>
            <a:endParaRPr lang="en-US" sz="800" b="1">
              <a:latin typeface="Helvetica"/>
              <a:ea typeface="Helvetica"/>
              <a:cs typeface="Helvetica"/>
            </a:endParaRPr>
          </a:p>
          <a:p>
            <a:pPr marL="341313" indent="-341313">
              <a:spcAft>
                <a:spcPts val="600"/>
              </a:spcAft>
              <a:buFont typeface="Arial" pitchFamily="34" charset="0"/>
              <a:buChar char="•"/>
            </a:pPr>
            <a:r>
              <a:rPr lang="en-US" sz="2400" b="1">
                <a:latin typeface="Helvetica"/>
                <a:ea typeface="Helvetica"/>
                <a:cs typeface="Helvetica"/>
              </a:rPr>
              <a:t>H.J. Heinz </a:t>
            </a:r>
            <a:r>
              <a:rPr lang="en-US" sz="2400">
                <a:latin typeface="Helvetica"/>
                <a:ea typeface="Helvetica"/>
                <a:cs typeface="Helvetica"/>
              </a:rPr>
              <a:t>– Company went bankrupt six years after start</a:t>
            </a:r>
          </a:p>
        </p:txBody>
      </p:sp>
      <p:sp>
        <p:nvSpPr>
          <p:cNvPr id="27657" name="TextBox 9"/>
          <p:cNvSpPr txBox="1">
            <a:spLocks noChangeArrowheads="1"/>
          </p:cNvSpPr>
          <p:nvPr/>
        </p:nvSpPr>
        <p:spPr bwMode="auto">
          <a:xfrm>
            <a:off x="7315200" y="493713"/>
            <a:ext cx="1828800" cy="868362"/>
          </a:xfrm>
          <a:prstGeom prst="rect">
            <a:avLst/>
          </a:prstGeom>
          <a:noFill/>
          <a:ln w="9525">
            <a:noFill/>
            <a:miter lim="800000"/>
            <a:headEnd/>
            <a:tailEnd/>
          </a:ln>
        </p:spPr>
        <p:txBody>
          <a:bodyPr>
            <a:spAutoFit/>
          </a:bodyPr>
          <a:lstStyle/>
          <a:p>
            <a:r>
              <a:rPr lang="en-US" sz="1700" i="1">
                <a:latin typeface="Helvetica"/>
              </a:rPr>
              <a:t>Small Business Success &amp; Failure</a:t>
            </a:r>
          </a:p>
        </p:txBody>
      </p:sp>
      <p:sp>
        <p:nvSpPr>
          <p:cNvPr id="27658"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rgbClr val="000000"/>
                </a:solidFill>
                <a:latin typeface="Helvetica"/>
                <a:ea typeface="Helvetica"/>
                <a:cs typeface="Helvetica"/>
              </a:rPr>
              <a:t>LG2</a:t>
            </a:r>
          </a:p>
        </p:txBody>
      </p:sp>
      <p:sp>
        <p:nvSpPr>
          <p:cNvPr id="27659" name="Title 1"/>
          <p:cNvSpPr>
            <a:spLocks noGrp="1"/>
          </p:cNvSpPr>
          <p:nvPr>
            <p:ph type="ctrTitle"/>
          </p:nvPr>
        </p:nvSpPr>
        <p:spPr>
          <a:xfrm>
            <a:off x="381000" y="282575"/>
            <a:ext cx="7772400" cy="1470025"/>
          </a:xfrm>
        </p:spPr>
        <p:txBody>
          <a:bodyPr/>
          <a:lstStyle/>
          <a:p>
            <a:r>
              <a:rPr lang="en-US" sz="3200" b="1">
                <a:latin typeface="Helvetica"/>
                <a:ea typeface="Helvetica"/>
                <a:cs typeface="Helvetica"/>
              </a:rPr>
              <a:t>THEY DID WHAT?</a:t>
            </a:r>
            <a:br>
              <a:rPr lang="en-US">
                <a:latin typeface="Helvetica"/>
                <a:ea typeface="Helvetica"/>
                <a:cs typeface="Helvetica"/>
              </a:rPr>
            </a:br>
            <a:r>
              <a:rPr lang="en-US" sz="2000">
                <a:latin typeface="Helvetica"/>
                <a:ea typeface="Helvetica"/>
                <a:cs typeface="Helvetica"/>
              </a:rPr>
              <a:t>Famous Business Failures</a:t>
            </a:r>
          </a:p>
        </p:txBody>
      </p:sp>
      <p:sp>
        <p:nvSpPr>
          <p:cNvPr id="27660" name="TextBox 12"/>
          <p:cNvSpPr txBox="1">
            <a:spLocks noChangeArrowheads="1"/>
          </p:cNvSpPr>
          <p:nvPr/>
        </p:nvSpPr>
        <p:spPr bwMode="auto">
          <a:xfrm>
            <a:off x="533400" y="3876675"/>
            <a:ext cx="5181600" cy="2435225"/>
          </a:xfrm>
          <a:prstGeom prst="rect">
            <a:avLst/>
          </a:prstGeom>
          <a:noFill/>
          <a:ln w="9525">
            <a:noFill/>
            <a:miter lim="800000"/>
            <a:headEnd/>
            <a:tailEnd/>
          </a:ln>
        </p:spPr>
        <p:txBody>
          <a:bodyPr>
            <a:spAutoFit/>
          </a:bodyPr>
          <a:lstStyle/>
          <a:p>
            <a:pPr marL="341313" indent="-341313">
              <a:spcAft>
                <a:spcPts val="600"/>
              </a:spcAft>
              <a:buFont typeface="Arial" pitchFamily="34" charset="0"/>
              <a:buChar char="•"/>
            </a:pPr>
            <a:r>
              <a:rPr lang="en-US" sz="2400" b="1">
                <a:latin typeface="Helvetica"/>
                <a:ea typeface="Helvetica"/>
                <a:cs typeface="Helvetica"/>
              </a:rPr>
              <a:t>Walt Disney </a:t>
            </a:r>
            <a:r>
              <a:rPr lang="en-US" sz="2400">
                <a:latin typeface="Helvetica"/>
                <a:ea typeface="Helvetica"/>
                <a:cs typeface="Helvetica"/>
              </a:rPr>
              <a:t>– First film company went bankrupt</a:t>
            </a:r>
          </a:p>
          <a:p>
            <a:pPr marL="341313" indent="-341313">
              <a:spcAft>
                <a:spcPts val="600"/>
              </a:spcAft>
              <a:buFont typeface="Arial" pitchFamily="34" charset="0"/>
              <a:buChar char="•"/>
            </a:pPr>
            <a:r>
              <a:rPr lang="en-US" sz="2400" b="1">
                <a:latin typeface="Helvetica"/>
                <a:ea typeface="Helvetica"/>
                <a:cs typeface="Helvetica"/>
              </a:rPr>
              <a:t>Henry Ford </a:t>
            </a:r>
            <a:r>
              <a:rPr lang="en-US" sz="2400">
                <a:latin typeface="Helvetica"/>
                <a:ea typeface="Helvetica"/>
                <a:cs typeface="Helvetica"/>
              </a:rPr>
              <a:t>– First </a:t>
            </a:r>
            <a:r>
              <a:rPr lang="en-US" sz="2400" b="1">
                <a:latin typeface="Helvetica"/>
                <a:ea typeface="Helvetica"/>
                <a:cs typeface="Helvetica"/>
              </a:rPr>
              <a:t>two</a:t>
            </a:r>
            <a:r>
              <a:rPr lang="en-US" sz="2400">
                <a:latin typeface="Helvetica"/>
                <a:ea typeface="Helvetica"/>
                <a:cs typeface="Helvetica"/>
              </a:rPr>
              <a:t> car companies failed</a:t>
            </a:r>
          </a:p>
          <a:p>
            <a:pPr marL="341313" indent="-341313">
              <a:spcAft>
                <a:spcPts val="600"/>
              </a:spcAft>
              <a:buFont typeface="Arial" pitchFamily="34" charset="0"/>
              <a:buChar char="•"/>
            </a:pPr>
            <a:r>
              <a:rPr lang="en-US" sz="2400" b="1">
                <a:latin typeface="Helvetica"/>
                <a:ea typeface="Helvetica"/>
                <a:cs typeface="Helvetica"/>
              </a:rPr>
              <a:t>L.L. Bean </a:t>
            </a:r>
            <a:r>
              <a:rPr lang="en-US" sz="2400">
                <a:latin typeface="Helvetica"/>
                <a:ea typeface="Helvetica"/>
                <a:cs typeface="Helvetica"/>
              </a:rPr>
              <a:t>– Almost went bankrupt in first year</a:t>
            </a:r>
            <a:endParaRPr lang="en-US" sz="2400"/>
          </a:p>
        </p:txBody>
      </p:sp>
      <p:pic>
        <p:nvPicPr>
          <p:cNvPr id="27661" name="Picture 13" descr="Heinz.psd"/>
          <p:cNvPicPr>
            <a:picLocks noChangeAspect="1"/>
          </p:cNvPicPr>
          <p:nvPr/>
        </p:nvPicPr>
        <p:blipFill>
          <a:blip r:embed="rId3" cstate="print"/>
          <a:srcRect/>
          <a:stretch>
            <a:fillRect/>
          </a:stretch>
        </p:blipFill>
        <p:spPr bwMode="auto">
          <a:xfrm>
            <a:off x="6096000" y="3486150"/>
            <a:ext cx="2057400" cy="3067050"/>
          </a:xfrm>
          <a:prstGeom prst="rect">
            <a:avLst/>
          </a:prstGeom>
          <a:noFill/>
          <a:ln w="9525">
            <a:noFill/>
            <a:miter lim="800000"/>
            <a:headEnd/>
            <a:tailEnd/>
          </a:ln>
        </p:spPr>
      </p:pic>
      <p:sp>
        <p:nvSpPr>
          <p:cNvPr id="27662"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3E16B826-CE97-42F2-8145-185429E9DBED}" type="slidenum">
              <a:rPr lang="en-US" sz="1200">
                <a:solidFill>
                  <a:srgbClr val="000000"/>
                </a:solidFill>
              </a:rPr>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30725"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30726"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30727" name="TextBox 9"/>
          <p:cNvSpPr txBox="1">
            <a:spLocks noChangeArrowheads="1"/>
          </p:cNvSpPr>
          <p:nvPr/>
        </p:nvSpPr>
        <p:spPr bwMode="auto">
          <a:xfrm>
            <a:off x="7315200" y="527050"/>
            <a:ext cx="1828800" cy="615950"/>
          </a:xfrm>
          <a:prstGeom prst="rect">
            <a:avLst/>
          </a:prstGeom>
          <a:noFill/>
          <a:ln w="9525">
            <a:noFill/>
            <a:miter lim="800000"/>
            <a:headEnd/>
            <a:tailEnd/>
          </a:ln>
        </p:spPr>
        <p:txBody>
          <a:bodyPr>
            <a:spAutoFit/>
          </a:bodyPr>
          <a:lstStyle/>
          <a:p>
            <a:r>
              <a:rPr lang="en-US" sz="1700" i="1">
                <a:solidFill>
                  <a:schemeClr val="bg1"/>
                </a:solidFill>
                <a:latin typeface="Helvetica"/>
              </a:rPr>
              <a:t>Managing a Small Business</a:t>
            </a:r>
          </a:p>
        </p:txBody>
      </p:sp>
      <p:sp>
        <p:nvSpPr>
          <p:cNvPr id="30728" name="TextBox 14"/>
          <p:cNvSpPr txBox="1">
            <a:spLocks noChangeArrowheads="1"/>
          </p:cNvSpPr>
          <p:nvPr/>
        </p:nvSpPr>
        <p:spPr bwMode="auto">
          <a:xfrm>
            <a:off x="533400" y="2089150"/>
            <a:ext cx="4216400" cy="3092450"/>
          </a:xfrm>
          <a:prstGeom prst="rect">
            <a:avLst/>
          </a:prstGeom>
          <a:noFill/>
          <a:ln w="9525">
            <a:noFill/>
            <a:miter lim="800000"/>
            <a:headEnd/>
            <a:tailEnd/>
          </a:ln>
        </p:spPr>
        <p:txBody>
          <a:bodyPr>
            <a:spAutoFit/>
          </a:bodyPr>
          <a:lstStyle/>
          <a:p>
            <a:pPr marL="344488" lvl="3" indent="-344488">
              <a:spcAft>
                <a:spcPts val="1800"/>
              </a:spcAft>
              <a:buFont typeface="Arial" pitchFamily="34" charset="0"/>
              <a:buChar char="•"/>
            </a:pPr>
            <a:r>
              <a:rPr lang="en-US" sz="2700">
                <a:solidFill>
                  <a:srgbClr val="000000"/>
                </a:solidFill>
                <a:latin typeface="Helvetica"/>
              </a:rPr>
              <a:t>Planning</a:t>
            </a:r>
          </a:p>
          <a:p>
            <a:pPr marL="344488" lvl="3" indent="-344488">
              <a:spcAft>
                <a:spcPts val="1800"/>
              </a:spcAft>
              <a:buFont typeface="Arial" pitchFamily="34" charset="0"/>
              <a:buChar char="•"/>
            </a:pPr>
            <a:r>
              <a:rPr lang="en-US" sz="2700">
                <a:solidFill>
                  <a:srgbClr val="000000"/>
                </a:solidFill>
                <a:latin typeface="Helvetica"/>
              </a:rPr>
              <a:t>Financing</a:t>
            </a:r>
          </a:p>
          <a:p>
            <a:pPr marL="344488" lvl="3" indent="-344488">
              <a:spcAft>
                <a:spcPts val="1800"/>
              </a:spcAft>
              <a:buFont typeface="Arial" pitchFamily="34" charset="0"/>
              <a:buChar char="•"/>
            </a:pPr>
            <a:r>
              <a:rPr lang="en-US" sz="2700">
                <a:solidFill>
                  <a:srgbClr val="000000"/>
                </a:solidFill>
                <a:latin typeface="Helvetica"/>
              </a:rPr>
              <a:t>Knowing customers</a:t>
            </a:r>
          </a:p>
          <a:p>
            <a:pPr marL="344488" lvl="3" indent="-344488">
              <a:spcAft>
                <a:spcPts val="1800"/>
              </a:spcAft>
              <a:buFont typeface="Arial" pitchFamily="34" charset="0"/>
              <a:buChar char="•"/>
            </a:pPr>
            <a:r>
              <a:rPr lang="en-US" sz="2700">
                <a:solidFill>
                  <a:srgbClr val="000000"/>
                </a:solidFill>
                <a:latin typeface="Helvetica"/>
              </a:rPr>
              <a:t>Managing employees</a:t>
            </a:r>
          </a:p>
          <a:p>
            <a:pPr marL="344488" lvl="3" indent="-344488">
              <a:spcAft>
                <a:spcPts val="1800"/>
              </a:spcAft>
              <a:buFont typeface="Arial" pitchFamily="34" charset="0"/>
              <a:buChar char="•"/>
            </a:pPr>
            <a:r>
              <a:rPr lang="en-US" sz="2700">
                <a:solidFill>
                  <a:srgbClr val="000000"/>
                </a:solidFill>
                <a:latin typeface="Helvetica"/>
              </a:rPr>
              <a:t>Keeping records</a:t>
            </a:r>
          </a:p>
        </p:txBody>
      </p:sp>
      <p:sp>
        <p:nvSpPr>
          <p:cNvPr id="30729" name="TextBox 11"/>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LG4</a:t>
            </a:r>
          </a:p>
        </p:txBody>
      </p:sp>
      <p:sp>
        <p:nvSpPr>
          <p:cNvPr id="30730" name="Title 1"/>
          <p:cNvSpPr>
            <a:spLocks noGrp="1"/>
          </p:cNvSpPr>
          <p:nvPr>
            <p:ph type="ctrTitle"/>
          </p:nvPr>
        </p:nvSpPr>
        <p:spPr>
          <a:xfrm>
            <a:off x="228600" y="76200"/>
            <a:ext cx="7772400" cy="1470025"/>
          </a:xfrm>
        </p:spPr>
        <p:txBody>
          <a:bodyPr/>
          <a:lstStyle/>
          <a:p>
            <a:pPr eaLnBrk="1" hangingPunct="1"/>
            <a:r>
              <a:rPr lang="en-US" sz="3200" b="1">
                <a:latin typeface="Helvetica"/>
                <a:ea typeface="Helvetica"/>
                <a:cs typeface="Helvetica"/>
              </a:rPr>
              <a:t>MAJOR BUSINESS FUNCTIONS</a:t>
            </a:r>
          </a:p>
        </p:txBody>
      </p:sp>
      <p:pic>
        <p:nvPicPr>
          <p:cNvPr id="13" name="Picture 12" descr="Bacon Salt.gif"/>
          <p:cNvPicPr>
            <a:picLocks noChangeAspect="1"/>
          </p:cNvPicPr>
          <p:nvPr/>
        </p:nvPicPr>
        <p:blipFill>
          <a:blip r:embed="rId3" cstate="print"/>
          <a:stretch>
            <a:fillRect/>
          </a:stretch>
        </p:blipFill>
        <p:spPr>
          <a:xfrm>
            <a:off x="4597400" y="2362200"/>
            <a:ext cx="3860800" cy="2641600"/>
          </a:xfrm>
          <a:prstGeom prst="rect">
            <a:avLst/>
          </a:prstGeom>
          <a:effectLst>
            <a:softEdge rad="88900"/>
          </a:effectLst>
        </p:spPr>
      </p:pic>
      <p:sp>
        <p:nvSpPr>
          <p:cNvPr id="30732"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812ED506-9B29-4D0A-AEB6-AF6A39F8216E}" type="slidenum">
              <a:rPr lang="en-US" sz="1200">
                <a:solidFill>
                  <a:srgbClr val="000000"/>
                </a:solidFill>
              </a: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31749"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31750"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31751" name="TextBox 9"/>
          <p:cNvSpPr txBox="1">
            <a:spLocks noChangeArrowheads="1"/>
          </p:cNvSpPr>
          <p:nvPr/>
        </p:nvSpPr>
        <p:spPr bwMode="auto">
          <a:xfrm>
            <a:off x="7315200" y="609600"/>
            <a:ext cx="1828800" cy="615950"/>
          </a:xfrm>
          <a:prstGeom prst="rect">
            <a:avLst/>
          </a:prstGeom>
          <a:noFill/>
          <a:ln w="9525">
            <a:noFill/>
            <a:miter lim="800000"/>
            <a:headEnd/>
            <a:tailEnd/>
          </a:ln>
        </p:spPr>
        <p:txBody>
          <a:bodyPr>
            <a:spAutoFit/>
          </a:bodyPr>
          <a:lstStyle/>
          <a:p>
            <a:r>
              <a:rPr lang="en-US" sz="1700" i="1">
                <a:solidFill>
                  <a:schemeClr val="bg1"/>
                </a:solidFill>
                <a:latin typeface="Helvetica"/>
              </a:rPr>
              <a:t>Begin with Planning</a:t>
            </a:r>
          </a:p>
        </p:txBody>
      </p:sp>
      <p:sp>
        <p:nvSpPr>
          <p:cNvPr id="31752" name="TextBox 14"/>
          <p:cNvSpPr txBox="1">
            <a:spLocks noChangeArrowheads="1"/>
          </p:cNvSpPr>
          <p:nvPr/>
        </p:nvSpPr>
        <p:spPr bwMode="auto">
          <a:xfrm>
            <a:off x="533400" y="1905000"/>
            <a:ext cx="7620000" cy="4140200"/>
          </a:xfrm>
          <a:prstGeom prst="rect">
            <a:avLst/>
          </a:prstGeom>
          <a:noFill/>
          <a:ln w="9525">
            <a:noFill/>
            <a:miter lim="800000"/>
            <a:headEnd/>
            <a:tailEnd/>
          </a:ln>
        </p:spPr>
        <p:txBody>
          <a:bodyPr>
            <a:spAutoFit/>
          </a:bodyPr>
          <a:lstStyle/>
          <a:p>
            <a:pPr marL="344488" lvl="1" indent="-338138">
              <a:spcAft>
                <a:spcPts val="1800"/>
              </a:spcAft>
              <a:buFont typeface="Arial" pitchFamily="34" charset="0"/>
              <a:buChar char="•"/>
            </a:pPr>
            <a:r>
              <a:rPr lang="en-US" sz="2500" b="1">
                <a:solidFill>
                  <a:srgbClr val="000000"/>
                </a:solidFill>
                <a:latin typeface="Helvetica"/>
              </a:rPr>
              <a:t>Business Plan -- </a:t>
            </a:r>
            <a:r>
              <a:rPr lang="en-US" sz="2500" i="1">
                <a:solidFill>
                  <a:srgbClr val="000000"/>
                </a:solidFill>
                <a:latin typeface="Helvetica"/>
              </a:rPr>
              <a:t>A detailed written statement that describes the nature of the business, the target market, the advantages the business will have over competition, and the resources and owners qualifications.</a:t>
            </a:r>
            <a:endParaRPr lang="en-US" sz="800">
              <a:solidFill>
                <a:srgbClr val="000000"/>
              </a:solidFill>
              <a:latin typeface="Helvetica"/>
            </a:endParaRPr>
          </a:p>
          <a:p>
            <a:pPr marL="344488" lvl="2" indent="-338138">
              <a:spcAft>
                <a:spcPts val="1800"/>
              </a:spcAft>
              <a:buFont typeface="Arial" pitchFamily="34" charset="0"/>
              <a:buChar char="•"/>
            </a:pPr>
            <a:r>
              <a:rPr lang="en-US" sz="2700">
                <a:solidFill>
                  <a:srgbClr val="000000"/>
                </a:solidFill>
                <a:latin typeface="Helvetica"/>
              </a:rPr>
              <a:t>A business plan forces potential owners to be specific about what they will offer. </a:t>
            </a:r>
          </a:p>
          <a:p>
            <a:pPr marL="344488" lvl="2" indent="-338138">
              <a:spcAft>
                <a:spcPts val="1800"/>
              </a:spcAft>
              <a:buFont typeface="Arial" pitchFamily="34" charset="0"/>
              <a:buChar char="•"/>
            </a:pPr>
            <a:r>
              <a:rPr lang="en-US" sz="2700">
                <a:solidFill>
                  <a:srgbClr val="000000"/>
                </a:solidFill>
                <a:latin typeface="Helvetica"/>
              </a:rPr>
              <a:t>A business plan is mandatory for talking with bankers or investors.</a:t>
            </a:r>
            <a:endParaRPr lang="en-US"/>
          </a:p>
        </p:txBody>
      </p:sp>
      <p:sp>
        <p:nvSpPr>
          <p:cNvPr id="31753"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LG4</a:t>
            </a:r>
          </a:p>
        </p:txBody>
      </p:sp>
      <p:sp>
        <p:nvSpPr>
          <p:cNvPr id="31754" name="Title 1"/>
          <p:cNvSpPr>
            <a:spLocks noGrp="1"/>
          </p:cNvSpPr>
          <p:nvPr>
            <p:ph type="ctrTitle"/>
          </p:nvPr>
        </p:nvSpPr>
        <p:spPr>
          <a:xfrm>
            <a:off x="304800" y="76200"/>
            <a:ext cx="7772400" cy="1470025"/>
          </a:xfrm>
        </p:spPr>
        <p:txBody>
          <a:bodyPr/>
          <a:lstStyle/>
          <a:p>
            <a:pPr eaLnBrk="1" hangingPunct="1"/>
            <a:r>
              <a:rPr lang="en-US" sz="3200" b="1">
                <a:latin typeface="Helvetica"/>
                <a:ea typeface="Helvetica"/>
                <a:cs typeface="Helvetica"/>
              </a:rPr>
              <a:t>BUSINESS PLANS</a:t>
            </a:r>
          </a:p>
        </p:txBody>
      </p:sp>
      <p:sp>
        <p:nvSpPr>
          <p:cNvPr id="31755"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CB4A6E00-05F1-46F5-BD31-9529C0389CE2}" type="slidenum">
              <a:rPr lang="en-US" sz="1200">
                <a:solidFill>
                  <a:srgbClr val="000000"/>
                </a:solidFill>
              </a:rPr>
              <a:pPr/>
              <a:t>21</a:t>
            </a:fld>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32773" name="TextBox 7"/>
          <p:cNvSpPr txBox="1">
            <a:spLocks noChangeArrowheads="1"/>
          </p:cNvSpPr>
          <p:nvPr/>
        </p:nvSpPr>
        <p:spPr bwMode="auto">
          <a:xfrm>
            <a:off x="8458200" y="1143000"/>
            <a:ext cx="501650" cy="70167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32774" name="TextBox 8"/>
          <p:cNvSpPr txBox="1">
            <a:spLocks noChangeArrowheads="1"/>
          </p:cNvSpPr>
          <p:nvPr/>
        </p:nvSpPr>
        <p:spPr bwMode="auto">
          <a:xfrm>
            <a:off x="7162800" y="0"/>
            <a:ext cx="609600" cy="70167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32775" name="TextBox 9"/>
          <p:cNvSpPr txBox="1">
            <a:spLocks noChangeArrowheads="1"/>
          </p:cNvSpPr>
          <p:nvPr/>
        </p:nvSpPr>
        <p:spPr bwMode="auto">
          <a:xfrm>
            <a:off x="7315200" y="609600"/>
            <a:ext cx="1828800" cy="609600"/>
          </a:xfrm>
          <a:prstGeom prst="rect">
            <a:avLst/>
          </a:prstGeom>
          <a:noFill/>
          <a:ln w="9525">
            <a:noFill/>
            <a:miter lim="800000"/>
            <a:headEnd/>
            <a:tailEnd/>
          </a:ln>
        </p:spPr>
        <p:txBody>
          <a:bodyPr>
            <a:spAutoFit/>
          </a:bodyPr>
          <a:lstStyle/>
          <a:p>
            <a:r>
              <a:rPr lang="en-US" sz="1700" i="1">
                <a:solidFill>
                  <a:schemeClr val="bg1"/>
                </a:solidFill>
                <a:latin typeface="Helvetica"/>
              </a:rPr>
              <a:t>Writing a Business Plan</a:t>
            </a:r>
          </a:p>
        </p:txBody>
      </p:sp>
      <p:sp>
        <p:nvSpPr>
          <p:cNvPr id="32776" name="TextBox 14"/>
          <p:cNvSpPr txBox="1">
            <a:spLocks noChangeArrowheads="1"/>
          </p:cNvSpPr>
          <p:nvPr/>
        </p:nvSpPr>
        <p:spPr bwMode="auto">
          <a:xfrm>
            <a:off x="533400" y="1828800"/>
            <a:ext cx="7924800" cy="1782763"/>
          </a:xfrm>
          <a:prstGeom prst="rect">
            <a:avLst/>
          </a:prstGeom>
          <a:noFill/>
          <a:ln w="9525">
            <a:noFill/>
            <a:miter lim="800000"/>
            <a:headEnd/>
            <a:tailEnd/>
          </a:ln>
        </p:spPr>
        <p:txBody>
          <a:bodyPr>
            <a:spAutoFit/>
          </a:bodyPr>
          <a:lstStyle/>
          <a:p>
            <a:pPr marL="400050" lvl="2" indent="-400050">
              <a:spcAft>
                <a:spcPts val="1800"/>
              </a:spcAft>
              <a:buFont typeface="Arial" pitchFamily="34" charset="0"/>
              <a:buChar char="•"/>
            </a:pPr>
            <a:r>
              <a:rPr lang="en-US" sz="2700">
                <a:solidFill>
                  <a:srgbClr val="000000"/>
                </a:solidFill>
                <a:latin typeface="Helvetica"/>
              </a:rPr>
              <a:t>A good plan takes a long time to prepare.</a:t>
            </a:r>
          </a:p>
          <a:p>
            <a:pPr marL="400050" lvl="2" indent="-400050">
              <a:spcAft>
                <a:spcPts val="1800"/>
              </a:spcAft>
              <a:buFont typeface="Arial" pitchFamily="34" charset="0"/>
              <a:buChar char="•"/>
            </a:pPr>
            <a:r>
              <a:rPr lang="en-US" sz="2700">
                <a:solidFill>
                  <a:srgbClr val="000000"/>
                </a:solidFill>
                <a:latin typeface="Helvetica"/>
              </a:rPr>
              <a:t>A good </a:t>
            </a:r>
            <a:r>
              <a:rPr lang="en-US" sz="2700" i="1">
                <a:solidFill>
                  <a:srgbClr val="000000"/>
                </a:solidFill>
                <a:latin typeface="Helvetica"/>
              </a:rPr>
              <a:t>executive summary </a:t>
            </a:r>
            <a:r>
              <a:rPr lang="en-US" sz="2700">
                <a:solidFill>
                  <a:srgbClr val="000000"/>
                </a:solidFill>
                <a:latin typeface="Helvetica"/>
              </a:rPr>
              <a:t>catches interest and tempts potential investors to read on.</a:t>
            </a:r>
          </a:p>
        </p:txBody>
      </p:sp>
      <p:pic>
        <p:nvPicPr>
          <p:cNvPr id="12" name="Picture 11" descr="Team.gif"/>
          <p:cNvPicPr>
            <a:picLocks noChangeAspect="1"/>
          </p:cNvPicPr>
          <p:nvPr/>
        </p:nvPicPr>
        <p:blipFill>
          <a:blip r:embed="rId3" cstate="print"/>
          <a:stretch>
            <a:fillRect/>
          </a:stretch>
        </p:blipFill>
        <p:spPr>
          <a:xfrm>
            <a:off x="4521200" y="3398460"/>
            <a:ext cx="3937000" cy="2344506"/>
          </a:xfrm>
          <a:prstGeom prst="rect">
            <a:avLst/>
          </a:prstGeom>
          <a:effectLst>
            <a:softEdge rad="88900"/>
          </a:effectLst>
        </p:spPr>
      </p:pic>
      <p:sp>
        <p:nvSpPr>
          <p:cNvPr id="32778" name="TextBox 12"/>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LG4</a:t>
            </a:r>
          </a:p>
        </p:txBody>
      </p:sp>
      <p:sp>
        <p:nvSpPr>
          <p:cNvPr id="32779" name="Title 1"/>
          <p:cNvSpPr>
            <a:spLocks noGrp="1"/>
          </p:cNvSpPr>
          <p:nvPr>
            <p:ph type="ctrTitle"/>
          </p:nvPr>
        </p:nvSpPr>
        <p:spPr>
          <a:xfrm>
            <a:off x="228600" y="76200"/>
            <a:ext cx="7772400" cy="1470025"/>
          </a:xfrm>
        </p:spPr>
        <p:txBody>
          <a:bodyPr/>
          <a:lstStyle/>
          <a:p>
            <a:pPr eaLnBrk="1" hangingPunct="1"/>
            <a:r>
              <a:rPr lang="en-US" sz="3200" b="1">
                <a:latin typeface="Helvetica"/>
                <a:ea typeface="Helvetica"/>
                <a:cs typeface="Helvetica"/>
              </a:rPr>
              <a:t>WRITING a BUSINESS PLAN</a:t>
            </a:r>
          </a:p>
        </p:txBody>
      </p:sp>
      <p:sp>
        <p:nvSpPr>
          <p:cNvPr id="32780" name="TextBox 13"/>
          <p:cNvSpPr txBox="1">
            <a:spLocks noChangeArrowheads="1"/>
          </p:cNvSpPr>
          <p:nvPr/>
        </p:nvSpPr>
        <p:spPr bwMode="auto">
          <a:xfrm>
            <a:off x="533400" y="3462338"/>
            <a:ext cx="3987800" cy="2422525"/>
          </a:xfrm>
          <a:prstGeom prst="rect">
            <a:avLst/>
          </a:prstGeom>
          <a:noFill/>
          <a:ln w="9525">
            <a:noFill/>
            <a:miter lim="800000"/>
            <a:headEnd/>
            <a:tailEnd/>
          </a:ln>
        </p:spPr>
        <p:txBody>
          <a:bodyPr>
            <a:spAutoFit/>
          </a:bodyPr>
          <a:lstStyle/>
          <a:p>
            <a:pPr marL="400050" lvl="2" indent="-400050">
              <a:buFont typeface="Arial" pitchFamily="34" charset="0"/>
              <a:buChar char="•"/>
            </a:pPr>
            <a:r>
              <a:rPr lang="en-US" sz="2700">
                <a:solidFill>
                  <a:srgbClr val="000000"/>
                </a:solidFill>
                <a:latin typeface="Helvetica"/>
              </a:rPr>
              <a:t>Getting the plan into the right hands is almost as important as getting the right information in it.</a:t>
            </a:r>
            <a:endParaRPr lang="en-US"/>
          </a:p>
          <a:p>
            <a:endParaRPr lang="en-US"/>
          </a:p>
        </p:txBody>
      </p:sp>
      <p:sp>
        <p:nvSpPr>
          <p:cNvPr id="32781"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2092602B-F8E4-4A13-A454-65CC9947A972}" type="slidenum">
              <a:rPr lang="en-US" sz="1200">
                <a:solidFill>
                  <a:srgbClr val="000000"/>
                </a:solidFill>
              </a:rPr>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ubtitle 2"/>
          <p:cNvSpPr>
            <a:spLocks noGrp="1"/>
          </p:cNvSpPr>
          <p:nvPr>
            <p:ph type="subTitle" idx="1"/>
          </p:nvPr>
        </p:nvSpPr>
        <p:spPr/>
        <p:txBody>
          <a:bodyPr/>
          <a:lstStyle/>
          <a:p>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A2CA7A"/>
          </a:solidFill>
          <a:ln>
            <a:solidFill>
              <a:srgbClr val="77933C"/>
            </a:solidFill>
          </a:ln>
          <a:effectLst/>
        </p:spPr>
        <p:style>
          <a:lnRef idx="1">
            <a:schemeClr val="accent1"/>
          </a:lnRef>
          <a:fillRef idx="3">
            <a:schemeClr val="accent1"/>
          </a:fillRef>
          <a:effectRef idx="2">
            <a:schemeClr val="accent1"/>
          </a:effectRef>
          <a:fontRef idx="minor">
            <a:schemeClr val="lt1"/>
          </a:fontRef>
        </p:style>
      </p:sp>
      <p:sp>
        <p:nvSpPr>
          <p:cNvPr id="33797"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660066"/>
                </a:solidFill>
              </a:rPr>
              <a:t>*</a:t>
            </a:r>
          </a:p>
        </p:txBody>
      </p:sp>
      <p:sp>
        <p:nvSpPr>
          <p:cNvPr id="33798"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A2CA7A"/>
                </a:solidFill>
              </a:rPr>
              <a:t>*</a:t>
            </a:r>
          </a:p>
        </p:txBody>
      </p:sp>
      <p:sp>
        <p:nvSpPr>
          <p:cNvPr id="33799" name="TextBox 18"/>
          <p:cNvSpPr txBox="1">
            <a:spLocks noChangeArrowheads="1"/>
          </p:cNvSpPr>
          <p:nvPr/>
        </p:nvSpPr>
        <p:spPr bwMode="auto">
          <a:xfrm>
            <a:off x="685800" y="6078538"/>
            <a:ext cx="7467600" cy="246062"/>
          </a:xfrm>
          <a:prstGeom prst="rect">
            <a:avLst/>
          </a:prstGeom>
          <a:noFill/>
          <a:ln w="9525">
            <a:noFill/>
            <a:miter lim="800000"/>
            <a:headEnd/>
            <a:tailEnd/>
          </a:ln>
        </p:spPr>
        <p:txBody>
          <a:bodyPr>
            <a:spAutoFit/>
          </a:bodyPr>
          <a:lstStyle/>
          <a:p>
            <a:r>
              <a:rPr lang="en-US" sz="1000">
                <a:latin typeface="Calibri" pitchFamily="34" charset="0"/>
              </a:rPr>
              <a:t>Source: Business Week Small Biz, </a:t>
            </a:r>
            <a:r>
              <a:rPr lang="en-US" sz="1000">
                <a:latin typeface="Calibri" pitchFamily="34" charset="0"/>
                <a:hlinkClick r:id="rId3"/>
              </a:rPr>
              <a:t>www.businessweek.com</a:t>
            </a:r>
            <a:r>
              <a:rPr lang="en-US" sz="1000">
                <a:latin typeface="Calibri" pitchFamily="34" charset="0"/>
              </a:rPr>
              <a:t>, February/March, 2008.</a:t>
            </a:r>
          </a:p>
        </p:txBody>
      </p:sp>
      <p:sp>
        <p:nvSpPr>
          <p:cNvPr id="33800" name="TextBox 12"/>
          <p:cNvSpPr txBox="1">
            <a:spLocks noChangeArrowheads="1"/>
          </p:cNvSpPr>
          <p:nvPr/>
        </p:nvSpPr>
        <p:spPr bwMode="auto">
          <a:xfrm>
            <a:off x="533400" y="1681163"/>
            <a:ext cx="8077200" cy="4217987"/>
          </a:xfrm>
          <a:prstGeom prst="rect">
            <a:avLst/>
          </a:prstGeom>
          <a:noFill/>
          <a:ln w="9525">
            <a:noFill/>
            <a:miter lim="800000"/>
            <a:headEnd/>
            <a:tailEnd/>
          </a:ln>
        </p:spPr>
        <p:txBody>
          <a:bodyPr>
            <a:spAutoFit/>
          </a:bodyPr>
          <a:lstStyle/>
          <a:p>
            <a:pPr marL="344488" indent="-344488">
              <a:spcAft>
                <a:spcPts val="1200"/>
              </a:spcAft>
              <a:buFont typeface="Arial" pitchFamily="34" charset="0"/>
              <a:buChar char="•"/>
            </a:pPr>
            <a:r>
              <a:rPr lang="en-US" sz="2700" b="1">
                <a:latin typeface="Helvetica"/>
                <a:ea typeface="Helvetica"/>
                <a:cs typeface="Helvetica"/>
              </a:rPr>
              <a:t>Clarify Expectations </a:t>
            </a:r>
            <a:r>
              <a:rPr lang="en-US" sz="2400">
                <a:latin typeface="Helvetica"/>
                <a:ea typeface="Helvetica"/>
                <a:cs typeface="Helvetica"/>
              </a:rPr>
              <a:t>– What will each person contribute?</a:t>
            </a:r>
            <a:endParaRPr lang="en-US" sz="2400" b="1">
              <a:latin typeface="Helvetica"/>
              <a:ea typeface="Helvetica"/>
              <a:cs typeface="Helvetica"/>
            </a:endParaRPr>
          </a:p>
          <a:p>
            <a:pPr marL="344488" indent="-344488">
              <a:spcAft>
                <a:spcPts val="1200"/>
              </a:spcAft>
              <a:buFont typeface="Arial" pitchFamily="34" charset="0"/>
              <a:buChar char="•"/>
            </a:pPr>
            <a:r>
              <a:rPr lang="en-US" sz="2700" b="1">
                <a:latin typeface="Helvetica"/>
                <a:ea typeface="Helvetica"/>
                <a:cs typeface="Helvetica"/>
              </a:rPr>
              <a:t>Discuss Work/Family Boundaries</a:t>
            </a:r>
            <a:r>
              <a:rPr lang="en-US" sz="2700">
                <a:latin typeface="Helvetica"/>
                <a:ea typeface="Helvetica"/>
                <a:cs typeface="Helvetica"/>
              </a:rPr>
              <a:t> </a:t>
            </a:r>
            <a:r>
              <a:rPr lang="en-US" sz="2400">
                <a:latin typeface="Helvetica"/>
                <a:ea typeface="Helvetica"/>
                <a:cs typeface="Helvetica"/>
              </a:rPr>
              <a:t>– What is the line that separates work from personal relationships?</a:t>
            </a:r>
            <a:endParaRPr lang="en-US" sz="2400" b="1">
              <a:latin typeface="Helvetica"/>
              <a:ea typeface="Helvetica"/>
              <a:cs typeface="Helvetica"/>
            </a:endParaRPr>
          </a:p>
          <a:p>
            <a:pPr marL="344488" indent="-344488">
              <a:spcAft>
                <a:spcPts val="1200"/>
              </a:spcAft>
              <a:buFont typeface="Arial" pitchFamily="34" charset="0"/>
              <a:buChar char="•"/>
            </a:pPr>
            <a:r>
              <a:rPr lang="en-US" sz="2700" b="1">
                <a:latin typeface="Helvetica"/>
                <a:ea typeface="Helvetica"/>
                <a:cs typeface="Helvetica"/>
              </a:rPr>
              <a:t>Develop Good Communication </a:t>
            </a:r>
            <a:r>
              <a:rPr lang="en-US" sz="2400">
                <a:latin typeface="Helvetica"/>
                <a:ea typeface="Helvetica"/>
                <a:cs typeface="Helvetica"/>
              </a:rPr>
              <a:t>– Agree about types of decisions you’ll make jointly and on own.</a:t>
            </a:r>
            <a:endParaRPr lang="en-US" sz="2400" b="1">
              <a:latin typeface="Helvetica"/>
              <a:ea typeface="Helvetica"/>
              <a:cs typeface="Helvetica"/>
            </a:endParaRPr>
          </a:p>
          <a:p>
            <a:pPr marL="344488" indent="-344488">
              <a:spcAft>
                <a:spcPts val="1200"/>
              </a:spcAft>
              <a:buFont typeface="Arial" pitchFamily="34" charset="0"/>
              <a:buChar char="•"/>
            </a:pPr>
            <a:r>
              <a:rPr lang="en-US" sz="2700" b="1">
                <a:latin typeface="Helvetica"/>
                <a:ea typeface="Helvetica"/>
                <a:cs typeface="Helvetica"/>
              </a:rPr>
              <a:t>Clarify Long-Term Intentions</a:t>
            </a:r>
            <a:r>
              <a:rPr lang="en-US" sz="2700">
                <a:latin typeface="Helvetica"/>
                <a:ea typeface="Helvetica"/>
                <a:cs typeface="Helvetica"/>
              </a:rPr>
              <a:t> </a:t>
            </a:r>
            <a:r>
              <a:rPr lang="en-US" sz="2400">
                <a:latin typeface="Helvetica"/>
                <a:ea typeface="Helvetica"/>
                <a:cs typeface="Helvetica"/>
              </a:rPr>
              <a:t>– Discuss how long everyone will work full time and goals for the business.</a:t>
            </a:r>
            <a:endParaRPr lang="en-US" sz="2400" b="1">
              <a:latin typeface="Helvetica"/>
              <a:ea typeface="Helvetica"/>
              <a:cs typeface="Helvetica"/>
            </a:endParaRPr>
          </a:p>
          <a:p>
            <a:pPr marL="344488" indent="-344488">
              <a:spcAft>
                <a:spcPts val="1200"/>
              </a:spcAft>
              <a:buFont typeface="Arial" pitchFamily="34" charset="0"/>
              <a:buChar char="•"/>
            </a:pPr>
            <a:r>
              <a:rPr lang="en-US" sz="2700" b="1">
                <a:latin typeface="Helvetica"/>
                <a:ea typeface="Helvetica"/>
                <a:cs typeface="Helvetica"/>
              </a:rPr>
              <a:t>Have an Escape Hatch </a:t>
            </a:r>
            <a:r>
              <a:rPr lang="en-US" sz="2400">
                <a:latin typeface="Helvetica"/>
                <a:ea typeface="Helvetica"/>
                <a:cs typeface="Helvetica"/>
              </a:rPr>
              <a:t>– Have a Plan B.</a:t>
            </a:r>
          </a:p>
        </p:txBody>
      </p:sp>
      <p:sp>
        <p:nvSpPr>
          <p:cNvPr id="33801" name="TextBox 9"/>
          <p:cNvSpPr txBox="1">
            <a:spLocks noChangeArrowheads="1"/>
          </p:cNvSpPr>
          <p:nvPr/>
        </p:nvSpPr>
        <p:spPr bwMode="auto">
          <a:xfrm>
            <a:off x="7315200" y="609600"/>
            <a:ext cx="1828800" cy="615950"/>
          </a:xfrm>
          <a:prstGeom prst="rect">
            <a:avLst/>
          </a:prstGeom>
          <a:noFill/>
          <a:ln w="9525">
            <a:noFill/>
            <a:miter lim="800000"/>
            <a:headEnd/>
            <a:tailEnd/>
          </a:ln>
        </p:spPr>
        <p:txBody>
          <a:bodyPr>
            <a:spAutoFit/>
          </a:bodyPr>
          <a:lstStyle/>
          <a:p>
            <a:r>
              <a:rPr lang="en-US" sz="1700" i="1">
                <a:solidFill>
                  <a:srgbClr val="000000"/>
                </a:solidFill>
                <a:latin typeface="Helvetica"/>
              </a:rPr>
              <a:t>Writing a Business Plan</a:t>
            </a:r>
          </a:p>
        </p:txBody>
      </p:sp>
      <p:sp>
        <p:nvSpPr>
          <p:cNvPr id="33802" name="TextBox 11"/>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rgbClr val="000000"/>
                </a:solidFill>
                <a:latin typeface="Helvetica"/>
                <a:ea typeface="Helvetica"/>
                <a:cs typeface="Helvetica"/>
              </a:rPr>
              <a:t>LG4</a:t>
            </a:r>
          </a:p>
        </p:txBody>
      </p:sp>
      <p:sp>
        <p:nvSpPr>
          <p:cNvPr id="33803" name="Title 1"/>
          <p:cNvSpPr>
            <a:spLocks noGrp="1"/>
          </p:cNvSpPr>
          <p:nvPr>
            <p:ph type="ctrTitle"/>
          </p:nvPr>
        </p:nvSpPr>
        <p:spPr>
          <a:xfrm>
            <a:off x="228600" y="282575"/>
            <a:ext cx="7772400" cy="1470025"/>
          </a:xfrm>
        </p:spPr>
        <p:txBody>
          <a:bodyPr/>
          <a:lstStyle/>
          <a:p>
            <a:r>
              <a:rPr lang="en-US" sz="3200" b="1">
                <a:latin typeface="Helvetica"/>
                <a:ea typeface="Helvetica"/>
                <a:cs typeface="Helvetica"/>
              </a:rPr>
              <a:t>A FAMILY AFFAIR</a:t>
            </a:r>
            <a:br>
              <a:rPr lang="en-US">
                <a:latin typeface="Helvetica"/>
                <a:ea typeface="Helvetica"/>
                <a:cs typeface="Helvetica"/>
              </a:rPr>
            </a:br>
            <a:r>
              <a:rPr lang="en-US" sz="2000">
                <a:latin typeface="Helvetica"/>
                <a:ea typeface="Helvetica"/>
                <a:cs typeface="Helvetica"/>
              </a:rPr>
              <a:t>What to Consider Before Starting a Family Business</a:t>
            </a:r>
          </a:p>
        </p:txBody>
      </p:sp>
      <p:sp>
        <p:nvSpPr>
          <p:cNvPr id="33804"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32E87B50-9684-4076-8976-75B16DF56621}" type="slidenum">
              <a:rPr lang="en-US" sz="1200">
                <a:solidFill>
                  <a:srgbClr val="000000"/>
                </a:solidFill>
              </a:rPr>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34821"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BDECBD"/>
                </a:solidFill>
                <a:latin typeface="Calibri" pitchFamily="34" charset="0"/>
              </a:rPr>
              <a:t>*</a:t>
            </a:r>
          </a:p>
        </p:txBody>
      </p:sp>
      <p:sp>
        <p:nvSpPr>
          <p:cNvPr id="34822"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660066"/>
                </a:solidFill>
                <a:latin typeface="Calibri" pitchFamily="34" charset="0"/>
              </a:rPr>
              <a:t>*</a:t>
            </a:r>
          </a:p>
        </p:txBody>
      </p:sp>
      <p:sp>
        <p:nvSpPr>
          <p:cNvPr id="34823" name="TextBox 9"/>
          <p:cNvSpPr txBox="1">
            <a:spLocks noChangeArrowheads="1"/>
          </p:cNvSpPr>
          <p:nvPr/>
        </p:nvSpPr>
        <p:spPr bwMode="auto">
          <a:xfrm>
            <a:off x="7315200" y="457200"/>
            <a:ext cx="1828800" cy="877888"/>
          </a:xfrm>
          <a:prstGeom prst="rect">
            <a:avLst/>
          </a:prstGeom>
          <a:noFill/>
          <a:ln w="9525">
            <a:noFill/>
            <a:miter lim="800000"/>
            <a:headEnd/>
            <a:tailEnd/>
          </a:ln>
        </p:spPr>
        <p:txBody>
          <a:bodyPr>
            <a:spAutoFit/>
          </a:bodyPr>
          <a:lstStyle/>
          <a:p>
            <a:r>
              <a:rPr lang="en-US" sz="1700" i="1">
                <a:solidFill>
                  <a:schemeClr val="bg1"/>
                </a:solidFill>
                <a:latin typeface="Helvetica"/>
              </a:rPr>
              <a:t>Getting Money  to Fund a Small Business</a:t>
            </a:r>
          </a:p>
        </p:txBody>
      </p:sp>
      <p:sp>
        <p:nvSpPr>
          <p:cNvPr id="34824" name="TextBox 14"/>
          <p:cNvSpPr txBox="1">
            <a:spLocks noChangeArrowheads="1"/>
          </p:cNvSpPr>
          <p:nvPr/>
        </p:nvSpPr>
        <p:spPr bwMode="auto">
          <a:xfrm>
            <a:off x="533400" y="1630363"/>
            <a:ext cx="7620000" cy="4694237"/>
          </a:xfrm>
          <a:prstGeom prst="rect">
            <a:avLst/>
          </a:prstGeom>
          <a:noFill/>
          <a:ln w="9525">
            <a:noFill/>
            <a:miter lim="800000"/>
            <a:headEnd/>
            <a:tailEnd/>
          </a:ln>
        </p:spPr>
        <p:txBody>
          <a:bodyPr>
            <a:spAutoFit/>
          </a:bodyPr>
          <a:lstStyle/>
          <a:p>
            <a:pPr marL="344488" lvl="2" indent="-344488">
              <a:spcAft>
                <a:spcPts val="1200"/>
              </a:spcAft>
              <a:buFont typeface="Arial" pitchFamily="34" charset="0"/>
              <a:buChar char="•"/>
            </a:pPr>
            <a:r>
              <a:rPr lang="en-US" sz="2700">
                <a:solidFill>
                  <a:srgbClr val="000000"/>
                </a:solidFill>
                <a:latin typeface="Helvetica"/>
              </a:rPr>
              <a:t>Personal savings</a:t>
            </a:r>
          </a:p>
          <a:p>
            <a:pPr marL="344488" lvl="2" indent="-344488">
              <a:spcAft>
                <a:spcPts val="1200"/>
              </a:spcAft>
              <a:buFont typeface="Arial" pitchFamily="34" charset="0"/>
              <a:buChar char="•"/>
            </a:pPr>
            <a:r>
              <a:rPr lang="en-US" sz="2700">
                <a:solidFill>
                  <a:srgbClr val="000000"/>
                </a:solidFill>
                <a:latin typeface="Helvetica"/>
              </a:rPr>
              <a:t>Relatives</a:t>
            </a:r>
          </a:p>
          <a:p>
            <a:pPr marL="344488" lvl="2" indent="-344488">
              <a:spcAft>
                <a:spcPts val="1200"/>
              </a:spcAft>
              <a:buFont typeface="Arial" pitchFamily="34" charset="0"/>
              <a:buChar char="•"/>
            </a:pPr>
            <a:r>
              <a:rPr lang="en-US" sz="2700">
                <a:solidFill>
                  <a:srgbClr val="000000"/>
                </a:solidFill>
                <a:latin typeface="Helvetica"/>
              </a:rPr>
              <a:t>Former employers</a:t>
            </a:r>
          </a:p>
          <a:p>
            <a:pPr marL="344488" lvl="2" indent="-344488">
              <a:spcAft>
                <a:spcPts val="1200"/>
              </a:spcAft>
              <a:buFont typeface="Arial" pitchFamily="34" charset="0"/>
              <a:buChar char="•"/>
            </a:pPr>
            <a:r>
              <a:rPr lang="en-US" sz="2700">
                <a:solidFill>
                  <a:srgbClr val="000000"/>
                </a:solidFill>
                <a:latin typeface="Helvetica"/>
              </a:rPr>
              <a:t>Banks &amp; finance companies</a:t>
            </a:r>
          </a:p>
          <a:p>
            <a:pPr marL="344488" lvl="2" indent="-344488">
              <a:spcAft>
                <a:spcPts val="1200"/>
              </a:spcAft>
              <a:buFont typeface="Arial" pitchFamily="34" charset="0"/>
              <a:buChar char="•"/>
            </a:pPr>
            <a:r>
              <a:rPr lang="en-US" sz="2700">
                <a:solidFill>
                  <a:srgbClr val="000000"/>
                </a:solidFill>
                <a:latin typeface="Helvetica"/>
              </a:rPr>
              <a:t>Government agencies</a:t>
            </a:r>
          </a:p>
          <a:p>
            <a:pPr marL="344488" lvl="2" indent="-344488">
              <a:spcAft>
                <a:spcPts val="1200"/>
              </a:spcAft>
              <a:buFont typeface="Arial" pitchFamily="34" charset="0"/>
              <a:buChar char="•"/>
            </a:pPr>
            <a:r>
              <a:rPr lang="en-US" sz="2700">
                <a:solidFill>
                  <a:srgbClr val="000000"/>
                </a:solidFill>
                <a:latin typeface="Helvetica"/>
              </a:rPr>
              <a:t>Angel investors</a:t>
            </a:r>
          </a:p>
          <a:p>
            <a:pPr marL="344488" lvl="2" indent="-344488">
              <a:spcAft>
                <a:spcPts val="1200"/>
              </a:spcAft>
              <a:buFont typeface="Arial" pitchFamily="34" charset="0"/>
              <a:buChar char="•"/>
            </a:pPr>
            <a:r>
              <a:rPr lang="en-US" sz="2700" b="1">
                <a:solidFill>
                  <a:srgbClr val="000000"/>
                </a:solidFill>
                <a:latin typeface="Helvetica"/>
              </a:rPr>
              <a:t>Venture capitalists -- </a:t>
            </a:r>
            <a:r>
              <a:rPr lang="en-US" sz="2500" i="1">
                <a:solidFill>
                  <a:srgbClr val="000000"/>
                </a:solidFill>
                <a:latin typeface="Helvetica"/>
              </a:rPr>
              <a:t>Individuals or companies that invest in new businesses in exchange for partial ownership.</a:t>
            </a:r>
            <a:endParaRPr lang="en-US" sz="1200">
              <a:solidFill>
                <a:srgbClr val="000000"/>
              </a:solidFill>
              <a:latin typeface="Helvetica"/>
            </a:endParaRPr>
          </a:p>
        </p:txBody>
      </p:sp>
      <p:sp>
        <p:nvSpPr>
          <p:cNvPr id="34825"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chemeClr val="bg1"/>
                </a:solidFill>
                <a:latin typeface="Helvetica"/>
                <a:ea typeface="Helvetica"/>
                <a:cs typeface="Helvetica"/>
              </a:rPr>
              <a:t>LG4</a:t>
            </a:r>
          </a:p>
        </p:txBody>
      </p:sp>
      <p:sp>
        <p:nvSpPr>
          <p:cNvPr id="34826" name="Title 1"/>
          <p:cNvSpPr>
            <a:spLocks noGrp="1"/>
          </p:cNvSpPr>
          <p:nvPr>
            <p:ph type="ctrTitle"/>
          </p:nvPr>
        </p:nvSpPr>
        <p:spPr>
          <a:xfrm>
            <a:off x="304800" y="76200"/>
            <a:ext cx="7772400" cy="1470025"/>
          </a:xfrm>
        </p:spPr>
        <p:txBody>
          <a:bodyPr/>
          <a:lstStyle/>
          <a:p>
            <a:pPr eaLnBrk="1" hangingPunct="1"/>
            <a:r>
              <a:rPr lang="en-US" sz="3200" b="1">
                <a:latin typeface="Helvetica"/>
                <a:ea typeface="Helvetica"/>
                <a:cs typeface="Helvetica"/>
              </a:rPr>
              <a:t>SOURCES of CAPITAL</a:t>
            </a:r>
          </a:p>
        </p:txBody>
      </p:sp>
      <p:pic>
        <p:nvPicPr>
          <p:cNvPr id="12" name="Picture 11" descr="Stack O Money.psd"/>
          <p:cNvPicPr>
            <a:picLocks noChangeAspect="1"/>
          </p:cNvPicPr>
          <p:nvPr/>
        </p:nvPicPr>
        <p:blipFill>
          <a:blip r:embed="rId3" cstate="print"/>
          <a:stretch>
            <a:fillRect/>
          </a:stretch>
        </p:blipFill>
        <p:spPr>
          <a:xfrm>
            <a:off x="5334000" y="1752600"/>
            <a:ext cx="3073400" cy="3200400"/>
          </a:xfrm>
          <a:prstGeom prst="rect">
            <a:avLst/>
          </a:prstGeom>
          <a:effectLst>
            <a:softEdge rad="88900"/>
          </a:effectLst>
        </p:spPr>
      </p:pic>
      <p:sp>
        <p:nvSpPr>
          <p:cNvPr id="34828"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1CE214DB-3459-4836-8D07-9E3EF00E97D7}" type="slidenum">
              <a:rPr lang="en-US" sz="1200">
                <a:solidFill>
                  <a:srgbClr val="000000"/>
                </a:solidFill>
              </a:rPr>
              <a:pPr/>
              <a:t>24</a:t>
            </a:fld>
            <a:endParaRPr 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8" name="Subtitle 2"/>
          <p:cNvSpPr>
            <a:spLocks noGrp="1"/>
          </p:cNvSpPr>
          <p:nvPr>
            <p:ph type="subTitle" idx="1"/>
          </p:nvPr>
        </p:nvSpPr>
        <p:spPr/>
        <p:txBody>
          <a:bodyPr/>
          <a:lstStyle/>
          <a:p>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A2CA7A"/>
          </a:solidFill>
          <a:ln>
            <a:solidFill>
              <a:srgbClr val="77933C"/>
            </a:solidFill>
          </a:ln>
          <a:effectLst/>
        </p:spPr>
        <p:style>
          <a:lnRef idx="1">
            <a:schemeClr val="accent1"/>
          </a:lnRef>
          <a:fillRef idx="3">
            <a:schemeClr val="accent1"/>
          </a:fillRef>
          <a:effectRef idx="2">
            <a:schemeClr val="accent1"/>
          </a:effectRef>
          <a:fontRef idx="minor">
            <a:schemeClr val="lt1"/>
          </a:fontRef>
        </p:style>
      </p:sp>
      <p:sp>
        <p:nvSpPr>
          <p:cNvPr id="1031"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a:solidFill>
                  <a:srgbClr val="660066"/>
                </a:solidFill>
              </a:rPr>
              <a:t>*</a:t>
            </a:r>
          </a:p>
        </p:txBody>
      </p:sp>
      <p:sp>
        <p:nvSpPr>
          <p:cNvPr id="1032"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a:solidFill>
                  <a:srgbClr val="A2CA7A"/>
                </a:solidFill>
              </a:rPr>
              <a:t>*</a:t>
            </a:r>
          </a:p>
        </p:txBody>
      </p:sp>
      <p:sp>
        <p:nvSpPr>
          <p:cNvPr id="1033" name="TextBox 18"/>
          <p:cNvSpPr txBox="1">
            <a:spLocks noChangeArrowheads="1"/>
          </p:cNvSpPr>
          <p:nvPr/>
        </p:nvSpPr>
        <p:spPr bwMode="auto">
          <a:xfrm>
            <a:off x="990600" y="6037263"/>
            <a:ext cx="7467600" cy="246062"/>
          </a:xfrm>
          <a:prstGeom prst="rect">
            <a:avLst/>
          </a:prstGeom>
          <a:noFill/>
          <a:ln w="9525">
            <a:noFill/>
            <a:miter lim="800000"/>
            <a:headEnd/>
            <a:tailEnd/>
          </a:ln>
        </p:spPr>
        <p:txBody>
          <a:bodyPr>
            <a:spAutoFit/>
          </a:bodyPr>
          <a:lstStyle/>
          <a:p>
            <a:r>
              <a:rPr lang="en-US" sz="1000">
                <a:latin typeface="Calibri" pitchFamily="34" charset="0"/>
              </a:rPr>
              <a:t>Source: CFO Magazine, </a:t>
            </a:r>
            <a:r>
              <a:rPr lang="en-US" sz="1000">
                <a:latin typeface="Calibri" pitchFamily="34" charset="0"/>
                <a:hlinkClick r:id="rId4"/>
              </a:rPr>
              <a:t>www.cfo.com</a:t>
            </a:r>
            <a:r>
              <a:rPr lang="en-US" sz="1000">
                <a:latin typeface="Calibri" pitchFamily="34" charset="0"/>
              </a:rPr>
              <a:t>, September 2008.</a:t>
            </a:r>
          </a:p>
        </p:txBody>
      </p:sp>
      <p:sp>
        <p:nvSpPr>
          <p:cNvPr id="1034" name="TextBox 9"/>
          <p:cNvSpPr txBox="1">
            <a:spLocks noChangeArrowheads="1"/>
          </p:cNvSpPr>
          <p:nvPr/>
        </p:nvSpPr>
        <p:spPr bwMode="auto">
          <a:xfrm>
            <a:off x="7315200" y="457200"/>
            <a:ext cx="1828800" cy="877888"/>
          </a:xfrm>
          <a:prstGeom prst="rect">
            <a:avLst/>
          </a:prstGeom>
          <a:noFill/>
          <a:ln w="9525">
            <a:noFill/>
            <a:miter lim="800000"/>
            <a:headEnd/>
            <a:tailEnd/>
          </a:ln>
        </p:spPr>
        <p:txBody>
          <a:bodyPr>
            <a:spAutoFit/>
          </a:bodyPr>
          <a:lstStyle/>
          <a:p>
            <a:r>
              <a:rPr lang="en-US" sz="1700" i="1" dirty="0">
                <a:latin typeface="Helvetica"/>
              </a:rPr>
              <a:t>Getting Money  to Fund a Small Business</a:t>
            </a:r>
          </a:p>
        </p:txBody>
      </p:sp>
      <p:graphicFrame>
        <p:nvGraphicFramePr>
          <p:cNvPr id="1026" name="Chart 11"/>
          <p:cNvGraphicFramePr>
            <a:graphicFrameLocks/>
          </p:cNvGraphicFramePr>
          <p:nvPr/>
        </p:nvGraphicFramePr>
        <p:xfrm>
          <a:off x="457200" y="1727200"/>
          <a:ext cx="8001000" cy="4064000"/>
        </p:xfrm>
        <a:graphic>
          <a:graphicData uri="http://schemas.openxmlformats.org/presentationml/2006/ole">
            <mc:AlternateContent xmlns:mc="http://schemas.openxmlformats.org/markup-compatibility/2006">
              <mc:Choice xmlns:v="urn:schemas-microsoft-com:vml" Requires="v">
                <p:oleObj spid="_x0000_s1051" r:id="rId5" imgW="8003386" imgH="4065696" progId="Excel.Sheet.8">
                  <p:embed/>
                </p:oleObj>
              </mc:Choice>
              <mc:Fallback>
                <p:oleObj r:id="rId5" imgW="8003386" imgH="4065696" progId="Excel.Sheet.8">
                  <p:embed/>
                  <p:pic>
                    <p:nvPicPr>
                      <p:cNvPr id="0" name="Chart 11"/>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200" y="1727200"/>
                        <a:ext cx="8001000" cy="4064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5" name="TextBox 11"/>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a:solidFill>
                  <a:srgbClr val="000000"/>
                </a:solidFill>
                <a:latin typeface="Helvetica"/>
                <a:ea typeface="Helvetica"/>
                <a:cs typeface="Helvetica"/>
              </a:rPr>
              <a:t>LG4</a:t>
            </a:r>
          </a:p>
        </p:txBody>
      </p:sp>
      <p:sp>
        <p:nvSpPr>
          <p:cNvPr id="1036" name="Title 1"/>
          <p:cNvSpPr>
            <a:spLocks noGrp="1"/>
          </p:cNvSpPr>
          <p:nvPr>
            <p:ph type="ctrTitle"/>
          </p:nvPr>
        </p:nvSpPr>
        <p:spPr>
          <a:xfrm>
            <a:off x="381000" y="228600"/>
            <a:ext cx="7772400" cy="1470025"/>
          </a:xfrm>
        </p:spPr>
        <p:txBody>
          <a:bodyPr/>
          <a:lstStyle/>
          <a:p>
            <a:r>
              <a:rPr lang="en-US" sz="3200" b="1">
                <a:latin typeface="Helvetica"/>
                <a:ea typeface="Helvetica"/>
                <a:cs typeface="Helvetica"/>
              </a:rPr>
              <a:t>ANGELS ABOVE</a:t>
            </a:r>
            <a:br>
              <a:rPr lang="en-US">
                <a:latin typeface="Helvetica"/>
                <a:ea typeface="Helvetica"/>
                <a:cs typeface="Helvetica"/>
              </a:rPr>
            </a:br>
            <a:r>
              <a:rPr lang="en-US" sz="2000">
                <a:latin typeface="Helvetica"/>
                <a:ea typeface="Helvetica"/>
                <a:cs typeface="Helvetica"/>
              </a:rPr>
              <a:t>Industry Sectors Favored by Angel Investors</a:t>
            </a:r>
          </a:p>
        </p:txBody>
      </p:sp>
      <p:sp>
        <p:nvSpPr>
          <p:cNvPr id="1037"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D2298154-CC6B-447A-B791-57CD875DFD0B}" type="slidenum">
              <a:rPr lang="en-US" sz="1200">
                <a:solidFill>
                  <a:srgbClr val="000000"/>
                </a:solidFill>
              </a:rPr>
              <a:pPr/>
              <a:t>25</a:t>
            </a:fld>
            <a:endParaRPr lang="en-US"/>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ubtitle 2"/>
          <p:cNvSpPr>
            <a:spLocks noGrp="1"/>
          </p:cNvSpPr>
          <p:nvPr>
            <p:ph type="subTitle" idx="1"/>
          </p:nvPr>
        </p:nvSpPr>
        <p:spPr/>
        <p:txBody>
          <a:bodyPr/>
          <a:lstStyle/>
          <a:p>
            <a:pPr eaLnBrk="1" hangingPunct="1"/>
            <a:endParaRPr lang="en-US">
              <a:solidFill>
                <a:srgbClr val="898989"/>
              </a:solidFill>
              <a:ea typeface="ＭＳ Ｐゴシック" pitchFamily="34" charset="-128"/>
            </a:endParaRPr>
          </a:p>
        </p:txBody>
      </p:sp>
      <p:sp>
        <p:nvSpPr>
          <p:cNvPr id="4" name="Rounded Rectangle 3"/>
          <p:cNvSpPr/>
          <p:nvPr/>
        </p:nvSpPr>
        <p:spPr>
          <a:xfrm>
            <a:off x="457200" y="381000"/>
            <a:ext cx="8153400" cy="6248400"/>
          </a:xfrm>
          <a:prstGeom prst="roundRect">
            <a:avLst/>
          </a:prstGeom>
          <a:solidFill>
            <a:srgbClr val="BDECBD"/>
          </a:solidFill>
          <a:ln>
            <a:solidFill>
              <a:srgbClr val="BDECBD"/>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solidFill>
                <a:srgbClr val="FFFFFF"/>
              </a:solidFill>
              <a:ea typeface="ＭＳ Ｐゴシック" pitchFamily="-106" charset="-128"/>
            </a:endParaRPr>
          </a:p>
        </p:txBody>
      </p:sp>
      <p:sp>
        <p:nvSpPr>
          <p:cNvPr id="5" name="Oval 4"/>
          <p:cNvSpPr/>
          <p:nvPr/>
        </p:nvSpPr>
        <p:spPr>
          <a:xfrm>
            <a:off x="7315200" y="152400"/>
            <a:ext cx="1644650" cy="1600200"/>
          </a:xfrm>
          <a:prstGeom prst="ellipse">
            <a:avLst/>
          </a:prstGeom>
          <a:solidFill>
            <a:srgbClr val="660066"/>
          </a:solidFill>
          <a:ln>
            <a:solidFill>
              <a:srgbClr val="660066"/>
            </a:solidFill>
          </a:ln>
          <a:effectLst/>
        </p:spPr>
        <p:style>
          <a:lnRef idx="1">
            <a:schemeClr val="accent1"/>
          </a:lnRef>
          <a:fillRef idx="3">
            <a:schemeClr val="accent1"/>
          </a:fillRef>
          <a:effectRef idx="2">
            <a:schemeClr val="accent1"/>
          </a:effectRef>
          <a:fontRef idx="minor">
            <a:schemeClr val="lt1"/>
          </a:fontRef>
        </p:style>
      </p:sp>
      <p:sp>
        <p:nvSpPr>
          <p:cNvPr id="35845" name="TextBox 7"/>
          <p:cNvSpPr txBox="1">
            <a:spLocks noChangeArrowheads="1"/>
          </p:cNvSpPr>
          <p:nvPr/>
        </p:nvSpPr>
        <p:spPr bwMode="auto">
          <a:xfrm>
            <a:off x="8458200" y="1143000"/>
            <a:ext cx="501650" cy="708025"/>
          </a:xfrm>
          <a:prstGeom prst="rect">
            <a:avLst/>
          </a:prstGeom>
          <a:noFill/>
          <a:ln w="9525">
            <a:noFill/>
            <a:miter lim="800000"/>
            <a:headEnd/>
            <a:tailEnd/>
          </a:ln>
        </p:spPr>
        <p:txBody>
          <a:bodyPr>
            <a:spAutoFit/>
          </a:bodyPr>
          <a:lstStyle/>
          <a:p>
            <a:r>
              <a:rPr lang="en-US" sz="4000" b="1" dirty="0">
                <a:solidFill>
                  <a:srgbClr val="BDECBD"/>
                </a:solidFill>
                <a:latin typeface="Calibri" pitchFamily="34" charset="0"/>
              </a:rPr>
              <a:t>*</a:t>
            </a:r>
          </a:p>
        </p:txBody>
      </p:sp>
      <p:sp>
        <p:nvSpPr>
          <p:cNvPr id="35846" name="TextBox 8"/>
          <p:cNvSpPr txBox="1">
            <a:spLocks noChangeArrowheads="1"/>
          </p:cNvSpPr>
          <p:nvPr/>
        </p:nvSpPr>
        <p:spPr bwMode="auto">
          <a:xfrm>
            <a:off x="7162800" y="0"/>
            <a:ext cx="609600" cy="708025"/>
          </a:xfrm>
          <a:prstGeom prst="rect">
            <a:avLst/>
          </a:prstGeom>
          <a:noFill/>
          <a:ln w="9525">
            <a:noFill/>
            <a:miter lim="800000"/>
            <a:headEnd/>
            <a:tailEnd/>
          </a:ln>
        </p:spPr>
        <p:txBody>
          <a:bodyPr>
            <a:spAutoFit/>
          </a:bodyPr>
          <a:lstStyle/>
          <a:p>
            <a:r>
              <a:rPr lang="en-US" sz="4000" b="1" dirty="0">
                <a:solidFill>
                  <a:srgbClr val="660066"/>
                </a:solidFill>
                <a:latin typeface="Calibri" pitchFamily="34" charset="0"/>
              </a:rPr>
              <a:t>*</a:t>
            </a:r>
          </a:p>
        </p:txBody>
      </p:sp>
      <p:sp>
        <p:nvSpPr>
          <p:cNvPr id="35847" name="TextBox 8"/>
          <p:cNvSpPr txBox="1">
            <a:spLocks noChangeArrowheads="1"/>
          </p:cNvSpPr>
          <p:nvPr/>
        </p:nvSpPr>
        <p:spPr bwMode="auto">
          <a:xfrm>
            <a:off x="1371600" y="1143000"/>
            <a:ext cx="5638800" cy="784225"/>
          </a:xfrm>
          <a:prstGeom prst="rect">
            <a:avLst/>
          </a:prstGeom>
          <a:noFill/>
          <a:ln w="9525">
            <a:noFill/>
            <a:miter lim="800000"/>
            <a:headEnd/>
            <a:tailEnd/>
          </a:ln>
        </p:spPr>
        <p:txBody>
          <a:bodyPr>
            <a:spAutoFit/>
          </a:bodyPr>
          <a:lstStyle/>
          <a:p>
            <a:pPr algn="ctr"/>
            <a:endParaRPr lang="en-US" sz="4500" b="1"/>
          </a:p>
        </p:txBody>
      </p:sp>
      <p:sp>
        <p:nvSpPr>
          <p:cNvPr id="35848" name="TextBox 9"/>
          <p:cNvSpPr txBox="1">
            <a:spLocks noChangeArrowheads="1"/>
          </p:cNvSpPr>
          <p:nvPr/>
        </p:nvSpPr>
        <p:spPr bwMode="auto">
          <a:xfrm>
            <a:off x="7315200" y="457200"/>
            <a:ext cx="1828800" cy="877888"/>
          </a:xfrm>
          <a:prstGeom prst="rect">
            <a:avLst/>
          </a:prstGeom>
          <a:noFill/>
          <a:ln w="9525">
            <a:noFill/>
            <a:miter lim="800000"/>
            <a:headEnd/>
            <a:tailEnd/>
          </a:ln>
        </p:spPr>
        <p:txBody>
          <a:bodyPr>
            <a:spAutoFit/>
          </a:bodyPr>
          <a:lstStyle/>
          <a:p>
            <a:r>
              <a:rPr lang="en-US" sz="1700" i="1">
                <a:solidFill>
                  <a:schemeClr val="bg1"/>
                </a:solidFill>
                <a:latin typeface="Helvetica"/>
              </a:rPr>
              <a:t>The Small Business Administration</a:t>
            </a:r>
          </a:p>
        </p:txBody>
      </p:sp>
      <p:sp>
        <p:nvSpPr>
          <p:cNvPr id="35849" name="TextBox 14"/>
          <p:cNvSpPr txBox="1">
            <a:spLocks noChangeArrowheads="1"/>
          </p:cNvSpPr>
          <p:nvPr/>
        </p:nvSpPr>
        <p:spPr bwMode="auto">
          <a:xfrm>
            <a:off x="533400" y="1828800"/>
            <a:ext cx="7924800" cy="4616450"/>
          </a:xfrm>
          <a:prstGeom prst="rect">
            <a:avLst/>
          </a:prstGeom>
          <a:noFill/>
          <a:ln w="9525">
            <a:noFill/>
            <a:miter lim="800000"/>
            <a:headEnd/>
            <a:tailEnd/>
          </a:ln>
        </p:spPr>
        <p:txBody>
          <a:bodyPr>
            <a:spAutoFit/>
          </a:bodyPr>
          <a:lstStyle/>
          <a:p>
            <a:pPr marL="344488" lvl="1" indent="-338138">
              <a:spcAft>
                <a:spcPts val="1200"/>
              </a:spcAft>
              <a:buFont typeface="Arial" pitchFamily="34" charset="0"/>
              <a:buChar char="•"/>
            </a:pPr>
            <a:r>
              <a:rPr lang="en-US" sz="2700" b="1">
                <a:solidFill>
                  <a:srgbClr val="000000"/>
                </a:solidFill>
                <a:latin typeface="Helvetica"/>
              </a:rPr>
              <a:t>Small Business Administration (SBA) -- </a:t>
            </a:r>
            <a:r>
              <a:rPr lang="en-US" sz="2500" i="1">
                <a:solidFill>
                  <a:srgbClr val="000000"/>
                </a:solidFill>
                <a:latin typeface="Helvetica"/>
              </a:rPr>
              <a:t>A U.S. government agency that advises and assists small businesses by providing management training and financial advice.</a:t>
            </a:r>
          </a:p>
          <a:p>
            <a:pPr marL="344488" lvl="2" indent="-338138">
              <a:spcAft>
                <a:spcPts val="1200"/>
              </a:spcAft>
              <a:buFont typeface="Arial" pitchFamily="34" charset="0"/>
              <a:buChar char="•"/>
            </a:pPr>
            <a:r>
              <a:rPr lang="en-US" sz="2700">
                <a:solidFill>
                  <a:srgbClr val="000000"/>
                </a:solidFill>
                <a:latin typeface="Helvetica"/>
                <a:hlinkClick r:id="rId3"/>
              </a:rPr>
              <a:t>SBA</a:t>
            </a:r>
            <a:r>
              <a:rPr lang="en-US" sz="2700">
                <a:solidFill>
                  <a:srgbClr val="000000"/>
                </a:solidFill>
                <a:latin typeface="Helvetica"/>
              </a:rPr>
              <a:t> started a microloan program in 1991 that provides very small loans to small business owners.</a:t>
            </a:r>
          </a:p>
          <a:p>
            <a:pPr marL="344488" lvl="2" indent="-338138">
              <a:spcAft>
                <a:spcPts val="1200"/>
              </a:spcAft>
              <a:buFont typeface="Arial" pitchFamily="34" charset="0"/>
              <a:buChar char="•"/>
            </a:pPr>
            <a:r>
              <a:rPr lang="en-US" sz="2700">
                <a:solidFill>
                  <a:srgbClr val="000000"/>
                </a:solidFill>
                <a:latin typeface="Helvetica"/>
              </a:rPr>
              <a:t>Program judges worthiness on belief of the borrower’s integrity and soundness of their business ideas.</a:t>
            </a:r>
            <a:endParaRPr lang="en-US"/>
          </a:p>
        </p:txBody>
      </p:sp>
      <p:sp>
        <p:nvSpPr>
          <p:cNvPr id="35850" name="TextBox 10"/>
          <p:cNvSpPr txBox="1">
            <a:spLocks noChangeArrowheads="1"/>
          </p:cNvSpPr>
          <p:nvPr/>
        </p:nvSpPr>
        <p:spPr bwMode="auto">
          <a:xfrm>
            <a:off x="7772400" y="1295400"/>
            <a:ext cx="685800" cy="350838"/>
          </a:xfrm>
          <a:prstGeom prst="rect">
            <a:avLst/>
          </a:prstGeom>
          <a:noFill/>
          <a:ln w="9525">
            <a:noFill/>
            <a:miter lim="800000"/>
            <a:headEnd/>
            <a:tailEnd/>
          </a:ln>
        </p:spPr>
        <p:txBody>
          <a:bodyPr>
            <a:spAutoFit/>
          </a:bodyPr>
          <a:lstStyle/>
          <a:p>
            <a:r>
              <a:rPr lang="en-US" sz="1700" b="1" dirty="0">
                <a:solidFill>
                  <a:schemeClr val="bg1"/>
                </a:solidFill>
                <a:latin typeface="Helvetica"/>
                <a:ea typeface="Helvetica"/>
                <a:cs typeface="Helvetica"/>
              </a:rPr>
              <a:t>LG4</a:t>
            </a:r>
          </a:p>
        </p:txBody>
      </p:sp>
      <p:sp>
        <p:nvSpPr>
          <p:cNvPr id="35851" name="Title 1"/>
          <p:cNvSpPr>
            <a:spLocks noGrp="1"/>
          </p:cNvSpPr>
          <p:nvPr>
            <p:ph type="ctrTitle"/>
          </p:nvPr>
        </p:nvSpPr>
        <p:spPr>
          <a:xfrm>
            <a:off x="304800" y="282575"/>
            <a:ext cx="7772400" cy="1470025"/>
          </a:xfrm>
        </p:spPr>
        <p:txBody>
          <a:bodyPr/>
          <a:lstStyle/>
          <a:p>
            <a:pPr eaLnBrk="1" hangingPunct="1"/>
            <a:r>
              <a:rPr lang="en-US" sz="3200" b="1">
                <a:latin typeface="Helvetica"/>
                <a:ea typeface="Helvetica"/>
                <a:cs typeface="Helvetica"/>
              </a:rPr>
              <a:t>The SMALL BUSINESS ADMINISTRATION</a:t>
            </a:r>
          </a:p>
        </p:txBody>
      </p:sp>
      <p:sp>
        <p:nvSpPr>
          <p:cNvPr id="35852" name="Text Box 10"/>
          <p:cNvSpPr txBox="1">
            <a:spLocks noChangeArrowheads="1"/>
          </p:cNvSpPr>
          <p:nvPr/>
        </p:nvSpPr>
        <p:spPr bwMode="auto">
          <a:xfrm>
            <a:off x="8229600" y="6430963"/>
            <a:ext cx="914400" cy="274637"/>
          </a:xfrm>
          <a:prstGeom prst="rect">
            <a:avLst/>
          </a:prstGeom>
          <a:noFill/>
          <a:ln w="9525">
            <a:noFill/>
            <a:miter lim="800000"/>
            <a:headEnd/>
            <a:tailEnd/>
          </a:ln>
        </p:spPr>
        <p:txBody>
          <a:bodyPr>
            <a:spAutoFit/>
          </a:bodyPr>
          <a:lstStyle/>
          <a:p>
            <a:r>
              <a:rPr lang="en-US" sz="1200">
                <a:solidFill>
                  <a:srgbClr val="000000"/>
                </a:solidFill>
              </a:rPr>
              <a:t>6-</a:t>
            </a:r>
            <a:fld id="{A30891CA-3970-4CB6-B542-AFFAE521E469}" type="slidenum">
              <a:rPr lang="en-US" sz="1200">
                <a:solidFill>
                  <a:srgbClr val="000000"/>
                </a:solidFill>
              </a:rPr>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a:t>
            </a:r>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19929358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FirstDateAvailable xmlns="EBAF49C4-178F-45B1-9F00-0D8489D298CE" xsi:nil="true"/>
    <FirstDateAvailableWorkItemId xmlns="EBAF49C4-178F-45B1-9F00-0D8489D298CE" xsi:nil="true"/>
    <LastDateAvailableWorkItemId xmlns="EBAF49C4-178F-45B1-9F00-0D8489D298CE" xsi:nil="true"/>
    <LastDateAvailable xmlns="EBAF49C4-178F-45B1-9F00-0D8489D298C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Course Document" ma:contentTypeID="0x010100757D0EF8BD894E49ACB6808E7812C61E00D5B8FF6DA0B69445AC3215FC652B7F1E" ma:contentTypeVersion="0" ma:contentTypeDescription="Add a document for a course in Course Home Page sites." ma:contentTypeScope="" ma:versionID="9307d187cf1f70c0c8d75077ce0f2a01">
  <xsd:schema xmlns:xsd="http://www.w3.org/2001/XMLSchema" xmlns:p="http://schemas.microsoft.com/office/2006/metadata/properties" xmlns:ns2="EBAF49C4-178F-45B1-9F00-0D8489D298CE" targetNamespace="http://schemas.microsoft.com/office/2006/metadata/properties" ma:root="true" ma:fieldsID="7fed82216c872b6673bd52a72315519d" ns2:_="">
    <xsd:import namespace="EBAF49C4-178F-45B1-9F00-0D8489D298CE"/>
    <xsd:element name="properties">
      <xsd:complexType>
        <xsd:sequence>
          <xsd:element name="documentManagement">
            <xsd:complexType>
              <xsd:all>
                <xsd:element ref="ns2:FirstDateAvailable" minOccurs="0"/>
                <xsd:element ref="ns2:LastDateAvailable" minOccurs="0"/>
                <xsd:element ref="ns2:FirstDateAvailableWorkItemId" minOccurs="0"/>
                <xsd:element ref="ns2:LastDateAvailableWorkItemId" minOccurs="0"/>
              </xsd:all>
            </xsd:complexType>
          </xsd:element>
        </xsd:sequence>
      </xsd:complexType>
    </xsd:element>
  </xsd:schema>
  <xsd:schema xmlns:xsd="http://www.w3.org/2001/XMLSchema" xmlns:dms="http://schemas.microsoft.com/office/2006/documentManagement/types" targetNamespace="EBAF49C4-178F-45B1-9F00-0D8489D298CE" elementFormDefault="qualified">
    <xsd:import namespace="http://schemas.microsoft.com/office/2006/documentManagement/types"/>
    <xsd:element name="FirstDateAvailable" ma:index="8" nillable="true" ma:displayName="First Date Available" ma:format="DateTime" ma:internalName="FirstDateAvailable">
      <xsd:simpleType>
        <xsd:restriction base="dms:DateTime"/>
      </xsd:simpleType>
    </xsd:element>
    <xsd:element name="LastDateAvailable" ma:index="9" nillable="true" ma:displayName="Last Date Available" ma:format="DateTime" ma:internalName="LastDateAvailable">
      <xsd:simpleType>
        <xsd:restriction base="dms:DateTime"/>
      </xsd:simpleType>
    </xsd:element>
    <xsd:element name="FirstDateAvailableWorkItemId" ma:index="10" nillable="true" ma:displayName="First Date Available Work Item Id" ma:hidden="true" ma:internalName="FirstDateAvailableWorkItemId">
      <xsd:simpleType>
        <xsd:restriction base="dms:Unknown"/>
      </xsd:simpleType>
    </xsd:element>
    <xsd:element name="LastDateAvailableWorkItemId" ma:index="11" nillable="true" ma:displayName="Last Date Available Work Item Id" ma:hidden="true" ma:internalName="LastDateAvailableWorkItemId">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office/internal/2005/internalDocumentation"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lastPrinted" minOccurs="0" maxOccurs="1" type="xsd:dateTime"/>
        <xsd:element name="contentStatus" minOccurs="0" maxOccurs="1" type="xsd:string"/>
      </xsd:all>
    </xsd:complexType>
  </xsd:schema>
</ct:contentTypeSchema>
</file>

<file path=customXml/itemProps1.xml><?xml version="1.0" encoding="utf-8"?>
<ds:datastoreItem xmlns:ds="http://schemas.openxmlformats.org/officeDocument/2006/customXml" ds:itemID="{A9E8120D-FAAB-4194-AE91-7C2D24CF3577}">
  <ds:schemaRefs>
    <ds:schemaRef ds:uri="http://schemas.microsoft.com/sharepoint/v3/contenttype/forms"/>
  </ds:schemaRefs>
</ds:datastoreItem>
</file>

<file path=customXml/itemProps2.xml><?xml version="1.0" encoding="utf-8"?>
<ds:datastoreItem xmlns:ds="http://schemas.openxmlformats.org/officeDocument/2006/customXml" ds:itemID="{6078B4D4-26EA-4C95-BDDA-0BB9D2B7E167}">
  <ds:schemaRefs>
    <ds:schemaRef ds:uri="http://schemas.microsoft.com/office/2006/metadata/properties"/>
    <ds:schemaRef ds:uri="http://schemas.microsoft.com/office/2006/documentManagement/types"/>
    <ds:schemaRef ds:uri="http://www.w3.org/XML/1998/namespace"/>
    <ds:schemaRef ds:uri="http://schemas.openxmlformats.org/package/2006/metadata/core-properties"/>
    <ds:schemaRef ds:uri="http://purl.org/dc/terms/"/>
    <ds:schemaRef ds:uri="EBAF49C4-178F-45B1-9F00-0D8489D298CE"/>
    <ds:schemaRef ds:uri="http://purl.org/dc/dcmitype/"/>
    <ds:schemaRef ds:uri="http://purl.org/dc/elements/1.1/"/>
  </ds:schemaRefs>
</ds:datastoreItem>
</file>

<file path=customXml/itemProps3.xml><?xml version="1.0" encoding="utf-8"?>
<ds:datastoreItem xmlns:ds="http://schemas.openxmlformats.org/officeDocument/2006/customXml" ds:itemID="{5CA4980B-A21F-480E-9B01-4BF91D7368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AF49C4-178F-45B1-9F00-0D8489D298CE"/>
    <ds:schemaRef ds:uri="http://schemas.microsoft.com/office/2006/documentManagement/types"/>
    <ds:schemaRef ds:uri="http://schemas.openxmlformats.org/package/2006/metadata/core-properties"/>
    <ds:schemaRef ds:uri="http://purl.org/dc/elements/1.1/"/>
    <ds:schemaRef ds:uri="http://purl.org/dc/terms/"/>
    <ds:schemaRef ds:uri="http://schemas.microsoft.com/office/internal/2005/internalDocumentation"/>
  </ds:schemaRefs>
</ds:datastoreItem>
</file>

<file path=docProps/app.xml><?xml version="1.0" encoding="utf-8"?>
<Properties xmlns="http://schemas.openxmlformats.org/officeDocument/2006/extended-properties" xmlns:vt="http://schemas.openxmlformats.org/officeDocument/2006/docPropsVTypes">
  <TotalTime>83</TotalTime>
  <Words>2892</Words>
  <Application>Microsoft Office PowerPoint</Application>
  <PresentationFormat>On-screen Show (4:3)</PresentationFormat>
  <Paragraphs>322</Paragraphs>
  <Slides>27</Slides>
  <Notes>25</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27</vt:i4>
      </vt:variant>
    </vt:vector>
  </HeadingPairs>
  <TitlesOfParts>
    <vt:vector size="33" baseType="lpstr">
      <vt:lpstr>ＭＳ Ｐゴシック</vt:lpstr>
      <vt:lpstr>Arial</vt:lpstr>
      <vt:lpstr>Calibri</vt:lpstr>
      <vt:lpstr>Helvetica</vt:lpstr>
      <vt:lpstr>Office Theme</vt:lpstr>
      <vt:lpstr>Microsoft Excel 97-2003 Worksheet</vt:lpstr>
      <vt:lpstr>PowerPoint Presentation</vt:lpstr>
      <vt:lpstr>WHAT is ENTREPRENEURSHIP?</vt:lpstr>
      <vt:lpstr>WHAT DOES IT TAKE to be an ENTREPRENEUR?</vt:lpstr>
      <vt:lpstr>An IDEA is a  GOOD OPPORTUNITY IF…</vt:lpstr>
      <vt:lpstr>SOCIAL ENTREPRENEURSHIP: RESPONSIBLE and PROFITABLE (Thinking Green)</vt:lpstr>
      <vt:lpstr>ENTREPRENEURIAL TEAMS</vt:lpstr>
      <vt:lpstr>MICROPRENEURS</vt:lpstr>
      <vt:lpstr>HOME-BASED BUSINESS  GROWTH</vt:lpstr>
      <vt:lpstr>BENEFITS of HOME-BASED BUSINESSES</vt:lpstr>
      <vt:lpstr>DOWNSIDES of HOME-BASED BUSINESSES</vt:lpstr>
      <vt:lpstr>OUTSOURCING YOUR SMALL BUSINESS (Reaching Beyond Our Borders)</vt:lpstr>
      <vt:lpstr>ONLINE BUSINESS</vt:lpstr>
      <vt:lpstr>INTRAPRENEURS</vt:lpstr>
      <vt:lpstr>GOVERNMENT and ENTREPRENEURSHIP</vt:lpstr>
      <vt:lpstr>SMALL BUSINESSES</vt:lpstr>
      <vt:lpstr>SMALL BUSINESS STATISTICS</vt:lpstr>
      <vt:lpstr>ADVANTAGES of SMALL OVER  BIG BUSINESS</vt:lpstr>
      <vt:lpstr>BUSINESS FAILURES are LOWER THAN the REPORTS BECAUSE…</vt:lpstr>
      <vt:lpstr>THEY DID WHAT? Famous Business Failures</vt:lpstr>
      <vt:lpstr>MAJOR BUSINESS FUNCTIONS</vt:lpstr>
      <vt:lpstr>BUSINESS PLANS</vt:lpstr>
      <vt:lpstr>WRITING a BUSINESS PLAN</vt:lpstr>
      <vt:lpstr>A FAMILY AFFAIR What to Consider Before Starting a Family Business</vt:lpstr>
      <vt:lpstr>SOURCES of CAPITAL</vt:lpstr>
      <vt:lpstr>ANGELS ABOVE Industry Sectors Favored by Angel Investors</vt:lpstr>
      <vt:lpstr>The SMALL BUSINESS ADMINISTRATION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business</dc:title>
  <dc:creator>emarinakou</dc:creator>
  <cp:lastModifiedBy>Mushfiqur Rahman</cp:lastModifiedBy>
  <cp:revision>15</cp:revision>
  <cp:lastPrinted>2016-03-03T11:15:14Z</cp:lastPrinted>
  <dcterms:created xsi:type="dcterms:W3CDTF">2012-09-28T19:42:47Z</dcterms:created>
  <dcterms:modified xsi:type="dcterms:W3CDTF">2017-11-12T11:06:05Z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0x010100757D0EF8BD894E49ACB6808E7812C61E00D5B8FF6DA0B69445AC3215FC652B7F1E</vt:lpwstr>
  </property>
</Properties>
</file>