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8" r:id="rId1"/>
  </p:sldMasterIdLst>
  <p:sldIdLst>
    <p:sldId id="256" r:id="rId2"/>
    <p:sldId id="272" r:id="rId3"/>
    <p:sldId id="257" r:id="rId4"/>
    <p:sldId id="269" r:id="rId5"/>
    <p:sldId id="260" r:id="rId6"/>
    <p:sldId id="258" r:id="rId7"/>
    <p:sldId id="270" r:id="rId8"/>
    <p:sldId id="273" r:id="rId9"/>
    <p:sldId id="259" r:id="rId10"/>
    <p:sldId id="263" r:id="rId11"/>
    <p:sldId id="262" r:id="rId12"/>
    <p:sldId id="261" r:id="rId13"/>
    <p:sldId id="264" r:id="rId14"/>
    <p:sldId id="268" r:id="rId15"/>
  </p:sldIdLst>
  <p:sldSz cx="18288000" cy="10287000"/>
  <p:notesSz cx="6858000" cy="9144000"/>
  <p:embeddedFontLst>
    <p:embeddedFont>
      <p:font typeface="Open Sauce" pitchFamily="2" charset="77"/>
      <p:regular r:id="rId16"/>
    </p:embeddedFont>
    <p:embeddedFont>
      <p:font typeface="Open Sauce Light" panose="020B0604020202020204" pitchFamily="34" charset="0"/>
      <p:regular r:id="rId17"/>
    </p:embeddedFont>
    <p:embeddedFont>
      <p:font typeface="Open Sauce Medium" panose="020B0604020202020204" pitchFamily="3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607" autoAdjust="0"/>
  </p:normalViewPr>
  <p:slideViewPr>
    <p:cSldViewPr>
      <p:cViewPr varScale="1">
        <p:scale>
          <a:sx n="70" d="100"/>
          <a:sy n="70" d="100"/>
        </p:scale>
        <p:origin x="744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8AC41F-307D-411B-BB35-DE87F157BB93}" type="doc">
      <dgm:prSet loTypeId="urn:microsoft.com/office/officeart/2005/8/layout/vProcess5" loCatId="process" qsTypeId="urn:microsoft.com/office/officeart/2005/8/quickstyle/3d3" qsCatId="3D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09D27B67-F90A-4D47-A8FC-88DF37EC786D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altLang="en-US" dirty="0"/>
            <a:t>ADHD is diagnosed in around </a:t>
          </a:r>
          <a:r>
            <a:rPr lang="en-US" altLang="en-US" b="1" dirty="0"/>
            <a:t>5% of school-age children worldwide</a:t>
          </a:r>
          <a:r>
            <a:rPr lang="en-US" altLang="en-US" dirty="0"/>
            <a:t>. The deficits linked to ADHD persist in adulthood </a:t>
          </a:r>
          <a:r>
            <a:rPr lang="en-US" altLang="en-US" dirty="0">
              <a:cs typeface="Arial" panose="020B0604020202020204" pitchFamily="34" charset="0"/>
            </a:rPr>
            <a:t>(</a:t>
          </a:r>
          <a:r>
            <a:rPr lang="en-US" altLang="en-US" dirty="0" err="1">
              <a:cs typeface="Arial" panose="020B0604020202020204" pitchFamily="34" charset="0"/>
            </a:rPr>
            <a:t>Jangmo</a:t>
          </a:r>
          <a:r>
            <a:rPr lang="en-US" altLang="en-US" dirty="0">
              <a:cs typeface="Arial" panose="020B0604020202020204" pitchFamily="34" charset="0"/>
            </a:rPr>
            <a:t> </a:t>
          </a:r>
          <a:r>
            <a:rPr lang="en-US" altLang="en-US" i="1" dirty="0">
              <a:cs typeface="Arial" panose="020B0604020202020204" pitchFamily="34" charset="0"/>
            </a:rPr>
            <a:t>et al.</a:t>
          </a:r>
          <a:r>
            <a:rPr lang="en-US" altLang="en-US" dirty="0">
              <a:cs typeface="Arial" panose="020B0604020202020204" pitchFamily="34" charset="0"/>
            </a:rPr>
            <a:t>, 2019).</a:t>
          </a:r>
          <a:endParaRPr lang="en-GB" dirty="0"/>
        </a:p>
      </dgm:t>
    </dgm:pt>
    <dgm:pt modelId="{8268472F-55D5-4F8E-976F-70F0A47FE6D6}" type="parTrans" cxnId="{D883441A-8EF2-4591-8CCC-025AD0031791}">
      <dgm:prSet/>
      <dgm:spPr/>
      <dgm:t>
        <a:bodyPr/>
        <a:lstStyle/>
        <a:p>
          <a:endParaRPr lang="en-GB"/>
        </a:p>
      </dgm:t>
    </dgm:pt>
    <dgm:pt modelId="{560E38D6-FFF3-4BA2-9E62-0742676BB821}" type="sibTrans" cxnId="{D883441A-8EF2-4591-8CCC-025AD0031791}">
      <dgm:prSet/>
      <dgm:spPr/>
      <dgm:t>
        <a:bodyPr/>
        <a:lstStyle/>
        <a:p>
          <a:endParaRPr lang="en-GB"/>
        </a:p>
      </dgm:t>
    </dgm:pt>
    <dgm:pt modelId="{DEBC6D8F-1725-4D33-8B91-7CF3FAA81E69}">
      <dgm:prSet phldrT="[Text]"/>
      <dgm:spPr/>
      <dgm:t>
        <a:bodyPr/>
        <a:lstStyle/>
        <a:p>
          <a:r>
            <a:rPr lang="en-US" altLang="en-US" dirty="0"/>
            <a:t>In UK, an estimated </a:t>
          </a:r>
          <a:r>
            <a:rPr lang="en-US" altLang="en-US" b="1" dirty="0"/>
            <a:t>741,000 children </a:t>
          </a:r>
          <a:r>
            <a:rPr lang="en-US" altLang="en-US" dirty="0"/>
            <a:t>and adolescents (ages 5 to 24) have ADHD </a:t>
          </a:r>
          <a:r>
            <a:rPr lang="en-US" altLang="en-US" dirty="0">
              <a:cs typeface="Times New Roman" panose="02020603050405020304" pitchFamily="18" charset="0"/>
            </a:rPr>
            <a:t>(NHS Digital, 2025).</a:t>
          </a:r>
        </a:p>
        <a:p>
          <a:r>
            <a:rPr lang="en-US" altLang="en-US" dirty="0"/>
            <a:t>The UK economy is predicted to </a:t>
          </a:r>
          <a:r>
            <a:rPr lang="en-US" altLang="en-US" b="1" dirty="0"/>
            <a:t>lose £17 billion </a:t>
          </a:r>
          <a:r>
            <a:rPr lang="en-US" altLang="en-US" dirty="0"/>
            <a:t>as a result of </a:t>
          </a:r>
          <a:r>
            <a:rPr lang="en-US" altLang="en-US" b="1" dirty="0"/>
            <a:t>not treating ADHD </a:t>
          </a:r>
          <a:r>
            <a:rPr lang="en-US" altLang="en-US" dirty="0">
              <a:cs typeface="Arial" panose="020B0604020202020204" pitchFamily="34" charset="0"/>
            </a:rPr>
            <a:t>(Daley </a:t>
          </a:r>
          <a:r>
            <a:rPr lang="en-US" altLang="en-US" i="1" dirty="0">
              <a:cs typeface="Arial" panose="020B0604020202020204" pitchFamily="34" charset="0"/>
            </a:rPr>
            <a:t>et al.</a:t>
          </a:r>
          <a:r>
            <a:rPr lang="en-US" altLang="en-US" dirty="0">
              <a:cs typeface="Arial" panose="020B0604020202020204" pitchFamily="34" charset="0"/>
            </a:rPr>
            <a:t>, 2019).</a:t>
          </a:r>
          <a:endParaRPr lang="en-GB" dirty="0"/>
        </a:p>
      </dgm:t>
    </dgm:pt>
    <dgm:pt modelId="{CC99DED3-AC10-40CB-9FE1-05E89F1D186D}" type="parTrans" cxnId="{B6DA538F-04A8-4BC2-8102-063F0F562B81}">
      <dgm:prSet/>
      <dgm:spPr/>
      <dgm:t>
        <a:bodyPr/>
        <a:lstStyle/>
        <a:p>
          <a:endParaRPr lang="en-GB"/>
        </a:p>
      </dgm:t>
    </dgm:pt>
    <dgm:pt modelId="{C9F266D3-44D1-407C-A886-036A6DEFA774}" type="sibTrans" cxnId="{B6DA538F-04A8-4BC2-8102-063F0F562B81}">
      <dgm:prSet/>
      <dgm:spPr/>
      <dgm:t>
        <a:bodyPr/>
        <a:lstStyle/>
        <a:p>
          <a:endParaRPr lang="en-GB"/>
        </a:p>
      </dgm:t>
    </dgm:pt>
    <dgm:pt modelId="{3CC94899-8DFC-45D8-966B-59FF9ECAC523}">
      <dgm:prSet phldrT="[Text]"/>
      <dgm:spPr/>
      <dgm:t>
        <a:bodyPr/>
        <a:lstStyle/>
        <a:p>
          <a:r>
            <a:rPr lang="en-US" altLang="en-US" dirty="0"/>
            <a:t>The wait times for NHS services are up to 4+ years for children and up to 8+ years for adults </a:t>
          </a:r>
          <a:r>
            <a:rPr lang="en-US" altLang="en-US" dirty="0">
              <a:cs typeface="Arial" panose="020B0604020202020204" pitchFamily="34" charset="0"/>
            </a:rPr>
            <a:t>(NHS, 2025).</a:t>
          </a:r>
          <a:endParaRPr lang="en-GB" dirty="0"/>
        </a:p>
      </dgm:t>
    </dgm:pt>
    <dgm:pt modelId="{5F9A9693-6D42-43F1-85F0-FB7AF27A9F59}" type="parTrans" cxnId="{15251CC9-50D4-4491-BCD6-C402725649BD}">
      <dgm:prSet/>
      <dgm:spPr/>
      <dgm:t>
        <a:bodyPr/>
        <a:lstStyle/>
        <a:p>
          <a:endParaRPr lang="en-GB"/>
        </a:p>
      </dgm:t>
    </dgm:pt>
    <dgm:pt modelId="{04604E75-88FE-453A-A8E6-C23EAEAF34E5}" type="sibTrans" cxnId="{15251CC9-50D4-4491-BCD6-C402725649BD}">
      <dgm:prSet/>
      <dgm:spPr/>
      <dgm:t>
        <a:bodyPr/>
        <a:lstStyle/>
        <a:p>
          <a:endParaRPr lang="en-GB"/>
        </a:p>
      </dgm:t>
    </dgm:pt>
    <dgm:pt modelId="{EB6E763C-7DA7-4642-99F9-C2660A82DE1D}" type="pres">
      <dgm:prSet presAssocID="{D78AC41F-307D-411B-BB35-DE87F157BB93}" presName="outerComposite" presStyleCnt="0">
        <dgm:presLayoutVars>
          <dgm:chMax val="5"/>
          <dgm:dir/>
          <dgm:resizeHandles val="exact"/>
        </dgm:presLayoutVars>
      </dgm:prSet>
      <dgm:spPr/>
    </dgm:pt>
    <dgm:pt modelId="{C9F88F89-4284-472E-A427-204E1C850FA7}" type="pres">
      <dgm:prSet presAssocID="{D78AC41F-307D-411B-BB35-DE87F157BB93}" presName="dummyMaxCanvas" presStyleCnt="0">
        <dgm:presLayoutVars/>
      </dgm:prSet>
      <dgm:spPr/>
    </dgm:pt>
    <dgm:pt modelId="{B2EC536F-8A73-408C-81A5-911DE5B9BBB5}" type="pres">
      <dgm:prSet presAssocID="{D78AC41F-307D-411B-BB35-DE87F157BB93}" presName="ThreeNodes_1" presStyleLbl="node1" presStyleIdx="0" presStyleCnt="3">
        <dgm:presLayoutVars>
          <dgm:bulletEnabled val="1"/>
        </dgm:presLayoutVars>
      </dgm:prSet>
      <dgm:spPr/>
    </dgm:pt>
    <dgm:pt modelId="{5DDFF129-5B2C-49BF-B65C-2C4AA7BE9164}" type="pres">
      <dgm:prSet presAssocID="{D78AC41F-307D-411B-BB35-DE87F157BB93}" presName="ThreeNodes_2" presStyleLbl="node1" presStyleIdx="1" presStyleCnt="3">
        <dgm:presLayoutVars>
          <dgm:bulletEnabled val="1"/>
        </dgm:presLayoutVars>
      </dgm:prSet>
      <dgm:spPr/>
    </dgm:pt>
    <dgm:pt modelId="{D5F8C6C3-F62D-4AF3-A330-6C3CAF630580}" type="pres">
      <dgm:prSet presAssocID="{D78AC41F-307D-411B-BB35-DE87F157BB93}" presName="ThreeNodes_3" presStyleLbl="node1" presStyleIdx="2" presStyleCnt="3">
        <dgm:presLayoutVars>
          <dgm:bulletEnabled val="1"/>
        </dgm:presLayoutVars>
      </dgm:prSet>
      <dgm:spPr/>
    </dgm:pt>
    <dgm:pt modelId="{2A63E7AF-A638-4745-BD6D-95DC2B747C41}" type="pres">
      <dgm:prSet presAssocID="{D78AC41F-307D-411B-BB35-DE87F157BB93}" presName="ThreeConn_1-2" presStyleLbl="fgAccFollowNode1" presStyleIdx="0" presStyleCnt="2">
        <dgm:presLayoutVars>
          <dgm:bulletEnabled val="1"/>
        </dgm:presLayoutVars>
      </dgm:prSet>
      <dgm:spPr/>
    </dgm:pt>
    <dgm:pt modelId="{B6BF2105-A9CA-4A97-ACEA-A55AB2FFEE7F}" type="pres">
      <dgm:prSet presAssocID="{D78AC41F-307D-411B-BB35-DE87F157BB93}" presName="ThreeConn_2-3" presStyleLbl="fgAccFollowNode1" presStyleIdx="1" presStyleCnt="2">
        <dgm:presLayoutVars>
          <dgm:bulletEnabled val="1"/>
        </dgm:presLayoutVars>
      </dgm:prSet>
      <dgm:spPr/>
    </dgm:pt>
    <dgm:pt modelId="{6940E3E6-50EC-490E-9646-126840B9A1D7}" type="pres">
      <dgm:prSet presAssocID="{D78AC41F-307D-411B-BB35-DE87F157BB93}" presName="ThreeNodes_1_text" presStyleLbl="node1" presStyleIdx="2" presStyleCnt="3">
        <dgm:presLayoutVars>
          <dgm:bulletEnabled val="1"/>
        </dgm:presLayoutVars>
      </dgm:prSet>
      <dgm:spPr/>
    </dgm:pt>
    <dgm:pt modelId="{DE7F928E-E679-4148-A745-6BDC14693DB6}" type="pres">
      <dgm:prSet presAssocID="{D78AC41F-307D-411B-BB35-DE87F157BB93}" presName="ThreeNodes_2_text" presStyleLbl="node1" presStyleIdx="2" presStyleCnt="3">
        <dgm:presLayoutVars>
          <dgm:bulletEnabled val="1"/>
        </dgm:presLayoutVars>
      </dgm:prSet>
      <dgm:spPr/>
    </dgm:pt>
    <dgm:pt modelId="{DA50FEE3-546C-4D15-812D-9ED15B79534F}" type="pres">
      <dgm:prSet presAssocID="{D78AC41F-307D-411B-BB35-DE87F157BB9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883441A-8EF2-4591-8CCC-025AD0031791}" srcId="{D78AC41F-307D-411B-BB35-DE87F157BB93}" destId="{09D27B67-F90A-4D47-A8FC-88DF37EC786D}" srcOrd="0" destOrd="0" parTransId="{8268472F-55D5-4F8E-976F-70F0A47FE6D6}" sibTransId="{560E38D6-FFF3-4BA2-9E62-0742676BB821}"/>
    <dgm:cxn modelId="{C375225C-9EA0-49B2-9C3C-4ACCB4C4DF54}" type="presOf" srcId="{3CC94899-8DFC-45D8-966B-59FF9ECAC523}" destId="{DA50FEE3-546C-4D15-812D-9ED15B79534F}" srcOrd="1" destOrd="0" presId="urn:microsoft.com/office/officeart/2005/8/layout/vProcess5"/>
    <dgm:cxn modelId="{BFE13761-078A-41DF-B6B1-D903EF6B8F21}" type="presOf" srcId="{D78AC41F-307D-411B-BB35-DE87F157BB93}" destId="{EB6E763C-7DA7-4642-99F9-C2660A82DE1D}" srcOrd="0" destOrd="0" presId="urn:microsoft.com/office/officeart/2005/8/layout/vProcess5"/>
    <dgm:cxn modelId="{83E7CC66-0779-482A-A1BA-BBFCEB71C5CC}" type="presOf" srcId="{09D27B67-F90A-4D47-A8FC-88DF37EC786D}" destId="{B2EC536F-8A73-408C-81A5-911DE5B9BBB5}" srcOrd="0" destOrd="0" presId="urn:microsoft.com/office/officeart/2005/8/layout/vProcess5"/>
    <dgm:cxn modelId="{A0C4D176-8894-4216-86A7-07D601D59D35}" type="presOf" srcId="{560E38D6-FFF3-4BA2-9E62-0742676BB821}" destId="{2A63E7AF-A638-4745-BD6D-95DC2B747C41}" srcOrd="0" destOrd="0" presId="urn:microsoft.com/office/officeart/2005/8/layout/vProcess5"/>
    <dgm:cxn modelId="{B6DA538F-04A8-4BC2-8102-063F0F562B81}" srcId="{D78AC41F-307D-411B-BB35-DE87F157BB93}" destId="{DEBC6D8F-1725-4D33-8B91-7CF3FAA81E69}" srcOrd="1" destOrd="0" parTransId="{CC99DED3-AC10-40CB-9FE1-05E89F1D186D}" sibTransId="{C9F266D3-44D1-407C-A886-036A6DEFA774}"/>
    <dgm:cxn modelId="{ABE0A898-12F6-4270-89EC-780D832A0C7B}" type="presOf" srcId="{3CC94899-8DFC-45D8-966B-59FF9ECAC523}" destId="{D5F8C6C3-F62D-4AF3-A330-6C3CAF630580}" srcOrd="0" destOrd="0" presId="urn:microsoft.com/office/officeart/2005/8/layout/vProcess5"/>
    <dgm:cxn modelId="{86A8339F-1896-40D3-B3C8-1F935D467F57}" type="presOf" srcId="{09D27B67-F90A-4D47-A8FC-88DF37EC786D}" destId="{6940E3E6-50EC-490E-9646-126840B9A1D7}" srcOrd="1" destOrd="0" presId="urn:microsoft.com/office/officeart/2005/8/layout/vProcess5"/>
    <dgm:cxn modelId="{739B66A4-B5C8-4597-89DD-60239531D504}" type="presOf" srcId="{DEBC6D8F-1725-4D33-8B91-7CF3FAA81E69}" destId="{DE7F928E-E679-4148-A745-6BDC14693DB6}" srcOrd="1" destOrd="0" presId="urn:microsoft.com/office/officeart/2005/8/layout/vProcess5"/>
    <dgm:cxn modelId="{15251CC9-50D4-4491-BCD6-C402725649BD}" srcId="{D78AC41F-307D-411B-BB35-DE87F157BB93}" destId="{3CC94899-8DFC-45D8-966B-59FF9ECAC523}" srcOrd="2" destOrd="0" parTransId="{5F9A9693-6D42-43F1-85F0-FB7AF27A9F59}" sibTransId="{04604E75-88FE-453A-A8E6-C23EAEAF34E5}"/>
    <dgm:cxn modelId="{C50B2FC9-8BEE-4318-B6A8-CE71FDAF02C4}" type="presOf" srcId="{DEBC6D8F-1725-4D33-8B91-7CF3FAA81E69}" destId="{5DDFF129-5B2C-49BF-B65C-2C4AA7BE9164}" srcOrd="0" destOrd="0" presId="urn:microsoft.com/office/officeart/2005/8/layout/vProcess5"/>
    <dgm:cxn modelId="{CA24A2D8-F5BC-4B1E-A2B2-076E10EF3F96}" type="presOf" srcId="{C9F266D3-44D1-407C-A886-036A6DEFA774}" destId="{B6BF2105-A9CA-4A97-ACEA-A55AB2FFEE7F}" srcOrd="0" destOrd="0" presId="urn:microsoft.com/office/officeart/2005/8/layout/vProcess5"/>
    <dgm:cxn modelId="{C1B2BC1B-CBBB-4C89-BCD7-38A1399DDB09}" type="presParOf" srcId="{EB6E763C-7DA7-4642-99F9-C2660A82DE1D}" destId="{C9F88F89-4284-472E-A427-204E1C850FA7}" srcOrd="0" destOrd="0" presId="urn:microsoft.com/office/officeart/2005/8/layout/vProcess5"/>
    <dgm:cxn modelId="{1B8FDA49-7091-4255-907F-605DCAA4B19B}" type="presParOf" srcId="{EB6E763C-7DA7-4642-99F9-C2660A82DE1D}" destId="{B2EC536F-8A73-408C-81A5-911DE5B9BBB5}" srcOrd="1" destOrd="0" presId="urn:microsoft.com/office/officeart/2005/8/layout/vProcess5"/>
    <dgm:cxn modelId="{B2EEB81B-0B3A-424F-BF43-BEA79BFE245D}" type="presParOf" srcId="{EB6E763C-7DA7-4642-99F9-C2660A82DE1D}" destId="{5DDFF129-5B2C-49BF-B65C-2C4AA7BE9164}" srcOrd="2" destOrd="0" presId="urn:microsoft.com/office/officeart/2005/8/layout/vProcess5"/>
    <dgm:cxn modelId="{1793B657-A5F9-464A-BF35-BCC339C2617E}" type="presParOf" srcId="{EB6E763C-7DA7-4642-99F9-C2660A82DE1D}" destId="{D5F8C6C3-F62D-4AF3-A330-6C3CAF630580}" srcOrd="3" destOrd="0" presId="urn:microsoft.com/office/officeart/2005/8/layout/vProcess5"/>
    <dgm:cxn modelId="{10A309DE-399B-4419-8949-A6BCDD98A704}" type="presParOf" srcId="{EB6E763C-7DA7-4642-99F9-C2660A82DE1D}" destId="{2A63E7AF-A638-4745-BD6D-95DC2B747C41}" srcOrd="4" destOrd="0" presId="urn:microsoft.com/office/officeart/2005/8/layout/vProcess5"/>
    <dgm:cxn modelId="{1926E6B3-7A4C-44D9-BF68-4E99919228A8}" type="presParOf" srcId="{EB6E763C-7DA7-4642-99F9-C2660A82DE1D}" destId="{B6BF2105-A9CA-4A97-ACEA-A55AB2FFEE7F}" srcOrd="5" destOrd="0" presId="urn:microsoft.com/office/officeart/2005/8/layout/vProcess5"/>
    <dgm:cxn modelId="{F74C6F37-A8FF-4088-B7DF-F609B16B6B15}" type="presParOf" srcId="{EB6E763C-7DA7-4642-99F9-C2660A82DE1D}" destId="{6940E3E6-50EC-490E-9646-126840B9A1D7}" srcOrd="6" destOrd="0" presId="urn:microsoft.com/office/officeart/2005/8/layout/vProcess5"/>
    <dgm:cxn modelId="{C89E7F61-3316-4036-8688-FB71F8A6EAE1}" type="presParOf" srcId="{EB6E763C-7DA7-4642-99F9-C2660A82DE1D}" destId="{DE7F928E-E679-4148-A745-6BDC14693DB6}" srcOrd="7" destOrd="0" presId="urn:microsoft.com/office/officeart/2005/8/layout/vProcess5"/>
    <dgm:cxn modelId="{C4ED6E40-1C59-4AF3-8FD9-61BC00B80232}" type="presParOf" srcId="{EB6E763C-7DA7-4642-99F9-C2660A82DE1D}" destId="{DA50FEE3-546C-4D15-812D-9ED15B79534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006679-DDA3-4F81-964E-DEEECAE0B5F2}" type="doc">
      <dgm:prSet loTypeId="urn:microsoft.com/office/officeart/2005/8/layout/process1" loCatId="process" qsTypeId="urn:microsoft.com/office/officeart/2005/8/quickstyle/3d3" qsCatId="3D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99F92F7B-6BC7-464C-B97C-62CFCCA0B9D2}">
      <dgm:prSet phldrT="[Text]" custT="1"/>
      <dgm:spPr/>
      <dgm:t>
        <a:bodyPr/>
        <a:lstStyle/>
        <a:p>
          <a:r>
            <a:rPr lang="en-US" altLang="en-US" sz="2800" dirty="0"/>
            <a:t>Untreated ADHD in children puts them at risk for:</a:t>
          </a:r>
        </a:p>
        <a:p>
          <a:r>
            <a:rPr lang="en-US" altLang="en-US" sz="2800" dirty="0"/>
            <a:t>Academic Failure </a:t>
          </a:r>
        </a:p>
        <a:p>
          <a:r>
            <a:rPr lang="en-US" altLang="en-US" sz="2800" dirty="0"/>
            <a:t>Social Isolation</a:t>
          </a:r>
        </a:p>
        <a:p>
          <a:r>
            <a:rPr lang="en-US" altLang="en-US" sz="2800" dirty="0"/>
            <a:t>Emotional Difficulties </a:t>
          </a:r>
        </a:p>
        <a:p>
          <a:r>
            <a:rPr lang="en-US" altLang="en-US" sz="2800" dirty="0" err="1"/>
            <a:t>Behavioural</a:t>
          </a:r>
          <a:r>
            <a:rPr lang="en-US" altLang="en-US" sz="2800" dirty="0"/>
            <a:t> Problems </a:t>
          </a:r>
        </a:p>
        <a:p>
          <a:r>
            <a:rPr lang="en-US" altLang="en-US" sz="2800" dirty="0">
              <a:cs typeface="Arial" panose="020B0604020202020204" pitchFamily="34" charset="0"/>
            </a:rPr>
            <a:t>(Centers for Disease Control and Prevention, 2024).</a:t>
          </a:r>
          <a:endParaRPr lang="en-GB" sz="2800" dirty="0"/>
        </a:p>
      </dgm:t>
    </dgm:pt>
    <dgm:pt modelId="{CC0C3AE7-DADD-4BD2-B178-3BCA11A07FD0}" type="parTrans" cxnId="{E591E3D1-6F27-4856-98AB-E873D7084122}">
      <dgm:prSet/>
      <dgm:spPr/>
      <dgm:t>
        <a:bodyPr/>
        <a:lstStyle/>
        <a:p>
          <a:endParaRPr lang="en-GB"/>
        </a:p>
      </dgm:t>
    </dgm:pt>
    <dgm:pt modelId="{6FB3C04F-41AF-4699-B28E-BD31D5EFD737}" type="sibTrans" cxnId="{E591E3D1-6F27-4856-98AB-E873D7084122}">
      <dgm:prSet/>
      <dgm:spPr/>
      <dgm:t>
        <a:bodyPr/>
        <a:lstStyle/>
        <a:p>
          <a:endParaRPr lang="en-GB"/>
        </a:p>
      </dgm:t>
    </dgm:pt>
    <dgm:pt modelId="{3ACA0FBF-D4AA-4D79-A1CF-8A6128145203}">
      <dgm:prSet phldrT="[Text]"/>
      <dgm:spPr/>
      <dgm:t>
        <a:bodyPr/>
        <a:lstStyle/>
        <a:p>
          <a:r>
            <a:rPr lang="en-US" altLang="en-US" dirty="0"/>
            <a:t>Untreated ADHD can have long-term effects on a child's general development that go beyond the classroom </a:t>
          </a:r>
        </a:p>
        <a:p>
          <a:r>
            <a:rPr lang="en-US" altLang="en-US" dirty="0">
              <a:cs typeface="Arial" panose="020B0604020202020204" pitchFamily="34" charset="0"/>
            </a:rPr>
            <a:t>(American Academy of Pediatrics, 2015).</a:t>
          </a:r>
          <a:endParaRPr lang="en-GB" dirty="0"/>
        </a:p>
      </dgm:t>
    </dgm:pt>
    <dgm:pt modelId="{77D5EBEF-3E9C-4538-847B-CCA9A48F632A}" type="parTrans" cxnId="{4A5AE028-4265-4BC8-95BA-CBA9F73CD30B}">
      <dgm:prSet/>
      <dgm:spPr/>
      <dgm:t>
        <a:bodyPr/>
        <a:lstStyle/>
        <a:p>
          <a:endParaRPr lang="en-GB"/>
        </a:p>
      </dgm:t>
    </dgm:pt>
    <dgm:pt modelId="{00C6D612-B79A-456C-BCE1-8A712593920F}" type="sibTrans" cxnId="{4A5AE028-4265-4BC8-95BA-CBA9F73CD30B}">
      <dgm:prSet/>
      <dgm:spPr/>
      <dgm:t>
        <a:bodyPr/>
        <a:lstStyle/>
        <a:p>
          <a:endParaRPr lang="en-GB"/>
        </a:p>
      </dgm:t>
    </dgm:pt>
    <dgm:pt modelId="{C603AE89-0D80-49AD-9D5F-7DE101B501AE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altLang="en-US" dirty="0"/>
            <a:t>Early intervention in children at risk for ADHD seem to be a promising way to improve social functioning and academic achievement </a:t>
          </a:r>
        </a:p>
        <a:p>
          <a:pPr>
            <a:buFont typeface="Arial" panose="020B0604020202020204" pitchFamily="34" charset="0"/>
            <a:buChar char="•"/>
          </a:pPr>
          <a:r>
            <a:rPr lang="en-US" altLang="en-US" dirty="0">
              <a:cs typeface="Arial" panose="020B0604020202020204" pitchFamily="34" charset="0"/>
            </a:rPr>
            <a:t>(Feil </a:t>
          </a:r>
          <a:r>
            <a:rPr lang="en-US" altLang="en-US" i="1" dirty="0">
              <a:cs typeface="Arial" panose="020B0604020202020204" pitchFamily="34" charset="0"/>
            </a:rPr>
            <a:t>et al.</a:t>
          </a:r>
          <a:r>
            <a:rPr lang="en-US" altLang="en-US" dirty="0">
              <a:cs typeface="Arial" panose="020B0604020202020204" pitchFamily="34" charset="0"/>
            </a:rPr>
            <a:t>, 2016).</a:t>
          </a:r>
          <a:endParaRPr lang="en-GB" dirty="0"/>
        </a:p>
      </dgm:t>
    </dgm:pt>
    <dgm:pt modelId="{D9F46D22-1ABC-4FFE-A3D4-729F5F0E8D39}" type="parTrans" cxnId="{D258BB13-C8D9-4330-85A2-C6B2FAD27DA6}">
      <dgm:prSet/>
      <dgm:spPr/>
      <dgm:t>
        <a:bodyPr/>
        <a:lstStyle/>
        <a:p>
          <a:endParaRPr lang="en-GB"/>
        </a:p>
      </dgm:t>
    </dgm:pt>
    <dgm:pt modelId="{144A1DF4-9C26-4AD7-AB49-681C7844B4FF}" type="sibTrans" cxnId="{D258BB13-C8D9-4330-85A2-C6B2FAD27DA6}">
      <dgm:prSet/>
      <dgm:spPr/>
      <dgm:t>
        <a:bodyPr/>
        <a:lstStyle/>
        <a:p>
          <a:endParaRPr lang="en-GB"/>
        </a:p>
      </dgm:t>
    </dgm:pt>
    <dgm:pt modelId="{5AC33CAA-0897-4D77-84F7-DC756727B148}" type="pres">
      <dgm:prSet presAssocID="{E9006679-DDA3-4F81-964E-DEEECAE0B5F2}" presName="Name0" presStyleCnt="0">
        <dgm:presLayoutVars>
          <dgm:dir/>
          <dgm:resizeHandles val="exact"/>
        </dgm:presLayoutVars>
      </dgm:prSet>
      <dgm:spPr/>
    </dgm:pt>
    <dgm:pt modelId="{E292AFE2-6031-4DD9-89F8-02E134D77709}" type="pres">
      <dgm:prSet presAssocID="{99F92F7B-6BC7-464C-B97C-62CFCCA0B9D2}" presName="node" presStyleLbl="node1" presStyleIdx="0" presStyleCnt="3">
        <dgm:presLayoutVars>
          <dgm:bulletEnabled val="1"/>
        </dgm:presLayoutVars>
      </dgm:prSet>
      <dgm:spPr/>
    </dgm:pt>
    <dgm:pt modelId="{BA886441-46D8-46A5-B192-5DE0FF570A20}" type="pres">
      <dgm:prSet presAssocID="{6FB3C04F-41AF-4699-B28E-BD31D5EFD737}" presName="sibTrans" presStyleLbl="sibTrans2D1" presStyleIdx="0" presStyleCnt="2"/>
      <dgm:spPr/>
    </dgm:pt>
    <dgm:pt modelId="{795FFDF3-648C-46D3-BE5D-D57954450ABA}" type="pres">
      <dgm:prSet presAssocID="{6FB3C04F-41AF-4699-B28E-BD31D5EFD737}" presName="connectorText" presStyleLbl="sibTrans2D1" presStyleIdx="0" presStyleCnt="2"/>
      <dgm:spPr/>
    </dgm:pt>
    <dgm:pt modelId="{9177E8B9-1ACB-4B23-8B90-15163AF183D3}" type="pres">
      <dgm:prSet presAssocID="{3ACA0FBF-D4AA-4D79-A1CF-8A6128145203}" presName="node" presStyleLbl="node1" presStyleIdx="1" presStyleCnt="3">
        <dgm:presLayoutVars>
          <dgm:bulletEnabled val="1"/>
        </dgm:presLayoutVars>
      </dgm:prSet>
      <dgm:spPr/>
    </dgm:pt>
    <dgm:pt modelId="{BC152ACF-2913-4E74-A4CE-3774D7B60223}" type="pres">
      <dgm:prSet presAssocID="{00C6D612-B79A-456C-BCE1-8A712593920F}" presName="sibTrans" presStyleLbl="sibTrans2D1" presStyleIdx="1" presStyleCnt="2"/>
      <dgm:spPr/>
    </dgm:pt>
    <dgm:pt modelId="{0919AEC9-F180-4594-9D67-38C1FDDD6F36}" type="pres">
      <dgm:prSet presAssocID="{00C6D612-B79A-456C-BCE1-8A712593920F}" presName="connectorText" presStyleLbl="sibTrans2D1" presStyleIdx="1" presStyleCnt="2"/>
      <dgm:spPr/>
    </dgm:pt>
    <dgm:pt modelId="{B2417F3B-5207-473E-9A86-1F58FC5CC80D}" type="pres">
      <dgm:prSet presAssocID="{C603AE89-0D80-49AD-9D5F-7DE101B501AE}" presName="node" presStyleLbl="node1" presStyleIdx="2" presStyleCnt="3">
        <dgm:presLayoutVars>
          <dgm:bulletEnabled val="1"/>
        </dgm:presLayoutVars>
      </dgm:prSet>
      <dgm:spPr/>
    </dgm:pt>
  </dgm:ptLst>
  <dgm:cxnLst>
    <dgm:cxn modelId="{D258BB13-C8D9-4330-85A2-C6B2FAD27DA6}" srcId="{E9006679-DDA3-4F81-964E-DEEECAE0B5F2}" destId="{C603AE89-0D80-49AD-9D5F-7DE101B501AE}" srcOrd="2" destOrd="0" parTransId="{D9F46D22-1ABC-4FFE-A3D4-729F5F0E8D39}" sibTransId="{144A1DF4-9C26-4AD7-AB49-681C7844B4FF}"/>
    <dgm:cxn modelId="{4A5AE028-4265-4BC8-95BA-CBA9F73CD30B}" srcId="{E9006679-DDA3-4F81-964E-DEEECAE0B5F2}" destId="{3ACA0FBF-D4AA-4D79-A1CF-8A6128145203}" srcOrd="1" destOrd="0" parTransId="{77D5EBEF-3E9C-4538-847B-CCA9A48F632A}" sibTransId="{00C6D612-B79A-456C-BCE1-8A712593920F}"/>
    <dgm:cxn modelId="{3B224E3D-89D2-449C-BAF9-2DB79F9D07A6}" type="presOf" srcId="{00C6D612-B79A-456C-BCE1-8A712593920F}" destId="{0919AEC9-F180-4594-9D67-38C1FDDD6F36}" srcOrd="1" destOrd="0" presId="urn:microsoft.com/office/officeart/2005/8/layout/process1"/>
    <dgm:cxn modelId="{4EB0D06D-7E16-40E9-A102-0EEAAA2FDCA1}" type="presOf" srcId="{E9006679-DDA3-4F81-964E-DEEECAE0B5F2}" destId="{5AC33CAA-0897-4D77-84F7-DC756727B148}" srcOrd="0" destOrd="0" presId="urn:microsoft.com/office/officeart/2005/8/layout/process1"/>
    <dgm:cxn modelId="{4DE2526E-706A-4570-97F8-D16C4571DCF3}" type="presOf" srcId="{3ACA0FBF-D4AA-4D79-A1CF-8A6128145203}" destId="{9177E8B9-1ACB-4B23-8B90-15163AF183D3}" srcOrd="0" destOrd="0" presId="urn:microsoft.com/office/officeart/2005/8/layout/process1"/>
    <dgm:cxn modelId="{F603F997-259A-46B1-A720-EB9C0FE31C5C}" type="presOf" srcId="{6FB3C04F-41AF-4699-B28E-BD31D5EFD737}" destId="{BA886441-46D8-46A5-B192-5DE0FF570A20}" srcOrd="0" destOrd="0" presId="urn:microsoft.com/office/officeart/2005/8/layout/process1"/>
    <dgm:cxn modelId="{296841C0-A6D4-4FBE-8F6E-CCACE14BE495}" type="presOf" srcId="{99F92F7B-6BC7-464C-B97C-62CFCCA0B9D2}" destId="{E292AFE2-6031-4DD9-89F8-02E134D77709}" srcOrd="0" destOrd="0" presId="urn:microsoft.com/office/officeart/2005/8/layout/process1"/>
    <dgm:cxn modelId="{E591E3D1-6F27-4856-98AB-E873D7084122}" srcId="{E9006679-DDA3-4F81-964E-DEEECAE0B5F2}" destId="{99F92F7B-6BC7-464C-B97C-62CFCCA0B9D2}" srcOrd="0" destOrd="0" parTransId="{CC0C3AE7-DADD-4BD2-B178-3BCA11A07FD0}" sibTransId="{6FB3C04F-41AF-4699-B28E-BD31D5EFD737}"/>
    <dgm:cxn modelId="{77F0E3D2-8115-45C4-BE46-0998610BFA75}" type="presOf" srcId="{00C6D612-B79A-456C-BCE1-8A712593920F}" destId="{BC152ACF-2913-4E74-A4CE-3774D7B60223}" srcOrd="0" destOrd="0" presId="urn:microsoft.com/office/officeart/2005/8/layout/process1"/>
    <dgm:cxn modelId="{DED3F4EC-30BB-4AEF-85E3-ABDD7D91E27D}" type="presOf" srcId="{6FB3C04F-41AF-4699-B28E-BD31D5EFD737}" destId="{795FFDF3-648C-46D3-BE5D-D57954450ABA}" srcOrd="1" destOrd="0" presId="urn:microsoft.com/office/officeart/2005/8/layout/process1"/>
    <dgm:cxn modelId="{5563C5F1-00E8-41ED-B37D-ED7A7B4A2C68}" type="presOf" srcId="{C603AE89-0D80-49AD-9D5F-7DE101B501AE}" destId="{B2417F3B-5207-473E-9A86-1F58FC5CC80D}" srcOrd="0" destOrd="0" presId="urn:microsoft.com/office/officeart/2005/8/layout/process1"/>
    <dgm:cxn modelId="{07CA2645-739D-4443-A62E-EF74747A8E4D}" type="presParOf" srcId="{5AC33CAA-0897-4D77-84F7-DC756727B148}" destId="{E292AFE2-6031-4DD9-89F8-02E134D77709}" srcOrd="0" destOrd="0" presId="urn:microsoft.com/office/officeart/2005/8/layout/process1"/>
    <dgm:cxn modelId="{181D1CC0-F8BE-4956-AEF5-7E3C670E4B24}" type="presParOf" srcId="{5AC33CAA-0897-4D77-84F7-DC756727B148}" destId="{BA886441-46D8-46A5-B192-5DE0FF570A20}" srcOrd="1" destOrd="0" presId="urn:microsoft.com/office/officeart/2005/8/layout/process1"/>
    <dgm:cxn modelId="{DABA0B8B-9E7E-4D7C-91D0-C74B53337447}" type="presParOf" srcId="{BA886441-46D8-46A5-B192-5DE0FF570A20}" destId="{795FFDF3-648C-46D3-BE5D-D57954450ABA}" srcOrd="0" destOrd="0" presId="urn:microsoft.com/office/officeart/2005/8/layout/process1"/>
    <dgm:cxn modelId="{8E05A236-15D2-43E8-B2A3-CFA908AF2892}" type="presParOf" srcId="{5AC33CAA-0897-4D77-84F7-DC756727B148}" destId="{9177E8B9-1ACB-4B23-8B90-15163AF183D3}" srcOrd="2" destOrd="0" presId="urn:microsoft.com/office/officeart/2005/8/layout/process1"/>
    <dgm:cxn modelId="{E5D6CED1-E895-47A4-985A-81BC500FC765}" type="presParOf" srcId="{5AC33CAA-0897-4D77-84F7-DC756727B148}" destId="{BC152ACF-2913-4E74-A4CE-3774D7B60223}" srcOrd="3" destOrd="0" presId="urn:microsoft.com/office/officeart/2005/8/layout/process1"/>
    <dgm:cxn modelId="{417CBF0E-4E2E-4414-B0C5-A7D23C03F05F}" type="presParOf" srcId="{BC152ACF-2913-4E74-A4CE-3774D7B60223}" destId="{0919AEC9-F180-4594-9D67-38C1FDDD6F36}" srcOrd="0" destOrd="0" presId="urn:microsoft.com/office/officeart/2005/8/layout/process1"/>
    <dgm:cxn modelId="{964D1CC3-29A9-4C4F-B90C-33B73522DCD4}" type="presParOf" srcId="{5AC33CAA-0897-4D77-84F7-DC756727B148}" destId="{B2417F3B-5207-473E-9A86-1F58FC5CC80D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B03BD6-9ACE-4F35-B432-7E5030448243}" type="doc">
      <dgm:prSet loTypeId="urn:microsoft.com/office/officeart/2008/layout/VerticalCurvedList" loCatId="list" qsTypeId="urn:microsoft.com/office/officeart/2005/8/quickstyle/3d3" qsCatId="3D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7C136456-FF19-4EEE-A43F-1C328D9DCE22}">
      <dgm:prSet phldrT="[Text]"/>
      <dgm:spPr/>
      <dgm:t>
        <a:bodyPr/>
        <a:lstStyle/>
        <a:p>
          <a:pPr>
            <a:buClrTx/>
            <a:buSzTx/>
            <a:buFont typeface="Arial" panose="020B0604020202020204" pitchFamily="34" charset="0"/>
            <a:buChar char="•"/>
          </a:pPr>
          <a:r>
            <a:rPr kumimoji="0" lang="en-US" altLang="en-US" b="0" i="0" u="none" strike="noStrike" cap="none" normalizeH="0" baseline="0" dirty="0">
              <a:ln/>
              <a:effectLst/>
            </a:rPr>
            <a:t>Untreated attention deficit hyperactivity disorder (ADHD) is likely to impede growth, especially in the social and intellectual spheres.</a:t>
          </a:r>
          <a:endParaRPr lang="en-GB" dirty="0"/>
        </a:p>
      </dgm:t>
    </dgm:pt>
    <dgm:pt modelId="{2D4EAAD8-578D-42D6-818B-6DCD4BCB5620}" type="parTrans" cxnId="{E7EF6E19-5979-40B6-944D-6D0F91E66983}">
      <dgm:prSet/>
      <dgm:spPr/>
      <dgm:t>
        <a:bodyPr/>
        <a:lstStyle/>
        <a:p>
          <a:endParaRPr lang="en-GB"/>
        </a:p>
      </dgm:t>
    </dgm:pt>
    <dgm:pt modelId="{1F6F2465-303E-4CB2-8CF4-DD7AA24496F6}" type="sibTrans" cxnId="{E7EF6E19-5979-40B6-944D-6D0F91E66983}">
      <dgm:prSet/>
      <dgm:spPr/>
      <dgm:t>
        <a:bodyPr/>
        <a:lstStyle/>
        <a:p>
          <a:endParaRPr lang="en-GB"/>
        </a:p>
      </dgm:t>
    </dgm:pt>
    <dgm:pt modelId="{8B291C0F-21B4-43A9-8490-628DF05537CC}">
      <dgm:prSet phldrT="[Text]"/>
      <dgm:spPr/>
      <dgm:t>
        <a:bodyPr/>
        <a:lstStyle/>
        <a:p>
          <a:pPr>
            <a:buClrTx/>
            <a:buSzTx/>
            <a:buFont typeface="Arial" panose="020B0604020202020204" pitchFamily="34" charset="0"/>
            <a:buChar char="•"/>
          </a:pPr>
          <a:r>
            <a:rPr kumimoji="0" lang="en-US" altLang="en-US" b="0" i="0" u="none" strike="noStrike" cap="none" normalizeH="0" baseline="0" dirty="0">
              <a:ln/>
              <a:effectLst/>
            </a:rPr>
            <a:t>It is known that females are diagnosed with ADHD less frequently and later.</a:t>
          </a:r>
          <a:endParaRPr lang="en-GB" dirty="0"/>
        </a:p>
      </dgm:t>
    </dgm:pt>
    <dgm:pt modelId="{D4FB081C-F51E-45A0-83FC-E97D7FFD1605}" type="parTrans" cxnId="{40FDA293-ACF2-4971-AA7F-E8C0A6A04622}">
      <dgm:prSet/>
      <dgm:spPr/>
      <dgm:t>
        <a:bodyPr/>
        <a:lstStyle/>
        <a:p>
          <a:endParaRPr lang="en-GB"/>
        </a:p>
      </dgm:t>
    </dgm:pt>
    <dgm:pt modelId="{870DDFD4-B073-4F15-B331-5953B6B27D6D}" type="sibTrans" cxnId="{40FDA293-ACF2-4971-AA7F-E8C0A6A04622}">
      <dgm:prSet/>
      <dgm:spPr/>
      <dgm:t>
        <a:bodyPr/>
        <a:lstStyle/>
        <a:p>
          <a:endParaRPr lang="en-GB"/>
        </a:p>
      </dgm:t>
    </dgm:pt>
    <dgm:pt modelId="{9ED20CAB-EC7C-45A0-A4D8-504B2C8105AB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kumimoji="0" lang="en-US" altLang="en-US" b="0" i="0" u="none" strike="noStrike" cap="none" normalizeH="0" baseline="0" dirty="0">
              <a:ln/>
              <a:effectLst/>
            </a:rPr>
            <a:t>According to the </a:t>
          </a:r>
          <a:r>
            <a:rPr kumimoji="0" lang="en-US" altLang="en-US" b="0" i="0" u="none" strike="noStrike" cap="none" normalizeH="0" baseline="0" dirty="0" err="1">
              <a:ln/>
              <a:effectLst/>
            </a:rPr>
            <a:t>reserach</a:t>
          </a:r>
          <a:r>
            <a:rPr kumimoji="0" lang="en-US" altLang="en-US" b="0" i="0" u="none" strike="noStrike" cap="none" normalizeH="0" baseline="0" dirty="0">
              <a:ln/>
              <a:effectLst/>
            </a:rPr>
            <a:t>, children with higher cognitive capacity, greater physical activity, prosocial skills, no autism diagnosis, and less </a:t>
          </a:r>
          <a:r>
            <a:rPr kumimoji="0" lang="en-US" altLang="en-US" b="0" i="0" u="none" strike="noStrike" cap="none" normalizeH="0" baseline="0" dirty="0" err="1">
              <a:ln/>
              <a:effectLst/>
            </a:rPr>
            <a:t>behavioural</a:t>
          </a:r>
          <a:r>
            <a:rPr kumimoji="0" lang="en-US" altLang="en-US" b="0" i="0" u="none" strike="noStrike" cap="none" normalizeH="0" baseline="0" dirty="0">
              <a:ln/>
              <a:effectLst/>
            </a:rPr>
            <a:t>, emotional, peer, and conduct problems were less likely to be diagnosed with ADHD.</a:t>
          </a:r>
          <a:endParaRPr lang="en-GB" dirty="0"/>
        </a:p>
      </dgm:t>
    </dgm:pt>
    <dgm:pt modelId="{2E46DDF7-14F4-4955-8370-0DB425D08E00}" type="parTrans" cxnId="{9751EC43-CDCC-42B1-A564-7A4767913752}">
      <dgm:prSet/>
      <dgm:spPr/>
      <dgm:t>
        <a:bodyPr/>
        <a:lstStyle/>
        <a:p>
          <a:endParaRPr lang="en-GB"/>
        </a:p>
      </dgm:t>
    </dgm:pt>
    <dgm:pt modelId="{539B0BB9-AD82-4CF3-A9AC-1BEB722ADDDE}" type="sibTrans" cxnId="{9751EC43-CDCC-42B1-A564-7A4767913752}">
      <dgm:prSet/>
      <dgm:spPr/>
      <dgm:t>
        <a:bodyPr/>
        <a:lstStyle/>
        <a:p>
          <a:endParaRPr lang="en-GB"/>
        </a:p>
      </dgm:t>
    </dgm:pt>
    <dgm:pt modelId="{34ADAFF0-49CA-4C35-9270-A159D7DD2D45}" type="pres">
      <dgm:prSet presAssocID="{46B03BD6-9ACE-4F35-B432-7E5030448243}" presName="Name0" presStyleCnt="0">
        <dgm:presLayoutVars>
          <dgm:chMax val="7"/>
          <dgm:chPref val="7"/>
          <dgm:dir/>
        </dgm:presLayoutVars>
      </dgm:prSet>
      <dgm:spPr/>
    </dgm:pt>
    <dgm:pt modelId="{75260C12-5E36-43F6-8734-52A73287608A}" type="pres">
      <dgm:prSet presAssocID="{46B03BD6-9ACE-4F35-B432-7E5030448243}" presName="Name1" presStyleCnt="0"/>
      <dgm:spPr/>
    </dgm:pt>
    <dgm:pt modelId="{DCBC98C2-F69E-405E-B245-3975921E90DB}" type="pres">
      <dgm:prSet presAssocID="{46B03BD6-9ACE-4F35-B432-7E5030448243}" presName="cycle" presStyleCnt="0"/>
      <dgm:spPr/>
    </dgm:pt>
    <dgm:pt modelId="{93C20575-2D2B-4A9E-A5C7-A34DF71EC03E}" type="pres">
      <dgm:prSet presAssocID="{46B03BD6-9ACE-4F35-B432-7E5030448243}" presName="srcNode" presStyleLbl="node1" presStyleIdx="0" presStyleCnt="3"/>
      <dgm:spPr/>
    </dgm:pt>
    <dgm:pt modelId="{29E83125-6D0D-4613-800F-FEFCFB634F0B}" type="pres">
      <dgm:prSet presAssocID="{46B03BD6-9ACE-4F35-B432-7E5030448243}" presName="conn" presStyleLbl="parChTrans1D2" presStyleIdx="0" presStyleCnt="1"/>
      <dgm:spPr/>
    </dgm:pt>
    <dgm:pt modelId="{E7802047-4D05-408B-BF75-709C028A9324}" type="pres">
      <dgm:prSet presAssocID="{46B03BD6-9ACE-4F35-B432-7E5030448243}" presName="extraNode" presStyleLbl="node1" presStyleIdx="0" presStyleCnt="3"/>
      <dgm:spPr/>
    </dgm:pt>
    <dgm:pt modelId="{D53250F9-5B1D-444A-B48A-E6E3281D1848}" type="pres">
      <dgm:prSet presAssocID="{46B03BD6-9ACE-4F35-B432-7E5030448243}" presName="dstNode" presStyleLbl="node1" presStyleIdx="0" presStyleCnt="3"/>
      <dgm:spPr/>
    </dgm:pt>
    <dgm:pt modelId="{74ED31AA-CF07-4F2E-9C48-F7DB2DAF3565}" type="pres">
      <dgm:prSet presAssocID="{7C136456-FF19-4EEE-A43F-1C328D9DCE22}" presName="text_1" presStyleLbl="node1" presStyleIdx="0" presStyleCnt="3">
        <dgm:presLayoutVars>
          <dgm:bulletEnabled val="1"/>
        </dgm:presLayoutVars>
      </dgm:prSet>
      <dgm:spPr/>
    </dgm:pt>
    <dgm:pt modelId="{D967AABD-CAC5-4D35-8AF3-64457D15E87A}" type="pres">
      <dgm:prSet presAssocID="{7C136456-FF19-4EEE-A43F-1C328D9DCE22}" presName="accent_1" presStyleCnt="0"/>
      <dgm:spPr/>
    </dgm:pt>
    <dgm:pt modelId="{F8F66177-1AC5-4631-9B53-76B40EE698E4}" type="pres">
      <dgm:prSet presAssocID="{7C136456-FF19-4EEE-A43F-1C328D9DCE22}" presName="accentRepeatNode" presStyleLbl="solidFgAcc1" presStyleIdx="0" presStyleCnt="3"/>
      <dgm:spPr/>
    </dgm:pt>
    <dgm:pt modelId="{9CC8D677-4FF9-4482-A220-2D6CC49F5131}" type="pres">
      <dgm:prSet presAssocID="{8B291C0F-21B4-43A9-8490-628DF05537CC}" presName="text_2" presStyleLbl="node1" presStyleIdx="1" presStyleCnt="3">
        <dgm:presLayoutVars>
          <dgm:bulletEnabled val="1"/>
        </dgm:presLayoutVars>
      </dgm:prSet>
      <dgm:spPr/>
    </dgm:pt>
    <dgm:pt modelId="{6BE6F9C6-880B-4842-91F4-1053623DE8D6}" type="pres">
      <dgm:prSet presAssocID="{8B291C0F-21B4-43A9-8490-628DF05537CC}" presName="accent_2" presStyleCnt="0"/>
      <dgm:spPr/>
    </dgm:pt>
    <dgm:pt modelId="{DA65D650-4134-46ED-BB77-EE224605BD02}" type="pres">
      <dgm:prSet presAssocID="{8B291C0F-21B4-43A9-8490-628DF05537CC}" presName="accentRepeatNode" presStyleLbl="solidFgAcc1" presStyleIdx="1" presStyleCnt="3"/>
      <dgm:spPr/>
    </dgm:pt>
    <dgm:pt modelId="{A2F541CC-EF8A-43CE-8CCA-31CF466F3195}" type="pres">
      <dgm:prSet presAssocID="{9ED20CAB-EC7C-45A0-A4D8-504B2C8105AB}" presName="text_3" presStyleLbl="node1" presStyleIdx="2" presStyleCnt="3">
        <dgm:presLayoutVars>
          <dgm:bulletEnabled val="1"/>
        </dgm:presLayoutVars>
      </dgm:prSet>
      <dgm:spPr/>
    </dgm:pt>
    <dgm:pt modelId="{86AE17E7-F40C-4159-BED3-800E2F5C41D9}" type="pres">
      <dgm:prSet presAssocID="{9ED20CAB-EC7C-45A0-A4D8-504B2C8105AB}" presName="accent_3" presStyleCnt="0"/>
      <dgm:spPr/>
    </dgm:pt>
    <dgm:pt modelId="{A80084AD-0E94-4650-87D7-CDD6718BEF5A}" type="pres">
      <dgm:prSet presAssocID="{9ED20CAB-EC7C-45A0-A4D8-504B2C8105AB}" presName="accentRepeatNode" presStyleLbl="solidFgAcc1" presStyleIdx="2" presStyleCnt="3"/>
      <dgm:spPr/>
    </dgm:pt>
  </dgm:ptLst>
  <dgm:cxnLst>
    <dgm:cxn modelId="{E7EF6E19-5979-40B6-944D-6D0F91E66983}" srcId="{46B03BD6-9ACE-4F35-B432-7E5030448243}" destId="{7C136456-FF19-4EEE-A43F-1C328D9DCE22}" srcOrd="0" destOrd="0" parTransId="{2D4EAAD8-578D-42D6-818B-6DCD4BCB5620}" sibTransId="{1F6F2465-303E-4CB2-8CF4-DD7AA24496F6}"/>
    <dgm:cxn modelId="{9751EC43-CDCC-42B1-A564-7A4767913752}" srcId="{46B03BD6-9ACE-4F35-B432-7E5030448243}" destId="{9ED20CAB-EC7C-45A0-A4D8-504B2C8105AB}" srcOrd="2" destOrd="0" parTransId="{2E46DDF7-14F4-4955-8370-0DB425D08E00}" sibTransId="{539B0BB9-AD82-4CF3-A9AC-1BEB722ADDDE}"/>
    <dgm:cxn modelId="{26BE838F-A4E7-41E7-876E-9DEE2FE76581}" type="presOf" srcId="{1F6F2465-303E-4CB2-8CF4-DD7AA24496F6}" destId="{29E83125-6D0D-4613-800F-FEFCFB634F0B}" srcOrd="0" destOrd="0" presId="urn:microsoft.com/office/officeart/2008/layout/VerticalCurvedList"/>
    <dgm:cxn modelId="{40FDA293-ACF2-4971-AA7F-E8C0A6A04622}" srcId="{46B03BD6-9ACE-4F35-B432-7E5030448243}" destId="{8B291C0F-21B4-43A9-8490-628DF05537CC}" srcOrd="1" destOrd="0" parTransId="{D4FB081C-F51E-45A0-83FC-E97D7FFD1605}" sibTransId="{870DDFD4-B073-4F15-B331-5953B6B27D6D}"/>
    <dgm:cxn modelId="{A1FAAEB7-004E-4828-9D82-032B3D32A2B0}" type="presOf" srcId="{8B291C0F-21B4-43A9-8490-628DF05537CC}" destId="{9CC8D677-4FF9-4482-A220-2D6CC49F5131}" srcOrd="0" destOrd="0" presId="urn:microsoft.com/office/officeart/2008/layout/VerticalCurvedList"/>
    <dgm:cxn modelId="{CA77BCDA-B3E9-45AA-91FE-A2DA9EED0FAA}" type="presOf" srcId="{7C136456-FF19-4EEE-A43F-1C328D9DCE22}" destId="{74ED31AA-CF07-4F2E-9C48-F7DB2DAF3565}" srcOrd="0" destOrd="0" presId="urn:microsoft.com/office/officeart/2008/layout/VerticalCurvedList"/>
    <dgm:cxn modelId="{59A4AAF5-4C12-4E63-A5A8-EE483E57F744}" type="presOf" srcId="{46B03BD6-9ACE-4F35-B432-7E5030448243}" destId="{34ADAFF0-49CA-4C35-9270-A159D7DD2D45}" srcOrd="0" destOrd="0" presId="urn:microsoft.com/office/officeart/2008/layout/VerticalCurvedList"/>
    <dgm:cxn modelId="{F58B4DFA-EC82-4564-BF77-B005D6136488}" type="presOf" srcId="{9ED20CAB-EC7C-45A0-A4D8-504B2C8105AB}" destId="{A2F541CC-EF8A-43CE-8CCA-31CF466F3195}" srcOrd="0" destOrd="0" presId="urn:microsoft.com/office/officeart/2008/layout/VerticalCurvedList"/>
    <dgm:cxn modelId="{527158E9-C669-4852-9A53-18D4EAF24E81}" type="presParOf" srcId="{34ADAFF0-49CA-4C35-9270-A159D7DD2D45}" destId="{75260C12-5E36-43F6-8734-52A73287608A}" srcOrd="0" destOrd="0" presId="urn:microsoft.com/office/officeart/2008/layout/VerticalCurvedList"/>
    <dgm:cxn modelId="{3022E39A-F8DF-4EDE-AC63-09B8D7A54C9F}" type="presParOf" srcId="{75260C12-5E36-43F6-8734-52A73287608A}" destId="{DCBC98C2-F69E-405E-B245-3975921E90DB}" srcOrd="0" destOrd="0" presId="urn:microsoft.com/office/officeart/2008/layout/VerticalCurvedList"/>
    <dgm:cxn modelId="{A1C10308-0B32-4586-9A90-5223631EEE60}" type="presParOf" srcId="{DCBC98C2-F69E-405E-B245-3975921E90DB}" destId="{93C20575-2D2B-4A9E-A5C7-A34DF71EC03E}" srcOrd="0" destOrd="0" presId="urn:microsoft.com/office/officeart/2008/layout/VerticalCurvedList"/>
    <dgm:cxn modelId="{A14A5D27-0AE3-48E0-BB6E-E70A6E2F964F}" type="presParOf" srcId="{DCBC98C2-F69E-405E-B245-3975921E90DB}" destId="{29E83125-6D0D-4613-800F-FEFCFB634F0B}" srcOrd="1" destOrd="0" presId="urn:microsoft.com/office/officeart/2008/layout/VerticalCurvedList"/>
    <dgm:cxn modelId="{31E7FC75-228E-45E5-B32F-BE170CA4E286}" type="presParOf" srcId="{DCBC98C2-F69E-405E-B245-3975921E90DB}" destId="{E7802047-4D05-408B-BF75-709C028A9324}" srcOrd="2" destOrd="0" presId="urn:microsoft.com/office/officeart/2008/layout/VerticalCurvedList"/>
    <dgm:cxn modelId="{7DFE4BEC-DC25-4BB6-BD1A-C853E37F9E31}" type="presParOf" srcId="{DCBC98C2-F69E-405E-B245-3975921E90DB}" destId="{D53250F9-5B1D-444A-B48A-E6E3281D1848}" srcOrd="3" destOrd="0" presId="urn:microsoft.com/office/officeart/2008/layout/VerticalCurvedList"/>
    <dgm:cxn modelId="{DFE7EFAD-8CE6-49EA-A19A-865DA3BE75E5}" type="presParOf" srcId="{75260C12-5E36-43F6-8734-52A73287608A}" destId="{74ED31AA-CF07-4F2E-9C48-F7DB2DAF3565}" srcOrd="1" destOrd="0" presId="urn:microsoft.com/office/officeart/2008/layout/VerticalCurvedList"/>
    <dgm:cxn modelId="{3ADADC61-ACB2-4840-B68E-F45769A0040F}" type="presParOf" srcId="{75260C12-5E36-43F6-8734-52A73287608A}" destId="{D967AABD-CAC5-4D35-8AF3-64457D15E87A}" srcOrd="2" destOrd="0" presId="urn:microsoft.com/office/officeart/2008/layout/VerticalCurvedList"/>
    <dgm:cxn modelId="{52A5E44D-8530-496A-A6E4-755BABA7040C}" type="presParOf" srcId="{D967AABD-CAC5-4D35-8AF3-64457D15E87A}" destId="{F8F66177-1AC5-4631-9B53-76B40EE698E4}" srcOrd="0" destOrd="0" presId="urn:microsoft.com/office/officeart/2008/layout/VerticalCurvedList"/>
    <dgm:cxn modelId="{645869F0-44C6-4503-979D-FCC2FC434822}" type="presParOf" srcId="{75260C12-5E36-43F6-8734-52A73287608A}" destId="{9CC8D677-4FF9-4482-A220-2D6CC49F5131}" srcOrd="3" destOrd="0" presId="urn:microsoft.com/office/officeart/2008/layout/VerticalCurvedList"/>
    <dgm:cxn modelId="{7EE127D4-6B01-4C3A-BEB5-190F43C6AF8D}" type="presParOf" srcId="{75260C12-5E36-43F6-8734-52A73287608A}" destId="{6BE6F9C6-880B-4842-91F4-1053623DE8D6}" srcOrd="4" destOrd="0" presId="urn:microsoft.com/office/officeart/2008/layout/VerticalCurvedList"/>
    <dgm:cxn modelId="{74646C57-F5C6-494A-8A57-EE6927C48949}" type="presParOf" srcId="{6BE6F9C6-880B-4842-91F4-1053623DE8D6}" destId="{DA65D650-4134-46ED-BB77-EE224605BD02}" srcOrd="0" destOrd="0" presId="urn:microsoft.com/office/officeart/2008/layout/VerticalCurvedList"/>
    <dgm:cxn modelId="{663AC367-C512-470D-A9D9-61DAFFC888A0}" type="presParOf" srcId="{75260C12-5E36-43F6-8734-52A73287608A}" destId="{A2F541CC-EF8A-43CE-8CCA-31CF466F3195}" srcOrd="5" destOrd="0" presId="urn:microsoft.com/office/officeart/2008/layout/VerticalCurvedList"/>
    <dgm:cxn modelId="{3C22CF42-CD64-40F0-B99F-E8FD33FBC446}" type="presParOf" srcId="{75260C12-5E36-43F6-8734-52A73287608A}" destId="{86AE17E7-F40C-4159-BED3-800E2F5C41D9}" srcOrd="6" destOrd="0" presId="urn:microsoft.com/office/officeart/2008/layout/VerticalCurvedList"/>
    <dgm:cxn modelId="{830AEE63-5949-47E7-A48F-C74ABED23039}" type="presParOf" srcId="{86AE17E7-F40C-4159-BED3-800E2F5C41D9}" destId="{A80084AD-0E94-4650-87D7-CDD6718BEF5A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96D622-1DAA-406B-8F46-7A599B2180D7}" type="doc">
      <dgm:prSet loTypeId="urn:microsoft.com/office/officeart/2005/8/layout/vProcess5" loCatId="process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D18CB83A-4DB7-4A94-87B7-1973C1FD5C4B}">
      <dgm:prSet phldrT="[Text]" custT="1"/>
      <dgm:spPr/>
      <dgm:t>
        <a:bodyPr/>
        <a:lstStyle/>
        <a:p>
          <a:r>
            <a:rPr lang="en-US" altLang="en-US" sz="2800" dirty="0"/>
            <a:t>Due to ADHD and related comorbidities, adults with ADHD have much higher medical costs than those without </a:t>
          </a:r>
        </a:p>
        <a:p>
          <a:r>
            <a:rPr lang="en-US" altLang="en-US" sz="2800" dirty="0">
              <a:cs typeface="Arial" panose="020B0604020202020204" pitchFamily="34" charset="0"/>
            </a:rPr>
            <a:t>(</a:t>
          </a:r>
          <a:r>
            <a:rPr lang="en-US" altLang="en-US" sz="2800" dirty="0" err="1">
              <a:cs typeface="Arial" panose="020B0604020202020204" pitchFamily="34" charset="0"/>
            </a:rPr>
            <a:t>Libutzki</a:t>
          </a:r>
          <a:r>
            <a:rPr lang="en-US" altLang="en-US" sz="2800" dirty="0">
              <a:cs typeface="Arial" panose="020B0604020202020204" pitchFamily="34" charset="0"/>
            </a:rPr>
            <a:t> </a:t>
          </a:r>
          <a:r>
            <a:rPr lang="en-US" altLang="en-US" sz="2800" i="1" dirty="0">
              <a:cs typeface="Arial" panose="020B0604020202020204" pitchFamily="34" charset="0"/>
            </a:rPr>
            <a:t>et al.</a:t>
          </a:r>
          <a:r>
            <a:rPr lang="en-US" altLang="en-US" sz="2800" dirty="0">
              <a:cs typeface="Arial" panose="020B0604020202020204" pitchFamily="34" charset="0"/>
            </a:rPr>
            <a:t>, 2020). </a:t>
          </a:r>
          <a:endParaRPr lang="en-GB" sz="2800" dirty="0"/>
        </a:p>
      </dgm:t>
    </dgm:pt>
    <dgm:pt modelId="{4C18B2AE-6CFD-48F6-875F-B6A216EB9481}" type="parTrans" cxnId="{227C2A8E-536C-44E6-8A4F-F9EECBA7AF6B}">
      <dgm:prSet/>
      <dgm:spPr/>
      <dgm:t>
        <a:bodyPr/>
        <a:lstStyle/>
        <a:p>
          <a:endParaRPr lang="en-GB"/>
        </a:p>
      </dgm:t>
    </dgm:pt>
    <dgm:pt modelId="{5C70E7B9-7B93-4819-AE8A-B3B32E50B159}" type="sibTrans" cxnId="{227C2A8E-536C-44E6-8A4F-F9EECBA7AF6B}">
      <dgm:prSet/>
      <dgm:spPr/>
      <dgm:t>
        <a:bodyPr/>
        <a:lstStyle/>
        <a:p>
          <a:endParaRPr lang="en-GB"/>
        </a:p>
      </dgm:t>
    </dgm:pt>
    <dgm:pt modelId="{D5291DC5-03AB-4C9E-99A2-9ADBDF717C64}">
      <dgm:prSet phldrT="[Text]" custT="1"/>
      <dgm:spPr/>
      <dgm:t>
        <a:bodyPr/>
        <a:lstStyle/>
        <a:p>
          <a:r>
            <a:rPr lang="en-US" altLang="en-US" sz="2800" dirty="0">
              <a:cs typeface="Arial" panose="020B0604020202020204" pitchFamily="34" charset="0"/>
            </a:rPr>
            <a:t>Annual cost difference of an ADHD child with sibling shows difference of </a:t>
          </a:r>
          <a:r>
            <a:rPr lang="en-GB" sz="2800" dirty="0"/>
            <a:t>€20,134 per person. </a:t>
          </a:r>
          <a:r>
            <a:rPr lang="en-GB" altLang="en-US" sz="2800" dirty="0">
              <a:cs typeface="Arial" panose="020B0604020202020204" pitchFamily="34" charset="0"/>
            </a:rPr>
            <a:t>The cost id higher due to educational needs and loss of productivity </a:t>
          </a:r>
          <a:r>
            <a:rPr lang="en-US" altLang="en-US" sz="2800" dirty="0">
              <a:cs typeface="Arial" panose="020B0604020202020204" pitchFamily="34" charset="0"/>
            </a:rPr>
            <a:t>(Daley </a:t>
          </a:r>
          <a:r>
            <a:rPr lang="en-US" altLang="en-US" sz="2800" i="1" dirty="0">
              <a:cs typeface="Arial" panose="020B0604020202020204" pitchFamily="34" charset="0"/>
            </a:rPr>
            <a:t>et al.</a:t>
          </a:r>
          <a:r>
            <a:rPr lang="en-US" altLang="en-US" sz="2800" dirty="0">
              <a:cs typeface="Arial" panose="020B0604020202020204" pitchFamily="34" charset="0"/>
            </a:rPr>
            <a:t>, 2019).</a:t>
          </a:r>
          <a:endParaRPr lang="en-GB" sz="2800" dirty="0"/>
        </a:p>
      </dgm:t>
    </dgm:pt>
    <dgm:pt modelId="{C869F47A-8C82-4922-9C4E-9110633BFD96}" type="parTrans" cxnId="{9F4E21EA-4841-4E8A-8EEB-9520652E7D60}">
      <dgm:prSet/>
      <dgm:spPr/>
      <dgm:t>
        <a:bodyPr/>
        <a:lstStyle/>
        <a:p>
          <a:endParaRPr lang="en-GB"/>
        </a:p>
      </dgm:t>
    </dgm:pt>
    <dgm:pt modelId="{70355ACE-357A-46DC-A0FA-84D4621A7103}" type="sibTrans" cxnId="{9F4E21EA-4841-4E8A-8EEB-9520652E7D60}">
      <dgm:prSet/>
      <dgm:spPr/>
      <dgm:t>
        <a:bodyPr/>
        <a:lstStyle/>
        <a:p>
          <a:endParaRPr lang="en-GB"/>
        </a:p>
      </dgm:t>
    </dgm:pt>
    <dgm:pt modelId="{140492A3-50A2-4CB7-A117-49DABEE98EDD}">
      <dgm:prSet phldrT="[Text]" custT="1"/>
      <dgm:spPr/>
      <dgm:t>
        <a:bodyPr/>
        <a:lstStyle/>
        <a:p>
          <a:r>
            <a:rPr lang="en-US" altLang="en-US" sz="2800" dirty="0"/>
            <a:t>Limited recognition of disorders by general practitioners in the UK is a major barrier to receiving specialized services</a:t>
          </a:r>
        </a:p>
        <a:p>
          <a:r>
            <a:rPr lang="en-US" altLang="en-US" sz="2800" dirty="0">
              <a:cs typeface="Arial" panose="020B0604020202020204" pitchFamily="34" charset="0"/>
            </a:rPr>
            <a:t>(</a:t>
          </a:r>
          <a:r>
            <a:rPr lang="en-US" altLang="en-US" sz="2800" dirty="0" err="1">
              <a:cs typeface="Arial" panose="020B0604020202020204" pitchFamily="34" charset="0"/>
            </a:rPr>
            <a:t>Sayal,Goodman</a:t>
          </a:r>
          <a:r>
            <a:rPr lang="en-US" altLang="en-US" sz="2800" dirty="0">
              <a:cs typeface="Arial" panose="020B0604020202020204" pitchFamily="34" charset="0"/>
            </a:rPr>
            <a:t> and Ford, 2006).</a:t>
          </a:r>
          <a:endParaRPr lang="en-GB" sz="2800" dirty="0"/>
        </a:p>
      </dgm:t>
    </dgm:pt>
    <dgm:pt modelId="{42391AE6-37E2-411D-9534-C4EAF44885C1}" type="parTrans" cxnId="{E69A0BDD-D574-4C85-A1A3-709998B62303}">
      <dgm:prSet/>
      <dgm:spPr/>
      <dgm:t>
        <a:bodyPr/>
        <a:lstStyle/>
        <a:p>
          <a:endParaRPr lang="en-GB"/>
        </a:p>
      </dgm:t>
    </dgm:pt>
    <dgm:pt modelId="{E65484C2-1971-4BDE-8C26-DE952E3A4CBD}" type="sibTrans" cxnId="{E69A0BDD-D574-4C85-A1A3-709998B62303}">
      <dgm:prSet/>
      <dgm:spPr/>
      <dgm:t>
        <a:bodyPr/>
        <a:lstStyle/>
        <a:p>
          <a:endParaRPr lang="en-GB"/>
        </a:p>
      </dgm:t>
    </dgm:pt>
    <dgm:pt modelId="{FF4E0F57-40EA-43A0-B719-B0326E2ADA5F}" type="pres">
      <dgm:prSet presAssocID="{9996D622-1DAA-406B-8F46-7A599B2180D7}" presName="outerComposite" presStyleCnt="0">
        <dgm:presLayoutVars>
          <dgm:chMax val="5"/>
          <dgm:dir/>
          <dgm:resizeHandles val="exact"/>
        </dgm:presLayoutVars>
      </dgm:prSet>
      <dgm:spPr/>
    </dgm:pt>
    <dgm:pt modelId="{25E74586-F747-4920-BD4E-F58D6B9AF977}" type="pres">
      <dgm:prSet presAssocID="{9996D622-1DAA-406B-8F46-7A599B2180D7}" presName="dummyMaxCanvas" presStyleCnt="0">
        <dgm:presLayoutVars/>
      </dgm:prSet>
      <dgm:spPr/>
    </dgm:pt>
    <dgm:pt modelId="{D79A2F6E-C632-45D4-BCED-E169AEC7B7A6}" type="pres">
      <dgm:prSet presAssocID="{9996D622-1DAA-406B-8F46-7A599B2180D7}" presName="ThreeNodes_1" presStyleLbl="node1" presStyleIdx="0" presStyleCnt="3">
        <dgm:presLayoutVars>
          <dgm:bulletEnabled val="1"/>
        </dgm:presLayoutVars>
      </dgm:prSet>
      <dgm:spPr/>
    </dgm:pt>
    <dgm:pt modelId="{E5F6DE85-B2A0-4A8F-82A3-5376B1AD2A0F}" type="pres">
      <dgm:prSet presAssocID="{9996D622-1DAA-406B-8F46-7A599B2180D7}" presName="ThreeNodes_2" presStyleLbl="node1" presStyleIdx="1" presStyleCnt="3">
        <dgm:presLayoutVars>
          <dgm:bulletEnabled val="1"/>
        </dgm:presLayoutVars>
      </dgm:prSet>
      <dgm:spPr/>
    </dgm:pt>
    <dgm:pt modelId="{A45E54B0-09B9-43ED-9764-E1DF9176B048}" type="pres">
      <dgm:prSet presAssocID="{9996D622-1DAA-406B-8F46-7A599B2180D7}" presName="ThreeNodes_3" presStyleLbl="node1" presStyleIdx="2" presStyleCnt="3">
        <dgm:presLayoutVars>
          <dgm:bulletEnabled val="1"/>
        </dgm:presLayoutVars>
      </dgm:prSet>
      <dgm:spPr/>
    </dgm:pt>
    <dgm:pt modelId="{3EDD6207-6584-47F6-BB1B-55312D16DE0B}" type="pres">
      <dgm:prSet presAssocID="{9996D622-1DAA-406B-8F46-7A599B2180D7}" presName="ThreeConn_1-2" presStyleLbl="fgAccFollowNode1" presStyleIdx="0" presStyleCnt="2">
        <dgm:presLayoutVars>
          <dgm:bulletEnabled val="1"/>
        </dgm:presLayoutVars>
      </dgm:prSet>
      <dgm:spPr/>
    </dgm:pt>
    <dgm:pt modelId="{CBDA75C4-4EDB-4061-83BF-3F10F30A9A15}" type="pres">
      <dgm:prSet presAssocID="{9996D622-1DAA-406B-8F46-7A599B2180D7}" presName="ThreeConn_2-3" presStyleLbl="fgAccFollowNode1" presStyleIdx="1" presStyleCnt="2">
        <dgm:presLayoutVars>
          <dgm:bulletEnabled val="1"/>
        </dgm:presLayoutVars>
      </dgm:prSet>
      <dgm:spPr/>
    </dgm:pt>
    <dgm:pt modelId="{AF34D531-39D6-40F4-A19D-238CA6779751}" type="pres">
      <dgm:prSet presAssocID="{9996D622-1DAA-406B-8F46-7A599B2180D7}" presName="ThreeNodes_1_text" presStyleLbl="node1" presStyleIdx="2" presStyleCnt="3">
        <dgm:presLayoutVars>
          <dgm:bulletEnabled val="1"/>
        </dgm:presLayoutVars>
      </dgm:prSet>
      <dgm:spPr/>
    </dgm:pt>
    <dgm:pt modelId="{904F4BB3-2B50-4A38-A13A-B84147F4C08F}" type="pres">
      <dgm:prSet presAssocID="{9996D622-1DAA-406B-8F46-7A599B2180D7}" presName="ThreeNodes_2_text" presStyleLbl="node1" presStyleIdx="2" presStyleCnt="3">
        <dgm:presLayoutVars>
          <dgm:bulletEnabled val="1"/>
        </dgm:presLayoutVars>
      </dgm:prSet>
      <dgm:spPr/>
    </dgm:pt>
    <dgm:pt modelId="{4788693E-0A99-497B-B41A-26699C5621C2}" type="pres">
      <dgm:prSet presAssocID="{9996D622-1DAA-406B-8F46-7A599B2180D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49D1C12-8D5D-4452-A390-782930A4C753}" type="presOf" srcId="{D5291DC5-03AB-4C9E-99A2-9ADBDF717C64}" destId="{904F4BB3-2B50-4A38-A13A-B84147F4C08F}" srcOrd="1" destOrd="0" presId="urn:microsoft.com/office/officeart/2005/8/layout/vProcess5"/>
    <dgm:cxn modelId="{6BA74D2A-9856-4DFA-8401-CEAE2447D9D3}" type="presOf" srcId="{9996D622-1DAA-406B-8F46-7A599B2180D7}" destId="{FF4E0F57-40EA-43A0-B719-B0326E2ADA5F}" srcOrd="0" destOrd="0" presId="urn:microsoft.com/office/officeart/2005/8/layout/vProcess5"/>
    <dgm:cxn modelId="{4FE23F2B-33DE-4D88-BA0D-73491A7E5482}" type="presOf" srcId="{D18CB83A-4DB7-4A94-87B7-1973C1FD5C4B}" destId="{D79A2F6E-C632-45D4-BCED-E169AEC7B7A6}" srcOrd="0" destOrd="0" presId="urn:microsoft.com/office/officeart/2005/8/layout/vProcess5"/>
    <dgm:cxn modelId="{21E8CC3E-E9B0-4C49-BDF3-62DD94EF2709}" type="presOf" srcId="{D18CB83A-4DB7-4A94-87B7-1973C1FD5C4B}" destId="{AF34D531-39D6-40F4-A19D-238CA6779751}" srcOrd="1" destOrd="0" presId="urn:microsoft.com/office/officeart/2005/8/layout/vProcess5"/>
    <dgm:cxn modelId="{EBAE543F-89F7-407A-BCBF-194AA11286D3}" type="presOf" srcId="{D5291DC5-03AB-4C9E-99A2-9ADBDF717C64}" destId="{E5F6DE85-B2A0-4A8F-82A3-5376B1AD2A0F}" srcOrd="0" destOrd="0" presId="urn:microsoft.com/office/officeart/2005/8/layout/vProcess5"/>
    <dgm:cxn modelId="{0F12E654-6977-4436-B59C-4889CA5185FD}" type="presOf" srcId="{70355ACE-357A-46DC-A0FA-84D4621A7103}" destId="{CBDA75C4-4EDB-4061-83BF-3F10F30A9A15}" srcOrd="0" destOrd="0" presId="urn:microsoft.com/office/officeart/2005/8/layout/vProcess5"/>
    <dgm:cxn modelId="{D527A585-6B96-4BC9-8B5A-43A51B8CCFC2}" type="presOf" srcId="{5C70E7B9-7B93-4819-AE8A-B3B32E50B159}" destId="{3EDD6207-6584-47F6-BB1B-55312D16DE0B}" srcOrd="0" destOrd="0" presId="urn:microsoft.com/office/officeart/2005/8/layout/vProcess5"/>
    <dgm:cxn modelId="{227C2A8E-536C-44E6-8A4F-F9EECBA7AF6B}" srcId="{9996D622-1DAA-406B-8F46-7A599B2180D7}" destId="{D18CB83A-4DB7-4A94-87B7-1973C1FD5C4B}" srcOrd="0" destOrd="0" parTransId="{4C18B2AE-6CFD-48F6-875F-B6A216EB9481}" sibTransId="{5C70E7B9-7B93-4819-AE8A-B3B32E50B159}"/>
    <dgm:cxn modelId="{955A2A98-6458-4542-8395-9BF9ED551EA8}" type="presOf" srcId="{140492A3-50A2-4CB7-A117-49DABEE98EDD}" destId="{4788693E-0A99-497B-B41A-26699C5621C2}" srcOrd="1" destOrd="0" presId="urn:microsoft.com/office/officeart/2005/8/layout/vProcess5"/>
    <dgm:cxn modelId="{E69A0BDD-D574-4C85-A1A3-709998B62303}" srcId="{9996D622-1DAA-406B-8F46-7A599B2180D7}" destId="{140492A3-50A2-4CB7-A117-49DABEE98EDD}" srcOrd="2" destOrd="0" parTransId="{42391AE6-37E2-411D-9534-C4EAF44885C1}" sibTransId="{E65484C2-1971-4BDE-8C26-DE952E3A4CBD}"/>
    <dgm:cxn modelId="{9F4E21EA-4841-4E8A-8EEB-9520652E7D60}" srcId="{9996D622-1DAA-406B-8F46-7A599B2180D7}" destId="{D5291DC5-03AB-4C9E-99A2-9ADBDF717C64}" srcOrd="1" destOrd="0" parTransId="{C869F47A-8C82-4922-9C4E-9110633BFD96}" sibTransId="{70355ACE-357A-46DC-A0FA-84D4621A7103}"/>
    <dgm:cxn modelId="{A8F503ED-8215-4EB1-93D6-CC4856601E09}" type="presOf" srcId="{140492A3-50A2-4CB7-A117-49DABEE98EDD}" destId="{A45E54B0-09B9-43ED-9764-E1DF9176B048}" srcOrd="0" destOrd="0" presId="urn:microsoft.com/office/officeart/2005/8/layout/vProcess5"/>
    <dgm:cxn modelId="{25C2F3DE-2A7A-46A6-9664-3E6F531E4D5C}" type="presParOf" srcId="{FF4E0F57-40EA-43A0-B719-B0326E2ADA5F}" destId="{25E74586-F747-4920-BD4E-F58D6B9AF977}" srcOrd="0" destOrd="0" presId="urn:microsoft.com/office/officeart/2005/8/layout/vProcess5"/>
    <dgm:cxn modelId="{1865635B-5DA1-4E69-84E8-2F5961B6B767}" type="presParOf" srcId="{FF4E0F57-40EA-43A0-B719-B0326E2ADA5F}" destId="{D79A2F6E-C632-45D4-BCED-E169AEC7B7A6}" srcOrd="1" destOrd="0" presId="urn:microsoft.com/office/officeart/2005/8/layout/vProcess5"/>
    <dgm:cxn modelId="{B8DCEB1A-C328-43BC-A77D-23CDD9251A83}" type="presParOf" srcId="{FF4E0F57-40EA-43A0-B719-B0326E2ADA5F}" destId="{E5F6DE85-B2A0-4A8F-82A3-5376B1AD2A0F}" srcOrd="2" destOrd="0" presId="urn:microsoft.com/office/officeart/2005/8/layout/vProcess5"/>
    <dgm:cxn modelId="{44F0F487-82A8-4AFE-9133-ADA982FAAA75}" type="presParOf" srcId="{FF4E0F57-40EA-43A0-B719-B0326E2ADA5F}" destId="{A45E54B0-09B9-43ED-9764-E1DF9176B048}" srcOrd="3" destOrd="0" presId="urn:microsoft.com/office/officeart/2005/8/layout/vProcess5"/>
    <dgm:cxn modelId="{B4339C46-67B0-4D40-9E79-68BEC2134EF0}" type="presParOf" srcId="{FF4E0F57-40EA-43A0-B719-B0326E2ADA5F}" destId="{3EDD6207-6584-47F6-BB1B-55312D16DE0B}" srcOrd="4" destOrd="0" presId="urn:microsoft.com/office/officeart/2005/8/layout/vProcess5"/>
    <dgm:cxn modelId="{D8EFE3D4-1FB7-4FA7-9ED7-A9FBC75B5F98}" type="presParOf" srcId="{FF4E0F57-40EA-43A0-B719-B0326E2ADA5F}" destId="{CBDA75C4-4EDB-4061-83BF-3F10F30A9A15}" srcOrd="5" destOrd="0" presId="urn:microsoft.com/office/officeart/2005/8/layout/vProcess5"/>
    <dgm:cxn modelId="{43B2B18A-7641-4B39-90A0-937E6902641A}" type="presParOf" srcId="{FF4E0F57-40EA-43A0-B719-B0326E2ADA5F}" destId="{AF34D531-39D6-40F4-A19D-238CA6779751}" srcOrd="6" destOrd="0" presId="urn:microsoft.com/office/officeart/2005/8/layout/vProcess5"/>
    <dgm:cxn modelId="{B461666F-6A80-4F28-8C5A-B47DBAF1B1D3}" type="presParOf" srcId="{FF4E0F57-40EA-43A0-B719-B0326E2ADA5F}" destId="{904F4BB3-2B50-4A38-A13A-B84147F4C08F}" srcOrd="7" destOrd="0" presId="urn:microsoft.com/office/officeart/2005/8/layout/vProcess5"/>
    <dgm:cxn modelId="{59A84A69-B6C8-4039-8B48-47E3DD617AE8}" type="presParOf" srcId="{FF4E0F57-40EA-43A0-B719-B0326E2ADA5F}" destId="{4788693E-0A99-497B-B41A-26699C5621C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0B245B-C636-40B7-901B-9E757C745337}" type="doc">
      <dgm:prSet loTypeId="urn:microsoft.com/office/officeart/2005/8/layout/hProcess9" loCatId="process" qsTypeId="urn:microsoft.com/office/officeart/2005/8/quickstyle/3d3" qsCatId="3D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EC512156-FFCA-4630-B9F7-2B03F7B403D9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altLang="en-US" dirty="0"/>
            <a:t>To identify key barriers that affect early recognition of ADHD among school children.</a:t>
          </a:r>
          <a:endParaRPr lang="en-GB" dirty="0"/>
        </a:p>
      </dgm:t>
    </dgm:pt>
    <dgm:pt modelId="{FD00167A-DBB0-44B5-9654-A7E8540E43D2}" type="parTrans" cxnId="{5D28F9AC-B076-4B11-A9C9-AFA413AD6282}">
      <dgm:prSet/>
      <dgm:spPr/>
      <dgm:t>
        <a:bodyPr/>
        <a:lstStyle/>
        <a:p>
          <a:endParaRPr lang="en-GB"/>
        </a:p>
      </dgm:t>
    </dgm:pt>
    <dgm:pt modelId="{5E9998BC-AB20-4D78-A923-ECF5633850A3}" type="sibTrans" cxnId="{5D28F9AC-B076-4B11-A9C9-AFA413AD6282}">
      <dgm:prSet/>
      <dgm:spPr/>
      <dgm:t>
        <a:bodyPr/>
        <a:lstStyle/>
        <a:p>
          <a:endParaRPr lang="en-GB"/>
        </a:p>
      </dgm:t>
    </dgm:pt>
    <dgm:pt modelId="{C0332775-5106-4DD8-82FD-4EFB68548FBA}">
      <dgm:prSet phldrT="[Text]" phldr="0"/>
      <dgm:spPr/>
      <dgm:t>
        <a:bodyPr/>
        <a:lstStyle/>
        <a:p>
          <a:r>
            <a:rPr lang="en-US" altLang="en-US" dirty="0"/>
            <a:t>To examine factors such as parental awareness, educational support, healthcare access and socioeconomic factors influencing diagnostic process</a:t>
          </a:r>
          <a:endParaRPr lang="en-GB" dirty="0"/>
        </a:p>
      </dgm:t>
    </dgm:pt>
    <dgm:pt modelId="{D18F1ADE-C977-492E-AB35-1F3C02C03122}" type="parTrans" cxnId="{9CB25DCA-42D4-4115-B5A1-84AA4F517AAF}">
      <dgm:prSet/>
      <dgm:spPr/>
      <dgm:t>
        <a:bodyPr/>
        <a:lstStyle/>
        <a:p>
          <a:endParaRPr lang="en-GB"/>
        </a:p>
      </dgm:t>
    </dgm:pt>
    <dgm:pt modelId="{FDD8ED67-5936-4A6C-93E8-BA22B3428568}" type="sibTrans" cxnId="{9CB25DCA-42D4-4115-B5A1-84AA4F517AAF}">
      <dgm:prSet/>
      <dgm:spPr/>
      <dgm:t>
        <a:bodyPr/>
        <a:lstStyle/>
        <a:p>
          <a:endParaRPr lang="en-GB"/>
        </a:p>
      </dgm:t>
    </dgm:pt>
    <dgm:pt modelId="{F4494B11-7BD0-4FF8-AA21-7DB39C779DDF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altLang="en-US" dirty="0"/>
            <a:t>To evaluate implications of delayed diagnosis on education, social and health outcomes and identify strategies to improve early intervention.</a:t>
          </a:r>
          <a:endParaRPr lang="en-GB" dirty="0"/>
        </a:p>
      </dgm:t>
    </dgm:pt>
    <dgm:pt modelId="{AEE9D687-ECB4-42EC-A41A-A921D690A9F3}" type="parTrans" cxnId="{D1849F9B-484F-4629-B784-0AC2A8CA2F65}">
      <dgm:prSet/>
      <dgm:spPr/>
      <dgm:t>
        <a:bodyPr/>
        <a:lstStyle/>
        <a:p>
          <a:endParaRPr lang="en-GB"/>
        </a:p>
      </dgm:t>
    </dgm:pt>
    <dgm:pt modelId="{BF7C73DE-2E87-4B81-BB28-E1C840544329}" type="sibTrans" cxnId="{D1849F9B-484F-4629-B784-0AC2A8CA2F65}">
      <dgm:prSet/>
      <dgm:spPr/>
      <dgm:t>
        <a:bodyPr/>
        <a:lstStyle/>
        <a:p>
          <a:endParaRPr lang="en-GB"/>
        </a:p>
      </dgm:t>
    </dgm:pt>
    <dgm:pt modelId="{7FC54DA5-A900-41FF-889E-C7A52047EBFD}" type="pres">
      <dgm:prSet presAssocID="{B90B245B-C636-40B7-901B-9E757C745337}" presName="CompostProcess" presStyleCnt="0">
        <dgm:presLayoutVars>
          <dgm:dir/>
          <dgm:resizeHandles val="exact"/>
        </dgm:presLayoutVars>
      </dgm:prSet>
      <dgm:spPr/>
    </dgm:pt>
    <dgm:pt modelId="{62FDEB72-0EBF-4F9F-AE90-04D65AD98516}" type="pres">
      <dgm:prSet presAssocID="{B90B245B-C636-40B7-901B-9E757C745337}" presName="arrow" presStyleLbl="bgShp" presStyleIdx="0" presStyleCnt="1"/>
      <dgm:spPr/>
    </dgm:pt>
    <dgm:pt modelId="{A5FE612E-F7FE-42A8-9000-31740FA46B52}" type="pres">
      <dgm:prSet presAssocID="{B90B245B-C636-40B7-901B-9E757C745337}" presName="linearProcess" presStyleCnt="0"/>
      <dgm:spPr/>
    </dgm:pt>
    <dgm:pt modelId="{4BE9ED4C-09DE-4097-A5A5-CF09087900DA}" type="pres">
      <dgm:prSet presAssocID="{EC512156-FFCA-4630-B9F7-2B03F7B403D9}" presName="textNode" presStyleLbl="node1" presStyleIdx="0" presStyleCnt="3">
        <dgm:presLayoutVars>
          <dgm:bulletEnabled val="1"/>
        </dgm:presLayoutVars>
      </dgm:prSet>
      <dgm:spPr/>
    </dgm:pt>
    <dgm:pt modelId="{62644EA7-0098-4744-BE50-C69CD5AE3024}" type="pres">
      <dgm:prSet presAssocID="{5E9998BC-AB20-4D78-A923-ECF5633850A3}" presName="sibTrans" presStyleCnt="0"/>
      <dgm:spPr/>
    </dgm:pt>
    <dgm:pt modelId="{579806FA-6BDC-4816-B4C3-9D57F02F0C44}" type="pres">
      <dgm:prSet presAssocID="{C0332775-5106-4DD8-82FD-4EFB68548FBA}" presName="textNode" presStyleLbl="node1" presStyleIdx="1" presStyleCnt="3">
        <dgm:presLayoutVars>
          <dgm:bulletEnabled val="1"/>
        </dgm:presLayoutVars>
      </dgm:prSet>
      <dgm:spPr/>
    </dgm:pt>
    <dgm:pt modelId="{DF7EACC4-544E-4EEF-9E70-73D3B845BCBF}" type="pres">
      <dgm:prSet presAssocID="{FDD8ED67-5936-4A6C-93E8-BA22B3428568}" presName="sibTrans" presStyleCnt="0"/>
      <dgm:spPr/>
    </dgm:pt>
    <dgm:pt modelId="{FA635D2D-41B4-49DB-97AA-5AADB153866B}" type="pres">
      <dgm:prSet presAssocID="{F4494B11-7BD0-4FF8-AA21-7DB39C779DDF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88B8A93A-00A8-45FF-B813-236A3C42B916}" type="presOf" srcId="{F4494B11-7BD0-4FF8-AA21-7DB39C779DDF}" destId="{FA635D2D-41B4-49DB-97AA-5AADB153866B}" srcOrd="0" destOrd="0" presId="urn:microsoft.com/office/officeart/2005/8/layout/hProcess9"/>
    <dgm:cxn modelId="{D1849F9B-484F-4629-B784-0AC2A8CA2F65}" srcId="{B90B245B-C636-40B7-901B-9E757C745337}" destId="{F4494B11-7BD0-4FF8-AA21-7DB39C779DDF}" srcOrd="2" destOrd="0" parTransId="{AEE9D687-ECB4-42EC-A41A-A921D690A9F3}" sibTransId="{BF7C73DE-2E87-4B81-BB28-E1C840544329}"/>
    <dgm:cxn modelId="{5D28F9AC-B076-4B11-A9C9-AFA413AD6282}" srcId="{B90B245B-C636-40B7-901B-9E757C745337}" destId="{EC512156-FFCA-4630-B9F7-2B03F7B403D9}" srcOrd="0" destOrd="0" parTransId="{FD00167A-DBB0-44B5-9654-A7E8540E43D2}" sibTransId="{5E9998BC-AB20-4D78-A923-ECF5633850A3}"/>
    <dgm:cxn modelId="{257CC4BC-ACE4-423F-83C8-1C28B4A6FFC2}" type="presOf" srcId="{B90B245B-C636-40B7-901B-9E757C745337}" destId="{7FC54DA5-A900-41FF-889E-C7A52047EBFD}" srcOrd="0" destOrd="0" presId="urn:microsoft.com/office/officeart/2005/8/layout/hProcess9"/>
    <dgm:cxn modelId="{BFAEEEC7-35DC-4501-9969-AAB365EACEF7}" type="presOf" srcId="{EC512156-FFCA-4630-B9F7-2B03F7B403D9}" destId="{4BE9ED4C-09DE-4097-A5A5-CF09087900DA}" srcOrd="0" destOrd="0" presId="urn:microsoft.com/office/officeart/2005/8/layout/hProcess9"/>
    <dgm:cxn modelId="{9CB25DCA-42D4-4115-B5A1-84AA4F517AAF}" srcId="{B90B245B-C636-40B7-901B-9E757C745337}" destId="{C0332775-5106-4DD8-82FD-4EFB68548FBA}" srcOrd="1" destOrd="0" parTransId="{D18F1ADE-C977-492E-AB35-1F3C02C03122}" sibTransId="{FDD8ED67-5936-4A6C-93E8-BA22B3428568}"/>
    <dgm:cxn modelId="{DB377AE9-6593-4483-AAC0-F894F41BD7B1}" type="presOf" srcId="{C0332775-5106-4DD8-82FD-4EFB68548FBA}" destId="{579806FA-6BDC-4816-B4C3-9D57F02F0C44}" srcOrd="0" destOrd="0" presId="urn:microsoft.com/office/officeart/2005/8/layout/hProcess9"/>
    <dgm:cxn modelId="{9FA066BD-92AD-4974-A07B-76DC16F0AA3D}" type="presParOf" srcId="{7FC54DA5-A900-41FF-889E-C7A52047EBFD}" destId="{62FDEB72-0EBF-4F9F-AE90-04D65AD98516}" srcOrd="0" destOrd="0" presId="urn:microsoft.com/office/officeart/2005/8/layout/hProcess9"/>
    <dgm:cxn modelId="{09A0BFD0-AF3B-41BE-B7B7-80AE8D2E4161}" type="presParOf" srcId="{7FC54DA5-A900-41FF-889E-C7A52047EBFD}" destId="{A5FE612E-F7FE-42A8-9000-31740FA46B52}" srcOrd="1" destOrd="0" presId="urn:microsoft.com/office/officeart/2005/8/layout/hProcess9"/>
    <dgm:cxn modelId="{4E0880FC-0DC8-418E-8958-FF39C135603B}" type="presParOf" srcId="{A5FE612E-F7FE-42A8-9000-31740FA46B52}" destId="{4BE9ED4C-09DE-4097-A5A5-CF09087900DA}" srcOrd="0" destOrd="0" presId="urn:microsoft.com/office/officeart/2005/8/layout/hProcess9"/>
    <dgm:cxn modelId="{B0353F62-F66F-43B1-8FF6-073CC1D7A0F8}" type="presParOf" srcId="{A5FE612E-F7FE-42A8-9000-31740FA46B52}" destId="{62644EA7-0098-4744-BE50-C69CD5AE3024}" srcOrd="1" destOrd="0" presId="urn:microsoft.com/office/officeart/2005/8/layout/hProcess9"/>
    <dgm:cxn modelId="{A152C465-E580-4C29-A67D-118079707163}" type="presParOf" srcId="{A5FE612E-F7FE-42A8-9000-31740FA46B52}" destId="{579806FA-6BDC-4816-B4C3-9D57F02F0C44}" srcOrd="2" destOrd="0" presId="urn:microsoft.com/office/officeart/2005/8/layout/hProcess9"/>
    <dgm:cxn modelId="{EC2FFFA5-5847-4E39-9F4D-86AE71127CAA}" type="presParOf" srcId="{A5FE612E-F7FE-42A8-9000-31740FA46B52}" destId="{DF7EACC4-544E-4EEF-9E70-73D3B845BCBF}" srcOrd="3" destOrd="0" presId="urn:microsoft.com/office/officeart/2005/8/layout/hProcess9"/>
    <dgm:cxn modelId="{B25F485F-88A4-4EF3-80A2-0C0FB82A29B2}" type="presParOf" srcId="{A5FE612E-F7FE-42A8-9000-31740FA46B52}" destId="{FA635D2D-41B4-49DB-97AA-5AADB153866B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C536F-8A73-408C-81A5-911DE5B9BBB5}">
      <dsp:nvSpPr>
        <dsp:cNvPr id="0" name=""/>
        <dsp:cNvSpPr/>
      </dsp:nvSpPr>
      <dsp:spPr>
        <a:xfrm>
          <a:off x="0" y="0"/>
          <a:ext cx="9919428" cy="24384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altLang="en-US" sz="2700" kern="1200" dirty="0"/>
            <a:t>ADHD is diagnosed in around </a:t>
          </a:r>
          <a:r>
            <a:rPr lang="en-US" altLang="en-US" sz="2700" b="1" kern="1200" dirty="0"/>
            <a:t>5% of school-age children worldwide</a:t>
          </a:r>
          <a:r>
            <a:rPr lang="en-US" altLang="en-US" sz="2700" kern="1200" dirty="0"/>
            <a:t>. The deficits linked to ADHD persist in adulthood </a:t>
          </a:r>
          <a:r>
            <a:rPr lang="en-US" altLang="en-US" sz="2700" kern="1200" dirty="0">
              <a:cs typeface="Arial" panose="020B0604020202020204" pitchFamily="34" charset="0"/>
            </a:rPr>
            <a:t>(</a:t>
          </a:r>
          <a:r>
            <a:rPr lang="en-US" altLang="en-US" sz="2700" kern="1200" dirty="0" err="1">
              <a:cs typeface="Arial" panose="020B0604020202020204" pitchFamily="34" charset="0"/>
            </a:rPr>
            <a:t>Jangmo</a:t>
          </a:r>
          <a:r>
            <a:rPr lang="en-US" altLang="en-US" sz="2700" kern="1200" dirty="0">
              <a:cs typeface="Arial" panose="020B0604020202020204" pitchFamily="34" charset="0"/>
            </a:rPr>
            <a:t> </a:t>
          </a:r>
          <a:r>
            <a:rPr lang="en-US" altLang="en-US" sz="2700" i="1" kern="1200" dirty="0">
              <a:cs typeface="Arial" panose="020B0604020202020204" pitchFamily="34" charset="0"/>
            </a:rPr>
            <a:t>et al.</a:t>
          </a:r>
          <a:r>
            <a:rPr lang="en-US" altLang="en-US" sz="2700" kern="1200" dirty="0">
              <a:cs typeface="Arial" panose="020B0604020202020204" pitchFamily="34" charset="0"/>
            </a:rPr>
            <a:t>, 2019).</a:t>
          </a:r>
          <a:endParaRPr lang="en-GB" sz="2700" kern="1200" dirty="0"/>
        </a:p>
      </dsp:txBody>
      <dsp:txXfrm>
        <a:off x="71418" y="71418"/>
        <a:ext cx="7288205" cy="2295564"/>
      </dsp:txXfrm>
    </dsp:sp>
    <dsp:sp modelId="{5DDFF129-5B2C-49BF-B65C-2C4AA7BE9164}">
      <dsp:nvSpPr>
        <dsp:cNvPr id="0" name=""/>
        <dsp:cNvSpPr/>
      </dsp:nvSpPr>
      <dsp:spPr>
        <a:xfrm>
          <a:off x="875243" y="2844799"/>
          <a:ext cx="9919428" cy="24384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700" kern="1200" dirty="0"/>
            <a:t>In UK, an estimated </a:t>
          </a:r>
          <a:r>
            <a:rPr lang="en-US" altLang="en-US" sz="2700" b="1" kern="1200" dirty="0"/>
            <a:t>741,000 children </a:t>
          </a:r>
          <a:r>
            <a:rPr lang="en-US" altLang="en-US" sz="2700" kern="1200" dirty="0"/>
            <a:t>and adolescents (ages 5 to 24) have ADHD </a:t>
          </a:r>
          <a:r>
            <a:rPr lang="en-US" altLang="en-US" sz="2700" kern="1200" dirty="0">
              <a:cs typeface="Times New Roman" panose="02020603050405020304" pitchFamily="18" charset="0"/>
            </a:rPr>
            <a:t>(NHS Digital, 2025).</a:t>
          </a:r>
        </a:p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700" kern="1200" dirty="0"/>
            <a:t>The UK economy is predicted to </a:t>
          </a:r>
          <a:r>
            <a:rPr lang="en-US" altLang="en-US" sz="2700" b="1" kern="1200" dirty="0"/>
            <a:t>lose £17 billion </a:t>
          </a:r>
          <a:r>
            <a:rPr lang="en-US" altLang="en-US" sz="2700" kern="1200" dirty="0"/>
            <a:t>as a result of </a:t>
          </a:r>
          <a:r>
            <a:rPr lang="en-US" altLang="en-US" sz="2700" b="1" kern="1200" dirty="0"/>
            <a:t>not treating ADHD </a:t>
          </a:r>
          <a:r>
            <a:rPr lang="en-US" altLang="en-US" sz="2700" kern="1200" dirty="0">
              <a:cs typeface="Arial" panose="020B0604020202020204" pitchFamily="34" charset="0"/>
            </a:rPr>
            <a:t>(Daley </a:t>
          </a:r>
          <a:r>
            <a:rPr lang="en-US" altLang="en-US" sz="2700" i="1" kern="1200" dirty="0">
              <a:cs typeface="Arial" panose="020B0604020202020204" pitchFamily="34" charset="0"/>
            </a:rPr>
            <a:t>et al.</a:t>
          </a:r>
          <a:r>
            <a:rPr lang="en-US" altLang="en-US" sz="2700" kern="1200" dirty="0">
              <a:cs typeface="Arial" panose="020B0604020202020204" pitchFamily="34" charset="0"/>
            </a:rPr>
            <a:t>, 2019).</a:t>
          </a:r>
          <a:endParaRPr lang="en-GB" sz="2700" kern="1200" dirty="0"/>
        </a:p>
      </dsp:txBody>
      <dsp:txXfrm>
        <a:off x="946661" y="2916217"/>
        <a:ext cx="7316388" cy="2295564"/>
      </dsp:txXfrm>
    </dsp:sp>
    <dsp:sp modelId="{D5F8C6C3-F62D-4AF3-A330-6C3CAF630580}">
      <dsp:nvSpPr>
        <dsp:cNvPr id="0" name=""/>
        <dsp:cNvSpPr/>
      </dsp:nvSpPr>
      <dsp:spPr>
        <a:xfrm>
          <a:off x="1750487" y="5689599"/>
          <a:ext cx="9919428" cy="24384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700" kern="1200" dirty="0"/>
            <a:t>The wait times for NHS services are up to 4+ years for children and up to 8+ years for adults </a:t>
          </a:r>
          <a:r>
            <a:rPr lang="en-US" altLang="en-US" sz="2700" kern="1200" dirty="0">
              <a:cs typeface="Arial" panose="020B0604020202020204" pitchFamily="34" charset="0"/>
            </a:rPr>
            <a:t>(NHS, 2025).</a:t>
          </a:r>
          <a:endParaRPr lang="en-GB" sz="2700" kern="1200" dirty="0"/>
        </a:p>
      </dsp:txBody>
      <dsp:txXfrm>
        <a:off x="1821905" y="5761017"/>
        <a:ext cx="7316388" cy="2295564"/>
      </dsp:txXfrm>
    </dsp:sp>
    <dsp:sp modelId="{2A63E7AF-A638-4745-BD6D-95DC2B747C41}">
      <dsp:nvSpPr>
        <dsp:cNvPr id="0" name=""/>
        <dsp:cNvSpPr/>
      </dsp:nvSpPr>
      <dsp:spPr>
        <a:xfrm>
          <a:off x="8334468" y="1849120"/>
          <a:ext cx="1584960" cy="158496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8691084" y="1849120"/>
        <a:ext cx="871728" cy="1192682"/>
      </dsp:txXfrm>
    </dsp:sp>
    <dsp:sp modelId="{B6BF2105-A9CA-4A97-ACEA-A55AB2FFEE7F}">
      <dsp:nvSpPr>
        <dsp:cNvPr id="0" name=""/>
        <dsp:cNvSpPr/>
      </dsp:nvSpPr>
      <dsp:spPr>
        <a:xfrm>
          <a:off x="9209712" y="4677664"/>
          <a:ext cx="1584960" cy="158496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9566328" y="4677664"/>
        <a:ext cx="871728" cy="11926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2AFE2-6031-4DD9-89F8-02E134D77709}">
      <dsp:nvSpPr>
        <dsp:cNvPr id="0" name=""/>
        <dsp:cNvSpPr/>
      </dsp:nvSpPr>
      <dsp:spPr>
        <a:xfrm>
          <a:off x="13394" y="1455484"/>
          <a:ext cx="4003476" cy="52170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/>
            <a:t>Untreated ADHD in children puts them at risk for: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/>
            <a:t>Academic Failure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/>
            <a:t>Social Isolation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/>
            <a:t>Emotional Difficulties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 err="1"/>
            <a:t>Behavioural</a:t>
          </a:r>
          <a:r>
            <a:rPr lang="en-US" altLang="en-US" sz="2800" kern="1200" dirty="0"/>
            <a:t> Problems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>
              <a:cs typeface="Arial" panose="020B0604020202020204" pitchFamily="34" charset="0"/>
            </a:rPr>
            <a:t>(Centers for Disease Control and Prevention, 2024).</a:t>
          </a:r>
          <a:endParaRPr lang="en-GB" sz="2800" kern="1200" dirty="0"/>
        </a:p>
      </dsp:txBody>
      <dsp:txXfrm>
        <a:off x="130652" y="1572742"/>
        <a:ext cx="3768960" cy="4982514"/>
      </dsp:txXfrm>
    </dsp:sp>
    <dsp:sp modelId="{BA886441-46D8-46A5-B192-5DE0FF570A20}">
      <dsp:nvSpPr>
        <dsp:cNvPr id="0" name=""/>
        <dsp:cNvSpPr/>
      </dsp:nvSpPr>
      <dsp:spPr>
        <a:xfrm>
          <a:off x="4417218" y="3567568"/>
          <a:ext cx="848737" cy="9928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4417218" y="3766140"/>
        <a:ext cx="594116" cy="595718"/>
      </dsp:txXfrm>
    </dsp:sp>
    <dsp:sp modelId="{9177E8B9-1ACB-4B23-8B90-15163AF183D3}">
      <dsp:nvSpPr>
        <dsp:cNvPr id="0" name=""/>
        <dsp:cNvSpPr/>
      </dsp:nvSpPr>
      <dsp:spPr>
        <a:xfrm>
          <a:off x="5618261" y="1455484"/>
          <a:ext cx="4003476" cy="52170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3300" kern="1200" dirty="0"/>
            <a:t>Untreated ADHD can have long-term effects on a child's general development that go beyond the classroom </a:t>
          </a:r>
        </a:p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3300" kern="1200" dirty="0">
              <a:cs typeface="Arial" panose="020B0604020202020204" pitchFamily="34" charset="0"/>
            </a:rPr>
            <a:t>(American Academy of Pediatrics, 2015).</a:t>
          </a:r>
          <a:endParaRPr lang="en-GB" sz="3300" kern="1200" dirty="0"/>
        </a:p>
      </dsp:txBody>
      <dsp:txXfrm>
        <a:off x="5735519" y="1572742"/>
        <a:ext cx="3768960" cy="4982514"/>
      </dsp:txXfrm>
    </dsp:sp>
    <dsp:sp modelId="{BC152ACF-2913-4E74-A4CE-3774D7B60223}">
      <dsp:nvSpPr>
        <dsp:cNvPr id="0" name=""/>
        <dsp:cNvSpPr/>
      </dsp:nvSpPr>
      <dsp:spPr>
        <a:xfrm>
          <a:off x="10022085" y="3567568"/>
          <a:ext cx="848737" cy="9928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10022085" y="3766140"/>
        <a:ext cx="594116" cy="595718"/>
      </dsp:txXfrm>
    </dsp:sp>
    <dsp:sp modelId="{B2417F3B-5207-473E-9A86-1F58FC5CC80D}">
      <dsp:nvSpPr>
        <dsp:cNvPr id="0" name=""/>
        <dsp:cNvSpPr/>
      </dsp:nvSpPr>
      <dsp:spPr>
        <a:xfrm>
          <a:off x="11223128" y="1455484"/>
          <a:ext cx="4003476" cy="52170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altLang="en-US" sz="3300" kern="1200" dirty="0"/>
            <a:t>Early intervention in children at risk for ADHD seem to be a promising way to improve social functioning and academic achievement </a:t>
          </a:r>
        </a:p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altLang="en-US" sz="3300" kern="1200" dirty="0">
              <a:cs typeface="Arial" panose="020B0604020202020204" pitchFamily="34" charset="0"/>
            </a:rPr>
            <a:t>(Feil </a:t>
          </a:r>
          <a:r>
            <a:rPr lang="en-US" altLang="en-US" sz="3300" i="1" kern="1200" dirty="0">
              <a:cs typeface="Arial" panose="020B0604020202020204" pitchFamily="34" charset="0"/>
            </a:rPr>
            <a:t>et al.</a:t>
          </a:r>
          <a:r>
            <a:rPr lang="en-US" altLang="en-US" sz="3300" kern="1200" dirty="0">
              <a:cs typeface="Arial" panose="020B0604020202020204" pitchFamily="34" charset="0"/>
            </a:rPr>
            <a:t>, 2016).</a:t>
          </a:r>
          <a:endParaRPr lang="en-GB" sz="3300" kern="1200" dirty="0"/>
        </a:p>
      </dsp:txBody>
      <dsp:txXfrm>
        <a:off x="11340386" y="1572742"/>
        <a:ext cx="3768960" cy="4982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E83125-6D0D-4613-800F-FEFCFB634F0B}">
      <dsp:nvSpPr>
        <dsp:cNvPr id="0" name=""/>
        <dsp:cNvSpPr/>
      </dsp:nvSpPr>
      <dsp:spPr>
        <a:xfrm>
          <a:off x="-9185064" y="-1403415"/>
          <a:ext cx="10934832" cy="10934832"/>
        </a:xfrm>
        <a:prstGeom prst="blockArc">
          <a:avLst>
            <a:gd name="adj1" fmla="val 18900000"/>
            <a:gd name="adj2" fmla="val 2700000"/>
            <a:gd name="adj3" fmla="val 198"/>
          </a:avLst>
        </a:pr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ED31AA-CF07-4F2E-9C48-F7DB2DAF3565}">
      <dsp:nvSpPr>
        <dsp:cNvPr id="0" name=""/>
        <dsp:cNvSpPr/>
      </dsp:nvSpPr>
      <dsp:spPr>
        <a:xfrm>
          <a:off x="1128166" y="812800"/>
          <a:ext cx="10951667" cy="16256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032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 typeface="Arial" panose="020B0604020202020204" pitchFamily="34" charset="0"/>
            <a:buNone/>
          </a:pPr>
          <a:r>
            <a:rPr kumimoji="0" lang="en-US" altLang="en-US" sz="2600" b="0" i="0" u="none" strike="noStrike" kern="1200" cap="none" normalizeH="0" baseline="0" dirty="0">
              <a:ln/>
              <a:effectLst/>
            </a:rPr>
            <a:t>Untreated attention deficit hyperactivity disorder (ADHD) is likely to impede growth, especially in the social and intellectual spheres.</a:t>
          </a:r>
          <a:endParaRPr lang="en-GB" sz="2600" kern="1200" dirty="0"/>
        </a:p>
      </dsp:txBody>
      <dsp:txXfrm>
        <a:off x="1128166" y="812800"/>
        <a:ext cx="10951667" cy="1625600"/>
      </dsp:txXfrm>
    </dsp:sp>
    <dsp:sp modelId="{F8F66177-1AC5-4631-9B53-76B40EE698E4}">
      <dsp:nvSpPr>
        <dsp:cNvPr id="0" name=""/>
        <dsp:cNvSpPr/>
      </dsp:nvSpPr>
      <dsp:spPr>
        <a:xfrm>
          <a:off x="112166" y="609600"/>
          <a:ext cx="2032000" cy="2032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8D677-4FF9-4482-A220-2D6CC49F5131}">
      <dsp:nvSpPr>
        <dsp:cNvPr id="0" name=""/>
        <dsp:cNvSpPr/>
      </dsp:nvSpPr>
      <dsp:spPr>
        <a:xfrm>
          <a:off x="1719072" y="3251199"/>
          <a:ext cx="10360761" cy="16256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032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 typeface="Arial" panose="020B0604020202020204" pitchFamily="34" charset="0"/>
            <a:buNone/>
          </a:pPr>
          <a:r>
            <a:rPr kumimoji="0" lang="en-US" altLang="en-US" sz="2600" b="0" i="0" u="none" strike="noStrike" kern="1200" cap="none" normalizeH="0" baseline="0" dirty="0">
              <a:ln/>
              <a:effectLst/>
            </a:rPr>
            <a:t>It is known that females are diagnosed with ADHD less frequently and later.</a:t>
          </a:r>
          <a:endParaRPr lang="en-GB" sz="2600" kern="1200" dirty="0"/>
        </a:p>
      </dsp:txBody>
      <dsp:txXfrm>
        <a:off x="1719072" y="3251199"/>
        <a:ext cx="10360761" cy="1625600"/>
      </dsp:txXfrm>
    </dsp:sp>
    <dsp:sp modelId="{DA65D650-4134-46ED-BB77-EE224605BD02}">
      <dsp:nvSpPr>
        <dsp:cNvPr id="0" name=""/>
        <dsp:cNvSpPr/>
      </dsp:nvSpPr>
      <dsp:spPr>
        <a:xfrm>
          <a:off x="703072" y="3047999"/>
          <a:ext cx="2032000" cy="2032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F541CC-EF8A-43CE-8CCA-31CF466F3195}">
      <dsp:nvSpPr>
        <dsp:cNvPr id="0" name=""/>
        <dsp:cNvSpPr/>
      </dsp:nvSpPr>
      <dsp:spPr>
        <a:xfrm>
          <a:off x="1128166" y="5689600"/>
          <a:ext cx="10951667" cy="16256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032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kumimoji="0" lang="en-US" altLang="en-US" sz="2600" b="0" i="0" u="none" strike="noStrike" kern="1200" cap="none" normalizeH="0" baseline="0" dirty="0">
              <a:ln/>
              <a:effectLst/>
            </a:rPr>
            <a:t>According to the </a:t>
          </a:r>
          <a:r>
            <a:rPr kumimoji="0" lang="en-US" altLang="en-US" sz="2600" b="0" i="0" u="none" strike="noStrike" kern="1200" cap="none" normalizeH="0" baseline="0" dirty="0" err="1">
              <a:ln/>
              <a:effectLst/>
            </a:rPr>
            <a:t>reserach</a:t>
          </a:r>
          <a:r>
            <a:rPr kumimoji="0" lang="en-US" altLang="en-US" sz="2600" b="0" i="0" u="none" strike="noStrike" kern="1200" cap="none" normalizeH="0" baseline="0" dirty="0">
              <a:ln/>
              <a:effectLst/>
            </a:rPr>
            <a:t>, children with higher cognitive capacity, greater physical activity, prosocial skills, no autism diagnosis, and less </a:t>
          </a:r>
          <a:r>
            <a:rPr kumimoji="0" lang="en-US" altLang="en-US" sz="2600" b="0" i="0" u="none" strike="noStrike" kern="1200" cap="none" normalizeH="0" baseline="0" dirty="0" err="1">
              <a:ln/>
              <a:effectLst/>
            </a:rPr>
            <a:t>behavioural</a:t>
          </a:r>
          <a:r>
            <a:rPr kumimoji="0" lang="en-US" altLang="en-US" sz="2600" b="0" i="0" u="none" strike="noStrike" kern="1200" cap="none" normalizeH="0" baseline="0" dirty="0">
              <a:ln/>
              <a:effectLst/>
            </a:rPr>
            <a:t>, emotional, peer, and conduct problems were less likely to be diagnosed with ADHD.</a:t>
          </a:r>
          <a:endParaRPr lang="en-GB" sz="2600" kern="1200" dirty="0"/>
        </a:p>
      </dsp:txBody>
      <dsp:txXfrm>
        <a:off x="1128166" y="5689600"/>
        <a:ext cx="10951667" cy="1625600"/>
      </dsp:txXfrm>
    </dsp:sp>
    <dsp:sp modelId="{A80084AD-0E94-4650-87D7-CDD6718BEF5A}">
      <dsp:nvSpPr>
        <dsp:cNvPr id="0" name=""/>
        <dsp:cNvSpPr/>
      </dsp:nvSpPr>
      <dsp:spPr>
        <a:xfrm>
          <a:off x="112166" y="5486400"/>
          <a:ext cx="2032000" cy="2032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A2F6E-C632-45D4-BCED-E169AEC7B7A6}">
      <dsp:nvSpPr>
        <dsp:cNvPr id="0" name=""/>
        <dsp:cNvSpPr/>
      </dsp:nvSpPr>
      <dsp:spPr>
        <a:xfrm>
          <a:off x="0" y="0"/>
          <a:ext cx="9132570" cy="24384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/>
            <a:t>Due to ADHD and related comorbidities, adults with ADHD have much higher medical costs than those without 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>
              <a:cs typeface="Arial" panose="020B0604020202020204" pitchFamily="34" charset="0"/>
            </a:rPr>
            <a:t>(</a:t>
          </a:r>
          <a:r>
            <a:rPr lang="en-US" altLang="en-US" sz="2800" kern="1200" dirty="0" err="1">
              <a:cs typeface="Arial" panose="020B0604020202020204" pitchFamily="34" charset="0"/>
            </a:rPr>
            <a:t>Libutzki</a:t>
          </a:r>
          <a:r>
            <a:rPr lang="en-US" altLang="en-US" sz="2800" kern="1200" dirty="0">
              <a:cs typeface="Arial" panose="020B0604020202020204" pitchFamily="34" charset="0"/>
            </a:rPr>
            <a:t> </a:t>
          </a:r>
          <a:r>
            <a:rPr lang="en-US" altLang="en-US" sz="2800" i="1" kern="1200" dirty="0">
              <a:cs typeface="Arial" panose="020B0604020202020204" pitchFamily="34" charset="0"/>
            </a:rPr>
            <a:t>et al.</a:t>
          </a:r>
          <a:r>
            <a:rPr lang="en-US" altLang="en-US" sz="2800" kern="1200" dirty="0">
              <a:cs typeface="Arial" panose="020B0604020202020204" pitchFamily="34" charset="0"/>
            </a:rPr>
            <a:t>, 2020). </a:t>
          </a:r>
          <a:endParaRPr lang="en-GB" sz="2800" kern="1200" dirty="0"/>
        </a:p>
      </dsp:txBody>
      <dsp:txXfrm>
        <a:off x="71418" y="71418"/>
        <a:ext cx="6501347" cy="2295564"/>
      </dsp:txXfrm>
    </dsp:sp>
    <dsp:sp modelId="{E5F6DE85-B2A0-4A8F-82A3-5376B1AD2A0F}">
      <dsp:nvSpPr>
        <dsp:cNvPr id="0" name=""/>
        <dsp:cNvSpPr/>
      </dsp:nvSpPr>
      <dsp:spPr>
        <a:xfrm>
          <a:off x="805815" y="2844799"/>
          <a:ext cx="9132570" cy="24384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>
              <a:cs typeface="Arial" panose="020B0604020202020204" pitchFamily="34" charset="0"/>
            </a:rPr>
            <a:t>Annual cost difference of an ADHD child with sibling shows difference of </a:t>
          </a:r>
          <a:r>
            <a:rPr lang="en-GB" sz="2800" kern="1200" dirty="0"/>
            <a:t>€20,134 per person. </a:t>
          </a:r>
          <a:r>
            <a:rPr lang="en-GB" altLang="en-US" sz="2800" kern="1200" dirty="0">
              <a:cs typeface="Arial" panose="020B0604020202020204" pitchFamily="34" charset="0"/>
            </a:rPr>
            <a:t>The cost id higher due to educational needs and loss of productivity </a:t>
          </a:r>
          <a:r>
            <a:rPr lang="en-US" altLang="en-US" sz="2800" kern="1200" dirty="0">
              <a:cs typeface="Arial" panose="020B0604020202020204" pitchFamily="34" charset="0"/>
            </a:rPr>
            <a:t>(Daley </a:t>
          </a:r>
          <a:r>
            <a:rPr lang="en-US" altLang="en-US" sz="2800" i="1" kern="1200" dirty="0">
              <a:cs typeface="Arial" panose="020B0604020202020204" pitchFamily="34" charset="0"/>
            </a:rPr>
            <a:t>et al.</a:t>
          </a:r>
          <a:r>
            <a:rPr lang="en-US" altLang="en-US" sz="2800" kern="1200" dirty="0">
              <a:cs typeface="Arial" panose="020B0604020202020204" pitchFamily="34" charset="0"/>
            </a:rPr>
            <a:t>, 2019).</a:t>
          </a:r>
          <a:endParaRPr lang="en-GB" sz="2800" kern="1200" dirty="0"/>
        </a:p>
      </dsp:txBody>
      <dsp:txXfrm>
        <a:off x="877233" y="2916217"/>
        <a:ext cx="6598959" cy="2295564"/>
      </dsp:txXfrm>
    </dsp:sp>
    <dsp:sp modelId="{A45E54B0-09B9-43ED-9764-E1DF9176B048}">
      <dsp:nvSpPr>
        <dsp:cNvPr id="0" name=""/>
        <dsp:cNvSpPr/>
      </dsp:nvSpPr>
      <dsp:spPr>
        <a:xfrm>
          <a:off x="1611630" y="5689599"/>
          <a:ext cx="9132570" cy="243840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/>
            <a:t>Limited recognition of disorders by general practitioners in the UK is a major barrier to receiving specialized services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kern="1200" dirty="0">
              <a:cs typeface="Arial" panose="020B0604020202020204" pitchFamily="34" charset="0"/>
            </a:rPr>
            <a:t>(</a:t>
          </a:r>
          <a:r>
            <a:rPr lang="en-US" altLang="en-US" sz="2800" kern="1200" dirty="0" err="1">
              <a:cs typeface="Arial" panose="020B0604020202020204" pitchFamily="34" charset="0"/>
            </a:rPr>
            <a:t>Sayal,Goodman</a:t>
          </a:r>
          <a:r>
            <a:rPr lang="en-US" altLang="en-US" sz="2800" kern="1200" dirty="0">
              <a:cs typeface="Arial" panose="020B0604020202020204" pitchFamily="34" charset="0"/>
            </a:rPr>
            <a:t> and Ford, 2006).</a:t>
          </a:r>
          <a:endParaRPr lang="en-GB" sz="2800" kern="1200" dirty="0"/>
        </a:p>
      </dsp:txBody>
      <dsp:txXfrm>
        <a:off x="1683048" y="5761017"/>
        <a:ext cx="6598959" cy="2295564"/>
      </dsp:txXfrm>
    </dsp:sp>
    <dsp:sp modelId="{3EDD6207-6584-47F6-BB1B-55312D16DE0B}">
      <dsp:nvSpPr>
        <dsp:cNvPr id="0" name=""/>
        <dsp:cNvSpPr/>
      </dsp:nvSpPr>
      <dsp:spPr>
        <a:xfrm>
          <a:off x="7547610" y="1849120"/>
          <a:ext cx="1584960" cy="158496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7904226" y="1849120"/>
        <a:ext cx="871728" cy="1192682"/>
      </dsp:txXfrm>
    </dsp:sp>
    <dsp:sp modelId="{CBDA75C4-4EDB-4061-83BF-3F10F30A9A15}">
      <dsp:nvSpPr>
        <dsp:cNvPr id="0" name=""/>
        <dsp:cNvSpPr/>
      </dsp:nvSpPr>
      <dsp:spPr>
        <a:xfrm>
          <a:off x="8353425" y="4677664"/>
          <a:ext cx="1584960" cy="158496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8710041" y="4677664"/>
        <a:ext cx="871728" cy="11926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DEB72-0EBF-4F9F-AE90-04D65AD98516}">
      <dsp:nvSpPr>
        <dsp:cNvPr id="0" name=""/>
        <dsp:cNvSpPr/>
      </dsp:nvSpPr>
      <dsp:spPr>
        <a:xfrm>
          <a:off x="1087066" y="0"/>
          <a:ext cx="12320087" cy="8128000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9ED4C-09DE-4097-A5A5-CF09087900DA}">
      <dsp:nvSpPr>
        <dsp:cNvPr id="0" name=""/>
        <dsp:cNvSpPr/>
      </dsp:nvSpPr>
      <dsp:spPr>
        <a:xfrm>
          <a:off x="491161" y="2438399"/>
          <a:ext cx="4348266" cy="3251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altLang="en-US" sz="2700" kern="1200" dirty="0"/>
            <a:t>To identify key barriers that affect early recognition of ADHD among school children.</a:t>
          </a:r>
          <a:endParaRPr lang="en-GB" sz="2700" kern="1200" dirty="0"/>
        </a:p>
      </dsp:txBody>
      <dsp:txXfrm>
        <a:off x="649872" y="2597110"/>
        <a:ext cx="4030844" cy="2933778"/>
      </dsp:txXfrm>
    </dsp:sp>
    <dsp:sp modelId="{579806FA-6BDC-4816-B4C3-9D57F02F0C44}">
      <dsp:nvSpPr>
        <dsp:cNvPr id="0" name=""/>
        <dsp:cNvSpPr/>
      </dsp:nvSpPr>
      <dsp:spPr>
        <a:xfrm>
          <a:off x="5072977" y="2438399"/>
          <a:ext cx="4348266" cy="3251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700" kern="1200" dirty="0"/>
            <a:t>To examine factors such as parental awareness, educational support, healthcare access and socioeconomic factors influencing diagnostic process</a:t>
          </a:r>
          <a:endParaRPr lang="en-GB" sz="2700" kern="1200" dirty="0"/>
        </a:p>
      </dsp:txBody>
      <dsp:txXfrm>
        <a:off x="5231688" y="2597110"/>
        <a:ext cx="4030844" cy="2933778"/>
      </dsp:txXfrm>
    </dsp:sp>
    <dsp:sp modelId="{FA635D2D-41B4-49DB-97AA-5AADB153866B}">
      <dsp:nvSpPr>
        <dsp:cNvPr id="0" name=""/>
        <dsp:cNvSpPr/>
      </dsp:nvSpPr>
      <dsp:spPr>
        <a:xfrm>
          <a:off x="9654793" y="2438399"/>
          <a:ext cx="4348266" cy="3251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altLang="en-US" sz="2700" kern="1200" dirty="0"/>
            <a:t>To evaluate implications of delayed diagnosis on education, social and health outcomes and identify strategies to improve early intervention.</a:t>
          </a:r>
          <a:endParaRPr lang="en-GB" sz="2700" kern="1200" dirty="0"/>
        </a:p>
      </dsp:txBody>
      <dsp:txXfrm>
        <a:off x="9813504" y="2597110"/>
        <a:ext cx="4030844" cy="29337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9A526-16CA-192C-0356-D430F7BCF8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683545"/>
            <a:ext cx="13716000" cy="3581400"/>
          </a:xfrm>
        </p:spPr>
        <p:txBody>
          <a:bodyPr anchor="b"/>
          <a:lstStyle>
            <a:lvl1pPr algn="ctr">
              <a:defRPr sz="9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77B81C-91B7-E0E8-68B1-21E480D2BB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5403057"/>
            <a:ext cx="13716000" cy="2483643"/>
          </a:xfrm>
        </p:spPr>
        <p:txBody>
          <a:bodyPr/>
          <a:lstStyle>
            <a:lvl1pPr marL="0" indent="0" algn="ctr">
              <a:buNone/>
              <a:defRPr sz="3600"/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8A9BF0-F02A-5639-3645-AE3B8191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E3616-0072-D49A-BA01-87398E043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76FE09-F850-ACCA-F6F3-B2BCFCB85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661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15506-A34C-FE65-08DA-4F0009E37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13903-7E9D-CDC0-4C52-A207ABA1D3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DA44EC-70A9-4BA0-5336-FF662B90C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D53AD-8375-5772-81DA-306A2621B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813D0-7E84-A64F-2662-D96092C6A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294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09266-E4EC-A174-E9DC-7DF715633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2564608"/>
            <a:ext cx="15773400" cy="4279106"/>
          </a:xfrm>
        </p:spPr>
        <p:txBody>
          <a:bodyPr anchor="b"/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3DCB69-DB40-2324-B0DE-5A7D05B4CB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6884195"/>
            <a:ext cx="15773400" cy="2250281"/>
          </a:xfrm>
        </p:spPr>
        <p:txBody>
          <a:bodyPr/>
          <a:lstStyle>
            <a:lvl1pPr marL="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1pPr>
            <a:lvl2pPr marL="685800" indent="0">
              <a:buNone/>
              <a:defRPr sz="30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FC8DDE-EFE1-F0F2-B216-F09D67063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A3E72-5D6B-FCCF-51A3-7F92A4B63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EF1EE-EE9E-D950-BFD0-96348AD69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433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ACE11-A40E-D6E2-D9A3-0974B3683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C4482-9E21-2040-2D27-5431BFD0B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2738438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BB4ACC-125C-1B0F-1C3C-AA8063EEA1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2738438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FF91F6-F716-9E1B-3DBD-2509E28E0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9421A1-E987-7DE0-B6F9-EDC02A9CC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7D84A6-AD0C-D277-6A24-54D48C1AD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127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9ADD-A36C-21C2-94F4-E49F49509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547688"/>
            <a:ext cx="15773400" cy="198834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6C1E73-AF74-05EC-48AB-2BB76E79E3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2521745"/>
            <a:ext cx="7736681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E1CF6F-9B38-04E4-3F91-7BA93E5814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3757613"/>
            <a:ext cx="7736681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744F67-2EDB-3E78-981E-B443365F32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2521745"/>
            <a:ext cx="7774782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EC43D3-72EE-7613-9C45-08FA664B00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3757613"/>
            <a:ext cx="7774782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6C8B0A-911F-A0EB-B2E7-DEE229D1F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7F7056-0E39-8106-4A30-CB76DCC5E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17A3AC-AEA7-2D38-4EF4-8EEFB4041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944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07845-4B82-B411-8688-C390D782F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B983FE-4172-54F7-6C43-B69954C33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1E2A08-87D3-F683-43CF-81812E3F8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C218A2-67CC-8821-3842-1860DA563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171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0AA767-790F-4586-CD6B-283D64DD0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2E44B2-F665-4E8D-11CC-B3BFAC27E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6EC295-2330-B6F0-D52E-2499463E8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649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55B85-9C80-0B8F-6DC1-0A344C54C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E5FDE-016B-0CA3-9816-EE5352436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76C120-CC98-6D33-67A7-4840CAA0F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B7A5A1-369B-B73A-9257-EC0CE6736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A5E3A5-6894-B5DD-A05F-7FF40010D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DAD1FE-A31D-7C53-D31F-6034AD999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343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B5D28-0EB0-1287-ABE3-098C1D54B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922547-0E0F-C977-5AF7-0E45DCF41E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C9D3C3-85F3-0ECD-0CB1-D566B4F707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CB4A22-0302-942F-59C4-C95FD2007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A2FA46-8CA0-D425-3EA7-E45278AE9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7506D3-4E5F-1A40-68AF-46A27CB76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715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E7301-4F62-0A7B-4292-E9D990538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CFEEDC-AFAB-E37D-7AEF-63DE5A9243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A6C3-156B-8921-305E-81EE560F4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1B011-84DB-4D51-6D6C-1F2AD1CD2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40FDB-B665-D98A-2E27-3B783738D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138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9EFE60-EDB4-855A-CC28-6BD51A61E2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547688"/>
            <a:ext cx="3943350" cy="871775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60ECCA-DC97-A049-F205-39D86A43BC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547688"/>
            <a:ext cx="11601450" cy="871775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A6D8A-3BA4-66EF-E7B0-3FA9ECC8C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59AEC2-1291-688D-3D2B-B848DC2A5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A967B1-23CE-BB7A-991C-9E328C6C6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851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1E5F9D-148D-C986-38DD-8F1441346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8"/>
            <a:ext cx="15773400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85FFFA-26AC-E0BF-92E8-F9FD4D0D3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2738438"/>
            <a:ext cx="15773400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0546A-25A4-21B2-1AA1-063DAC6F46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7810A-501B-ACF4-1400-8C77668E31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9534526"/>
            <a:ext cx="6172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0D4D7-C504-E993-9CDD-00D86DDDB1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532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jaac.2018.11.014" TargetMode="External"/><Relationship Id="rId13" Type="http://schemas.openxmlformats.org/officeDocument/2006/relationships/hyperlink" Target="https://www.england.nhs.uk/long-read/report-of-the-independent-adhd-taskforce-part-1/#references" TargetMode="External"/><Relationship Id="rId18" Type="http://schemas.openxmlformats.org/officeDocument/2006/relationships/hyperlink" Target="https://iris.who.int/server/api/core/bitstreams/124a9607-3e2f-423c-aef0-2f79407971ad/content" TargetMode="External"/><Relationship Id="rId3" Type="http://schemas.openxmlformats.org/officeDocument/2006/relationships/hyperlink" Target="https://doi.org/10.1002/jcv2.12301" TargetMode="External"/><Relationship Id="rId7" Type="http://schemas.openxmlformats.org/officeDocument/2006/relationships/hyperlink" Target="https://doi.org/10.17988/0198-7429-41.2.95" TargetMode="External"/><Relationship Id="rId12" Type="http://schemas.openxmlformats.org/officeDocument/2006/relationships/hyperlink" Target="https://www.nhs.uk/conditions/adhd-children-teenagers/" TargetMode="External"/><Relationship Id="rId17" Type="http://schemas.openxmlformats.org/officeDocument/2006/relationships/hyperlink" Target="https://doi.org/10.1111/j.1469-7610.2005.01553.x" TargetMode="External"/><Relationship Id="rId2" Type="http://schemas.openxmlformats.org/officeDocument/2006/relationships/hyperlink" Target="https://www.healthychildren.org/English/health-issues/conditions/adhd/Pages/Early-Warning-Signs-of-ADHD.aspx" TargetMode="External"/><Relationship Id="rId16" Type="http://schemas.openxmlformats.org/officeDocument/2006/relationships/hyperlink" Target="https://www.leonardsax.com/adhd-diagnosis-in-the-uk-and-usa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eurpsy.2019.06.011" TargetMode="External"/><Relationship Id="rId11" Type="http://schemas.openxmlformats.org/officeDocument/2006/relationships/hyperlink" Target="https://www.independent.co.uk/news/uk/home-news/adhd-healthwatch-england-nhs-england-patients-national-institute-for-health-and-care-excellence-b2759897.html" TargetMode="External"/><Relationship Id="rId5" Type="http://schemas.openxmlformats.org/officeDocument/2006/relationships/hyperlink" Target="https://www.cdc.gov/adhd/treatment/classroom.html" TargetMode="External"/><Relationship Id="rId15" Type="http://schemas.openxmlformats.org/officeDocument/2006/relationships/hyperlink" Target="https://doi.org/10.1186/s13052-023-01456-1" TargetMode="External"/><Relationship Id="rId10" Type="http://schemas.openxmlformats.org/officeDocument/2006/relationships/hyperlink" Target="https://doi.org/10.1371/journal.pdig.0000620" TargetMode="External"/><Relationship Id="rId19" Type="http://schemas.openxmlformats.org/officeDocument/2006/relationships/hyperlink" Target="https://doi.org/10.3810/pgm.2010.09.2206" TargetMode="External"/><Relationship Id="rId4" Type="http://schemas.openxmlformats.org/officeDocument/2006/relationships/hyperlink" Target="https://bravelittleheroespsychologyhub.com.au/what-happens-if-adhd-is-left-untreated/" TargetMode="External"/><Relationship Id="rId9" Type="http://schemas.openxmlformats.org/officeDocument/2006/relationships/hyperlink" Target="https://doi.org/10.1192/j.eurpsy.2020.84" TargetMode="External"/><Relationship Id="rId14" Type="http://schemas.openxmlformats.org/officeDocument/2006/relationships/hyperlink" Target="https://digital.nhs.uk/data-and-information/publications/statistical/mi-adhd/may-20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86200" y="1628172"/>
            <a:ext cx="10910528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000" b="1" dirty="0">
                <a:ea typeface="Open Sauce Medium"/>
                <a:cs typeface="Open Sauce Medium"/>
                <a:sym typeface="Open Sauce Medium"/>
              </a:rPr>
              <a:t>Exploring Barriers To Early Identification And Diagnosis Of ADHD Among School Children In UK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307736" y="3771900"/>
            <a:ext cx="11672528" cy="48967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spc="38" dirty="0">
                <a:solidFill>
                  <a:srgbClr val="000000"/>
                </a:solidFill>
                <a:ea typeface="Open Sauce Light"/>
                <a:cs typeface="Open Sauce Light"/>
                <a:sym typeface="Open Sauce Light"/>
              </a:rPr>
              <a:t> Student Name: Naima Amin</a:t>
            </a:r>
          </a:p>
          <a:p>
            <a:pPr algn="ctr">
              <a:lnSpc>
                <a:spcPct val="150000"/>
              </a:lnSpc>
            </a:pPr>
            <a:r>
              <a:rPr lang="en-US" sz="3600" b="1" spc="38" dirty="0">
                <a:solidFill>
                  <a:srgbClr val="000000"/>
                </a:solidFill>
                <a:ea typeface="Open Sauce Light"/>
                <a:cs typeface="Open Sauce Light"/>
                <a:sym typeface="Open Sauce Light"/>
              </a:rPr>
              <a:t>Student ID</a:t>
            </a:r>
            <a:r>
              <a:rPr lang="en-US" sz="3600" b="1" spc="38">
                <a:solidFill>
                  <a:srgbClr val="000000"/>
                </a:solidFill>
                <a:ea typeface="Open Sauce Light"/>
                <a:cs typeface="Open Sauce Light"/>
                <a:sym typeface="Open Sauce Light"/>
              </a:rPr>
              <a:t>: 2222407</a:t>
            </a:r>
            <a:endParaRPr lang="en-US" sz="3600" b="1" spc="38" dirty="0">
              <a:solidFill>
                <a:srgbClr val="000000"/>
              </a:solidFill>
              <a:ea typeface="Open Sauce Light"/>
              <a:cs typeface="Open Sauce Light"/>
              <a:sym typeface="Open Sauce Light"/>
            </a:endParaRPr>
          </a:p>
          <a:p>
            <a:pPr algn="ctr">
              <a:lnSpc>
                <a:spcPct val="150000"/>
              </a:lnSpc>
            </a:pPr>
            <a:r>
              <a:rPr lang="en-GB" sz="3600" b="1" dirty="0"/>
              <a:t>MSc Public Health and Social Care in Practice  </a:t>
            </a:r>
            <a:endParaRPr lang="en-US" sz="3600" b="1" spc="38" dirty="0">
              <a:solidFill>
                <a:srgbClr val="000000"/>
              </a:solidFill>
              <a:ea typeface="Open Sauce Light"/>
              <a:cs typeface="Open Sauce Light"/>
              <a:sym typeface="Open Sauce Light"/>
            </a:endParaRPr>
          </a:p>
          <a:p>
            <a:pPr algn="ctr">
              <a:lnSpc>
                <a:spcPct val="150000"/>
              </a:lnSpc>
            </a:pPr>
            <a:r>
              <a:rPr lang="en-US" sz="3600" b="1" spc="38" dirty="0">
                <a:solidFill>
                  <a:srgbClr val="000000"/>
                </a:solidFill>
                <a:ea typeface="Open Sauce Light"/>
                <a:cs typeface="Open Sauce Light"/>
                <a:sym typeface="Open Sauce Light"/>
              </a:rPr>
              <a:t>Module: </a:t>
            </a:r>
            <a:r>
              <a:rPr lang="en-GB" sz="3600" b="1" dirty="0"/>
              <a:t>Practice-Based Research  </a:t>
            </a:r>
          </a:p>
          <a:p>
            <a:pPr algn="ctr">
              <a:lnSpc>
                <a:spcPct val="150000"/>
              </a:lnSpc>
            </a:pPr>
            <a:r>
              <a:rPr lang="en-GB" sz="3600" b="1" dirty="0"/>
              <a:t>Module Code: LCHS 7008</a:t>
            </a:r>
            <a:endParaRPr lang="en-US" sz="3600" b="1" spc="38" dirty="0">
              <a:solidFill>
                <a:srgbClr val="000000"/>
              </a:solidFill>
              <a:ea typeface="Open Sauce Light"/>
              <a:cs typeface="Open Sauce Light"/>
              <a:sym typeface="Open Sauce Light"/>
            </a:endParaRPr>
          </a:p>
          <a:p>
            <a:pPr algn="ctr">
              <a:lnSpc>
                <a:spcPct val="150000"/>
              </a:lnSpc>
            </a:pPr>
            <a:r>
              <a:rPr lang="en-US" sz="3600" b="1" spc="38" dirty="0">
                <a:solidFill>
                  <a:srgbClr val="000000"/>
                </a:solidFill>
                <a:ea typeface="Open Sauce Light"/>
                <a:cs typeface="Open Sauce Light"/>
                <a:sym typeface="Open Sauce Light"/>
              </a:rPr>
              <a:t>Lecturer: </a:t>
            </a:r>
            <a:r>
              <a:rPr lang="en-GB" sz="3600" b="1" dirty="0"/>
              <a:t>Dr Zeno Leung</a:t>
            </a:r>
            <a:endParaRPr lang="en-US" sz="3600" dirty="0">
              <a:solidFill>
                <a:srgbClr val="331B0D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C4E0F91-6880-8D03-9388-AD8FEDFBBAB6}"/>
              </a:ext>
            </a:extLst>
          </p:cNvPr>
          <p:cNvSpPr txBox="1">
            <a:spLocks/>
          </p:cNvSpPr>
          <p:nvPr/>
        </p:nvSpPr>
        <p:spPr>
          <a:xfrm>
            <a:off x="2133600" y="1409700"/>
            <a:ext cx="12192000" cy="76962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Overview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Prevalence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Impact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Rationale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Research Question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Aim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Research Objectives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Research Impact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References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5D60EA6E-B62F-EABC-6D5E-5F3995DEB72C}"/>
              </a:ext>
            </a:extLst>
          </p:cNvPr>
          <p:cNvSpPr txBox="1"/>
          <p:nvPr/>
        </p:nvSpPr>
        <p:spPr>
          <a:xfrm>
            <a:off x="7391400" y="659130"/>
            <a:ext cx="2847786" cy="6362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 Contents</a:t>
            </a:r>
          </a:p>
        </p:txBody>
      </p:sp>
    </p:spTree>
    <p:extLst>
      <p:ext uri="{BB962C8B-B14F-4D97-AF65-F5344CB8AC3E}">
        <p14:creationId xmlns:p14="http://schemas.microsoft.com/office/powerpoint/2010/main" val="1214905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7391400" y="800100"/>
            <a:ext cx="2847786" cy="6362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 Overview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05000" y="2510888"/>
            <a:ext cx="14478000" cy="52652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200" dirty="0"/>
              <a:t>Attention Deficit Hyperactivity Disorder (ADHD), one of the most common </a:t>
            </a:r>
            <a:r>
              <a:rPr lang="en-US" altLang="en-US" sz="3200" b="1" dirty="0"/>
              <a:t>neurodevelopmental disorders </a:t>
            </a:r>
            <a:r>
              <a:rPr lang="en-US" altLang="en-US" sz="3200" dirty="0"/>
              <a:t>in children and adolescents </a:t>
            </a:r>
            <a:r>
              <a:rPr lang="en-US" altLang="en-US" sz="3200" dirty="0">
                <a:cs typeface="Calibri" panose="020F0502020204030204" pitchFamily="34" charset="0"/>
              </a:rPr>
              <a:t>(NHS, 2025a;</a:t>
            </a:r>
            <a:r>
              <a:rPr lang="en-US" altLang="en-US" sz="3200" dirty="0">
                <a:cs typeface="Times New Roman" panose="02020603050405020304" pitchFamily="18" charset="0"/>
              </a:rPr>
              <a:t>Salari </a:t>
            </a:r>
            <a:r>
              <a:rPr lang="en-US" altLang="en-US" sz="3200" i="1" dirty="0">
                <a:cs typeface="Times New Roman" panose="02020603050405020304" pitchFamily="18" charset="0"/>
              </a:rPr>
              <a:t>et al.</a:t>
            </a:r>
            <a:r>
              <a:rPr lang="en-US" altLang="en-US" sz="3200" dirty="0">
                <a:cs typeface="Times New Roman" panose="02020603050405020304" pitchFamily="18" charset="0"/>
              </a:rPr>
              <a:t>, 2023).</a:t>
            </a:r>
          </a:p>
          <a:p>
            <a:pPr marL="285750" indent="-2857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200" dirty="0"/>
              <a:t>ADHD is a chronic pattern of </a:t>
            </a:r>
            <a:r>
              <a:rPr lang="en-US" altLang="en-US" sz="3200" b="1" dirty="0"/>
              <a:t>hyperactivity-impulsivity</a:t>
            </a:r>
            <a:r>
              <a:rPr lang="en-US" altLang="en-US" sz="3200" dirty="0"/>
              <a:t> or </a:t>
            </a:r>
            <a:r>
              <a:rPr lang="en-US" altLang="en-US" sz="3200" b="1" dirty="0"/>
              <a:t>inattention</a:t>
            </a:r>
            <a:r>
              <a:rPr lang="en-US" altLang="en-US" sz="3200" dirty="0"/>
              <a:t> that directly impairs </a:t>
            </a:r>
            <a:r>
              <a:rPr lang="en-US" altLang="en-US" sz="3200" b="1" dirty="0"/>
              <a:t>social, professional, or academic functioning</a:t>
            </a:r>
            <a:r>
              <a:rPr lang="en-US" altLang="en-US" sz="3200" dirty="0"/>
              <a:t> </a:t>
            </a:r>
            <a:r>
              <a:rPr lang="en-US" altLang="en-US" sz="3200" dirty="0">
                <a:cs typeface="Arial" panose="020B0604020202020204" pitchFamily="34" charset="0"/>
              </a:rPr>
              <a:t>(WHO, 2019).</a:t>
            </a:r>
            <a:endParaRPr lang="en-US" altLang="en-US" sz="3200" dirty="0"/>
          </a:p>
          <a:p>
            <a:pPr algn="l">
              <a:lnSpc>
                <a:spcPts val="2940"/>
              </a:lnSpc>
              <a:spcBef>
                <a:spcPct val="0"/>
              </a:spcBef>
            </a:pPr>
            <a:endParaRPr lang="en-US" sz="2100" dirty="0">
              <a:solidFill>
                <a:srgbClr val="331B0D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2698616" y="8984615"/>
            <a:ext cx="4560684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C7D839-7BE3-3766-7D15-B4551A4A74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58BC6002-7879-7D88-47F8-1742817D29EC}"/>
              </a:ext>
            </a:extLst>
          </p:cNvPr>
          <p:cNvSpPr txBox="1"/>
          <p:nvPr/>
        </p:nvSpPr>
        <p:spPr>
          <a:xfrm>
            <a:off x="6934200" y="596900"/>
            <a:ext cx="358140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 Prevalence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AE52E353-F82A-C365-A577-CEF790E1F09F}"/>
              </a:ext>
            </a:extLst>
          </p:cNvPr>
          <p:cNvSpPr txBox="1"/>
          <p:nvPr/>
        </p:nvSpPr>
        <p:spPr>
          <a:xfrm>
            <a:off x="12698616" y="8984615"/>
            <a:ext cx="4560684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2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513AFFF-AC4B-85FC-054A-A6CD155A8F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3165024"/>
              </p:ext>
            </p:extLst>
          </p:nvPr>
        </p:nvGraphicFramePr>
        <p:xfrm>
          <a:off x="807720" y="1562100"/>
          <a:ext cx="11669916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8" descr="Almost 2.5m people in England likely to have ADHD, data shows | The  Independent">
            <a:extLst>
              <a:ext uri="{FF2B5EF4-FFF2-40B4-BE49-F238E27FC236}">
                <a16:creationId xmlns:a16="http://schemas.microsoft.com/office/drawing/2014/main" id="{1A9207FA-AE13-0E85-DD05-A053E055F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4400" y="2144995"/>
            <a:ext cx="5542892" cy="470602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93510B-D770-9913-13C5-0DBE3832B291}"/>
              </a:ext>
            </a:extLst>
          </p:cNvPr>
          <p:cNvSpPr txBox="1"/>
          <p:nvPr/>
        </p:nvSpPr>
        <p:spPr>
          <a:xfrm>
            <a:off x="14249400" y="6873875"/>
            <a:ext cx="22246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(Newton, 2025)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3653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12698616" y="8984615"/>
            <a:ext cx="4560684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5</a:t>
            </a:r>
          </a:p>
        </p:txBody>
      </p:sp>
      <p:pic>
        <p:nvPicPr>
          <p:cNvPr id="2" name="Picture 2" descr="ADHD Diagnosis in the UK and USA | Leonard Sax MD PhD | Physician,  Psychologist, and Author">
            <a:extLst>
              <a:ext uri="{FF2B5EF4-FFF2-40B4-BE49-F238E27FC236}">
                <a16:creationId xmlns:a16="http://schemas.microsoft.com/office/drawing/2014/main" id="{3F7153FD-3CE9-C0BB-FE9B-3D804740F7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894" y="3216917"/>
            <a:ext cx="9912626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5786CC-4A77-DA80-A1CB-BEB4FA0C22ED}"/>
              </a:ext>
            </a:extLst>
          </p:cNvPr>
          <p:cNvSpPr txBox="1"/>
          <p:nvPr/>
        </p:nvSpPr>
        <p:spPr>
          <a:xfrm>
            <a:off x="12781935" y="8046062"/>
            <a:ext cx="16764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(Sax, 2013)</a:t>
            </a:r>
            <a:endParaRPr lang="en-GB" sz="2000" dirty="0"/>
          </a:p>
        </p:txBody>
      </p: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BC666837-4420-C502-BFE7-B83CA7509840}"/>
              </a:ext>
            </a:extLst>
          </p:cNvPr>
          <p:cNvSpPr/>
          <p:nvPr/>
        </p:nvSpPr>
        <p:spPr>
          <a:xfrm>
            <a:off x="2057400" y="1180552"/>
            <a:ext cx="13716000" cy="1720661"/>
          </a:xfrm>
          <a:prstGeom prst="horizontalScroll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/>
              <a:t>Despite high prevalence there are delays in diagnosis and assessment due to limited awareness among teachers, parents and professionals </a:t>
            </a:r>
            <a:r>
              <a:rPr lang="en-GB" sz="3200" dirty="0"/>
              <a:t>(Sayal et al., 2018).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4781550" y="1028700"/>
            <a:ext cx="8115300" cy="636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Impact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698616" y="8984615"/>
            <a:ext cx="4560684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3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889C207-DB77-7634-D95F-115A7038A5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9416541"/>
              </p:ext>
            </p:extLst>
          </p:nvPr>
        </p:nvGraphicFramePr>
        <p:xfrm>
          <a:off x="1219200" y="1370995"/>
          <a:ext cx="15240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What Happens if ADHD Is Left Untreated">
            <a:extLst>
              <a:ext uri="{FF2B5EF4-FFF2-40B4-BE49-F238E27FC236}">
                <a16:creationId xmlns:a16="http://schemas.microsoft.com/office/drawing/2014/main" id="{AE9C5CD3-54AE-BFE7-37FD-B7032F4281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88" y="2171700"/>
            <a:ext cx="5277816" cy="59436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BA447F-4993-BD29-D406-6759350B90FE}"/>
              </a:ext>
            </a:extLst>
          </p:cNvPr>
          <p:cNvSpPr txBox="1"/>
          <p:nvPr/>
        </p:nvSpPr>
        <p:spPr>
          <a:xfrm>
            <a:off x="1907796" y="8543921"/>
            <a:ext cx="2286000" cy="4095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bravadmins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2025)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155380D-93F6-9737-E2E6-FDA608AF3D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3682987"/>
              </p:ext>
            </p:extLst>
          </p:nvPr>
        </p:nvGraphicFramePr>
        <p:xfrm>
          <a:off x="5867400" y="1333500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3784C77-2DDC-15CF-7518-0C47611E47FB}"/>
              </a:ext>
            </a:extLst>
          </p:cNvPr>
          <p:cNvSpPr txBox="1"/>
          <p:nvPr/>
        </p:nvSpPr>
        <p:spPr>
          <a:xfrm>
            <a:off x="15009692" y="8953500"/>
            <a:ext cx="274102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alt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(Barclay </a:t>
            </a:r>
            <a:r>
              <a:rPr lang="en-US" altLang="en-US" sz="2000" i="1" dirty="0">
                <a:latin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US" alt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2024).</a:t>
            </a:r>
            <a:endParaRPr lang="en-GB" sz="2000" dirty="0"/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1C4DA0B8-BACC-6A95-E40C-A9E1005AD7B1}"/>
              </a:ext>
            </a:extLst>
          </p:cNvPr>
          <p:cNvSpPr txBox="1"/>
          <p:nvPr/>
        </p:nvSpPr>
        <p:spPr>
          <a:xfrm>
            <a:off x="2817692" y="419100"/>
            <a:ext cx="1219200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 Social Impact and Delayed Identification </a:t>
            </a:r>
          </a:p>
        </p:txBody>
      </p:sp>
    </p:spTree>
    <p:extLst>
      <p:ext uri="{BB962C8B-B14F-4D97-AF65-F5344CB8AC3E}">
        <p14:creationId xmlns:p14="http://schemas.microsoft.com/office/powerpoint/2010/main" val="2849058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411944C3-1C49-DD5F-2F8E-971B6BAF9B7F}"/>
              </a:ext>
            </a:extLst>
          </p:cNvPr>
          <p:cNvSpPr txBox="1"/>
          <p:nvPr/>
        </p:nvSpPr>
        <p:spPr>
          <a:xfrm>
            <a:off x="838200" y="822853"/>
            <a:ext cx="1600200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Financial Impact and Barriers to Access Support</a:t>
            </a:r>
          </a:p>
        </p:txBody>
      </p:sp>
      <p:pic>
        <p:nvPicPr>
          <p:cNvPr id="3" name="Picture 27">
            <a:extLst>
              <a:ext uri="{FF2B5EF4-FFF2-40B4-BE49-F238E27FC236}">
                <a16:creationId xmlns:a16="http://schemas.microsoft.com/office/drawing/2014/main" id="{4AFCC13F-F06F-3B2F-26F0-EEB0E1209E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7200" y="1943100"/>
            <a:ext cx="6019800" cy="715120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1A4A7D-9EB9-AC58-5940-F41EFA4E30D2}"/>
              </a:ext>
            </a:extLst>
          </p:cNvPr>
          <p:cNvSpPr txBox="1"/>
          <p:nvPr/>
        </p:nvSpPr>
        <p:spPr>
          <a:xfrm>
            <a:off x="13868400" y="9279481"/>
            <a:ext cx="2667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dirty="0">
                <a:cs typeface="Arial" panose="020B0604020202020204" pitchFamily="34" charset="0"/>
              </a:rPr>
              <a:t>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(Daley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et al.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2019)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15BCEC83-299F-A7D7-C177-E1F8BCE152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06570159"/>
              </p:ext>
            </p:extLst>
          </p:nvPr>
        </p:nvGraphicFramePr>
        <p:xfrm>
          <a:off x="867697" y="1790700"/>
          <a:ext cx="10744201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6277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476250"/>
            <a:ext cx="18288000" cy="7614470"/>
            <a:chOff x="0" y="0"/>
            <a:chExt cx="1811948" cy="7544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11948" cy="754430"/>
            </a:xfrm>
            <a:custGeom>
              <a:avLst/>
              <a:gdLst/>
              <a:ahLst/>
              <a:cxnLst/>
              <a:rect l="l" t="t" r="r" b="b"/>
              <a:pathLst>
                <a:path w="1811948" h="754430">
                  <a:moveTo>
                    <a:pt x="1811948" y="0"/>
                  </a:moveTo>
                  <a:lnTo>
                    <a:pt x="1811948" y="640130"/>
                  </a:lnTo>
                  <a:lnTo>
                    <a:pt x="905974" y="754430"/>
                  </a:lnTo>
                  <a:lnTo>
                    <a:pt x="0" y="640130"/>
                  </a:lnTo>
                  <a:lnTo>
                    <a:pt x="0" y="0"/>
                  </a:lnTo>
                  <a:lnTo>
                    <a:pt x="1811948" y="0"/>
                  </a:lnTo>
                  <a:close/>
                </a:path>
              </a:pathLst>
            </a:custGeom>
            <a:solidFill>
              <a:srgbClr val="FAF7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811948" cy="6877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 dirty="0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838700" y="613756"/>
            <a:ext cx="8115300" cy="636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Rationale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954000" y="9513367"/>
            <a:ext cx="4560684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17B6D5E-F3EA-1F77-2F8D-A8354E8A381A}"/>
              </a:ext>
            </a:extLst>
          </p:cNvPr>
          <p:cNvSpPr txBox="1"/>
          <p:nvPr/>
        </p:nvSpPr>
        <p:spPr>
          <a:xfrm>
            <a:off x="1600200" y="1490366"/>
            <a:ext cx="15087600" cy="78335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3200" dirty="0">
                <a:solidFill>
                  <a:schemeClr val="tx1"/>
                </a:solidFill>
              </a:rPr>
              <a:t>Early identification and diagnosis are crucial for accessing appropriate support and improving long-term outcomes.</a:t>
            </a:r>
          </a:p>
          <a:p>
            <a:pPr marL="342900" indent="-34290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200" dirty="0">
                <a:solidFill>
                  <a:schemeClr val="tx1"/>
                </a:solidFill>
              </a:rPr>
              <a:t>Despite increasing awareness of ADHD, many school age children continue to face delays in assessment and diagnosis</a:t>
            </a:r>
            <a:r>
              <a:rPr lang="en-US" altLang="en-US" sz="3200" dirty="0">
                <a:solidFill>
                  <a:schemeClr val="tx1"/>
                </a:solidFill>
                <a:cs typeface="Arial" panose="020B0604020202020204" pitchFamily="34" charset="0"/>
              </a:rPr>
              <a:t>(Feil </a:t>
            </a:r>
            <a:r>
              <a:rPr lang="en-US" altLang="en-US" sz="3200" i="1" dirty="0">
                <a:solidFill>
                  <a:schemeClr val="tx1"/>
                </a:solidFill>
                <a:cs typeface="Arial" panose="020B0604020202020204" pitchFamily="34" charset="0"/>
              </a:rPr>
              <a:t>et al.</a:t>
            </a:r>
            <a:r>
              <a:rPr lang="en-US" altLang="en-US" sz="3200" dirty="0">
                <a:solidFill>
                  <a:schemeClr val="tx1"/>
                </a:solidFill>
                <a:cs typeface="Arial" panose="020B0604020202020204" pitchFamily="34" charset="0"/>
              </a:rPr>
              <a:t>, 2016).</a:t>
            </a:r>
            <a:r>
              <a:rPr lang="en-US" altLang="en-US" sz="3200" dirty="0">
                <a:solidFill>
                  <a:schemeClr val="tx1"/>
                </a:solidFill>
              </a:rPr>
              <a:t>  </a:t>
            </a:r>
          </a:p>
          <a:p>
            <a:pPr marL="342900" marR="0" lvl="0" indent="-34290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3200" dirty="0">
                <a:solidFill>
                  <a:schemeClr val="tx1"/>
                </a:solidFill>
              </a:rPr>
              <a:t>Long waiting lists, stigma and inequalities in access to service and limited awareness among teachers and parents are barrier to early diagnosis. </a:t>
            </a:r>
          </a:p>
          <a:p>
            <a:pPr marL="342900" indent="-34290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200" dirty="0">
                <a:solidFill>
                  <a:schemeClr val="tx1"/>
                </a:solidFill>
              </a:rPr>
              <a:t>Early detection and treatment of ADHD can lessen the burden of disease and enhance the quality of life  </a:t>
            </a:r>
            <a:r>
              <a:rPr lang="en-US" altLang="en-US" sz="3200" dirty="0">
                <a:solidFill>
                  <a:schemeClr val="tx1"/>
                </a:solidFill>
                <a:cs typeface="Arial" panose="020B0604020202020204" pitchFamily="34" charset="0"/>
              </a:rPr>
              <a:t>(Wilens and Spencer, 2010).</a:t>
            </a:r>
            <a:endParaRPr lang="en-US" altLang="en-US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9144000" cy="10287000"/>
          </a:xfrm>
          <a:custGeom>
            <a:avLst/>
            <a:gdLst/>
            <a:ahLst/>
            <a:cxnLst/>
            <a:rect l="l" t="t" r="r" b="b"/>
            <a:pathLst>
              <a:path w="9144000" h="10287000">
                <a:moveTo>
                  <a:pt x="0" y="0"/>
                </a:moveTo>
                <a:lnTo>
                  <a:pt x="9144000" y="0"/>
                </a:lnTo>
                <a:lnTo>
                  <a:pt x="9144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4427" r="-344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9930643" y="2248056"/>
            <a:ext cx="7342398" cy="636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Research Question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698616" y="8984615"/>
            <a:ext cx="4560684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8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058400" y="3848100"/>
            <a:ext cx="7342398" cy="4276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ctr">
              <a:lnSpc>
                <a:spcPct val="200000"/>
              </a:lnSpc>
              <a:spcBef>
                <a:spcPct val="0"/>
              </a:spcBef>
              <a:buFont typeface="Arial"/>
              <a:buChar char="•"/>
            </a:pPr>
            <a:r>
              <a:rPr lang="en-US" altLang="en-US" sz="3600" dirty="0"/>
              <a:t>What  factors contribute to the delays in early identification and diagnosis of ADHD among school children in UK?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6800" y="1409700"/>
            <a:ext cx="8115300" cy="636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Aim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698616" y="8984615"/>
            <a:ext cx="4560684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7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4297" y="2924973"/>
            <a:ext cx="11179405" cy="47727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200000"/>
              </a:lnSpc>
              <a:spcBef>
                <a:spcPct val="0"/>
              </a:spcBef>
            </a:pPr>
            <a:r>
              <a:rPr lang="en-US" altLang="en-US" sz="3600" dirty="0"/>
              <a:t>To explore the barriers influencing early identification and diagnosis of ADHD among school children in UK and examine their implications for public health and social care practice.</a:t>
            </a:r>
          </a:p>
          <a:p>
            <a:pPr marL="0" lvl="0" indent="0" algn="ctr">
              <a:lnSpc>
                <a:spcPts val="2940"/>
              </a:lnSpc>
              <a:spcBef>
                <a:spcPct val="0"/>
              </a:spcBef>
            </a:pPr>
            <a:endParaRPr lang="en-US" sz="2100" u="none" strike="noStrike" dirty="0">
              <a:solidFill>
                <a:srgbClr val="331B0D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086350" y="739140"/>
            <a:ext cx="8115300" cy="636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Research Objectives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698616" y="8984615"/>
            <a:ext cx="4560684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6</a:t>
            </a:r>
          </a:p>
        </p:txBody>
      </p:sp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20B05664-2EF2-080D-495F-E6F942D8DC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6128019"/>
              </p:ext>
            </p:extLst>
          </p:nvPr>
        </p:nvGraphicFramePr>
        <p:xfrm>
          <a:off x="2041178" y="1485900"/>
          <a:ext cx="14494221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076450" y="429301"/>
            <a:ext cx="8115300" cy="636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Research Impact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2000" y="1599653"/>
            <a:ext cx="10744200" cy="76352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cs typeface="Arial" panose="020B0604020202020204" pitchFamily="34" charset="0"/>
              </a:rPr>
              <a:t>The research will help identify:</a:t>
            </a:r>
          </a:p>
          <a:p>
            <a:pPr marL="171450" indent="-1714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cs typeface="Arial" panose="020B0604020202020204" pitchFamily="34" charset="0"/>
              </a:rPr>
              <a:t> Barriers that delay diagnosis including limited awareness among parents and educational professionals. </a:t>
            </a:r>
          </a:p>
          <a:p>
            <a:pPr marL="171450" indent="-1714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cs typeface="Arial" panose="020B0604020202020204" pitchFamily="34" charset="0"/>
              </a:rPr>
              <a:t>Support early referrals for assessment. </a:t>
            </a:r>
          </a:p>
          <a:p>
            <a:pPr marL="171450" indent="-1714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cs typeface="Arial" panose="020B0604020202020204" pitchFamily="34" charset="0"/>
              </a:rPr>
              <a:t>Provides evidence to inform healthcare policies, screening initiatives and service planning. </a:t>
            </a:r>
          </a:p>
          <a:p>
            <a:pPr marL="171450" indent="-1714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cs typeface="Arial" panose="020B0604020202020204" pitchFamily="34" charset="0"/>
              </a:rPr>
              <a:t>Support development of training guidelines and best practice approaches in primary care . </a:t>
            </a:r>
          </a:p>
          <a:p>
            <a:pPr marL="171450" indent="-17145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cs typeface="Arial" panose="020B0604020202020204" pitchFamily="34" charset="0"/>
              </a:rPr>
              <a:t>Reduce stigma and promotes inclusivity (NHS,2025</a:t>
            </a:r>
            <a:r>
              <a:rPr lang="en-US" altLang="en-US" sz="2800" dirty="0"/>
              <a:t> </a:t>
            </a:r>
            <a:r>
              <a:rPr lang="en-US" altLang="en-US" sz="2800" dirty="0">
                <a:cs typeface="Arial" panose="020B0604020202020204" pitchFamily="34" charset="0"/>
              </a:rPr>
              <a:t>; Liu </a:t>
            </a:r>
            <a:r>
              <a:rPr lang="en-US" altLang="en-US" sz="2800" i="1" dirty="0">
                <a:cs typeface="Arial" panose="020B0604020202020204" pitchFamily="34" charset="0"/>
              </a:rPr>
              <a:t>et al.</a:t>
            </a:r>
            <a:r>
              <a:rPr lang="en-US" altLang="en-US" sz="2800" dirty="0">
                <a:cs typeface="Arial" panose="020B0604020202020204" pitchFamily="34" charset="0"/>
              </a:rPr>
              <a:t>, 2024)</a:t>
            </a:r>
            <a:r>
              <a:rPr lang="en-US" altLang="en-US" sz="2800" dirty="0">
                <a:solidFill>
                  <a:srgbClr val="331B0D"/>
                </a:solidFill>
                <a:cs typeface="Arial" panose="020B0604020202020204" pitchFamily="34" charset="0"/>
                <a:sym typeface="Open Sauce"/>
              </a:rPr>
              <a:t>.</a:t>
            </a:r>
            <a:endParaRPr lang="en-US" altLang="en-US" sz="2800" dirty="0"/>
          </a:p>
        </p:txBody>
      </p:sp>
      <p:sp>
        <p:nvSpPr>
          <p:cNvPr id="4" name="Freeform 4"/>
          <p:cNvSpPr/>
          <p:nvPr/>
        </p:nvSpPr>
        <p:spPr>
          <a:xfrm>
            <a:off x="11734800" y="0"/>
            <a:ext cx="6553200" cy="10287000"/>
          </a:xfrm>
          <a:custGeom>
            <a:avLst/>
            <a:gdLst/>
            <a:ahLst/>
            <a:cxnLst/>
            <a:rect l="l" t="t" r="r" b="b"/>
            <a:pathLst>
              <a:path w="9144000" h="10287000">
                <a:moveTo>
                  <a:pt x="0" y="0"/>
                </a:moveTo>
                <a:lnTo>
                  <a:pt x="9144000" y="0"/>
                </a:lnTo>
                <a:lnTo>
                  <a:pt x="9144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3065" r="-630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2698616" y="8984615"/>
            <a:ext cx="4560684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9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2">
            <a:extLst>
              <a:ext uri="{FF2B5EF4-FFF2-40B4-BE49-F238E27FC236}">
                <a16:creationId xmlns:a16="http://schemas.microsoft.com/office/drawing/2014/main" id="{7B85200B-D69F-F1C7-7393-5678C674DAE6}"/>
              </a:ext>
            </a:extLst>
          </p:cNvPr>
          <p:cNvSpPr txBox="1"/>
          <p:nvPr/>
        </p:nvSpPr>
        <p:spPr>
          <a:xfrm>
            <a:off x="4800600" y="316230"/>
            <a:ext cx="8115300" cy="636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800" spc="-288" dirty="0">
                <a:solidFill>
                  <a:srgbClr val="331B0D"/>
                </a:solidFill>
                <a:latin typeface="Open Sauce"/>
                <a:ea typeface="Open Sauce"/>
                <a:cs typeface="Open Sauce"/>
                <a:sym typeface="Open Sauce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4FE9ED-3A17-0554-676A-DAECC5F63DD7}"/>
              </a:ext>
            </a:extLst>
          </p:cNvPr>
          <p:cNvSpPr txBox="1"/>
          <p:nvPr/>
        </p:nvSpPr>
        <p:spPr>
          <a:xfrm>
            <a:off x="419100" y="955766"/>
            <a:ext cx="17449800" cy="82176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American Academy of Pediatrics (2015)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Early Warning Signs of ADHD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HealthyChildren.org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2"/>
              </a:rPr>
              <a:t>https://www.healthychildren.org/English/health-issues/conditions/adhd/Pages/Early-Warning-Signs-of-ADHD.aspx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Barclay, I.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(2024) ‘Investigating the reasons behind a later or missed diagnosis of attention‐deficit/hyperactivity disorder in young people: A population cohort study’,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JCPP Advances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[Preprint].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3"/>
              </a:rPr>
              <a:t>https://doi.org/10.1002/jcv2.12301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bravadmins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(2025)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Untreated ADHD in Children: Long-Term Effects &amp; Support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bravelittleheroes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4"/>
              </a:rPr>
              <a:t>https://bravelittleheroespsychologyhub.com.au/what-happens-if-adhd-is-left-untreated/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 (Accessed: 9 June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Centers for Disease Control and Prevention (2024)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ADHD in the Classroom: Helping Children Succeed in School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Attention-Deficit / Hyperactivity Disorder (ADHD)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CDC.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5"/>
              </a:rPr>
              <a:t>https://www.cdc.gov/adhd/treatment/classroom.html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Daley, D.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(2019) ‘The economic burden of adult attention deficit hyperactivity disorder: A sibling comparison cost analysis’,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European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61, pp. 41–48.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6"/>
              </a:rPr>
              <a:t>https://doi.org/10.1016/j.eurpsy.2019.06.011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Feil, E.G.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(2016) ‘Early Intervention for Preschoolers at Risk for Attention-Deficit/Hyperactivity Disorder: Preschool First Step to Success’,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Behavioral Disorders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41(2), pp. 95–106.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7"/>
              </a:rPr>
              <a:t>https://doi.org/10.17988/0198-7429-41.2.95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Jangmo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A.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(2019) ‘Attention-Deficit/Hyperactivity Disorder, School Performance, and Effect of Medication’,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Journal of the American Academy of Child &amp; Adolescent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58(4), pp. 423–432.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8"/>
              </a:rPr>
              <a:t>https://doi.org/10.1016/j.jaac.2018.11.014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Libutzki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B.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(2020) ‘Disease burden and direct medical costs of incident adult ADHD: A retrospective longitudinal analysis based on German statutory health insurance claims data’,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European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63(1).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9"/>
              </a:rPr>
              <a:t>https://doi.org/10.1192/j.eurpsy.2020.84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Liu, Y.S.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(2024) ‘Early identification of children with Attention-Deficit/Hyperactivity Disorder (ADHD)’,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PLOS Digital Health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3(11), pp. e0000620–e0000620.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10"/>
              </a:rPr>
              <a:t>https://doi.org/10.1371/journal.pdig.0000620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Newton, S. (2025)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Almost 2.5m people in England likely to have ADHD, data shows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The Independent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11"/>
              </a:rPr>
              <a:t>https://www.independent.co.uk/news/uk/home-news/adhd-healthwatch-england-nhs-england-patients-national-institute-for-health-and-care-excellence-b2759897.html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 (Accessed: 27 November 2025).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NHS (2025a)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ADHD in children and young people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nhs.uk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12"/>
              </a:rPr>
              <a:t>https://www.nhs.uk/conditions/adhd-children-teenagers/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NHS (2025b)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NHS England» Report of the independent ADHD Taskforce: Part 1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England.nhs.uk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13"/>
              </a:rPr>
              <a:t>https://www.england.nhs.uk/long-read/report-of-the-independent-adhd-taskforce-part-1/#references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NHS Digital (2025)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ADHD Management Information - May 2025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14"/>
              </a:rPr>
              <a:t>https://digital.nhs.uk/data-and-information/publications/statistical/mi-adhd/may-2025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Salari, N.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(2023) ‘The global prevalence of ADHD in children and adolescents: a systematic review and meta-analysis’,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Italian Journal of Pediatrics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49(1), p. 48.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15"/>
              </a:rPr>
              <a:t>https://doi.org/10.1186/s13052-023-01456-1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Sax, D. (2013)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ADHD Diagnosis in the UK and USA | Leonard Sax MD PhD | Physician, Psychologist, and Author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https://www.leonardsax.com/adhd-diagnosis-in-the-uk-and-usa/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16"/>
              </a:rPr>
              <a:t>https://www.leonardsax.com/adhd-diagnosis-in-the-uk-and-usa/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Sayal, K., Goodman, R. and Ford, T. (2006) ‘Barriers to the identification of children with attention deficit/hyperactivity disorder’,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Journal of Child Psychology and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47(7), pp. 744–750.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17"/>
              </a:rPr>
              <a:t>https://doi.org/10.1111/j.1469-7610.2005.01553.x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WHO (2019)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ATTENTION DEFICIT HYPERACTIVITY DISORDER (ADHD)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18"/>
              </a:rPr>
              <a:t>https://iris.who.int/server/api/core/bitstreams/124a9607-3e2f-423c-aef0-2f79407971ad/content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Wilens, T.E. and Spencer, T.J. (2010) ‘Understanding Attention-Deficit/Hyperactivity Disorder from Childhood to Adulthood’,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Postgraduate Medicine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, 122(5), pp. 97–109.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  <a:hlinkClick r:id="rId19"/>
              </a:rPr>
              <a:t>https://doi.org/10.3810/pgm.2010.09.2206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1664</Words>
  <Application>Microsoft Macintosh PowerPoint</Application>
  <PresentationFormat>Custom</PresentationFormat>
  <Paragraphs>100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Times New Roman</vt:lpstr>
      <vt:lpstr>Open Sauce Medium</vt:lpstr>
      <vt:lpstr>Calibri</vt:lpstr>
      <vt:lpstr>Open Sauce Light</vt:lpstr>
      <vt:lpstr>Wingdings</vt:lpstr>
      <vt:lpstr>Calibri Light</vt:lpstr>
      <vt:lpstr>Open Sauce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Beige and Brown Simple Minimalist Clean Final Project Presentation</dc:title>
  <dc:creator>Naima Amin</dc:creator>
  <cp:lastModifiedBy>Naima Amin (2222407)</cp:lastModifiedBy>
  <cp:revision>9</cp:revision>
  <dcterms:created xsi:type="dcterms:W3CDTF">2006-08-16T00:00:00Z</dcterms:created>
  <dcterms:modified xsi:type="dcterms:W3CDTF">2026-06-13T19:25:35Z</dcterms:modified>
  <dc:identifier>DAHMGo4dNiM</dc:identifier>
</cp:coreProperties>
</file>