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73" r:id="rId6"/>
    <p:sldId id="274" r:id="rId7"/>
    <p:sldId id="275" r:id="rId8"/>
    <p:sldId id="276" r:id="rId9"/>
    <p:sldId id="277" r:id="rId10"/>
    <p:sldId id="279" r:id="rId11"/>
    <p:sldId id="280" r:id="rId12"/>
    <p:sldId id="278" r:id="rId13"/>
    <p:sldId id="281" r:id="rId14"/>
    <p:sldId id="288" r:id="rId15"/>
    <p:sldId id="287"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C0E0A0-937D-424A-9AAD-54D24B58F19B}" v="17" dt="2025-05-14T20:49:05.6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5/14/2025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79717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5/14/2025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2365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5/14/2025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831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5/14/2025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68701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5/14/2025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9303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5/14/2025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7856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5/14/2025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7895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5/14/2025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115172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5/14/2025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54221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5/14/2025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62059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5/14/2025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3418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5/14/2025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5018254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wanseamind.org.uk/voluntee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A green and blue sky with white dots&#10;&#10;Description automatically generated with medium confidence">
            <a:extLst>
              <a:ext uri="{FF2B5EF4-FFF2-40B4-BE49-F238E27FC236}">
                <a16:creationId xmlns:a16="http://schemas.microsoft.com/office/drawing/2014/main" id="{C61322F9-5AC0-BF8E-EAA7-A56F2FB77B96}"/>
              </a:ext>
            </a:extLst>
          </p:cNvPr>
          <p:cNvPicPr>
            <a:picLocks noChangeAspect="1"/>
          </p:cNvPicPr>
          <p:nvPr/>
        </p:nvPicPr>
        <p:blipFill>
          <a:blip r:embed="rId2"/>
          <a:srcRect t="343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F15DF8A-891A-1965-E372-1BA1F3B94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79"/>
            <a:ext cx="6858002" cy="6511640"/>
          </a:xfrm>
          <a:prstGeom prst="rect">
            <a:avLst/>
          </a:prstGeom>
          <a:gradFill>
            <a:gsLst>
              <a:gs pos="0">
                <a:schemeClr val="bg1">
                  <a:alpha val="0"/>
                </a:schemeClr>
              </a:gs>
              <a:gs pos="46000">
                <a:schemeClr val="bg1">
                  <a:alpha val="33000"/>
                </a:schemeClr>
              </a:gs>
              <a:gs pos="26000">
                <a:schemeClr val="bg1">
                  <a:alpha val="20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11D005B4-3034-4551-E6DA-E0165B73B2F6}"/>
              </a:ext>
            </a:extLst>
          </p:cNvPr>
          <p:cNvSpPr>
            <a:spLocks noGrp="1"/>
          </p:cNvSpPr>
          <p:nvPr>
            <p:ph type="ctrTitle"/>
          </p:nvPr>
        </p:nvSpPr>
        <p:spPr>
          <a:xfrm>
            <a:off x="97641" y="599768"/>
            <a:ext cx="7049028" cy="2534460"/>
          </a:xfrm>
        </p:spPr>
        <p:txBody>
          <a:bodyPr anchor="b">
            <a:normAutofit/>
          </a:bodyPr>
          <a:lstStyle/>
          <a:p>
            <a:pPr algn="l"/>
            <a:r>
              <a:rPr lang="en-GB" sz="3200" dirty="0"/>
              <a:t>Programme: BSc Psychology BSc Psychology and Counselling </a:t>
            </a:r>
            <a:br>
              <a:rPr lang="en-GB" sz="3200" dirty="0"/>
            </a:br>
            <a:r>
              <a:rPr lang="en-GB" sz="3200" dirty="0"/>
              <a:t>Module: Social Knowledge and Identity</a:t>
            </a:r>
            <a:br>
              <a:rPr lang="en-GB" sz="3200" dirty="0"/>
            </a:br>
            <a:r>
              <a:rPr lang="en-GB" sz="3200" dirty="0"/>
              <a:t>Module code: ECPS6008 </a:t>
            </a:r>
            <a:endParaRPr lang="en-GB" sz="5800" dirty="0"/>
          </a:p>
        </p:txBody>
      </p:sp>
      <p:sp>
        <p:nvSpPr>
          <p:cNvPr id="3" name="Subtitle 2">
            <a:extLst>
              <a:ext uri="{FF2B5EF4-FFF2-40B4-BE49-F238E27FC236}">
                <a16:creationId xmlns:a16="http://schemas.microsoft.com/office/drawing/2014/main" id="{27BDFA01-C08A-6EF7-B34C-FC265CB8D5BC}"/>
              </a:ext>
            </a:extLst>
          </p:cNvPr>
          <p:cNvSpPr>
            <a:spLocks noGrp="1"/>
          </p:cNvSpPr>
          <p:nvPr>
            <p:ph type="subTitle" idx="1"/>
          </p:nvPr>
        </p:nvSpPr>
        <p:spPr>
          <a:xfrm>
            <a:off x="3897458" y="4607495"/>
            <a:ext cx="6003626" cy="1386840"/>
          </a:xfrm>
        </p:spPr>
        <p:txBody>
          <a:bodyPr anchor="t">
            <a:noAutofit/>
          </a:bodyPr>
          <a:lstStyle/>
          <a:p>
            <a:pPr algn="l"/>
            <a:r>
              <a:rPr lang="en-GB" sz="2800" b="1" dirty="0"/>
              <a:t>2105813 </a:t>
            </a:r>
            <a:br>
              <a:rPr lang="en-GB" sz="2800" b="1" dirty="0"/>
            </a:br>
            <a:r>
              <a:rPr lang="en-GB" sz="2800" b="1" dirty="0"/>
              <a:t>Sylwia Anna Kadewska</a:t>
            </a:r>
          </a:p>
        </p:txBody>
      </p:sp>
    </p:spTree>
    <p:extLst>
      <p:ext uri="{BB962C8B-B14F-4D97-AF65-F5344CB8AC3E}">
        <p14:creationId xmlns:p14="http://schemas.microsoft.com/office/powerpoint/2010/main" val="177412998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36CA-AB56-43B0-DCCA-3FD3103763D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A962DA-1398-63F1-94C9-2D4FB334E7B0}"/>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AB7F5AF7-2CBB-072F-A17B-23EC411054A1}"/>
              </a:ext>
            </a:extLst>
          </p:cNvPr>
          <p:cNvPicPr>
            <a:picLocks noChangeAspect="1"/>
          </p:cNvPicPr>
          <p:nvPr/>
        </p:nvPicPr>
        <p:blipFill>
          <a:blip r:embed="rId2"/>
          <a:srcRect t="3433"/>
          <a:stretch/>
        </p:blipFill>
        <p:spPr>
          <a:xfrm>
            <a:off x="0" y="10"/>
            <a:ext cx="12191980" cy="6857990"/>
          </a:xfrm>
          <a:prstGeom prst="rect">
            <a:avLst/>
          </a:prstGeom>
        </p:spPr>
      </p:pic>
      <p:sp>
        <p:nvSpPr>
          <p:cNvPr id="6" name="TextBox 5">
            <a:extLst>
              <a:ext uri="{FF2B5EF4-FFF2-40B4-BE49-F238E27FC236}">
                <a16:creationId xmlns:a16="http://schemas.microsoft.com/office/drawing/2014/main" id="{97A2A594-5FE8-D29A-0C61-10AE537879C0}"/>
              </a:ext>
            </a:extLst>
          </p:cNvPr>
          <p:cNvSpPr txBox="1"/>
          <p:nvPr/>
        </p:nvSpPr>
        <p:spPr>
          <a:xfrm>
            <a:off x="925774" y="548640"/>
            <a:ext cx="8871884" cy="3785652"/>
          </a:xfrm>
          <a:prstGeom prst="rect">
            <a:avLst/>
          </a:prstGeom>
          <a:noFill/>
        </p:spPr>
        <p:txBody>
          <a:bodyPr wrap="square">
            <a:spAutoFit/>
          </a:bodyPr>
          <a:lstStyle/>
          <a:p>
            <a:pPr algn="ctr"/>
            <a:r>
              <a:rPr lang="en-GB" sz="4000" dirty="0">
                <a:solidFill>
                  <a:schemeClr val="bg1"/>
                </a:solidFill>
                <a:latin typeface="Aharoni" panose="02010803020104030203" pitchFamily="2" charset="-79"/>
                <a:cs typeface="Aharoni" panose="02010803020104030203" pitchFamily="2" charset="-79"/>
              </a:rPr>
              <a:t>Community of practice: a reflective presentation.</a:t>
            </a:r>
          </a:p>
          <a:p>
            <a:endParaRPr lang="en-GB" sz="4000" dirty="0">
              <a:solidFill>
                <a:schemeClr val="bg1"/>
              </a:solidFill>
              <a:latin typeface="Aharoni" panose="02010803020104030203" pitchFamily="2" charset="-79"/>
              <a:cs typeface="Aharoni" panose="02010803020104030203" pitchFamily="2" charset="-79"/>
            </a:endParaRPr>
          </a:p>
          <a:p>
            <a:endParaRPr lang="en-GB" sz="2400" dirty="0">
              <a:solidFill>
                <a:schemeClr val="bg1"/>
              </a:solidFill>
              <a:latin typeface="Aharoni" panose="02010803020104030203" pitchFamily="2" charset="-79"/>
              <a:cs typeface="Aharoni" panose="02010803020104030203" pitchFamily="2" charset="-79"/>
            </a:endParaRPr>
          </a:p>
          <a:p>
            <a:r>
              <a:rPr lang="en-GB" sz="2400" dirty="0">
                <a:solidFill>
                  <a:schemeClr val="bg1"/>
                </a:solidFill>
                <a:latin typeface="Aharoni" panose="02010803020104030203" pitchFamily="2" charset="-79"/>
                <a:cs typeface="Aharoni" panose="02010803020104030203" pitchFamily="2" charset="-79"/>
              </a:rPr>
              <a:t> Drawing upon appropriate psychological theories covered in this module, critically reflect upon your engagement with and the role of a chosen community of practice in supporting your personal and professional development.</a:t>
            </a:r>
          </a:p>
        </p:txBody>
      </p:sp>
    </p:spTree>
    <p:extLst>
      <p:ext uri="{BB962C8B-B14F-4D97-AF65-F5344CB8AC3E}">
        <p14:creationId xmlns:p14="http://schemas.microsoft.com/office/powerpoint/2010/main" val="1703154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3A97-DF7E-2748-0409-B5C670E1FA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746C3E7-DB61-EAFD-E5D0-18FD60ED8B75}"/>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EF46893E-ACB6-352B-78DB-F806A07BAC90}"/>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F58CCEA6-39F5-FA49-456F-BE5866355176}"/>
              </a:ext>
            </a:extLst>
          </p:cNvPr>
          <p:cNvSpPr txBox="1"/>
          <p:nvPr/>
        </p:nvSpPr>
        <p:spPr>
          <a:xfrm>
            <a:off x="612647" y="548640"/>
            <a:ext cx="6174658" cy="707886"/>
          </a:xfrm>
          <a:prstGeom prst="rect">
            <a:avLst/>
          </a:prstGeom>
          <a:noFill/>
        </p:spPr>
        <p:txBody>
          <a:bodyPr wrap="square">
            <a:spAutoFit/>
          </a:bodyPr>
          <a:lstStyle/>
          <a:p>
            <a:pPr algn="r"/>
            <a:r>
              <a:rPr lang="en-GB" sz="40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Community of practice</a:t>
            </a:r>
          </a:p>
        </p:txBody>
      </p:sp>
      <p:sp>
        <p:nvSpPr>
          <p:cNvPr id="8" name="TextBox 7">
            <a:extLst>
              <a:ext uri="{FF2B5EF4-FFF2-40B4-BE49-F238E27FC236}">
                <a16:creationId xmlns:a16="http://schemas.microsoft.com/office/drawing/2014/main" id="{2EBF6933-8726-0228-1449-26D7188F1983}"/>
              </a:ext>
            </a:extLst>
          </p:cNvPr>
          <p:cNvSpPr txBox="1"/>
          <p:nvPr/>
        </p:nvSpPr>
        <p:spPr>
          <a:xfrm>
            <a:off x="612647" y="1760714"/>
            <a:ext cx="8954140" cy="4436279"/>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t>What Is community of practice?</a:t>
            </a:r>
            <a:b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br>
            <a:endParaRPr kumimoji="0" lang="en-GB" sz="3200" b="0"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t>A community of practice is a concept that refers to a group of people who collaborate, share knowledge, and are passionate about a specific topic or field Grimshaw et al.,(2009).</a:t>
            </a:r>
          </a:p>
        </p:txBody>
      </p:sp>
    </p:spTree>
    <p:extLst>
      <p:ext uri="{BB962C8B-B14F-4D97-AF65-F5344CB8AC3E}">
        <p14:creationId xmlns:p14="http://schemas.microsoft.com/office/powerpoint/2010/main" val="3196262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EA4C-2701-660C-AC9D-73771EE1D6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DA40DD-5F25-C2AE-6913-A6312327782F}"/>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21BB3D61-FE77-A19F-B000-BED56B7ED2B7}"/>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1B13DBCC-DCF3-FFE2-4E3D-11D14F054E70}"/>
              </a:ext>
            </a:extLst>
          </p:cNvPr>
          <p:cNvSpPr txBox="1"/>
          <p:nvPr/>
        </p:nvSpPr>
        <p:spPr>
          <a:xfrm>
            <a:off x="688258" y="480569"/>
            <a:ext cx="6174658"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Community of practice at Swansea Mind</a:t>
            </a:r>
            <a:endParaRPr lang="en-GB" dirty="0">
              <a:solidFill>
                <a:schemeClr val="bg1"/>
              </a:solidFill>
            </a:endParaRPr>
          </a:p>
        </p:txBody>
      </p:sp>
      <p:sp>
        <p:nvSpPr>
          <p:cNvPr id="8" name="TextBox 7">
            <a:extLst>
              <a:ext uri="{FF2B5EF4-FFF2-40B4-BE49-F238E27FC236}">
                <a16:creationId xmlns:a16="http://schemas.microsoft.com/office/drawing/2014/main" id="{B3890E52-C42B-BA82-64E0-21737B7AD64D}"/>
              </a:ext>
            </a:extLst>
          </p:cNvPr>
          <p:cNvSpPr txBox="1"/>
          <p:nvPr/>
        </p:nvSpPr>
        <p:spPr>
          <a:xfrm>
            <a:off x="471948" y="2041397"/>
            <a:ext cx="9183309" cy="4267963"/>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For this presentation I chose to take a volunteer role at Swansea Mind.</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br>
              <a:rPr kumimoji="0" lang="pl-PL" sz="2000" b="1" i="0" u="none" strike="noStrike" kern="1200" cap="none" spc="0" normalizeH="0" baseline="0" noProof="0" dirty="0">
                <a:ln>
                  <a:noFill/>
                </a:ln>
                <a:solidFill>
                  <a:schemeClr val="bg1"/>
                </a:solidFill>
                <a:effectLst/>
                <a:uLnTx/>
                <a:uFillTx/>
                <a:latin typeface="Neue Haas Grotesk Text Pro"/>
                <a:ea typeface="+mn-ea"/>
                <a:cs typeface="+mn-cs"/>
              </a:rPr>
            </a:b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Swansea Mind is a mental health organisation based in Swansea UK.</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Swansea Mind is a professional environment provides a space where they can support users and provide encouragement to those struggling with mental health issues.</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They offer a variety of volunteer opportunities, including live meetings and telephone support and users to participate in focus groups Swansea Mind (2025).</a:t>
            </a:r>
          </a:p>
        </p:txBody>
      </p:sp>
    </p:spTree>
    <p:extLst>
      <p:ext uri="{BB962C8B-B14F-4D97-AF65-F5344CB8AC3E}">
        <p14:creationId xmlns:p14="http://schemas.microsoft.com/office/powerpoint/2010/main" val="2211162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DE5C-C497-80F8-04A2-A39413AFFF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9992B5-89A5-DC9D-3FEA-26C5EF4F4547}"/>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66F16EE4-9DF2-9C46-21F0-E7127EA81F4A}"/>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4A4922F8-3156-DF93-0CDF-F7DC88D7D47B}"/>
              </a:ext>
            </a:extLst>
          </p:cNvPr>
          <p:cNvSpPr txBox="1"/>
          <p:nvPr/>
        </p:nvSpPr>
        <p:spPr>
          <a:xfrm>
            <a:off x="442452" y="474773"/>
            <a:ext cx="9625780"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How I felt when I came to Swansea Mind as a volunteer?</a:t>
            </a:r>
            <a:endParaRPr lang="en-GB" dirty="0">
              <a:solidFill>
                <a:schemeClr val="bg1"/>
              </a:solidFill>
            </a:endParaRPr>
          </a:p>
        </p:txBody>
      </p:sp>
      <p:sp>
        <p:nvSpPr>
          <p:cNvPr id="8" name="TextBox 7">
            <a:extLst>
              <a:ext uri="{FF2B5EF4-FFF2-40B4-BE49-F238E27FC236}">
                <a16:creationId xmlns:a16="http://schemas.microsoft.com/office/drawing/2014/main" id="{99C6507F-9AAC-27FD-510F-D7759C583F39}"/>
              </a:ext>
            </a:extLst>
          </p:cNvPr>
          <p:cNvSpPr txBox="1"/>
          <p:nvPr/>
        </p:nvSpPr>
        <p:spPr>
          <a:xfrm>
            <a:off x="612647" y="2223732"/>
            <a:ext cx="6174658" cy="3416448"/>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Excitement and motivation</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Joy of learning</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Sense of growth</a:t>
            </a: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000" b="1" i="0" u="none" strike="noStrike" kern="1200" cap="none" spc="0" normalizeH="0" baseline="0" noProof="0" dirty="0">
              <a:ln>
                <a:noFill/>
              </a:ln>
              <a:solidFill>
                <a:schemeClr val="bg1"/>
              </a:solidFill>
              <a:effectLst/>
              <a:uLnTx/>
              <a:uFillTx/>
              <a:latin typeface="Neue Haas Grotesk Text Pro"/>
              <a:ea typeface="+mn-ea"/>
              <a:cs typeface="+mn-cs"/>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schemeClr val="bg1"/>
                </a:solidFill>
                <a:effectLst/>
                <a:uLnTx/>
                <a:uFillTx/>
                <a:latin typeface="Neue Haas Grotesk Text Pro"/>
                <a:ea typeface="+mn-ea"/>
                <a:cs typeface="+mn-cs"/>
              </a:rPr>
              <a:t>Inspiration</a:t>
            </a:r>
          </a:p>
        </p:txBody>
      </p:sp>
    </p:spTree>
    <p:extLst>
      <p:ext uri="{BB962C8B-B14F-4D97-AF65-F5344CB8AC3E}">
        <p14:creationId xmlns:p14="http://schemas.microsoft.com/office/powerpoint/2010/main" val="2657524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CB2F7-818D-D800-20D8-F5604DF768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65EA7F-6E62-75A9-1300-E9CFD0C4FA2E}"/>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63AE6F8B-E091-DBB7-FDE5-A96F2E82625C}"/>
              </a:ext>
            </a:extLst>
          </p:cNvPr>
          <p:cNvPicPr>
            <a:picLocks noChangeAspect="1"/>
          </p:cNvPicPr>
          <p:nvPr/>
        </p:nvPicPr>
        <p:blipFill>
          <a:blip r:embed="rId2"/>
          <a:srcRect t="3433"/>
          <a:stretch/>
        </p:blipFill>
        <p:spPr>
          <a:xfrm>
            <a:off x="20" y="0"/>
            <a:ext cx="12191980" cy="6857990"/>
          </a:xfrm>
          <a:prstGeom prst="rect">
            <a:avLst/>
          </a:prstGeom>
        </p:spPr>
      </p:pic>
      <p:sp>
        <p:nvSpPr>
          <p:cNvPr id="6" name="TextBox 5">
            <a:extLst>
              <a:ext uri="{FF2B5EF4-FFF2-40B4-BE49-F238E27FC236}">
                <a16:creationId xmlns:a16="http://schemas.microsoft.com/office/drawing/2014/main" id="{606CDBEB-890B-949C-04E7-32EC2EC2A08C}"/>
              </a:ext>
            </a:extLst>
          </p:cNvPr>
          <p:cNvSpPr txBox="1"/>
          <p:nvPr/>
        </p:nvSpPr>
        <p:spPr>
          <a:xfrm>
            <a:off x="452283" y="548640"/>
            <a:ext cx="9940413" cy="1200329"/>
          </a:xfrm>
          <a:prstGeom prst="rect">
            <a:avLst/>
          </a:prstGeom>
          <a:noFill/>
        </p:spPr>
        <p:txBody>
          <a:bodyPr wrap="square">
            <a:spAutoFit/>
          </a:bodyPr>
          <a:lstStyle/>
          <a:p>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Psychological organization as a community of practice- experiences.</a:t>
            </a:r>
            <a:endParaRPr lang="en-GB" dirty="0">
              <a:solidFill>
                <a:schemeClr val="bg1"/>
              </a:solidFill>
            </a:endParaRPr>
          </a:p>
        </p:txBody>
      </p:sp>
      <p:sp>
        <p:nvSpPr>
          <p:cNvPr id="8" name="TextBox 7">
            <a:extLst>
              <a:ext uri="{FF2B5EF4-FFF2-40B4-BE49-F238E27FC236}">
                <a16:creationId xmlns:a16="http://schemas.microsoft.com/office/drawing/2014/main" id="{850A993C-7944-1707-B399-83C1CC7018D6}"/>
              </a:ext>
            </a:extLst>
          </p:cNvPr>
          <p:cNvSpPr txBox="1"/>
          <p:nvPr/>
        </p:nvSpPr>
        <p:spPr>
          <a:xfrm>
            <a:off x="250395" y="2159137"/>
            <a:ext cx="10653579" cy="3970318"/>
          </a:xfrm>
          <a:prstGeom prst="rect">
            <a:avLst/>
          </a:prstGeom>
          <a:noFill/>
        </p:spPr>
        <p:txBody>
          <a:bodyPr wrap="square">
            <a:spAutoFit/>
          </a:bodyPr>
          <a:lstStyle/>
          <a:p>
            <a:r>
              <a:rPr lang="en-GB" dirty="0">
                <a:solidFill>
                  <a:schemeClr val="bg1"/>
                </a:solidFill>
              </a:rPr>
              <a:t>Key experience: Interacting with clients  in a focus group at Swansea Mind.</a:t>
            </a:r>
          </a:p>
          <a:p>
            <a:br>
              <a:rPr lang="en-GB" dirty="0">
                <a:solidFill>
                  <a:schemeClr val="bg1"/>
                </a:solidFill>
              </a:rPr>
            </a:br>
            <a:r>
              <a:rPr lang="en-GB" dirty="0">
                <a:solidFill>
                  <a:schemeClr val="bg1"/>
                </a:solidFill>
              </a:rPr>
              <a:t>Focus group participant and his story as narrative stories.</a:t>
            </a:r>
          </a:p>
          <a:p>
            <a:endParaRPr lang="en-GB" dirty="0">
              <a:solidFill>
                <a:schemeClr val="bg1"/>
              </a:solidFill>
            </a:endParaRPr>
          </a:p>
          <a:p>
            <a:r>
              <a:rPr lang="en-GB" dirty="0">
                <a:solidFill>
                  <a:schemeClr val="bg1"/>
                </a:solidFill>
              </a:rPr>
              <a:t>What is the story?</a:t>
            </a:r>
          </a:p>
          <a:p>
            <a:endParaRPr lang="en-GB" dirty="0">
              <a:solidFill>
                <a:schemeClr val="bg1"/>
              </a:solidFill>
            </a:endParaRPr>
          </a:p>
          <a:p>
            <a:pPr algn="ctr"/>
            <a:r>
              <a:rPr lang="en-GB" sz="3600" b="1" dirty="0">
                <a:solidFill>
                  <a:schemeClr val="bg1"/>
                </a:solidFill>
              </a:rPr>
              <a:t>Narrative theory.</a:t>
            </a:r>
          </a:p>
          <a:p>
            <a:pPr algn="ctr"/>
            <a:endParaRPr lang="en-GB" sz="3600" b="1" dirty="0">
              <a:solidFill>
                <a:schemeClr val="bg1"/>
              </a:solidFill>
            </a:endParaRPr>
          </a:p>
          <a:p>
            <a:r>
              <a:rPr lang="en-GB" dirty="0">
                <a:solidFill>
                  <a:schemeClr val="bg1"/>
                </a:solidFill>
              </a:rPr>
              <a:t>Jerome Bruner put forward the thesis that humans perceive the world mainly through stories. According to his view, stories are not just passive presentations, but active constructions that give meaning to events. His theory highlights narrative as a form of thinking that shapes reality through stories.</a:t>
            </a:r>
          </a:p>
        </p:txBody>
      </p:sp>
    </p:spTree>
    <p:extLst>
      <p:ext uri="{BB962C8B-B14F-4D97-AF65-F5344CB8AC3E}">
        <p14:creationId xmlns:p14="http://schemas.microsoft.com/office/powerpoint/2010/main" val="3783571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41032-934F-E25C-F5E5-D3AD0C3F8E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F8D7F1-39CA-2E0D-E067-B05BA13FFD76}"/>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8A673E0B-2AF8-1C70-FCAF-22FF67A0FA84}"/>
              </a:ext>
            </a:extLst>
          </p:cNvPr>
          <p:cNvPicPr>
            <a:picLocks noChangeAspect="1"/>
          </p:cNvPicPr>
          <p:nvPr/>
        </p:nvPicPr>
        <p:blipFill>
          <a:blip r:embed="rId2"/>
          <a:srcRect t="343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0E60D88E-856E-C7D0-BC7F-3A8F05BE3C83}"/>
              </a:ext>
            </a:extLst>
          </p:cNvPr>
          <p:cNvSpPr txBox="1"/>
          <p:nvPr/>
        </p:nvSpPr>
        <p:spPr>
          <a:xfrm>
            <a:off x="612647" y="801056"/>
            <a:ext cx="11146734" cy="2677656"/>
          </a:xfrm>
          <a:prstGeom prst="rect">
            <a:avLst/>
          </a:prstGeom>
          <a:noFill/>
        </p:spPr>
        <p:txBody>
          <a:bodyPr wrap="square">
            <a:spAutoFit/>
          </a:bodyPr>
          <a:lstStyle/>
          <a:p>
            <a:r>
              <a:rPr lang="en-GB" sz="2800">
                <a:solidFill>
                  <a:schemeClr val="bg1"/>
                </a:solidFill>
              </a:rPr>
              <a:t>Manipulation is understood as a form of influence in which the manipulator attempts to modulate the affective states of the manipulated by suggesting a certain goal , which is perceived as pleasant or unpleasant, but with the manipulated remaining, at least in a minimal sense, free to choose or not to choose it Fischer (2022).</a:t>
            </a:r>
            <a:endParaRPr lang="en-GB" sz="2800" dirty="0">
              <a:solidFill>
                <a:schemeClr val="bg1"/>
              </a:solidFill>
            </a:endParaRPr>
          </a:p>
        </p:txBody>
      </p:sp>
    </p:spTree>
    <p:extLst>
      <p:ext uri="{BB962C8B-B14F-4D97-AF65-F5344CB8AC3E}">
        <p14:creationId xmlns:p14="http://schemas.microsoft.com/office/powerpoint/2010/main" val="2802355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026C-CB79-8711-7D7E-B918D03F7D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97E5A17-C01E-E4D2-18B2-88FC40184EDF}"/>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4E8AF084-988C-59C0-A8D0-F650E6D72FF3}"/>
              </a:ext>
            </a:extLst>
          </p:cNvPr>
          <p:cNvPicPr>
            <a:picLocks noChangeAspect="1"/>
          </p:cNvPicPr>
          <p:nvPr/>
        </p:nvPicPr>
        <p:blipFill>
          <a:blip r:embed="rId2"/>
          <a:srcRect t="3433"/>
          <a:stretch/>
        </p:blipFill>
        <p:spPr>
          <a:xfrm>
            <a:off x="0" y="10"/>
            <a:ext cx="12191980" cy="6857990"/>
          </a:xfrm>
          <a:prstGeom prst="rect">
            <a:avLst/>
          </a:prstGeom>
        </p:spPr>
      </p:pic>
      <p:sp>
        <p:nvSpPr>
          <p:cNvPr id="6" name="TextBox 5">
            <a:extLst>
              <a:ext uri="{FF2B5EF4-FFF2-40B4-BE49-F238E27FC236}">
                <a16:creationId xmlns:a16="http://schemas.microsoft.com/office/drawing/2014/main" id="{607F1B1D-F731-D035-0332-9C4FB453E9E6}"/>
              </a:ext>
            </a:extLst>
          </p:cNvPr>
          <p:cNvSpPr txBox="1"/>
          <p:nvPr/>
        </p:nvSpPr>
        <p:spPr>
          <a:xfrm>
            <a:off x="786580" y="653450"/>
            <a:ext cx="10097729" cy="707886"/>
          </a:xfrm>
          <a:prstGeom prst="rect">
            <a:avLst/>
          </a:prstGeom>
          <a:noFill/>
        </p:spPr>
        <p:txBody>
          <a:bodyPr wrap="square">
            <a:spAutoFit/>
          </a:bodyPr>
          <a:lstStyle/>
          <a:p>
            <a:r>
              <a:rPr kumimoji="0" lang="en-GB" sz="4000" b="1" i="0" u="none" strike="noStrike" kern="1200" cap="none" spc="0" normalizeH="0" baseline="0" noProof="0" dirty="0">
                <a:ln>
                  <a:noFill/>
                </a:ln>
                <a:solidFill>
                  <a:schemeClr val="bg1"/>
                </a:solidFill>
                <a:effectLst/>
                <a:uLnTx/>
                <a:uFillTx/>
                <a:latin typeface="Neue Haas Grotesk Text Pro"/>
                <a:ea typeface="+mj-ea"/>
                <a:cs typeface="+mj-cs"/>
              </a:rPr>
              <a:t>Identity Theory and manipulation.</a:t>
            </a:r>
            <a:endParaRPr lang="en-GB" sz="4000" dirty="0">
              <a:solidFill>
                <a:schemeClr val="bg1"/>
              </a:solidFill>
            </a:endParaRPr>
          </a:p>
        </p:txBody>
      </p:sp>
      <p:sp>
        <p:nvSpPr>
          <p:cNvPr id="8" name="TextBox 7">
            <a:extLst>
              <a:ext uri="{FF2B5EF4-FFF2-40B4-BE49-F238E27FC236}">
                <a16:creationId xmlns:a16="http://schemas.microsoft.com/office/drawing/2014/main" id="{88CC7E2C-81A3-3D0F-0990-BCAA0E402AA9}"/>
              </a:ext>
            </a:extLst>
          </p:cNvPr>
          <p:cNvSpPr txBox="1"/>
          <p:nvPr/>
        </p:nvSpPr>
        <p:spPr>
          <a:xfrm>
            <a:off x="708683" y="2348845"/>
            <a:ext cx="10774613" cy="3588868"/>
          </a:xfrm>
          <a:prstGeom prst="rect">
            <a:avLst/>
          </a:prstGeom>
          <a:noFill/>
        </p:spPr>
        <p:txBody>
          <a:bodyPr wrap="square">
            <a:spAutoFit/>
          </a:bodyPr>
          <a:lstStyle/>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r>
              <a:rPr kumimoji="0" lang="en-GB" sz="3200" b="0" i="0" u="none" strike="noStrike" kern="1200" cap="none" spc="0" normalizeH="0" baseline="0" noProof="0" dirty="0">
                <a:ln>
                  <a:noFill/>
                </a:ln>
                <a:solidFill>
                  <a:schemeClr val="bg1"/>
                </a:solidFill>
                <a:effectLst/>
                <a:uLnTx/>
                <a:uFillTx/>
                <a:latin typeface="Neue Haas Grotesk Text Pro"/>
                <a:ea typeface="+mn-ea"/>
                <a:cs typeface="+mn-cs"/>
              </a:rPr>
              <a:t>Identity theory is a concept from the field of psychology that investigates the relationship between an individual's identity, the roles a person plays in society and their behaviour. It assumes that an person's identity is actually constructed from the multiple social roles they plays in  environment Stets &amp; Burke (2000).</a:t>
            </a:r>
          </a:p>
        </p:txBody>
      </p:sp>
    </p:spTree>
    <p:extLst>
      <p:ext uri="{BB962C8B-B14F-4D97-AF65-F5344CB8AC3E}">
        <p14:creationId xmlns:p14="http://schemas.microsoft.com/office/powerpoint/2010/main" val="2356135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EA052-465E-BC42-757E-70C8D0F589E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B7CE1F-B89C-88A4-52AD-9515AC0E8BF4}"/>
              </a:ext>
            </a:extLst>
          </p:cNvPr>
          <p:cNvSpPr>
            <a:spLocks noGrp="1"/>
          </p:cNvSpPr>
          <p:nvPr>
            <p:ph idx="1"/>
          </p:nvPr>
        </p:nvSpPr>
        <p:spPr/>
        <p:txBody>
          <a:bodyPr/>
          <a:lstStyle/>
          <a:p>
            <a:endParaRPr lang="en-GB" dirty="0"/>
          </a:p>
        </p:txBody>
      </p:sp>
      <p:pic>
        <p:nvPicPr>
          <p:cNvPr id="4" name="Picture 3" descr="A green and blue sky with white dots&#10;&#10;Description automatically generated with medium confidence">
            <a:extLst>
              <a:ext uri="{FF2B5EF4-FFF2-40B4-BE49-F238E27FC236}">
                <a16:creationId xmlns:a16="http://schemas.microsoft.com/office/drawing/2014/main" id="{90A7E615-DD4F-ADE0-1EF9-B8B7AB07A421}"/>
              </a:ext>
            </a:extLst>
          </p:cNvPr>
          <p:cNvPicPr>
            <a:picLocks noChangeAspect="1"/>
          </p:cNvPicPr>
          <p:nvPr/>
        </p:nvPicPr>
        <p:blipFill>
          <a:blip r:embed="rId2"/>
          <a:srcRect t="3433"/>
          <a:stretch/>
        </p:blipFill>
        <p:spPr>
          <a:xfrm>
            <a:off x="20" y="10"/>
            <a:ext cx="12191980" cy="6857990"/>
          </a:xfrm>
          <a:prstGeom prst="rect">
            <a:avLst/>
          </a:prstGeom>
        </p:spPr>
      </p:pic>
      <p:sp>
        <p:nvSpPr>
          <p:cNvPr id="10" name="TextBox 9">
            <a:extLst>
              <a:ext uri="{FF2B5EF4-FFF2-40B4-BE49-F238E27FC236}">
                <a16:creationId xmlns:a16="http://schemas.microsoft.com/office/drawing/2014/main" id="{C3C5BA9A-3372-F56D-074B-758AF3DDCFA3}"/>
              </a:ext>
            </a:extLst>
          </p:cNvPr>
          <p:cNvSpPr txBox="1"/>
          <p:nvPr/>
        </p:nvSpPr>
        <p:spPr>
          <a:xfrm>
            <a:off x="315884" y="1594672"/>
            <a:ext cx="10653578" cy="4585871"/>
          </a:xfrm>
          <a:prstGeom prst="rect">
            <a:avLst/>
          </a:prstGeom>
          <a:noFill/>
        </p:spPr>
        <p:txBody>
          <a:bodyPr wrap="square">
            <a:spAutoFit/>
          </a:bodyPr>
          <a:lstStyle/>
          <a:p>
            <a:r>
              <a:rPr lang="en-GB" sz="2000" b="1" dirty="0">
                <a:solidFill>
                  <a:schemeClr val="bg1"/>
                </a:solidFill>
              </a:rPr>
              <a:t>Narrative theory</a:t>
            </a:r>
          </a:p>
          <a:p>
            <a:endParaRPr lang="en-GB" dirty="0">
              <a:solidFill>
                <a:schemeClr val="bg1"/>
              </a:solidFill>
            </a:endParaRPr>
          </a:p>
          <a:p>
            <a:r>
              <a:rPr lang="en-GB" dirty="0">
                <a:solidFill>
                  <a:schemeClr val="bg1"/>
                </a:solidFill>
              </a:rPr>
              <a:t>A theory that explores how stories are constructed and understood and how audiences are perceived. It concentrates on the relationship between narrative content and audience perception.</a:t>
            </a:r>
          </a:p>
          <a:p>
            <a:endParaRPr lang="en-GB" dirty="0">
              <a:solidFill>
                <a:schemeClr val="bg1"/>
              </a:solidFill>
            </a:endParaRPr>
          </a:p>
          <a:p>
            <a:endParaRPr lang="en-GB" dirty="0">
              <a:solidFill>
                <a:schemeClr val="bg1"/>
              </a:solidFill>
            </a:endParaRPr>
          </a:p>
          <a:p>
            <a:r>
              <a:rPr lang="en-GB" sz="2000" dirty="0">
                <a:solidFill>
                  <a:schemeClr val="bg1"/>
                </a:solidFill>
              </a:rPr>
              <a:t>   </a:t>
            </a:r>
            <a:r>
              <a:rPr lang="en-GB" sz="2000" b="1" dirty="0">
                <a:solidFill>
                  <a:schemeClr val="bg1"/>
                </a:solidFill>
              </a:rPr>
              <a:t>Narrative theory of identity.</a:t>
            </a:r>
          </a:p>
          <a:p>
            <a:endParaRPr lang="en-GB" dirty="0">
              <a:solidFill>
                <a:schemeClr val="bg1"/>
              </a:solidFill>
            </a:endParaRPr>
          </a:p>
          <a:p>
            <a:r>
              <a:rPr lang="en-GB" dirty="0">
                <a:solidFill>
                  <a:schemeClr val="bg1"/>
                </a:solidFill>
              </a:rPr>
              <a:t>The concept that a individual constructs an internalized and evolving story about themselves in order to make sense of their lives.</a:t>
            </a:r>
          </a:p>
          <a:p>
            <a:endParaRPr lang="en-GB" dirty="0">
              <a:solidFill>
                <a:schemeClr val="bg1"/>
              </a:solidFill>
            </a:endParaRPr>
          </a:p>
          <a:p>
            <a:endParaRPr lang="en-GB" dirty="0">
              <a:solidFill>
                <a:schemeClr val="bg1"/>
              </a:solidFill>
            </a:endParaRPr>
          </a:p>
          <a:p>
            <a:r>
              <a:rPr lang="en-GB" sz="2000" b="1" dirty="0">
                <a:solidFill>
                  <a:schemeClr val="bg1"/>
                </a:solidFill>
              </a:rPr>
              <a:t>Narrative psychology</a:t>
            </a:r>
          </a:p>
          <a:p>
            <a:endParaRPr lang="en-GB" dirty="0">
              <a:solidFill>
                <a:schemeClr val="bg1"/>
              </a:solidFill>
            </a:endParaRPr>
          </a:p>
          <a:p>
            <a:r>
              <a:rPr lang="en-GB" dirty="0">
                <a:solidFill>
                  <a:schemeClr val="bg1"/>
                </a:solidFill>
              </a:rPr>
              <a:t>A series of approaches to the story in people's lives and thinking. It is a method of expressing life experiences in a significant way</a:t>
            </a:r>
          </a:p>
        </p:txBody>
      </p:sp>
      <p:sp>
        <p:nvSpPr>
          <p:cNvPr id="12" name="TextBox 11">
            <a:extLst>
              <a:ext uri="{FF2B5EF4-FFF2-40B4-BE49-F238E27FC236}">
                <a16:creationId xmlns:a16="http://schemas.microsoft.com/office/drawing/2014/main" id="{E9255F15-133D-8E89-989A-2C702EB5DDD4}"/>
              </a:ext>
            </a:extLst>
          </p:cNvPr>
          <p:cNvSpPr txBox="1"/>
          <p:nvPr/>
        </p:nvSpPr>
        <p:spPr>
          <a:xfrm>
            <a:off x="2667589" y="197177"/>
            <a:ext cx="6174658" cy="1200329"/>
          </a:xfrm>
          <a:prstGeom prst="rect">
            <a:avLst/>
          </a:prstGeom>
          <a:noFill/>
        </p:spPr>
        <p:txBody>
          <a:bodyPr wrap="square">
            <a:spAutoFit/>
          </a:bodyPr>
          <a:lstStyle/>
          <a:p>
            <a:pPr algn="ctr"/>
            <a:r>
              <a:rPr lang="en-GB" sz="3600" b="1" dirty="0">
                <a:solidFill>
                  <a:schemeClr val="bg1"/>
                </a:solidFill>
              </a:rPr>
              <a:t>Story analysis in the work of a psychologist.</a:t>
            </a:r>
          </a:p>
        </p:txBody>
      </p:sp>
    </p:spTree>
    <p:extLst>
      <p:ext uri="{BB962C8B-B14F-4D97-AF65-F5344CB8AC3E}">
        <p14:creationId xmlns:p14="http://schemas.microsoft.com/office/powerpoint/2010/main" val="3102945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97EFC5D-4F1B-6E72-DCF0-104BEC6A0818}"/>
              </a:ext>
            </a:extLst>
          </p:cNvPr>
          <p:cNvPicPr>
            <a:picLocks noGrp="1" noChangeAspect="1"/>
          </p:cNvPicPr>
          <p:nvPr>
            <p:ph idx="1"/>
          </p:nvPr>
        </p:nvPicPr>
        <p:blipFill>
          <a:blip r:embed="rId2"/>
          <a:srcRect/>
          <a:stretch>
            <a:fillRect/>
          </a:stretch>
        </p:blipFill>
        <p:spPr>
          <a:xfrm>
            <a:off x="0" y="10"/>
            <a:ext cx="12191980" cy="6857990"/>
          </a:xfrm>
          <a:prstGeom prst="rect">
            <a:avLst/>
          </a:prstGeom>
          <a:noFill/>
        </p:spPr>
      </p:pic>
      <p:sp>
        <p:nvSpPr>
          <p:cNvPr id="6" name="TextBox 5">
            <a:extLst>
              <a:ext uri="{FF2B5EF4-FFF2-40B4-BE49-F238E27FC236}">
                <a16:creationId xmlns:a16="http://schemas.microsoft.com/office/drawing/2014/main" id="{549F8179-BEEC-F8CD-1359-39C09E434FA9}"/>
              </a:ext>
            </a:extLst>
          </p:cNvPr>
          <p:cNvSpPr txBox="1"/>
          <p:nvPr/>
        </p:nvSpPr>
        <p:spPr>
          <a:xfrm>
            <a:off x="314632" y="895523"/>
            <a:ext cx="11100620" cy="2862322"/>
          </a:xfrm>
          <a:prstGeom prst="rect">
            <a:avLst/>
          </a:prstGeom>
          <a:noFill/>
        </p:spPr>
        <p:txBody>
          <a:bodyPr wrap="square">
            <a:spAutoFit/>
          </a:bodyPr>
          <a:lstStyle/>
          <a:p>
            <a:pPr algn="just"/>
            <a:r>
              <a:rPr lang="en-GB" sz="2000" dirty="0">
                <a:solidFill>
                  <a:schemeClr val="bg1"/>
                </a:solidFill>
              </a:rPr>
              <a:t>Stories in narrative research are helpful in guiding the researcher toward a better understanding of phenomena. By getting involved in narrative research, we become co-participants to co-create knowledge with participants in specific places and times . Narrative research requires ways to engage with community, temporality and place. The role of the qualitative researcher is to mediate the co-creation of knowledge in gathering, interpreting and revealing the meaning of stories. Narrative inquiry is deeply rooted in reflexivity - a continuous, active process that permeates every stage of the study . The main goal of this research is to focus on storytelling in the form of narrative inquiry within the paradigms of knowledge, methodology, quality criteria and reflexivity Lindsay &amp; Schwind (2016).</a:t>
            </a:r>
          </a:p>
        </p:txBody>
      </p:sp>
    </p:spTree>
    <p:extLst>
      <p:ext uri="{BB962C8B-B14F-4D97-AF65-F5344CB8AC3E}">
        <p14:creationId xmlns:p14="http://schemas.microsoft.com/office/powerpoint/2010/main" val="9964376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71A980D-9B1E-0EFC-17D2-9C9D4806FF34}"/>
              </a:ext>
            </a:extLst>
          </p:cNvPr>
          <p:cNvPicPr>
            <a:picLocks noGrp="1" noChangeAspect="1"/>
          </p:cNvPicPr>
          <p:nvPr>
            <p:ph idx="1"/>
          </p:nvPr>
        </p:nvPicPr>
        <p:blipFill>
          <a:blip r:embed="rId2"/>
          <a:srcRect/>
          <a:stretch>
            <a:fillRect/>
          </a:stretch>
        </p:blipFill>
        <p:spPr>
          <a:xfrm>
            <a:off x="0" y="10"/>
            <a:ext cx="12191980" cy="6857990"/>
          </a:xfrm>
          <a:prstGeom prst="rect">
            <a:avLst/>
          </a:prstGeom>
          <a:noFill/>
        </p:spPr>
      </p:pic>
      <p:sp>
        <p:nvSpPr>
          <p:cNvPr id="6" name="TextBox 5">
            <a:extLst>
              <a:ext uri="{FF2B5EF4-FFF2-40B4-BE49-F238E27FC236}">
                <a16:creationId xmlns:a16="http://schemas.microsoft.com/office/drawing/2014/main" id="{34214393-BA9A-76DE-514C-1FD3DC5FA5AF}"/>
              </a:ext>
            </a:extLst>
          </p:cNvPr>
          <p:cNvSpPr txBox="1"/>
          <p:nvPr/>
        </p:nvSpPr>
        <p:spPr>
          <a:xfrm>
            <a:off x="491612" y="752619"/>
            <a:ext cx="10333703" cy="5816977"/>
          </a:xfrm>
          <a:prstGeom prst="rect">
            <a:avLst/>
          </a:prstGeom>
          <a:noFill/>
        </p:spPr>
        <p:txBody>
          <a:bodyPr wrap="square">
            <a:spAutoFit/>
          </a:bodyPr>
          <a:lstStyle/>
          <a:p>
            <a:pPr algn="ctr"/>
            <a:r>
              <a:rPr lang="en-GB" sz="3600" b="1" dirty="0">
                <a:solidFill>
                  <a:schemeClr val="bg1"/>
                </a:solidFill>
              </a:rPr>
              <a:t>How did the CoP help me develop?</a:t>
            </a:r>
          </a:p>
          <a:p>
            <a:pPr algn="ctr"/>
            <a:endParaRPr lang="en-GB" sz="3600" b="1" dirty="0">
              <a:solidFill>
                <a:schemeClr val="bg1"/>
              </a:solidFill>
            </a:endParaRPr>
          </a:p>
          <a:p>
            <a:pPr algn="ctr"/>
            <a:r>
              <a:rPr lang="en-GB" sz="3600" dirty="0">
                <a:solidFill>
                  <a:schemeClr val="bg1"/>
                </a:solidFill>
              </a:rPr>
              <a:t>I learned to balance empathy with critical thinking.</a:t>
            </a:r>
          </a:p>
          <a:p>
            <a:pPr algn="ctr"/>
            <a:endParaRPr lang="en-GB" sz="3600" dirty="0">
              <a:solidFill>
                <a:schemeClr val="bg1"/>
              </a:solidFill>
            </a:endParaRPr>
          </a:p>
          <a:p>
            <a:r>
              <a:rPr lang="en-GB" sz="2400" dirty="0">
                <a:solidFill>
                  <a:schemeClr val="bg1"/>
                </a:solidFill>
              </a:rPr>
              <a:t>Critical thinking involves the individual's ability to examine arguments, formulate conclusions using either inductive or deductive reasoning, make judgments, and make choices or solve problems. Critical thinking involves a complex combination of cognitive skills and various dispositions. These dispositions, which can be thought of as certain attitudes or mental habits, include openness, honesty, curiosity, flexibility, a desire to seek meaning, a desire for knowledge, and a respect for and willingness to accept different perspectives Lai (2011).</a:t>
            </a:r>
            <a:endParaRPr lang="pl-PL" sz="2400" dirty="0"/>
          </a:p>
        </p:txBody>
      </p:sp>
    </p:spTree>
    <p:extLst>
      <p:ext uri="{BB962C8B-B14F-4D97-AF65-F5344CB8AC3E}">
        <p14:creationId xmlns:p14="http://schemas.microsoft.com/office/powerpoint/2010/main" val="1457443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E355AE-4BCE-792D-A88D-E65DE51FB2BF}"/>
              </a:ext>
            </a:extLst>
          </p:cNvPr>
          <p:cNvPicPr>
            <a:picLocks noGrp="1" noChangeAspect="1"/>
          </p:cNvPicPr>
          <p:nvPr>
            <p:ph idx="1"/>
          </p:nvPr>
        </p:nvPicPr>
        <p:blipFill>
          <a:blip r:embed="rId2"/>
          <a:srcRect/>
          <a:stretch>
            <a:fillRect/>
          </a:stretch>
        </p:blipFill>
        <p:spPr>
          <a:xfrm>
            <a:off x="20" y="10"/>
            <a:ext cx="12191980" cy="6857990"/>
          </a:xfrm>
          <a:prstGeom prst="rect">
            <a:avLst/>
          </a:prstGeom>
          <a:noFill/>
        </p:spPr>
      </p:pic>
      <p:sp>
        <p:nvSpPr>
          <p:cNvPr id="6" name="TextBox 5">
            <a:extLst>
              <a:ext uri="{FF2B5EF4-FFF2-40B4-BE49-F238E27FC236}">
                <a16:creationId xmlns:a16="http://schemas.microsoft.com/office/drawing/2014/main" id="{467BF0FE-AD3C-B30F-C008-3DAA4A5D87EE}"/>
              </a:ext>
            </a:extLst>
          </p:cNvPr>
          <p:cNvSpPr txBox="1"/>
          <p:nvPr/>
        </p:nvSpPr>
        <p:spPr>
          <a:xfrm>
            <a:off x="521110" y="566654"/>
            <a:ext cx="7944464" cy="6063198"/>
          </a:xfrm>
          <a:prstGeom prst="rect">
            <a:avLst/>
          </a:prstGeom>
          <a:noFill/>
        </p:spPr>
        <p:txBody>
          <a:bodyPr wrap="square">
            <a:spAutoFit/>
          </a:bodyPr>
          <a:lstStyle/>
          <a:p>
            <a:pPr algn="r"/>
            <a:r>
              <a:rPr kumimoji="0" lang="en-GB" sz="3600" b="1" i="0" u="none" strike="noStrike" kern="1200" cap="none" spc="0" normalizeH="0" baseline="0" noProof="0" dirty="0">
                <a:ln>
                  <a:noFill/>
                </a:ln>
                <a:solidFill>
                  <a:schemeClr val="bg1"/>
                </a:solidFill>
                <a:effectLst/>
                <a:uLnTx/>
                <a:uFillTx/>
                <a:latin typeface="Neue Haas Grotesk Text Pro"/>
                <a:ea typeface="+mj-ea"/>
                <a:cs typeface="+mj-cs"/>
              </a:rPr>
              <a:t>Summary and conclusions</a:t>
            </a:r>
          </a:p>
          <a:p>
            <a:endParaRPr lang="en-GB" sz="3600" b="1" dirty="0">
              <a:solidFill>
                <a:schemeClr val="bg1"/>
              </a:solidFill>
              <a:latin typeface="Neue Haas Grotesk Text Pro"/>
              <a:ea typeface="+mj-ea"/>
              <a:cs typeface="+mj-cs"/>
            </a:endParaRPr>
          </a:p>
          <a:p>
            <a:endParaRPr lang="en-GB" sz="3600" b="1" dirty="0">
              <a:solidFill>
                <a:schemeClr val="bg1"/>
              </a:solidFill>
              <a:latin typeface="Neue Haas Grotesk Text Pro"/>
              <a:ea typeface="+mj-ea"/>
              <a:cs typeface="+mj-cs"/>
            </a:endParaRPr>
          </a:p>
          <a:p>
            <a:r>
              <a:rPr lang="en-GB" sz="2800" dirty="0">
                <a:solidFill>
                  <a:schemeClr val="bg1"/>
                </a:solidFill>
                <a:latin typeface="Neue Haas Grotesk Text Pro"/>
                <a:ea typeface="+mj-ea"/>
                <a:cs typeface="+mj-cs"/>
              </a:rPr>
              <a:t>What I learned from this experience?</a:t>
            </a:r>
          </a:p>
          <a:p>
            <a:br>
              <a:rPr lang="en-GB" sz="2800" dirty="0">
                <a:solidFill>
                  <a:schemeClr val="bg1"/>
                </a:solidFill>
                <a:latin typeface="Neue Haas Grotesk Text Pro"/>
                <a:ea typeface="+mj-ea"/>
                <a:cs typeface="+mj-cs"/>
              </a:rPr>
            </a:br>
            <a:br>
              <a:rPr lang="en-GB" sz="2800" dirty="0">
                <a:solidFill>
                  <a:schemeClr val="bg1"/>
                </a:solidFill>
                <a:latin typeface="Neue Haas Grotesk Text Pro"/>
                <a:ea typeface="+mj-ea"/>
                <a:cs typeface="+mj-cs"/>
              </a:rPr>
            </a:br>
            <a:r>
              <a:rPr lang="en-GB" sz="2800" dirty="0">
                <a:solidFill>
                  <a:schemeClr val="bg1"/>
                </a:solidFill>
                <a:latin typeface="Neue Haas Grotesk Text Pro"/>
                <a:ea typeface="+mj-ea"/>
                <a:cs typeface="+mj-cs"/>
              </a:rPr>
              <a:t>What emotions I had after work placement at Swansea Mind?</a:t>
            </a:r>
          </a:p>
          <a:p>
            <a:endParaRPr lang="en-GB" sz="2800" dirty="0">
              <a:solidFill>
                <a:schemeClr val="bg1"/>
              </a:solidFill>
              <a:latin typeface="Neue Haas Grotesk Text Pro"/>
              <a:ea typeface="+mj-ea"/>
              <a:cs typeface="+mj-cs"/>
            </a:endParaRPr>
          </a:p>
          <a:p>
            <a:r>
              <a:rPr lang="en-GB" sz="2800" dirty="0">
                <a:solidFill>
                  <a:schemeClr val="bg1"/>
                </a:solidFill>
                <a:latin typeface="Neue Haas Grotesk Text Pro"/>
                <a:ea typeface="+mj-ea"/>
                <a:cs typeface="+mj-cs"/>
              </a:rPr>
              <a:t>More experienced</a:t>
            </a:r>
          </a:p>
          <a:p>
            <a:endParaRPr lang="en-GB" sz="2800" dirty="0">
              <a:solidFill>
                <a:schemeClr val="bg1"/>
              </a:solidFill>
              <a:latin typeface="Neue Haas Grotesk Text Pro"/>
              <a:ea typeface="+mj-ea"/>
              <a:cs typeface="+mj-cs"/>
            </a:endParaRPr>
          </a:p>
          <a:p>
            <a:r>
              <a:rPr lang="en-GB" sz="2800" dirty="0">
                <a:solidFill>
                  <a:schemeClr val="bg1"/>
                </a:solidFill>
                <a:latin typeface="Neue Haas Grotesk Text Pro"/>
                <a:ea typeface="+mj-ea"/>
                <a:cs typeface="+mj-cs"/>
              </a:rPr>
              <a:t>Scared</a:t>
            </a:r>
          </a:p>
          <a:p>
            <a:endParaRPr lang="en-GB" sz="2800" dirty="0">
              <a:solidFill>
                <a:schemeClr val="bg1"/>
              </a:solidFill>
            </a:endParaRPr>
          </a:p>
        </p:txBody>
      </p:sp>
    </p:spTree>
    <p:extLst>
      <p:ext uri="{BB962C8B-B14F-4D97-AF65-F5344CB8AC3E}">
        <p14:creationId xmlns:p14="http://schemas.microsoft.com/office/powerpoint/2010/main" val="2374063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D9BCA-701B-FF15-DF0B-4209EDB1D8F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8EBCD7B3-A18A-9C91-D57F-DAAF0E2C8E7C}"/>
              </a:ext>
            </a:extLst>
          </p:cNvPr>
          <p:cNvSpPr>
            <a:spLocks noGrp="1"/>
          </p:cNvSpPr>
          <p:nvPr>
            <p:ph idx="1"/>
          </p:nvPr>
        </p:nvSpPr>
        <p:spPr/>
        <p:txBody>
          <a:bodyPr>
            <a:normAutofit fontScale="92500" lnSpcReduction="20000"/>
          </a:bodyPr>
          <a:lstStyle/>
          <a:p>
            <a:r>
              <a:rPr lang="en-GB" b="0" i="0" dirty="0">
                <a:solidFill>
                  <a:srgbClr val="222222"/>
                </a:solidFill>
                <a:effectLst/>
                <a:latin typeface="Arial" panose="020B0604020202020204" pitchFamily="34" charset="0"/>
              </a:rPr>
              <a:t>Fischer, A. (2022). Then again, what is manipulation? A broader view of a much-maligned concept. </a:t>
            </a:r>
            <a:r>
              <a:rPr lang="en-GB" b="0" i="1" dirty="0">
                <a:solidFill>
                  <a:srgbClr val="222222"/>
                </a:solidFill>
                <a:effectLst/>
                <a:latin typeface="Arial" panose="020B0604020202020204" pitchFamily="34" charset="0"/>
              </a:rPr>
              <a:t>Philosophical Explorations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25</a:t>
            </a:r>
            <a:r>
              <a:rPr lang="en-GB" b="0" i="0" dirty="0">
                <a:solidFill>
                  <a:srgbClr val="222222"/>
                </a:solidFill>
                <a:effectLst/>
                <a:latin typeface="Arial" panose="020B0604020202020204" pitchFamily="34" charset="0"/>
              </a:rPr>
              <a:t>(2), 170-188.</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Bruner, J. S. (2003). Chapter 3. The narrative construction of reality. In </a:t>
            </a:r>
            <a:r>
              <a:rPr lang="en-GB" b="0" i="1" dirty="0">
                <a:solidFill>
                  <a:srgbClr val="222222"/>
                </a:solidFill>
                <a:effectLst/>
                <a:latin typeface="Arial" panose="020B0604020202020204" pitchFamily="34" charset="0"/>
              </a:rPr>
              <a:t>Narrative intelligence</a:t>
            </a:r>
            <a:r>
              <a:rPr lang="en-GB" b="0" i="0" dirty="0">
                <a:solidFill>
                  <a:srgbClr val="222222"/>
                </a:solidFill>
                <a:effectLst/>
                <a:latin typeface="Arial" panose="020B0604020202020204" pitchFamily="34" charset="0"/>
              </a:rPr>
              <a:t> (pp. 41-62). John Benjamins Publishing Company.</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Stets, J. E., &amp; Burke, P. J. (2000). Identity theory and social identity theory. </a:t>
            </a:r>
            <a:r>
              <a:rPr lang="en-GB" b="0" i="1" dirty="0">
                <a:solidFill>
                  <a:srgbClr val="222222"/>
                </a:solidFill>
                <a:effectLst/>
                <a:latin typeface="Arial" panose="020B0604020202020204" pitchFamily="34" charset="0"/>
              </a:rPr>
              <a:t>Social psychology quarterly</a:t>
            </a:r>
            <a:r>
              <a:rPr lang="en-GB" b="0" i="0" dirty="0">
                <a:solidFill>
                  <a:srgbClr val="222222"/>
                </a:solidFill>
                <a:effectLst/>
                <a:latin typeface="Arial" panose="020B0604020202020204" pitchFamily="34" charset="0"/>
              </a:rPr>
              <a:t>, 224-237.</a:t>
            </a:r>
          </a:p>
          <a:p>
            <a:r>
              <a:rPr lang="en-GB" b="0" i="0" dirty="0">
                <a:solidFill>
                  <a:srgbClr val="222222"/>
                </a:solidFill>
                <a:effectLst/>
                <a:latin typeface="Arial" panose="020B0604020202020204" pitchFamily="34" charset="0"/>
              </a:rPr>
              <a:t>Lindsay, G. M., &amp; Schwind, J. K. (2016). Narrative inquiry: Experience matters. </a:t>
            </a:r>
            <a:r>
              <a:rPr lang="en-GB" b="0" i="1" dirty="0">
                <a:solidFill>
                  <a:srgbClr val="222222"/>
                </a:solidFill>
                <a:effectLst/>
                <a:latin typeface="Arial" panose="020B0604020202020204" pitchFamily="34" charset="0"/>
              </a:rPr>
              <a:t>Canadian Journal of Nursing Research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48</a:t>
            </a:r>
            <a:r>
              <a:rPr lang="en-GB" b="0" i="0" dirty="0">
                <a:solidFill>
                  <a:srgbClr val="222222"/>
                </a:solidFill>
                <a:effectLst/>
                <a:latin typeface="Arial" panose="020B0604020202020204" pitchFamily="34" charset="0"/>
              </a:rPr>
              <a:t>(1), 14-20.</a:t>
            </a:r>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Li, L. C., Grimshaw, J. M., Nielsen, C., Judd, M., Coyte, P. C., &amp; Graham, I. D. (2009). Evolution of Wenger's concept of community of practice. </a:t>
            </a:r>
            <a:r>
              <a:rPr lang="en-GB" b="0" i="1" dirty="0">
                <a:solidFill>
                  <a:srgbClr val="222222"/>
                </a:solidFill>
                <a:effectLst/>
                <a:latin typeface="Arial" panose="020B0604020202020204" pitchFamily="34" charset="0"/>
              </a:rPr>
              <a:t>Implementation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a:t>
            </a:r>
            <a:r>
              <a:rPr lang="en-GB" b="0" i="0" dirty="0">
                <a:solidFill>
                  <a:srgbClr val="222222"/>
                </a:solidFill>
                <a:effectLst/>
                <a:latin typeface="Arial" panose="020B0604020202020204" pitchFamily="34" charset="0"/>
              </a:rPr>
              <a:t>, 1-8.</a:t>
            </a:r>
          </a:p>
          <a:p>
            <a:r>
              <a:rPr lang="en-GB" b="0" i="0" dirty="0">
                <a:solidFill>
                  <a:srgbClr val="222222"/>
                </a:solidFill>
                <a:effectLst/>
                <a:latin typeface="Arial" panose="020B0604020202020204" pitchFamily="34" charset="0"/>
              </a:rPr>
              <a:t>Lai, E. R. (2011). Critical thinking: A literature review. </a:t>
            </a:r>
            <a:r>
              <a:rPr lang="en-GB" b="0" i="1" dirty="0">
                <a:solidFill>
                  <a:srgbClr val="222222"/>
                </a:solidFill>
                <a:effectLst/>
                <a:latin typeface="Arial" panose="020B0604020202020204" pitchFamily="34" charset="0"/>
              </a:rPr>
              <a:t>Pearson's Research Reports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 40-41.</a:t>
            </a:r>
          </a:p>
          <a:p>
            <a:r>
              <a:rPr lang="en-GB" dirty="0">
                <a:solidFill>
                  <a:srgbClr val="222222"/>
                </a:solidFill>
                <a:latin typeface="Arial" panose="020B0604020202020204" pitchFamily="34" charset="0"/>
              </a:rPr>
              <a:t>Swansea Mind (2025). </a:t>
            </a:r>
            <a:r>
              <a:rPr lang="en-GB" dirty="0">
                <a:solidFill>
                  <a:srgbClr val="222222"/>
                </a:solidFill>
                <a:latin typeface="Arial" panose="020B0604020202020204" pitchFamily="34" charset="0"/>
                <a:hlinkClick r:id="rId2"/>
              </a:rPr>
              <a:t>https://www.swanseamind.org.uk/volunteering/</a:t>
            </a:r>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endParaRPr lang="en-GB" b="0" i="0" dirty="0">
              <a:solidFill>
                <a:srgbClr val="222222"/>
              </a:solidFill>
              <a:effectLst/>
              <a:latin typeface="Arial" panose="020B0604020202020204" pitchFamily="34" charset="0"/>
            </a:endParaRPr>
          </a:p>
        </p:txBody>
      </p:sp>
    </p:spTree>
    <p:extLst>
      <p:ext uri="{BB962C8B-B14F-4D97-AF65-F5344CB8AC3E}">
        <p14:creationId xmlns:p14="http://schemas.microsoft.com/office/powerpoint/2010/main" val="387713237"/>
      </p:ext>
    </p:extLst>
  </p:cSld>
  <p:clrMapOvr>
    <a:masterClrMapping/>
  </p:clrMapOvr>
</p:sld>
</file>

<file path=ppt/theme/theme1.xml><?xml version="1.0" encoding="utf-8"?>
<a:theme xmlns:a="http://schemas.openxmlformats.org/drawingml/2006/main" name="VanillaVTI">
  <a:themeElements>
    <a:clrScheme name="AnalogousFromDarkSeedLeftStep">
      <a:dk1>
        <a:srgbClr val="000000"/>
      </a:dk1>
      <a:lt1>
        <a:srgbClr val="FFFFFF"/>
      </a:lt1>
      <a:dk2>
        <a:srgbClr val="243141"/>
      </a:dk2>
      <a:lt2>
        <a:srgbClr val="E8E2E2"/>
      </a:lt2>
      <a:accent1>
        <a:srgbClr val="45B0AB"/>
      </a:accent1>
      <a:accent2>
        <a:srgbClr val="3BB17B"/>
      </a:accent2>
      <a:accent3>
        <a:srgbClr val="47B454"/>
      </a:accent3>
      <a:accent4>
        <a:srgbClr val="5EB13B"/>
      </a:accent4>
      <a:accent5>
        <a:srgbClr val="8DAC43"/>
      </a:accent5>
      <a:accent6>
        <a:srgbClr val="B1A23B"/>
      </a:accent6>
      <a:hlink>
        <a:srgbClr val="628C2E"/>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10" id="{E09A5FE4-98F1-45EE-BAB2-7051D8CE76C3}" vid="{C13F1506-179C-4355-8794-C6F4B711BA1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6" ma:contentTypeDescription="Create a new document." ma:contentTypeScope="" ma:versionID="8f976c7d786178bc71e06c2fbf3427d2">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046d2c376d8315db923cf409c529c02d"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88B8C8-ECA6-494C-A424-1504C186F591}">
  <ds:schemaRefs>
    <ds:schemaRef ds:uri="http://schemas.openxmlformats.org/package/2006/metadata/core-properties"/>
    <ds:schemaRef ds:uri="http://purl.org/dc/terms/"/>
    <ds:schemaRef ds:uri="http://purl.org/dc/elements/1.1/"/>
    <ds:schemaRef ds:uri="http://schemas.microsoft.com/office/2006/documentManagement/types"/>
    <ds:schemaRef ds:uri="http://www.w3.org/XML/1998/namespace"/>
    <ds:schemaRef ds:uri="95817cb9-f0eb-4f4d-892c-47ab9f8957c0"/>
    <ds:schemaRef ds:uri="http://schemas.microsoft.com/office/infopath/2007/PartnerControls"/>
    <ds:schemaRef ds:uri="9823f8e4-81f3-4a59-a026-c1a9717271fd"/>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9EB1437D-0909-498C-ABF6-BAEAF39B90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71F877-D83D-4983-B3A6-8E3E7A9125E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9768</TotalTime>
  <Words>1006</Words>
  <Application>Microsoft Office PowerPoint</Application>
  <PresentationFormat>Widescreen</PresentationFormat>
  <Paragraphs>73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ADLaM Display</vt:lpstr>
      <vt:lpstr>Aharoni</vt:lpstr>
      <vt:lpstr>Arial</vt:lpstr>
      <vt:lpstr>Neue Haas Grotesk Text Pro</vt:lpstr>
      <vt:lpstr>VanillaVTI</vt:lpstr>
      <vt:lpstr>Programme: BSc Psychology BSc Psychology and Counselling  Module: Social Knowledge and Identity Module code: ECPS6008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Sylwia Kadewska (2105813)</dc:creator>
  <cp:lastModifiedBy>Sylwia Kadewska (2105813)</cp:lastModifiedBy>
  <cp:revision>4</cp:revision>
  <dcterms:created xsi:type="dcterms:W3CDTF">2025-01-09T06:36:24Z</dcterms:created>
  <dcterms:modified xsi:type="dcterms:W3CDTF">2025-05-15T03:34:08Z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