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3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93" r:id="rId25"/>
    <p:sldId id="292" r:id="rId26"/>
    <p:sldId id="281" r:id="rId27"/>
    <p:sldId id="294" r:id="rId28"/>
    <p:sldId id="284" r:id="rId29"/>
    <p:sldId id="289" r:id="rId30"/>
    <p:sldId id="290" r:id="rId31"/>
    <p:sldId id="280" r:id="rId32"/>
  </p:sldIdLst>
  <p:sldSz cx="18288000" cy="10287000"/>
  <p:notesSz cx="6858000" cy="9144000"/>
  <p:embeddedFontLst>
    <p:embeddedFont>
      <p:font typeface="Montserrat" panose="00000500000000000000" pitchFamily="2" charset="0"/>
      <p:regular r:id="rId34"/>
      <p:bold r:id="rId35"/>
      <p:italic r:id="rId36"/>
      <p:boldItalic r:id="rId37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4E1C84C-BAB4-4654-AE60-1E7B2BE1E809}" v="2" dt="2025-10-31T14:41:31.38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2092" autoAdjust="0"/>
    <p:restoredTop sz="70581" autoAdjust="0"/>
  </p:normalViewPr>
  <p:slideViewPr>
    <p:cSldViewPr>
      <p:cViewPr varScale="1">
        <p:scale>
          <a:sx n="52" d="100"/>
          <a:sy n="52" d="100"/>
        </p:scale>
        <p:origin x="1482" y="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21" Type="http://schemas.openxmlformats.org/officeDocument/2006/relationships/slide" Target="slides/slide20.xml"/><Relationship Id="rId34" Type="http://schemas.openxmlformats.org/officeDocument/2006/relationships/font" Target="fonts/font1.fntdata"/><Relationship Id="rId42" Type="http://schemas.microsoft.com/office/2015/10/relationships/revisionInfo" Target="revisionInfo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font" Target="fonts/font4.fntdata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font" Target="fonts/font3.fntdata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font" Target="fonts/font2.fntdata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notesMaster" Target="notesMasters/notesMaster1.xml"/><Relationship Id="rId38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2316F65-C41E-4BB7-947D-E1D6C21A420E}" type="datetimeFigureOut">
              <a:rPr lang="en-GB" smtClean="0"/>
              <a:t>02/03/2026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0B31077-0361-43F1-8334-EBDBB9E6882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0554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200" dirty="0">
              <a:solidFill>
                <a:srgbClr val="000000"/>
              </a:solidFill>
              <a:latin typeface="Montserrat" panose="00000500000000000000" pitchFamily="2" charset="0"/>
              <a:ea typeface="Abhaya Libre"/>
              <a:cs typeface="Abhaya Libre"/>
              <a:sym typeface="Abhaya Libre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B31077-0361-43F1-8334-EBDBB9E68823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900866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B31077-0361-43F1-8334-EBDBB9E68823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86164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effectLst/>
              </a:rPr>
              <a:t>In this slide, please provide the following examples: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>
                <a:effectLst/>
              </a:rPr>
              <a:t>Informing: Sharing knowledge or updates (e.g., reporting research findings).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>
                <a:effectLst/>
              </a:rPr>
              <a:t>Persuading: Influencing beliefs or decisions (e.g., pitching an idea).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>
                <a:effectLst/>
              </a:rPr>
              <a:t>Inspiring: Motivating action or reflection (e.g., TED‑style talks).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>
                <a:effectLst/>
              </a:rPr>
              <a:t>Entertaining: Engaging through, passion, humour or storytelling.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B31077-0361-43F1-8334-EBDBB9E68823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165807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Get the class to discuss this.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B31077-0361-43F1-8334-EBDBB9E68823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336428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Ask the class.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B31077-0361-43F1-8334-EBDBB9E68823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59401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B31077-0361-43F1-8334-EBDBB9E68823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080717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B31077-0361-43F1-8334-EBDBB9E68823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215847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B31077-0361-43F1-8334-EBDBB9E68823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906802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B31077-0361-43F1-8334-EBDBB9E68823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044210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B31077-0361-43F1-8334-EBDBB9E68823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67198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B31077-0361-43F1-8334-EBDBB9E68823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884477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B31077-0361-43F1-8334-EBDBB9E68823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335107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B31077-0361-43F1-8334-EBDBB9E68823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499146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B31077-0361-43F1-8334-EBDBB9E68823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930136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B31077-0361-43F1-8334-EBDBB9E68823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263085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B31077-0361-43F1-8334-EBDBB9E68823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790590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B31077-0361-43F1-8334-EBDBB9E68823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2683828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7762BB1-84C4-CE3F-05EA-DB3FB456730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43046BC-9F73-5929-F815-670A13CE582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94F01BA-3DC3-DB2B-FFF0-A8CD516C0B5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F5C6B9-E550-4D2B-EA24-BFFE95370E7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B31077-0361-43F1-8334-EBDBB9E68823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673108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400BFFC-8791-3F9D-2D21-EF99C6BA695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61141F2-E10B-6E5F-9DCC-EA008264A1A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58594CB-9485-57D9-7BDB-92215EB810B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96628F8-C714-1023-66AC-BA735D6A3DE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B31077-0361-43F1-8334-EBDBB9E68823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1618517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B26862A-4076-0C36-2E65-C9D90EFC8F9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F24E158-04C9-8079-6291-9D73CFAA54C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217596F-766D-7948-1332-E7ADCAB19CA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CBC9CE5-A93B-CBD6-CFB0-7D96218A497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B31077-0361-43F1-8334-EBDBB9E68823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5499860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DA2371E-63DC-544A-11F3-6C29D12D907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B8141EC-16F8-1BB7-D3FC-DAE3A304017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EE28E96-6D3D-5E50-944F-993508AE721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Activity instructions: </a:t>
            </a:r>
          </a:p>
          <a:p>
            <a:endParaRPr lang="en-GB" dirty="0"/>
          </a:p>
          <a:p>
            <a:r>
              <a:rPr lang="en-GB" dirty="0"/>
              <a:t>1: Students will need to get themselves into groups of 5-6/ depending on numbers. </a:t>
            </a:r>
          </a:p>
          <a:p>
            <a:r>
              <a:rPr lang="en-GB" dirty="0"/>
              <a:t>2: Students will need to select a topic area, but this does not have to be academic, as for the purpose of this activity is for them to develop confidence in presenting. </a:t>
            </a:r>
          </a:p>
          <a:p>
            <a:r>
              <a:rPr lang="en-GB" dirty="0"/>
              <a:t>3: Students will need to gather some background information, again, not too concerned with the accuracy of information. </a:t>
            </a:r>
          </a:p>
          <a:p>
            <a:r>
              <a:rPr lang="en-GB" dirty="0"/>
              <a:t>4: Students will then have a minuet each to present. </a:t>
            </a:r>
          </a:p>
          <a:p>
            <a:r>
              <a:rPr lang="en-GB" dirty="0"/>
              <a:t>5: After presenting to the class, the other groups will need to observe and make notes of the presentation to present “two stars and a wish” (two things the done well, and one area </a:t>
            </a:r>
            <a:r>
              <a:rPr lang="en-GB"/>
              <a:t>for improvement). 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0DA532A-07E8-8F27-65D1-453A8F113BC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0B31077-0361-43F1-8334-EBDBB9E68823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27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04154401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9CB9776-001E-7086-7D1F-FDE71C1C86D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C87CD75-BE05-D4EE-5E74-314990EB990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51BB803-A457-6C60-3592-CDA7D34364B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None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54DB8EC-A1CE-2F33-481A-0C8BB572322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B31077-0361-43F1-8334-EBDBB9E68823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48579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02EA118-0520-C4B1-353F-D84010AF964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0A879A6-60E1-8CD7-B55E-DAAFC0E5A87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A13AAEA-59E3-B553-A061-27FE54BC2E4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DB2393A-B3C5-FB05-BB31-D32F68719A0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B31077-0361-43F1-8334-EBDBB9E68823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7787082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C2028E5-86CE-E41A-75C4-2189558B694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4B0F1A3-6BA3-407F-61D7-B63891CC53C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A491C35-4DB3-6C75-2634-6D3F067C3AB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7929C24-8799-D86A-EC01-ADD7F862BC2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B31077-0361-43F1-8334-EBDBB9E68823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520679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0B31077-0361-43F1-8334-EBDBB9E68823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69604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3/2/2026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sv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sv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sv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sv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sv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9.sv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1.sv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1.sv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3.sv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5.sv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sv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9.sv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sv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3.sv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sv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7.sv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sv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3.svg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4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114805" y="-66547"/>
            <a:ext cx="18421093" cy="10420093"/>
          </a:xfrm>
          <a:custGeom>
            <a:avLst/>
            <a:gdLst/>
            <a:ahLst/>
            <a:cxnLst/>
            <a:rect l="l" t="t" r="r" b="b"/>
            <a:pathLst>
              <a:path w="18421093" h="10420093">
                <a:moveTo>
                  <a:pt x="0" y="0"/>
                </a:moveTo>
                <a:lnTo>
                  <a:pt x="18421093" y="0"/>
                </a:lnTo>
                <a:lnTo>
                  <a:pt x="18421093" y="10420093"/>
                </a:lnTo>
                <a:lnTo>
                  <a:pt x="0" y="1042009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7710992" y="2856786"/>
            <a:ext cx="9205408" cy="384586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10954"/>
              </a:lnSpc>
            </a:pPr>
            <a:r>
              <a:rPr lang="en-US" sz="10200" b="1" dirty="0">
                <a:solidFill>
                  <a:srgbClr val="000000"/>
                </a:solidFill>
                <a:latin typeface="Montserrat" panose="00000500000000000000" pitchFamily="2" charset="0"/>
                <a:ea typeface="Abhaya Libre Medium"/>
                <a:cs typeface="Abhaya Libre Medium"/>
                <a:sym typeface="Abhaya Libre Medium"/>
              </a:rPr>
              <a:t>THE ART OF PRESENTING</a:t>
            </a:r>
          </a:p>
          <a:p>
            <a:pPr algn="l">
              <a:lnSpc>
                <a:spcPts val="6106"/>
              </a:lnSpc>
            </a:pPr>
            <a:r>
              <a:rPr lang="en-US" sz="2799" dirty="0">
                <a:solidFill>
                  <a:srgbClr val="000000"/>
                </a:solidFill>
                <a:latin typeface="Montserrat" panose="00000500000000000000" pitchFamily="2" charset="0"/>
                <a:ea typeface="Abhaya Libre"/>
                <a:cs typeface="Abhaya Libre"/>
                <a:sym typeface="Abhaya Libre"/>
              </a:rPr>
              <a:t>ACADEMIC SKILLS FOR THE DIGITAL ERA</a:t>
            </a:r>
          </a:p>
          <a:p>
            <a:pPr algn="l">
              <a:lnSpc>
                <a:spcPts val="1399"/>
              </a:lnSpc>
            </a:pPr>
            <a:r>
              <a:rPr lang="en-US" sz="2799" dirty="0">
                <a:solidFill>
                  <a:srgbClr val="000000"/>
                </a:solidFill>
                <a:latin typeface="Montserrat" panose="00000500000000000000" pitchFamily="2" charset="0"/>
                <a:ea typeface="Abhaya Libre"/>
                <a:cs typeface="Abhaya Libre"/>
                <a:sym typeface="Abhaya Libre"/>
              </a:rPr>
              <a:t>(BMSW4013)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4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8"/>
          <p:cNvSpPr txBox="1"/>
          <p:nvPr/>
        </p:nvSpPr>
        <p:spPr>
          <a:xfrm>
            <a:off x="2808975" y="0"/>
            <a:ext cx="12670050" cy="16288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4279"/>
              </a:lnSpc>
            </a:pPr>
            <a:r>
              <a:rPr lang="en-US" sz="8000" b="1" dirty="0">
                <a:solidFill>
                  <a:srgbClr val="000000"/>
                </a:solidFill>
                <a:latin typeface="Montserrat" panose="00000500000000000000" pitchFamily="2" charset="0"/>
                <a:ea typeface="Abhaya Libre Medium"/>
                <a:cs typeface="Abhaya Libre Medium"/>
                <a:sym typeface="Abhaya Libre Medium"/>
              </a:rPr>
              <a:t>LEARNING OUTCOMES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336AF343-03E9-DF94-44AF-36E2BF72340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6940"/>
          <a:stretch/>
        </p:blipFill>
        <p:spPr>
          <a:xfrm>
            <a:off x="0" y="1943100"/>
            <a:ext cx="6604372" cy="834390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69D27E22-48F4-6931-0F53-352DD000E9B0}"/>
              </a:ext>
            </a:extLst>
          </p:cNvPr>
          <p:cNvSpPr txBox="1"/>
          <p:nvPr/>
        </p:nvSpPr>
        <p:spPr>
          <a:xfrm>
            <a:off x="6248400" y="1943100"/>
            <a:ext cx="11648175" cy="69865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US" sz="2800" dirty="0">
                <a:solidFill>
                  <a:srgbClr val="000000"/>
                </a:solidFill>
                <a:latin typeface="Montserrat" panose="00000500000000000000" pitchFamily="2" charset="0"/>
                <a:ea typeface="Abhaya Libre"/>
                <a:cs typeface="Abhaya Libre"/>
                <a:sym typeface="Abhaya Libre"/>
              </a:rPr>
              <a:t>Upon successful completion of this lecture, students should be able to:</a:t>
            </a:r>
          </a:p>
          <a:p>
            <a:pPr algn="just"/>
            <a:endParaRPr lang="en-US" sz="2800" dirty="0">
              <a:solidFill>
                <a:srgbClr val="000000"/>
              </a:solidFill>
              <a:latin typeface="Montserrat" panose="00000500000000000000" pitchFamily="2" charset="0"/>
              <a:ea typeface="Abhaya Libre"/>
              <a:cs typeface="Abhaya Libre"/>
              <a:sym typeface="Abhaya Libre"/>
            </a:endParaRP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000000"/>
                </a:solidFill>
                <a:latin typeface="Montserrat" panose="00000500000000000000" pitchFamily="2" charset="0"/>
                <a:ea typeface="Abhaya Libre"/>
                <a:cs typeface="Abhaya Libre"/>
                <a:sym typeface="Abhaya Libre"/>
              </a:rPr>
              <a:t>Recall the five key stages of delivering a successful presentation: Plan, Prepare, Practice, Perform, and Present.</a:t>
            </a:r>
          </a:p>
          <a:p>
            <a:pPr algn="just"/>
            <a:endParaRPr lang="en-US" sz="2800" dirty="0">
              <a:solidFill>
                <a:srgbClr val="000000"/>
              </a:solidFill>
              <a:latin typeface="Montserrat" panose="00000500000000000000" pitchFamily="2" charset="0"/>
              <a:cs typeface="Abhaya Libre"/>
              <a:sym typeface="Abhaya Libre"/>
            </a:endParaRPr>
          </a:p>
          <a:p>
            <a:pPr marL="457200" marR="0" lvl="0" indent="-45720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sz="2800" dirty="0">
                <a:solidFill>
                  <a:srgbClr val="000000"/>
                </a:solidFill>
                <a:latin typeface="Montserrat" panose="00000500000000000000" pitchFamily="2" charset="0"/>
                <a:ea typeface="Abhaya Libre"/>
                <a:cs typeface="Abhaya Libre"/>
                <a:sym typeface="Abhaya Libre"/>
              </a:rPr>
              <a:t>Explain the importance of tailoring content and visuals to the audience’s needs and explain how these elements contribute to an effective presentation.</a:t>
            </a:r>
          </a:p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2800" dirty="0">
              <a:solidFill>
                <a:srgbClr val="000000"/>
              </a:solidFill>
              <a:latin typeface="Montserrat" panose="00000500000000000000" pitchFamily="2" charset="0"/>
              <a:ea typeface="Abhaya Libre"/>
              <a:cs typeface="Abhaya Libre"/>
              <a:sym typeface="Abhaya Libre"/>
            </a:endParaRPr>
          </a:p>
          <a:p>
            <a:pPr marL="457200" marR="0" lvl="0" indent="-45720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sz="2800" dirty="0">
                <a:solidFill>
                  <a:srgbClr val="000000"/>
                </a:solidFill>
                <a:latin typeface="Montserrat" panose="00000500000000000000" pitchFamily="2" charset="0"/>
                <a:ea typeface="Abhaya Libre"/>
                <a:cs typeface="Abhaya Libre"/>
                <a:sym typeface="Abhaya Libre"/>
              </a:rPr>
              <a:t>Demonstrate the use of effective body language, voice control, and visual aids to deliver an engaging presentation.</a:t>
            </a:r>
          </a:p>
          <a:p>
            <a:pPr marL="457200" marR="0" lvl="0" indent="-45720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lang="en-US" sz="2800" dirty="0">
              <a:solidFill>
                <a:srgbClr val="000000"/>
              </a:solidFill>
              <a:latin typeface="Montserrat" panose="00000500000000000000" pitchFamily="2" charset="0"/>
              <a:ea typeface="Abhaya Libre"/>
              <a:cs typeface="Abhaya Libre"/>
              <a:sym typeface="Abhaya Libre"/>
            </a:endParaRPr>
          </a:p>
          <a:p>
            <a:pPr marL="457200" marR="0" lvl="0" indent="-45720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sz="2800" dirty="0">
                <a:solidFill>
                  <a:srgbClr val="000000"/>
                </a:solidFill>
                <a:latin typeface="Montserrat" panose="00000500000000000000" pitchFamily="2" charset="0"/>
                <a:ea typeface="Abhaya Libre"/>
                <a:cs typeface="Abhaya Libre"/>
                <a:sym typeface="Abhaya Libre"/>
              </a:rPr>
              <a:t>PowerPoint workshop with Jessica Hill.</a:t>
            </a:r>
          </a:p>
          <a:p>
            <a:pPr marL="457200" marR="0" lvl="0" indent="-45720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lang="en-GB" sz="2800" dirty="0">
              <a:latin typeface="Montserrat" panose="00000500000000000000" pitchFamily="2" charset="0"/>
            </a:endParaRPr>
          </a:p>
          <a:p>
            <a:pPr marL="457200" lvl="0" indent="-457200" algn="just">
              <a:buFont typeface="Arial" panose="020B0604020202020204" pitchFamily="34" charset="0"/>
              <a:buChar char="•"/>
              <a:defRPr/>
            </a:pPr>
            <a:r>
              <a:rPr lang="en-GB" sz="2800" dirty="0">
                <a:latin typeface="Montserrat" panose="00000500000000000000" pitchFamily="2" charset="0"/>
                <a:sym typeface="Abhaya Libre"/>
              </a:rPr>
              <a:t>How to plan and structure a presentation.</a:t>
            </a:r>
            <a:endParaRPr lang="en-US" sz="1800" dirty="0">
              <a:solidFill>
                <a:srgbClr val="000000"/>
              </a:solidFill>
              <a:latin typeface="Montserrat" panose="00000500000000000000" pitchFamily="2" charset="0"/>
              <a:ea typeface="Abhaya Libre"/>
              <a:cs typeface="Abhaya Libre"/>
              <a:sym typeface="Abhaya Libre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4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3681222"/>
            <a:ext cx="18288000" cy="5247494"/>
          </a:xfrm>
          <a:custGeom>
            <a:avLst/>
            <a:gdLst/>
            <a:ahLst/>
            <a:cxnLst/>
            <a:rect l="l" t="t" r="r" b="b"/>
            <a:pathLst>
              <a:path w="18288000" h="5247494">
                <a:moveTo>
                  <a:pt x="0" y="0"/>
                </a:moveTo>
                <a:lnTo>
                  <a:pt x="18288000" y="0"/>
                </a:lnTo>
                <a:lnTo>
                  <a:pt x="18288000" y="5247494"/>
                </a:lnTo>
                <a:lnTo>
                  <a:pt x="0" y="5247494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1178223" y="1355665"/>
            <a:ext cx="9415767" cy="447436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0954"/>
              </a:lnSpc>
            </a:pPr>
            <a:r>
              <a:rPr lang="en-US" sz="8000" b="1" dirty="0">
                <a:solidFill>
                  <a:srgbClr val="000000"/>
                </a:solidFill>
                <a:latin typeface="Montserrat" panose="00000500000000000000" pitchFamily="2" charset="0"/>
                <a:ea typeface="Abhaya Libre Medium"/>
                <a:cs typeface="Abhaya Libre Medium"/>
                <a:sym typeface="Abhaya Libre Medium"/>
              </a:rPr>
              <a:t>WHAT IS A PRESENTATION?</a:t>
            </a:r>
          </a:p>
          <a:p>
            <a:pPr algn="l">
              <a:lnSpc>
                <a:spcPts val="4424"/>
              </a:lnSpc>
            </a:pPr>
            <a:r>
              <a:rPr lang="en-US" sz="3199" dirty="0">
                <a:solidFill>
                  <a:srgbClr val="000000"/>
                </a:solidFill>
                <a:latin typeface="Montserrat" panose="00000500000000000000" pitchFamily="2" charset="0"/>
                <a:ea typeface="Cardo"/>
                <a:cs typeface="Cardo"/>
                <a:sym typeface="Cardo"/>
              </a:rPr>
              <a:t>A speech or talk in which a new product, idea, or piece of work is shown and explained to an audience (Smith, 2020).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4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448" y="2780728"/>
            <a:ext cx="18287552" cy="7162800"/>
          </a:xfrm>
          <a:custGeom>
            <a:avLst/>
            <a:gdLst/>
            <a:ahLst/>
            <a:cxnLst/>
            <a:rect l="l" t="t" r="r" b="b"/>
            <a:pathLst>
              <a:path w="18287552" h="7162800">
                <a:moveTo>
                  <a:pt x="0" y="0"/>
                </a:moveTo>
                <a:lnTo>
                  <a:pt x="18287552" y="0"/>
                </a:lnTo>
                <a:lnTo>
                  <a:pt x="18287552" y="7162800"/>
                </a:lnTo>
                <a:lnTo>
                  <a:pt x="0" y="7162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490099" y="2856252"/>
            <a:ext cx="7754150" cy="338304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996"/>
              </a:lnSpc>
            </a:pPr>
            <a:r>
              <a:rPr lang="en-US" sz="6600" b="1" dirty="0">
                <a:solidFill>
                  <a:srgbClr val="000000"/>
                </a:solidFill>
                <a:latin typeface="Montserrat" panose="00000500000000000000" pitchFamily="2" charset="0"/>
                <a:ea typeface="Abhaya Libre Medium"/>
                <a:cs typeface="Abhaya Libre Medium"/>
                <a:sym typeface="Abhaya Libre Medium"/>
              </a:rPr>
              <a:t>WHAT IS THE PURPOSE OF A PRESENTATION?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4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126997" y="1260177"/>
            <a:ext cx="18414997" cy="8232772"/>
          </a:xfrm>
          <a:custGeom>
            <a:avLst/>
            <a:gdLst/>
            <a:ahLst/>
            <a:cxnLst/>
            <a:rect l="l" t="t" r="r" b="b"/>
            <a:pathLst>
              <a:path w="18414997" h="8232772">
                <a:moveTo>
                  <a:pt x="0" y="0"/>
                </a:moveTo>
                <a:lnTo>
                  <a:pt x="18414997" y="0"/>
                </a:lnTo>
                <a:lnTo>
                  <a:pt x="18414997" y="8232772"/>
                </a:lnTo>
                <a:lnTo>
                  <a:pt x="0" y="8232772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3" name="TextBox 3"/>
          <p:cNvSpPr txBox="1"/>
          <p:nvPr/>
        </p:nvSpPr>
        <p:spPr>
          <a:xfrm>
            <a:off x="13264201" y="1260177"/>
            <a:ext cx="4033199" cy="332238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6555"/>
              </a:lnSpc>
            </a:pPr>
            <a:r>
              <a:rPr lang="en-US" sz="4685" dirty="0">
                <a:solidFill>
                  <a:srgbClr val="000000"/>
                </a:solidFill>
                <a:latin typeface="Montserrat" panose="00000500000000000000" pitchFamily="2" charset="0"/>
                <a:ea typeface="Open Sans"/>
                <a:cs typeface="Open Sans"/>
                <a:sym typeface="Open Sans"/>
              </a:rPr>
              <a:t>Informing Persuading Inspiring Entertaining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4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1028700"/>
            <a:ext cx="18288000" cy="8371846"/>
          </a:xfrm>
          <a:custGeom>
            <a:avLst/>
            <a:gdLst/>
            <a:ahLst/>
            <a:cxnLst/>
            <a:rect l="l" t="t" r="r" b="b"/>
            <a:pathLst>
              <a:path w="18288000" h="8371846">
                <a:moveTo>
                  <a:pt x="0" y="0"/>
                </a:moveTo>
                <a:lnTo>
                  <a:pt x="18288000" y="0"/>
                </a:lnTo>
                <a:lnTo>
                  <a:pt x="18288000" y="8371846"/>
                </a:lnTo>
                <a:lnTo>
                  <a:pt x="0" y="8371846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7564536" y="1426845"/>
            <a:ext cx="9809064" cy="571040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8996"/>
              </a:lnSpc>
            </a:pPr>
            <a:r>
              <a:rPr lang="en-US" sz="7200" b="1" dirty="0">
                <a:solidFill>
                  <a:srgbClr val="000000"/>
                </a:solidFill>
                <a:latin typeface="Montserrat" panose="00000500000000000000" pitchFamily="2" charset="0"/>
                <a:ea typeface="Abhaya Libre Medium"/>
                <a:cs typeface="Abhaya Libre Medium"/>
                <a:sym typeface="Abhaya Libre Medium"/>
              </a:rPr>
              <a:t>WHAT MAKES A GOOD PRESENTATION VS A BAD PRESENTATION?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4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4877" y="3142031"/>
            <a:ext cx="18283123" cy="7144969"/>
          </a:xfrm>
          <a:custGeom>
            <a:avLst/>
            <a:gdLst/>
            <a:ahLst/>
            <a:cxnLst/>
            <a:rect l="l" t="t" r="r" b="b"/>
            <a:pathLst>
              <a:path w="18283123" h="7144969">
                <a:moveTo>
                  <a:pt x="0" y="0"/>
                </a:moveTo>
                <a:lnTo>
                  <a:pt x="18283123" y="0"/>
                </a:lnTo>
                <a:lnTo>
                  <a:pt x="18283123" y="7144969"/>
                </a:lnTo>
                <a:lnTo>
                  <a:pt x="0" y="7144969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444846" y="1767402"/>
            <a:ext cx="13728354" cy="370755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10954"/>
              </a:lnSpc>
            </a:pPr>
            <a:r>
              <a:rPr lang="en-US" sz="8000" b="1" dirty="0">
                <a:solidFill>
                  <a:srgbClr val="000000"/>
                </a:solidFill>
                <a:latin typeface="Montserrat" panose="00000500000000000000" pitchFamily="2" charset="0"/>
                <a:ea typeface="Abhaya Libre Medium"/>
                <a:cs typeface="Abhaya Libre Medium"/>
                <a:sym typeface="Abhaya Libre Medium"/>
              </a:rPr>
              <a:t>HOW WOULD YOU PLAN A PRESENTATION?</a:t>
            </a:r>
          </a:p>
          <a:p>
            <a:pPr algn="l">
              <a:lnSpc>
                <a:spcPts val="8093"/>
              </a:lnSpc>
            </a:pPr>
            <a:r>
              <a:rPr lang="en-US" sz="3237" dirty="0">
                <a:solidFill>
                  <a:srgbClr val="000000"/>
                </a:solidFill>
                <a:latin typeface="Montserrat" panose="00000500000000000000" pitchFamily="2" charset="0"/>
                <a:ea typeface="Open Sans"/>
                <a:cs typeface="Open Sans"/>
                <a:sym typeface="Open Sans"/>
              </a:rPr>
              <a:t>What would your process look like?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4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737597"/>
            <a:ext cx="18283799" cy="5181600"/>
          </a:xfrm>
          <a:custGeom>
            <a:avLst/>
            <a:gdLst/>
            <a:ahLst/>
            <a:cxnLst/>
            <a:rect l="l" t="t" r="r" b="b"/>
            <a:pathLst>
              <a:path w="18283799" h="5181600">
                <a:moveTo>
                  <a:pt x="0" y="0"/>
                </a:moveTo>
                <a:lnTo>
                  <a:pt x="18283799" y="0"/>
                </a:lnTo>
                <a:lnTo>
                  <a:pt x="18283799" y="5181600"/>
                </a:lnTo>
                <a:lnTo>
                  <a:pt x="0" y="51816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3358085" y="5753100"/>
            <a:ext cx="11567627" cy="282128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0954"/>
              </a:lnSpc>
            </a:pPr>
            <a:r>
              <a:rPr lang="en-US" sz="10200" b="1" dirty="0">
                <a:solidFill>
                  <a:srgbClr val="000000"/>
                </a:solidFill>
                <a:latin typeface="Montserrat" panose="00000500000000000000" pitchFamily="2" charset="0"/>
                <a:ea typeface="Abhaya Libre Medium"/>
                <a:cs typeface="Abhaya Libre Medium"/>
                <a:sym typeface="Abhaya Libre Medium"/>
              </a:rPr>
              <a:t>THE 5 P’S OF PRESENTATIONS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4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4747508"/>
            <a:ext cx="18288000" cy="4914900"/>
          </a:xfrm>
          <a:custGeom>
            <a:avLst/>
            <a:gdLst/>
            <a:ahLst/>
            <a:cxnLst/>
            <a:rect l="l" t="t" r="r" b="b"/>
            <a:pathLst>
              <a:path w="18288000" h="4914900">
                <a:moveTo>
                  <a:pt x="0" y="0"/>
                </a:moveTo>
                <a:lnTo>
                  <a:pt x="18288000" y="0"/>
                </a:lnTo>
                <a:lnTo>
                  <a:pt x="18288000" y="4914900"/>
                </a:lnTo>
                <a:lnTo>
                  <a:pt x="0" y="491490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7803070" y="808130"/>
            <a:ext cx="7970330" cy="167956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14279"/>
              </a:lnSpc>
            </a:pPr>
            <a:r>
              <a:rPr lang="en-US" sz="8800" b="1" dirty="0">
                <a:solidFill>
                  <a:srgbClr val="000000"/>
                </a:solidFill>
                <a:latin typeface="Montserrat" panose="00000500000000000000" pitchFamily="2" charset="0"/>
                <a:ea typeface="Abhaya Libre Medium"/>
                <a:cs typeface="Abhaya Libre Medium"/>
                <a:sym typeface="Abhaya Libre Medium"/>
              </a:rPr>
              <a:t>PLANNING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56575" y="2481396"/>
            <a:ext cx="9874225" cy="616707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457200" indent="-457200" algn="just">
              <a:lnSpc>
                <a:spcPts val="4423"/>
              </a:lnSpc>
              <a:buFont typeface="Arial" panose="020B0604020202020204" pitchFamily="34" charset="0"/>
              <a:buChar char="•"/>
            </a:pPr>
            <a:r>
              <a:rPr lang="en-US" sz="3198" b="1" dirty="0">
                <a:solidFill>
                  <a:srgbClr val="000000"/>
                </a:solidFill>
                <a:latin typeface="Montserrat" panose="00000500000000000000" pitchFamily="2" charset="0"/>
                <a:ea typeface="Cardo Bold"/>
                <a:cs typeface="Cardo Bold"/>
                <a:sym typeface="Cardo Bold"/>
              </a:rPr>
              <a:t>Set Clear Objectives: </a:t>
            </a:r>
            <a:r>
              <a:rPr lang="en-US" sz="3198" dirty="0">
                <a:solidFill>
                  <a:srgbClr val="000000"/>
                </a:solidFill>
                <a:latin typeface="Montserrat" panose="00000500000000000000" pitchFamily="2" charset="0"/>
                <a:ea typeface="Cardo"/>
                <a:cs typeface="Cardo"/>
                <a:sym typeface="Cardo"/>
              </a:rPr>
              <a:t>Outline goals and main messages. </a:t>
            </a:r>
          </a:p>
          <a:p>
            <a:pPr marL="457200" indent="-457200" algn="just">
              <a:lnSpc>
                <a:spcPts val="4423"/>
              </a:lnSpc>
              <a:buFont typeface="Arial" panose="020B0604020202020204" pitchFamily="34" charset="0"/>
              <a:buChar char="•"/>
            </a:pPr>
            <a:r>
              <a:rPr lang="en-US" sz="3198" b="1" dirty="0">
                <a:solidFill>
                  <a:srgbClr val="000000"/>
                </a:solidFill>
                <a:latin typeface="Montserrat" panose="00000500000000000000" pitchFamily="2" charset="0"/>
                <a:ea typeface="Cardo Bold"/>
                <a:cs typeface="Cardo Bold"/>
                <a:sym typeface="Cardo Bold"/>
              </a:rPr>
              <a:t>Organise Content: </a:t>
            </a:r>
            <a:r>
              <a:rPr lang="en-US" sz="3198" dirty="0">
                <a:solidFill>
                  <a:srgbClr val="000000"/>
                </a:solidFill>
                <a:latin typeface="Montserrat" panose="00000500000000000000" pitchFamily="2" charset="0"/>
                <a:ea typeface="Cardo"/>
                <a:cs typeface="Cardo"/>
                <a:sym typeface="Cardo"/>
              </a:rPr>
              <a:t>Structure flow to enhance clarity. </a:t>
            </a:r>
          </a:p>
          <a:p>
            <a:pPr marL="457200" indent="-457200" algn="just">
              <a:lnSpc>
                <a:spcPts val="4423"/>
              </a:lnSpc>
              <a:buFont typeface="Arial" panose="020B0604020202020204" pitchFamily="34" charset="0"/>
              <a:buChar char="•"/>
            </a:pPr>
            <a:r>
              <a:rPr lang="en-US" sz="3198" b="1" dirty="0">
                <a:solidFill>
                  <a:srgbClr val="000000"/>
                </a:solidFill>
                <a:latin typeface="Montserrat" panose="00000500000000000000" pitchFamily="2" charset="0"/>
                <a:ea typeface="Cardo Bold"/>
                <a:cs typeface="Cardo Bold"/>
                <a:sym typeface="Cardo Bold"/>
              </a:rPr>
              <a:t>Audience Alignment: </a:t>
            </a:r>
            <a:r>
              <a:rPr lang="en-US" sz="3198" dirty="0">
                <a:solidFill>
                  <a:srgbClr val="000000"/>
                </a:solidFill>
                <a:latin typeface="Montserrat" panose="00000500000000000000" pitchFamily="2" charset="0"/>
                <a:ea typeface="Cardo"/>
                <a:cs typeface="Cardo"/>
                <a:sym typeface="Cardo"/>
              </a:rPr>
              <a:t>Tailor content to meet audience needs. </a:t>
            </a:r>
          </a:p>
          <a:p>
            <a:pPr marL="457200" indent="-457200" algn="just">
              <a:lnSpc>
                <a:spcPts val="4423"/>
              </a:lnSpc>
              <a:buFont typeface="Arial" panose="020B0604020202020204" pitchFamily="34" charset="0"/>
              <a:buChar char="•"/>
            </a:pPr>
            <a:r>
              <a:rPr lang="en-US" sz="3198" b="1" dirty="0">
                <a:solidFill>
                  <a:srgbClr val="000000"/>
                </a:solidFill>
                <a:latin typeface="Montserrat" panose="00000500000000000000" pitchFamily="2" charset="0"/>
                <a:ea typeface="Cardo Bold"/>
                <a:cs typeface="Cardo Bold"/>
                <a:sym typeface="Cardo Bold"/>
              </a:rPr>
              <a:t>Enhance Coherence: </a:t>
            </a:r>
            <a:r>
              <a:rPr lang="en-US" sz="3198" dirty="0">
                <a:solidFill>
                  <a:srgbClr val="000000"/>
                </a:solidFill>
                <a:latin typeface="Montserrat" panose="00000500000000000000" pitchFamily="2" charset="0"/>
                <a:ea typeface="Cardo"/>
                <a:cs typeface="Cardo"/>
                <a:sym typeface="Cardo"/>
              </a:rPr>
              <a:t>Ensure every part serves a purpose to avoid disjointed messaging</a:t>
            </a:r>
          </a:p>
          <a:p>
            <a:pPr marL="457200" indent="-457200" algn="just">
              <a:lnSpc>
                <a:spcPts val="4423"/>
              </a:lnSpc>
              <a:buFont typeface="Arial" panose="020B0604020202020204" pitchFamily="34" charset="0"/>
              <a:buChar char="•"/>
            </a:pPr>
            <a:endParaRPr lang="en-US" sz="3198" dirty="0">
              <a:solidFill>
                <a:srgbClr val="000000"/>
              </a:solidFill>
              <a:latin typeface="Montserrat" panose="00000500000000000000" pitchFamily="2" charset="0"/>
              <a:ea typeface="Cardo"/>
              <a:cs typeface="Cardo"/>
              <a:sym typeface="Cardo"/>
            </a:endParaRPr>
          </a:p>
          <a:p>
            <a:pPr algn="r">
              <a:lnSpc>
                <a:spcPts val="4423"/>
              </a:lnSpc>
            </a:pPr>
            <a:r>
              <a:rPr lang="en-US" sz="3198" dirty="0">
                <a:solidFill>
                  <a:srgbClr val="000000"/>
                </a:solidFill>
                <a:latin typeface="Montserrat" panose="00000500000000000000" pitchFamily="2" charset="0"/>
                <a:ea typeface="Cardo"/>
                <a:cs typeface="Cardo"/>
                <a:sym typeface="Cardo"/>
              </a:rPr>
              <a:t>(Johnson, 2018)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4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3997671"/>
            <a:ext cx="18142344" cy="6152950"/>
          </a:xfrm>
          <a:custGeom>
            <a:avLst/>
            <a:gdLst/>
            <a:ahLst/>
            <a:cxnLst/>
            <a:rect l="l" t="t" r="r" b="b"/>
            <a:pathLst>
              <a:path w="18142344" h="6152950">
                <a:moveTo>
                  <a:pt x="0" y="0"/>
                </a:moveTo>
                <a:lnTo>
                  <a:pt x="18142344" y="0"/>
                </a:lnTo>
                <a:lnTo>
                  <a:pt x="18142344" y="6152950"/>
                </a:lnTo>
                <a:lnTo>
                  <a:pt x="0" y="615295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7620000" y="14850"/>
            <a:ext cx="10287000" cy="912948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14279"/>
              </a:lnSpc>
            </a:pPr>
            <a:r>
              <a:rPr lang="en-US" sz="8800" b="1" dirty="0">
                <a:solidFill>
                  <a:srgbClr val="000000"/>
                </a:solidFill>
                <a:latin typeface="Montserrat" panose="00000500000000000000" pitchFamily="2" charset="0"/>
                <a:ea typeface="Abhaya Libre Medium"/>
                <a:cs typeface="Abhaya Libre Medium"/>
                <a:sym typeface="Abhaya Libre Medium"/>
              </a:rPr>
              <a:t>PREPARATION</a:t>
            </a:r>
          </a:p>
          <a:p>
            <a:pPr marL="457200" indent="-457200" algn="just">
              <a:lnSpc>
                <a:spcPts val="4424"/>
              </a:lnSpc>
              <a:buFont typeface="Arial" panose="020B0604020202020204" pitchFamily="34" charset="0"/>
              <a:buChar char="•"/>
            </a:pPr>
            <a:r>
              <a:rPr lang="en-US" sz="3199" b="1" spc="6" dirty="0">
                <a:solidFill>
                  <a:srgbClr val="000000"/>
                </a:solidFill>
                <a:latin typeface="Montserrat" panose="00000500000000000000" pitchFamily="2" charset="0"/>
                <a:ea typeface="Cardo Bold"/>
                <a:cs typeface="Cardo Bold"/>
                <a:sym typeface="Cardo Bold"/>
              </a:rPr>
              <a:t>Research Thoroughly: </a:t>
            </a:r>
            <a:r>
              <a:rPr lang="en-US" sz="3199" spc="6" dirty="0">
                <a:solidFill>
                  <a:srgbClr val="000000"/>
                </a:solidFill>
                <a:latin typeface="Montserrat" panose="00000500000000000000" pitchFamily="2" charset="0"/>
                <a:ea typeface="Cardo"/>
                <a:cs typeface="Cardo"/>
                <a:sym typeface="Cardo"/>
              </a:rPr>
              <a:t>Use stories, examples, and credible references. </a:t>
            </a:r>
          </a:p>
          <a:p>
            <a:pPr marL="457200" indent="-457200" algn="just">
              <a:lnSpc>
                <a:spcPts val="4424"/>
              </a:lnSpc>
              <a:buFont typeface="Arial" panose="020B0604020202020204" pitchFamily="34" charset="0"/>
              <a:buChar char="•"/>
            </a:pPr>
            <a:r>
              <a:rPr lang="en-US" sz="3199" b="1" spc="6" dirty="0">
                <a:solidFill>
                  <a:srgbClr val="000000"/>
                </a:solidFill>
                <a:latin typeface="Montserrat" panose="00000500000000000000" pitchFamily="2" charset="0"/>
                <a:ea typeface="Cardo Bold"/>
                <a:cs typeface="Cardo Bold"/>
                <a:sym typeface="Cardo Bold"/>
              </a:rPr>
              <a:t>Structure Your Content: </a:t>
            </a:r>
          </a:p>
          <a:p>
            <a:pPr marL="457200" indent="-457200" algn="just">
              <a:lnSpc>
                <a:spcPts val="4424"/>
              </a:lnSpc>
              <a:buFont typeface="Courier New" panose="02070309020205020404" pitchFamily="49" charset="0"/>
              <a:buChar char="o"/>
            </a:pPr>
            <a:r>
              <a:rPr lang="en-US" sz="3199" spc="6" dirty="0">
                <a:solidFill>
                  <a:srgbClr val="000000"/>
                </a:solidFill>
                <a:latin typeface="Montserrat" panose="00000500000000000000" pitchFamily="2" charset="0"/>
                <a:ea typeface="Cardo"/>
                <a:cs typeface="Cardo"/>
                <a:sym typeface="Cardo"/>
              </a:rPr>
              <a:t>Introduction – Explain the topic choice and why it matters. </a:t>
            </a:r>
          </a:p>
          <a:p>
            <a:pPr marL="457200" indent="-457200" algn="just">
              <a:lnSpc>
                <a:spcPts val="4424"/>
              </a:lnSpc>
              <a:buFont typeface="Courier New" panose="02070309020205020404" pitchFamily="49" charset="0"/>
              <a:buChar char="o"/>
            </a:pPr>
            <a:r>
              <a:rPr lang="en-US" sz="3199" spc="6" dirty="0">
                <a:solidFill>
                  <a:srgbClr val="000000"/>
                </a:solidFill>
                <a:latin typeface="Montserrat" panose="00000500000000000000" pitchFamily="2" charset="0"/>
                <a:ea typeface="Cardo"/>
                <a:cs typeface="Cardo"/>
                <a:sym typeface="Cardo"/>
              </a:rPr>
              <a:t>Body – Organise information logically. </a:t>
            </a:r>
          </a:p>
          <a:p>
            <a:pPr marL="457200" indent="-457200" algn="just">
              <a:lnSpc>
                <a:spcPts val="4424"/>
              </a:lnSpc>
              <a:buFont typeface="Courier New" panose="02070309020205020404" pitchFamily="49" charset="0"/>
              <a:buChar char="o"/>
            </a:pPr>
            <a:r>
              <a:rPr lang="en-US" sz="3199" spc="6" dirty="0">
                <a:solidFill>
                  <a:srgbClr val="000000"/>
                </a:solidFill>
                <a:latin typeface="Montserrat" panose="00000500000000000000" pitchFamily="2" charset="0"/>
                <a:ea typeface="Cardo"/>
                <a:cs typeface="Cardo"/>
                <a:sym typeface="Cardo"/>
              </a:rPr>
              <a:t>Summary – Reinforce key points and add references. </a:t>
            </a:r>
          </a:p>
          <a:p>
            <a:pPr marL="457200" indent="-457200" algn="just">
              <a:lnSpc>
                <a:spcPts val="4424"/>
              </a:lnSpc>
              <a:buFont typeface="Arial" panose="020B0604020202020204" pitchFamily="34" charset="0"/>
              <a:buChar char="•"/>
            </a:pPr>
            <a:r>
              <a:rPr lang="en-US" sz="3199" b="1" spc="6" dirty="0">
                <a:solidFill>
                  <a:srgbClr val="000000"/>
                </a:solidFill>
                <a:latin typeface="Montserrat" panose="00000500000000000000" pitchFamily="2" charset="0"/>
                <a:ea typeface="Cardo Bold"/>
                <a:cs typeface="Cardo Bold"/>
                <a:sym typeface="Cardo Bold"/>
              </a:rPr>
              <a:t>Create Visuals:</a:t>
            </a:r>
            <a:r>
              <a:rPr lang="en-US" sz="3199" spc="6" dirty="0">
                <a:solidFill>
                  <a:srgbClr val="000000"/>
                </a:solidFill>
                <a:latin typeface="Montserrat" panose="00000500000000000000" pitchFamily="2" charset="0"/>
                <a:ea typeface="Cardo"/>
                <a:cs typeface="Cardo"/>
                <a:sym typeface="Cardo"/>
              </a:rPr>
              <a:t> Use slides to support, not overwhelm, your points. </a:t>
            </a:r>
          </a:p>
          <a:p>
            <a:pPr marL="457200" indent="-457200" algn="just">
              <a:lnSpc>
                <a:spcPts val="4424"/>
              </a:lnSpc>
              <a:buFont typeface="Arial" panose="020B0604020202020204" pitchFamily="34" charset="0"/>
              <a:buChar char="•"/>
            </a:pPr>
            <a:r>
              <a:rPr lang="en-US" sz="3199" b="1" spc="6" dirty="0">
                <a:solidFill>
                  <a:srgbClr val="000000"/>
                </a:solidFill>
                <a:latin typeface="Montserrat" panose="00000500000000000000" pitchFamily="2" charset="0"/>
                <a:ea typeface="Cardo Bold"/>
                <a:cs typeface="Cardo Bold"/>
                <a:sym typeface="Cardo Bold"/>
              </a:rPr>
              <a:t>Prepare Notes: </a:t>
            </a:r>
            <a:r>
              <a:rPr lang="en-US" sz="3199" spc="6" dirty="0">
                <a:solidFill>
                  <a:srgbClr val="000000"/>
                </a:solidFill>
                <a:latin typeface="Montserrat" panose="00000500000000000000" pitchFamily="2" charset="0"/>
                <a:ea typeface="Cardo"/>
                <a:cs typeface="Cardo"/>
                <a:sym typeface="Cardo"/>
              </a:rPr>
              <a:t>Use note cards for main points, avoid full scripts.</a:t>
            </a:r>
          </a:p>
          <a:p>
            <a:pPr algn="r">
              <a:lnSpc>
                <a:spcPts val="4424"/>
              </a:lnSpc>
            </a:pPr>
            <a:r>
              <a:rPr lang="en-US" sz="3199" spc="6" dirty="0">
                <a:solidFill>
                  <a:srgbClr val="000000"/>
                </a:solidFill>
                <a:latin typeface="Montserrat" panose="00000500000000000000" pitchFamily="2" charset="0"/>
                <a:ea typeface="Cardo"/>
                <a:cs typeface="Cardo"/>
                <a:sym typeface="Cardo"/>
              </a:rPr>
              <a:t>(Harris, 2019)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4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4877" y="4676775"/>
            <a:ext cx="18283123" cy="5610225"/>
          </a:xfrm>
          <a:custGeom>
            <a:avLst/>
            <a:gdLst/>
            <a:ahLst/>
            <a:cxnLst/>
            <a:rect l="l" t="t" r="r" b="b"/>
            <a:pathLst>
              <a:path w="18283123" h="5610225">
                <a:moveTo>
                  <a:pt x="0" y="0"/>
                </a:moveTo>
                <a:lnTo>
                  <a:pt x="18283123" y="0"/>
                </a:lnTo>
                <a:lnTo>
                  <a:pt x="18283123" y="5610225"/>
                </a:lnTo>
                <a:lnTo>
                  <a:pt x="0" y="5610225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444894" y="808130"/>
            <a:ext cx="11162881" cy="630820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4279"/>
              </a:lnSpc>
            </a:pPr>
            <a:r>
              <a:rPr lang="en-US" sz="8800" b="1" dirty="0">
                <a:solidFill>
                  <a:srgbClr val="000000"/>
                </a:solidFill>
                <a:latin typeface="Montserrat" panose="00000500000000000000" pitchFamily="2" charset="0"/>
                <a:ea typeface="Abhaya Libre Medium"/>
                <a:cs typeface="Abhaya Libre Medium"/>
                <a:sym typeface="Abhaya Libre Medium"/>
              </a:rPr>
              <a:t>PRACTICE (1)</a:t>
            </a:r>
          </a:p>
          <a:p>
            <a:pPr marL="457200" indent="-457200" algn="just">
              <a:lnSpc>
                <a:spcPts val="4424"/>
              </a:lnSpc>
              <a:buFont typeface="Arial" panose="020B0604020202020204" pitchFamily="34" charset="0"/>
              <a:buChar char="•"/>
            </a:pPr>
            <a:r>
              <a:rPr lang="en-US" sz="3199" b="1" dirty="0">
                <a:solidFill>
                  <a:srgbClr val="000000"/>
                </a:solidFill>
                <a:latin typeface="Montserrat" panose="00000500000000000000" pitchFamily="2" charset="0"/>
                <a:ea typeface="Cardo Bold"/>
                <a:cs typeface="Cardo Bold"/>
                <a:sym typeface="Cardo Bold"/>
              </a:rPr>
              <a:t>Polish Transitions:</a:t>
            </a:r>
            <a:r>
              <a:rPr lang="en-US" sz="3199" dirty="0">
                <a:solidFill>
                  <a:srgbClr val="000000"/>
                </a:solidFill>
                <a:latin typeface="Montserrat" panose="00000500000000000000" pitchFamily="2" charset="0"/>
                <a:ea typeface="Cardo"/>
                <a:cs typeface="Cardo"/>
                <a:sym typeface="Cardo"/>
              </a:rPr>
              <a:t> Practice smooth and clear transitions between points. </a:t>
            </a:r>
          </a:p>
          <a:p>
            <a:pPr marL="457200" indent="-457200" algn="just">
              <a:lnSpc>
                <a:spcPts val="4424"/>
              </a:lnSpc>
              <a:buFont typeface="Arial" panose="020B0604020202020204" pitchFamily="34" charset="0"/>
              <a:buChar char="•"/>
            </a:pPr>
            <a:r>
              <a:rPr lang="en-US" sz="3199" b="1" dirty="0">
                <a:solidFill>
                  <a:srgbClr val="000000"/>
                </a:solidFill>
                <a:latin typeface="Montserrat" panose="00000500000000000000" pitchFamily="2" charset="0"/>
                <a:ea typeface="Cardo Bold"/>
                <a:cs typeface="Cardo Bold"/>
                <a:sym typeface="Cardo Bold"/>
              </a:rPr>
              <a:t>Anticipate Questions: </a:t>
            </a:r>
            <a:r>
              <a:rPr lang="en-US" sz="3199" dirty="0">
                <a:solidFill>
                  <a:srgbClr val="000000"/>
                </a:solidFill>
                <a:latin typeface="Montserrat" panose="00000500000000000000" pitchFamily="2" charset="0"/>
                <a:ea typeface="Cardo"/>
                <a:cs typeface="Cardo"/>
                <a:sym typeface="Cardo"/>
              </a:rPr>
              <a:t>Prepare for audience inquiries and possible surprises. </a:t>
            </a:r>
          </a:p>
          <a:p>
            <a:pPr marL="457200" indent="-457200" algn="just">
              <a:lnSpc>
                <a:spcPts val="4424"/>
              </a:lnSpc>
              <a:buFont typeface="Arial" panose="020B0604020202020204" pitchFamily="34" charset="0"/>
              <a:buChar char="•"/>
            </a:pPr>
            <a:r>
              <a:rPr lang="en-US" sz="3199" b="1" dirty="0">
                <a:solidFill>
                  <a:srgbClr val="000000"/>
                </a:solidFill>
                <a:latin typeface="Montserrat" panose="00000500000000000000" pitchFamily="2" charset="0"/>
                <a:ea typeface="Cardo Bold"/>
                <a:cs typeface="Cardo Bold"/>
                <a:sym typeface="Cardo Bold"/>
              </a:rPr>
              <a:t>Build Confidence: </a:t>
            </a:r>
            <a:r>
              <a:rPr lang="en-US" sz="3199" dirty="0">
                <a:solidFill>
                  <a:srgbClr val="000000"/>
                </a:solidFill>
                <a:latin typeface="Montserrat" panose="00000500000000000000" pitchFamily="2" charset="0"/>
                <a:ea typeface="Cardo"/>
                <a:cs typeface="Cardo"/>
                <a:sym typeface="Cardo"/>
              </a:rPr>
              <a:t>Rehearsing reduces anxiety and increases adaptability.</a:t>
            </a:r>
          </a:p>
          <a:p>
            <a:pPr algn="just">
              <a:lnSpc>
                <a:spcPts val="4424"/>
              </a:lnSpc>
            </a:pPr>
            <a:endParaRPr lang="en-US" sz="3199" dirty="0">
              <a:solidFill>
                <a:srgbClr val="000000"/>
              </a:solidFill>
              <a:latin typeface="Montserrat" panose="00000500000000000000" pitchFamily="2" charset="0"/>
              <a:ea typeface="Cardo"/>
              <a:cs typeface="Cardo"/>
              <a:sym typeface="Cardo"/>
            </a:endParaRPr>
          </a:p>
          <a:p>
            <a:pPr algn="just">
              <a:lnSpc>
                <a:spcPts val="4424"/>
              </a:lnSpc>
            </a:pPr>
            <a:r>
              <a:rPr lang="en-US" sz="3199" dirty="0">
                <a:solidFill>
                  <a:srgbClr val="000000"/>
                </a:solidFill>
                <a:latin typeface="Montserrat" panose="00000500000000000000" pitchFamily="2" charset="0"/>
                <a:ea typeface="Cardo"/>
                <a:cs typeface="Cardo"/>
                <a:sym typeface="Cardo"/>
              </a:rPr>
              <a:t>(Miller, 2021)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4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4877" y="4676775"/>
            <a:ext cx="18283123" cy="5610225"/>
          </a:xfrm>
          <a:custGeom>
            <a:avLst/>
            <a:gdLst/>
            <a:ahLst/>
            <a:cxnLst/>
            <a:rect l="l" t="t" r="r" b="b"/>
            <a:pathLst>
              <a:path w="18283123" h="5610225">
                <a:moveTo>
                  <a:pt x="0" y="0"/>
                </a:moveTo>
                <a:lnTo>
                  <a:pt x="18283123" y="0"/>
                </a:lnTo>
                <a:lnTo>
                  <a:pt x="18283123" y="5610225"/>
                </a:lnTo>
                <a:lnTo>
                  <a:pt x="0" y="5610225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457200" y="14654"/>
            <a:ext cx="9120521" cy="912948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4279"/>
              </a:lnSpc>
            </a:pPr>
            <a:r>
              <a:rPr lang="en-US" sz="8800" b="1" dirty="0">
                <a:solidFill>
                  <a:srgbClr val="000000"/>
                </a:solidFill>
                <a:latin typeface="Montserrat" panose="00000500000000000000" pitchFamily="2" charset="0"/>
                <a:ea typeface="Abhaya Libre Medium"/>
                <a:cs typeface="Abhaya Libre Medium"/>
                <a:sym typeface="Abhaya Libre Medium"/>
              </a:rPr>
              <a:t>PRACTICE (2)</a:t>
            </a:r>
          </a:p>
          <a:p>
            <a:pPr marL="457200" indent="-457200" algn="just">
              <a:lnSpc>
                <a:spcPts val="4424"/>
              </a:lnSpc>
              <a:buFont typeface="Arial" panose="020B0604020202020204" pitchFamily="34" charset="0"/>
              <a:buChar char="•"/>
            </a:pPr>
            <a:r>
              <a:rPr lang="en-US" sz="3199" b="1" dirty="0">
                <a:solidFill>
                  <a:srgbClr val="000000"/>
                </a:solidFill>
                <a:latin typeface="Montserrat" panose="00000500000000000000" pitchFamily="2" charset="0"/>
                <a:ea typeface="Cardo Bold"/>
                <a:cs typeface="Cardo Bold"/>
                <a:sym typeface="Cardo Bold"/>
              </a:rPr>
              <a:t>Voice Control: </a:t>
            </a:r>
            <a:r>
              <a:rPr lang="en-US" sz="3199" dirty="0">
                <a:solidFill>
                  <a:srgbClr val="000000"/>
                </a:solidFill>
                <a:latin typeface="Montserrat" panose="00000500000000000000" pitchFamily="2" charset="0"/>
                <a:ea typeface="Cardo"/>
                <a:cs typeface="Cardo"/>
                <a:sym typeface="Cardo"/>
              </a:rPr>
              <a:t>Emphasise key points, vary tone, and avoid monotone. Speak clearly, slowly, and project your voice. Avoid filler words (um, er, you know).</a:t>
            </a:r>
          </a:p>
          <a:p>
            <a:pPr marL="457200" indent="-457200" algn="l">
              <a:lnSpc>
                <a:spcPts val="4424"/>
              </a:lnSpc>
              <a:buFont typeface="Arial" panose="020B0604020202020204" pitchFamily="34" charset="0"/>
              <a:buChar char="•"/>
            </a:pPr>
            <a:r>
              <a:rPr lang="en-US" sz="3199" b="1" dirty="0">
                <a:solidFill>
                  <a:srgbClr val="000000"/>
                </a:solidFill>
                <a:latin typeface="Montserrat" panose="00000500000000000000" pitchFamily="2" charset="0"/>
                <a:ea typeface="Cardo Bold"/>
                <a:cs typeface="Cardo Bold"/>
                <a:sym typeface="Cardo Bold"/>
              </a:rPr>
              <a:t>Body Language:</a:t>
            </a:r>
          </a:p>
          <a:p>
            <a:pPr marL="457200" indent="-457200" algn="just">
              <a:lnSpc>
                <a:spcPts val="4424"/>
              </a:lnSpc>
              <a:buFont typeface="Courier New" panose="02070309020205020404" pitchFamily="49" charset="0"/>
              <a:buChar char="o"/>
            </a:pPr>
            <a:r>
              <a:rPr lang="en-US" sz="3199" dirty="0">
                <a:solidFill>
                  <a:srgbClr val="000000"/>
                </a:solidFill>
                <a:latin typeface="Montserrat" panose="00000500000000000000" pitchFamily="2" charset="0"/>
                <a:ea typeface="Cardo" panose="020B0604020202020204" charset="-79"/>
                <a:cs typeface="Cardo" panose="020B0604020202020204" charset="-79"/>
                <a:sym typeface="Cardo Bold"/>
              </a:rPr>
              <a:t>Stand confidently and plan any movement.</a:t>
            </a:r>
          </a:p>
          <a:p>
            <a:pPr marL="457200" indent="-457200" algn="just">
              <a:lnSpc>
                <a:spcPts val="4424"/>
              </a:lnSpc>
              <a:buFont typeface="Courier New" panose="02070309020205020404" pitchFamily="49" charset="0"/>
              <a:buChar char="o"/>
            </a:pPr>
            <a:r>
              <a:rPr lang="en-US" sz="3199" dirty="0">
                <a:solidFill>
                  <a:srgbClr val="000000"/>
                </a:solidFill>
                <a:latin typeface="Montserrat" panose="00000500000000000000" pitchFamily="2" charset="0"/>
                <a:ea typeface="Cardo" panose="020B0604020202020204" charset="-79"/>
                <a:cs typeface="Cardo" panose="020B0604020202020204" charset="-79"/>
                <a:sym typeface="Cardo Bold"/>
              </a:rPr>
              <a:t>Use meaningful gestures and avoid distracting motions.</a:t>
            </a:r>
          </a:p>
          <a:p>
            <a:pPr marL="457200" indent="-457200" algn="just">
              <a:lnSpc>
                <a:spcPts val="4424"/>
              </a:lnSpc>
              <a:buFont typeface="Courier New" panose="02070309020205020404" pitchFamily="49" charset="0"/>
              <a:buChar char="o"/>
            </a:pPr>
            <a:r>
              <a:rPr lang="en-US" sz="3199" dirty="0">
                <a:solidFill>
                  <a:srgbClr val="000000"/>
                </a:solidFill>
                <a:latin typeface="Montserrat" panose="00000500000000000000" pitchFamily="2" charset="0"/>
                <a:ea typeface="Cardo" panose="020B0604020202020204" charset="-79"/>
                <a:cs typeface="Cardo" panose="020B0604020202020204" charset="-79"/>
                <a:sym typeface="Cardo Bold"/>
              </a:rPr>
              <a:t>Make eye contact to engage the audience.</a:t>
            </a:r>
          </a:p>
          <a:p>
            <a:pPr algn="just">
              <a:lnSpc>
                <a:spcPts val="4424"/>
              </a:lnSpc>
            </a:pPr>
            <a:endParaRPr lang="en-US" sz="3199" dirty="0">
              <a:solidFill>
                <a:srgbClr val="000000"/>
              </a:solidFill>
              <a:latin typeface="Montserrat" panose="00000500000000000000" pitchFamily="2" charset="0"/>
              <a:ea typeface="Cardo" panose="020B0604020202020204" charset="-79"/>
              <a:cs typeface="Cardo" panose="020B0604020202020204" charset="-79"/>
              <a:sym typeface="Cardo Bold"/>
            </a:endParaRPr>
          </a:p>
          <a:p>
            <a:pPr algn="just">
              <a:lnSpc>
                <a:spcPts val="4424"/>
              </a:lnSpc>
            </a:pPr>
            <a:r>
              <a:rPr lang="en-US" sz="3199" dirty="0">
                <a:solidFill>
                  <a:srgbClr val="000000"/>
                </a:solidFill>
                <a:latin typeface="Montserrat" panose="00000500000000000000" pitchFamily="2" charset="0"/>
                <a:ea typeface="Cardo" panose="020B0604020202020204" charset="-79"/>
                <a:cs typeface="Cardo" panose="020B0604020202020204" charset="-79"/>
                <a:sym typeface="Cardo Bold"/>
              </a:rPr>
              <a:t>(Taylor, 2020)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4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2334" y="2642435"/>
            <a:ext cx="18285666" cy="7143750"/>
          </a:xfrm>
          <a:custGeom>
            <a:avLst/>
            <a:gdLst/>
            <a:ahLst/>
            <a:cxnLst/>
            <a:rect l="l" t="t" r="r" b="b"/>
            <a:pathLst>
              <a:path w="18285666" h="7143750">
                <a:moveTo>
                  <a:pt x="0" y="0"/>
                </a:moveTo>
                <a:lnTo>
                  <a:pt x="18285666" y="0"/>
                </a:lnTo>
                <a:lnTo>
                  <a:pt x="18285666" y="7143750"/>
                </a:lnTo>
                <a:lnTo>
                  <a:pt x="0" y="714375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8688743" y="331724"/>
            <a:ext cx="9535135" cy="165423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14279"/>
              </a:lnSpc>
            </a:pPr>
            <a:r>
              <a:rPr lang="en-US" sz="8800" b="1" dirty="0">
                <a:solidFill>
                  <a:srgbClr val="000000"/>
                </a:solidFill>
                <a:latin typeface="Montserrat" panose="00000500000000000000" pitchFamily="2" charset="0"/>
                <a:ea typeface="Abhaya Libre Medium"/>
                <a:cs typeface="Abhaya Libre Medium"/>
                <a:sym typeface="Abhaya Libre Medium"/>
              </a:rPr>
              <a:t>PERFORMANCE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688743" y="2331191"/>
            <a:ext cx="9228392" cy="67313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57200" indent="-457200" algn="just">
              <a:lnSpc>
                <a:spcPts val="4424"/>
              </a:lnSpc>
              <a:buFont typeface="Arial" panose="020B0604020202020204" pitchFamily="34" charset="0"/>
              <a:buChar char="•"/>
            </a:pPr>
            <a:r>
              <a:rPr lang="en-US" sz="3199" b="1" dirty="0">
                <a:solidFill>
                  <a:srgbClr val="000000"/>
                </a:solidFill>
                <a:latin typeface="Montserrat" panose="00000500000000000000" pitchFamily="2" charset="0"/>
                <a:ea typeface="Cardo Bold"/>
                <a:cs typeface="Cardo Bold"/>
                <a:sym typeface="Cardo Bold"/>
              </a:rPr>
              <a:t>Manage Nerves:</a:t>
            </a:r>
            <a:r>
              <a:rPr lang="en-US" sz="3199" dirty="0">
                <a:solidFill>
                  <a:srgbClr val="000000"/>
                </a:solidFill>
                <a:latin typeface="Montserrat" panose="00000500000000000000" pitchFamily="2" charset="0"/>
                <a:ea typeface="Cardo"/>
                <a:cs typeface="Cardo"/>
                <a:sym typeface="Cardo"/>
              </a:rPr>
              <a:t> Even experienced speakers feel nervous. </a:t>
            </a:r>
          </a:p>
          <a:p>
            <a:pPr marL="457200" indent="-457200" algn="just">
              <a:lnSpc>
                <a:spcPts val="4424"/>
              </a:lnSpc>
              <a:buFont typeface="Arial" panose="020B0604020202020204" pitchFamily="34" charset="0"/>
              <a:buChar char="•"/>
            </a:pPr>
            <a:r>
              <a:rPr lang="en-US" sz="3199" b="1" dirty="0">
                <a:solidFill>
                  <a:srgbClr val="000000"/>
                </a:solidFill>
                <a:latin typeface="Montserrat" panose="00000500000000000000" pitchFamily="2" charset="0"/>
                <a:ea typeface="Cardo Bold"/>
                <a:cs typeface="Cardo Bold"/>
                <a:sym typeface="Cardo Bold"/>
              </a:rPr>
              <a:t>Body Language &amp; Voice:</a:t>
            </a:r>
            <a:r>
              <a:rPr lang="en-US" sz="3199" dirty="0">
                <a:solidFill>
                  <a:srgbClr val="000000"/>
                </a:solidFill>
                <a:latin typeface="Montserrat" panose="00000500000000000000" pitchFamily="2" charset="0"/>
                <a:ea typeface="Cardo"/>
                <a:cs typeface="Cardo"/>
                <a:sym typeface="Cardo"/>
              </a:rPr>
              <a:t> Use gestures and tone to add energy. </a:t>
            </a:r>
          </a:p>
          <a:p>
            <a:pPr marL="457200" indent="-457200" algn="just">
              <a:lnSpc>
                <a:spcPts val="4424"/>
              </a:lnSpc>
              <a:buFont typeface="Arial" panose="020B0604020202020204" pitchFamily="34" charset="0"/>
              <a:buChar char="•"/>
            </a:pPr>
            <a:r>
              <a:rPr lang="en-US" sz="3199" b="1" dirty="0">
                <a:solidFill>
                  <a:srgbClr val="000000"/>
                </a:solidFill>
                <a:latin typeface="Montserrat" panose="00000500000000000000" pitchFamily="2" charset="0"/>
                <a:ea typeface="Cardo Bold"/>
                <a:cs typeface="Cardo Bold"/>
                <a:sym typeface="Cardo Bold"/>
              </a:rPr>
              <a:t>Audience Interaction: </a:t>
            </a:r>
            <a:r>
              <a:rPr lang="en-US" sz="3199" dirty="0">
                <a:solidFill>
                  <a:srgbClr val="000000"/>
                </a:solidFill>
                <a:latin typeface="Montserrat" panose="00000500000000000000" pitchFamily="2" charset="0"/>
                <a:ea typeface="Cardo"/>
                <a:cs typeface="Cardo"/>
                <a:sym typeface="Cardo"/>
              </a:rPr>
              <a:t>Stay responsive and adjust based on reactions. </a:t>
            </a:r>
          </a:p>
          <a:p>
            <a:pPr marL="457200" indent="-457200" algn="just">
              <a:lnSpc>
                <a:spcPts val="4424"/>
              </a:lnSpc>
              <a:buFont typeface="Arial" panose="020B0604020202020204" pitchFamily="34" charset="0"/>
              <a:buChar char="•"/>
            </a:pPr>
            <a:r>
              <a:rPr lang="en-US" sz="3199" b="1" dirty="0">
                <a:solidFill>
                  <a:srgbClr val="000000"/>
                </a:solidFill>
                <a:latin typeface="Montserrat" panose="00000500000000000000" pitchFamily="2" charset="0"/>
                <a:ea typeface="Cardo Bold"/>
                <a:cs typeface="Cardo Bold"/>
                <a:sym typeface="Cardo Bold"/>
              </a:rPr>
              <a:t>Hold Attention:</a:t>
            </a:r>
            <a:r>
              <a:rPr lang="en-US" sz="3199" dirty="0">
                <a:solidFill>
                  <a:srgbClr val="000000"/>
                </a:solidFill>
                <a:latin typeface="Montserrat" panose="00000500000000000000" pitchFamily="2" charset="0"/>
                <a:ea typeface="Cardo"/>
                <a:cs typeface="Cardo"/>
                <a:sym typeface="Cardo"/>
              </a:rPr>
              <a:t> A dynamic approach captivates and keeps focus. </a:t>
            </a:r>
          </a:p>
          <a:p>
            <a:pPr marL="457200" indent="-457200" algn="just">
              <a:lnSpc>
                <a:spcPts val="4424"/>
              </a:lnSpc>
              <a:buFont typeface="Arial" panose="020B0604020202020204" pitchFamily="34" charset="0"/>
              <a:buChar char="•"/>
            </a:pPr>
            <a:r>
              <a:rPr lang="en-US" sz="3199" b="1" dirty="0">
                <a:solidFill>
                  <a:srgbClr val="000000"/>
                </a:solidFill>
                <a:latin typeface="Montserrat" panose="00000500000000000000" pitchFamily="2" charset="0"/>
                <a:ea typeface="Cardo Bold"/>
                <a:cs typeface="Cardo Bold"/>
                <a:sym typeface="Cardo Bold"/>
              </a:rPr>
              <a:t>Pace Yourself:</a:t>
            </a:r>
            <a:r>
              <a:rPr lang="en-US" sz="3199" dirty="0">
                <a:solidFill>
                  <a:srgbClr val="000000"/>
                </a:solidFill>
                <a:latin typeface="Montserrat" panose="00000500000000000000" pitchFamily="2" charset="0"/>
                <a:ea typeface="Cardo"/>
                <a:cs typeface="Cardo"/>
                <a:sym typeface="Cardo"/>
              </a:rPr>
              <a:t> Take deep breaths, keep water nearby.</a:t>
            </a:r>
          </a:p>
          <a:p>
            <a:pPr marL="457200" indent="-457200" algn="just">
              <a:lnSpc>
                <a:spcPts val="4424"/>
              </a:lnSpc>
              <a:buFont typeface="Arial" panose="020B0604020202020204" pitchFamily="34" charset="0"/>
              <a:buChar char="•"/>
            </a:pPr>
            <a:endParaRPr lang="en-US" sz="3199" dirty="0">
              <a:solidFill>
                <a:srgbClr val="000000"/>
              </a:solidFill>
              <a:latin typeface="Montserrat" panose="00000500000000000000" pitchFamily="2" charset="0"/>
              <a:ea typeface="Cardo"/>
              <a:cs typeface="Cardo"/>
              <a:sym typeface="Cardo"/>
            </a:endParaRPr>
          </a:p>
          <a:p>
            <a:pPr algn="just">
              <a:lnSpc>
                <a:spcPts val="4424"/>
              </a:lnSpc>
            </a:pPr>
            <a:r>
              <a:rPr lang="en-US" sz="3199" dirty="0">
                <a:solidFill>
                  <a:srgbClr val="000000"/>
                </a:solidFill>
                <a:latin typeface="Montserrat" panose="00000500000000000000" pitchFamily="2" charset="0"/>
                <a:ea typeface="Cardo"/>
                <a:cs typeface="Cardo"/>
                <a:sym typeface="Cardo"/>
              </a:rPr>
              <a:t>(Parker, 2019)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4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1028700"/>
            <a:ext cx="18288000" cy="8639175"/>
          </a:xfrm>
          <a:custGeom>
            <a:avLst/>
            <a:gdLst/>
            <a:ahLst/>
            <a:cxnLst/>
            <a:rect l="l" t="t" r="r" b="b"/>
            <a:pathLst>
              <a:path w="18288000" h="8639175">
                <a:moveTo>
                  <a:pt x="0" y="0"/>
                </a:moveTo>
                <a:lnTo>
                  <a:pt x="18288000" y="0"/>
                </a:lnTo>
                <a:lnTo>
                  <a:pt x="18288000" y="8639175"/>
                </a:lnTo>
                <a:lnTo>
                  <a:pt x="0" y="8639175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1178223" y="1736665"/>
            <a:ext cx="8848696" cy="687245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4279"/>
              </a:lnSpc>
            </a:pPr>
            <a:r>
              <a:rPr lang="en-US" sz="8800" b="1" dirty="0">
                <a:solidFill>
                  <a:srgbClr val="000000"/>
                </a:solidFill>
                <a:latin typeface="Montserrat" panose="00000500000000000000" pitchFamily="2" charset="0"/>
                <a:ea typeface="Abhaya Libre Medium"/>
                <a:cs typeface="Abhaya Libre Medium"/>
                <a:sym typeface="Abhaya Libre Medium"/>
              </a:rPr>
              <a:t>PASSION</a:t>
            </a:r>
          </a:p>
          <a:p>
            <a:pPr marL="457200" indent="-457200" algn="just">
              <a:lnSpc>
                <a:spcPts val="4424"/>
              </a:lnSpc>
              <a:buFont typeface="Arial" panose="020B0604020202020204" pitchFamily="34" charset="0"/>
              <a:buChar char="•"/>
            </a:pPr>
            <a:r>
              <a:rPr lang="en-US" sz="3199" b="1" dirty="0">
                <a:solidFill>
                  <a:srgbClr val="000000"/>
                </a:solidFill>
                <a:latin typeface="Montserrat" panose="00000500000000000000" pitchFamily="2" charset="0"/>
                <a:ea typeface="Cardo Bold"/>
                <a:cs typeface="Cardo Bold"/>
                <a:sym typeface="Cardo Bold"/>
              </a:rPr>
              <a:t>Show Enthusiasm: </a:t>
            </a:r>
            <a:r>
              <a:rPr lang="en-US" sz="3199" dirty="0">
                <a:solidFill>
                  <a:srgbClr val="000000"/>
                </a:solidFill>
                <a:latin typeface="Montserrat" panose="00000500000000000000" pitchFamily="2" charset="0"/>
                <a:ea typeface="Cardo"/>
                <a:cs typeface="Cardo"/>
                <a:sym typeface="Cardo"/>
              </a:rPr>
              <a:t>Passion for your topic inspires others. </a:t>
            </a:r>
          </a:p>
          <a:p>
            <a:pPr marL="457200" indent="-457200" algn="just">
              <a:lnSpc>
                <a:spcPts val="4424"/>
              </a:lnSpc>
              <a:buFont typeface="Arial" panose="020B0604020202020204" pitchFamily="34" charset="0"/>
              <a:buChar char="•"/>
            </a:pPr>
            <a:r>
              <a:rPr lang="en-US" sz="3199" b="1" dirty="0">
                <a:solidFill>
                  <a:srgbClr val="000000"/>
                </a:solidFill>
                <a:latin typeface="Montserrat" panose="00000500000000000000" pitchFamily="2" charset="0"/>
                <a:ea typeface="Cardo Bold"/>
                <a:cs typeface="Cardo Bold"/>
                <a:sym typeface="Cardo Bold"/>
              </a:rPr>
              <a:t>Engage Deeply: </a:t>
            </a:r>
            <a:r>
              <a:rPr lang="en-US" sz="3199" dirty="0">
                <a:solidFill>
                  <a:srgbClr val="000000"/>
                </a:solidFill>
                <a:latin typeface="Montserrat" panose="00000500000000000000" pitchFamily="2" charset="0"/>
                <a:ea typeface="Cardo"/>
                <a:cs typeface="Cardo"/>
                <a:sym typeface="Cardo"/>
              </a:rPr>
              <a:t>Genuine interest resonates and builds audience connection. </a:t>
            </a:r>
          </a:p>
          <a:p>
            <a:pPr marL="457200" indent="-457200" algn="just">
              <a:lnSpc>
                <a:spcPts val="4424"/>
              </a:lnSpc>
              <a:buFont typeface="Arial" panose="020B0604020202020204" pitchFamily="34" charset="0"/>
              <a:buChar char="•"/>
            </a:pPr>
            <a:r>
              <a:rPr lang="en-US" sz="3199" b="1" dirty="0">
                <a:solidFill>
                  <a:srgbClr val="000000"/>
                </a:solidFill>
                <a:latin typeface="Montserrat" panose="00000500000000000000" pitchFamily="2" charset="0"/>
                <a:ea typeface="Cardo Bold"/>
                <a:cs typeface="Cardo Bold"/>
                <a:sym typeface="Cardo Bold"/>
              </a:rPr>
              <a:t>Inspire Action:</a:t>
            </a:r>
            <a:r>
              <a:rPr lang="en-US" sz="3199" dirty="0">
                <a:solidFill>
                  <a:srgbClr val="000000"/>
                </a:solidFill>
                <a:latin typeface="Montserrat" panose="00000500000000000000" pitchFamily="2" charset="0"/>
                <a:ea typeface="Cardo"/>
                <a:cs typeface="Cardo"/>
                <a:sym typeface="Cardo"/>
              </a:rPr>
              <a:t> A heartfelt presentation leaves a lasting impression.</a:t>
            </a:r>
          </a:p>
          <a:p>
            <a:pPr algn="just">
              <a:lnSpc>
                <a:spcPts val="4424"/>
              </a:lnSpc>
            </a:pPr>
            <a:endParaRPr lang="en-US" sz="3199" dirty="0">
              <a:solidFill>
                <a:srgbClr val="000000"/>
              </a:solidFill>
              <a:latin typeface="Montserrat" panose="00000500000000000000" pitchFamily="2" charset="0"/>
              <a:ea typeface="Cardo"/>
              <a:cs typeface="Cardo"/>
              <a:sym typeface="Cardo"/>
            </a:endParaRPr>
          </a:p>
          <a:p>
            <a:pPr algn="r">
              <a:lnSpc>
                <a:spcPts val="4424"/>
              </a:lnSpc>
            </a:pPr>
            <a:r>
              <a:rPr lang="en-US" sz="3199" dirty="0">
                <a:solidFill>
                  <a:srgbClr val="000000"/>
                </a:solidFill>
                <a:latin typeface="Montserrat" panose="00000500000000000000" pitchFamily="2" charset="0"/>
                <a:ea typeface="Cardo"/>
                <a:cs typeface="Cardo"/>
                <a:sym typeface="Cardo"/>
              </a:rPr>
              <a:t>(Roberts, 2020)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4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2931014"/>
            <a:ext cx="18288000" cy="6549123"/>
          </a:xfrm>
          <a:custGeom>
            <a:avLst/>
            <a:gdLst/>
            <a:ahLst/>
            <a:cxnLst/>
            <a:rect l="l" t="t" r="r" b="b"/>
            <a:pathLst>
              <a:path w="18288000" h="6549123">
                <a:moveTo>
                  <a:pt x="0" y="0"/>
                </a:moveTo>
                <a:lnTo>
                  <a:pt x="18288000" y="0"/>
                </a:lnTo>
                <a:lnTo>
                  <a:pt x="18288000" y="6549123"/>
                </a:lnTo>
                <a:lnTo>
                  <a:pt x="0" y="654912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11646884" y="1375410"/>
            <a:ext cx="6459865" cy="461998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4279"/>
              </a:lnSpc>
            </a:pPr>
            <a:r>
              <a:rPr lang="en-US" sz="8800" b="1" dirty="0">
                <a:solidFill>
                  <a:srgbClr val="000000"/>
                </a:solidFill>
                <a:latin typeface="Montserrat" panose="00000500000000000000" pitchFamily="2" charset="0"/>
                <a:ea typeface="Abhaya Libre Medium"/>
                <a:cs typeface="Abhaya Libre Medium"/>
                <a:sym typeface="Abhaya Libre Medium"/>
              </a:rPr>
              <a:t>THE 5 P’S</a:t>
            </a:r>
          </a:p>
          <a:p>
            <a:pPr algn="ctr">
              <a:lnSpc>
                <a:spcPts val="4424"/>
              </a:lnSpc>
            </a:pPr>
            <a:r>
              <a:rPr lang="en-US" sz="3199" b="1" dirty="0">
                <a:solidFill>
                  <a:srgbClr val="000000"/>
                </a:solidFill>
                <a:latin typeface="Montserrat" panose="00000500000000000000" pitchFamily="2" charset="0"/>
                <a:ea typeface="Open Sans Bold"/>
                <a:cs typeface="Open Sans Bold"/>
                <a:sym typeface="Open Sans Bold"/>
              </a:rPr>
              <a:t>Plan</a:t>
            </a:r>
            <a:r>
              <a:rPr lang="en-US" sz="3199" dirty="0">
                <a:solidFill>
                  <a:srgbClr val="000000"/>
                </a:solidFill>
                <a:latin typeface="Montserrat" panose="00000500000000000000" pitchFamily="2" charset="0"/>
                <a:ea typeface="Open Sans"/>
                <a:cs typeface="Open Sans"/>
                <a:sym typeface="Open Sans"/>
              </a:rPr>
              <a:t> thoughtfully, </a:t>
            </a:r>
          </a:p>
          <a:p>
            <a:pPr algn="ctr">
              <a:lnSpc>
                <a:spcPts val="4424"/>
              </a:lnSpc>
            </a:pPr>
            <a:r>
              <a:rPr lang="en-US" sz="3199" b="1" dirty="0">
                <a:solidFill>
                  <a:srgbClr val="000000"/>
                </a:solidFill>
                <a:latin typeface="Montserrat" panose="00000500000000000000" pitchFamily="2" charset="0"/>
                <a:ea typeface="Open Sans Bold"/>
                <a:cs typeface="Open Sans Bold"/>
                <a:sym typeface="Open Sans Bold"/>
              </a:rPr>
              <a:t>prepare </a:t>
            </a:r>
            <a:r>
              <a:rPr lang="en-US" sz="3199" dirty="0">
                <a:solidFill>
                  <a:srgbClr val="000000"/>
                </a:solidFill>
                <a:latin typeface="Montserrat" panose="00000500000000000000" pitchFamily="2" charset="0"/>
                <a:ea typeface="Open Sans"/>
                <a:cs typeface="Open Sans"/>
                <a:sym typeface="Open Sans"/>
              </a:rPr>
              <a:t>thoroughly, </a:t>
            </a:r>
          </a:p>
          <a:p>
            <a:pPr algn="ctr">
              <a:lnSpc>
                <a:spcPts val="4424"/>
              </a:lnSpc>
            </a:pPr>
            <a:r>
              <a:rPr lang="en-US" sz="3199" b="1" dirty="0">
                <a:solidFill>
                  <a:srgbClr val="000000"/>
                </a:solidFill>
                <a:latin typeface="Montserrat" panose="00000500000000000000" pitchFamily="2" charset="0"/>
                <a:ea typeface="Open Sans Bold"/>
                <a:cs typeface="Open Sans Bold"/>
                <a:sym typeface="Open Sans Bold"/>
              </a:rPr>
              <a:t>practice</a:t>
            </a:r>
            <a:r>
              <a:rPr lang="en-US" sz="3199" dirty="0">
                <a:solidFill>
                  <a:srgbClr val="000000"/>
                </a:solidFill>
                <a:latin typeface="Montserrat" panose="00000500000000000000" pitchFamily="2" charset="0"/>
                <a:ea typeface="Open Sans"/>
                <a:cs typeface="Open Sans"/>
                <a:sym typeface="Open Sans"/>
              </a:rPr>
              <a:t> diligently, </a:t>
            </a:r>
          </a:p>
          <a:p>
            <a:pPr algn="ctr">
              <a:lnSpc>
                <a:spcPts val="4424"/>
              </a:lnSpc>
            </a:pPr>
            <a:r>
              <a:rPr lang="en-US" sz="3199" b="1" dirty="0">
                <a:solidFill>
                  <a:srgbClr val="000000"/>
                </a:solidFill>
                <a:latin typeface="Montserrat" panose="00000500000000000000" pitchFamily="2" charset="0"/>
                <a:ea typeface="Open Sans Bold"/>
                <a:cs typeface="Open Sans Bold"/>
                <a:sym typeface="Open Sans Bold"/>
              </a:rPr>
              <a:t>perform</a:t>
            </a:r>
            <a:r>
              <a:rPr lang="en-US" sz="3199" dirty="0">
                <a:solidFill>
                  <a:srgbClr val="000000"/>
                </a:solidFill>
                <a:latin typeface="Montserrat" panose="00000500000000000000" pitchFamily="2" charset="0"/>
                <a:ea typeface="Open Sans"/>
                <a:cs typeface="Open Sans"/>
                <a:sym typeface="Open Sans"/>
              </a:rPr>
              <a:t> dynamically, </a:t>
            </a:r>
          </a:p>
          <a:p>
            <a:pPr algn="ctr">
              <a:lnSpc>
                <a:spcPts val="4424"/>
              </a:lnSpc>
            </a:pPr>
            <a:r>
              <a:rPr lang="en-US" sz="3199" dirty="0">
                <a:solidFill>
                  <a:srgbClr val="000000"/>
                </a:solidFill>
                <a:latin typeface="Montserrat" panose="00000500000000000000" pitchFamily="2" charset="0"/>
                <a:ea typeface="Open Sans"/>
                <a:cs typeface="Open Sans"/>
                <a:sym typeface="Open Sans"/>
              </a:rPr>
              <a:t>and deliver with </a:t>
            </a:r>
            <a:r>
              <a:rPr lang="en-US" sz="3199" b="1" dirty="0">
                <a:solidFill>
                  <a:srgbClr val="000000"/>
                </a:solidFill>
                <a:latin typeface="Montserrat" panose="00000500000000000000" pitchFamily="2" charset="0"/>
                <a:ea typeface="Open Sans Bold"/>
                <a:cs typeface="Open Sans Bold"/>
                <a:sym typeface="Open Sans Bold"/>
              </a:rPr>
              <a:t>passion</a:t>
            </a:r>
            <a:r>
              <a:rPr lang="en-US" sz="3199" dirty="0">
                <a:solidFill>
                  <a:srgbClr val="000000"/>
                </a:solidFill>
                <a:latin typeface="Montserrat" panose="00000500000000000000" pitchFamily="2" charset="0"/>
                <a:ea typeface="Open Sans"/>
                <a:cs typeface="Open Sans"/>
                <a:sym typeface="Open Sans"/>
              </a:rPr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4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7"/>
          <p:cNvSpPr txBox="1"/>
          <p:nvPr/>
        </p:nvSpPr>
        <p:spPr>
          <a:xfrm>
            <a:off x="3262974" y="0"/>
            <a:ext cx="14512787" cy="165423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14279"/>
              </a:lnSpc>
            </a:pPr>
            <a:r>
              <a:rPr lang="en-US" sz="8800" b="1" dirty="0">
                <a:solidFill>
                  <a:srgbClr val="000000"/>
                </a:solidFill>
                <a:latin typeface="Montserrat" panose="00000500000000000000" pitchFamily="2" charset="0"/>
                <a:ea typeface="Abhaya Libre Medium"/>
                <a:cs typeface="Abhaya Libre Medium"/>
                <a:sym typeface="Abhaya Libre Medium"/>
              </a:rPr>
              <a:t>DESIGNING VISUAL AIDS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293395" y="2019300"/>
            <a:ext cx="11791809" cy="785990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457200" indent="-457200" algn="just">
              <a:lnSpc>
                <a:spcPts val="4424"/>
              </a:lnSpc>
              <a:buFont typeface="Arial" panose="020B0604020202020204" pitchFamily="34" charset="0"/>
              <a:buChar char="•"/>
            </a:pPr>
            <a:r>
              <a:rPr lang="en-US" sz="3199" dirty="0">
                <a:solidFill>
                  <a:srgbClr val="000000"/>
                </a:solidFill>
                <a:latin typeface="Montserrat" panose="00000500000000000000" pitchFamily="2" charset="0"/>
                <a:ea typeface="Cardo"/>
                <a:cs typeface="Cardo"/>
                <a:sym typeface="Cardo"/>
              </a:rPr>
              <a:t>Use a “visual hierarchy”, for example, arrange elements by importance (e.g., bold titles, larger fonts for main points). </a:t>
            </a:r>
          </a:p>
          <a:p>
            <a:pPr marL="457200" indent="-457200" algn="just">
              <a:lnSpc>
                <a:spcPts val="4424"/>
              </a:lnSpc>
              <a:buFont typeface="Arial" panose="020B0604020202020204" pitchFamily="34" charset="0"/>
              <a:buChar char="•"/>
            </a:pPr>
            <a:r>
              <a:rPr lang="en-US" sz="3199" dirty="0">
                <a:solidFill>
                  <a:srgbClr val="000000"/>
                </a:solidFill>
                <a:latin typeface="Montserrat" panose="00000500000000000000" pitchFamily="2" charset="0"/>
                <a:ea typeface="Cardo"/>
                <a:cs typeface="Cardo"/>
                <a:sym typeface="Cardo"/>
              </a:rPr>
              <a:t>Maintain consistency throughout (fonts, colors, and sizes) </a:t>
            </a:r>
          </a:p>
          <a:p>
            <a:pPr marL="457200" indent="-457200" algn="just">
              <a:lnSpc>
                <a:spcPts val="4424"/>
              </a:lnSpc>
              <a:buFont typeface="Arial" panose="020B0604020202020204" pitchFamily="34" charset="0"/>
              <a:buChar char="•"/>
            </a:pPr>
            <a:r>
              <a:rPr lang="en-US" sz="3199" dirty="0">
                <a:solidFill>
                  <a:srgbClr val="000000"/>
                </a:solidFill>
                <a:latin typeface="Montserrat" panose="00000500000000000000" pitchFamily="2" charset="0"/>
                <a:ea typeface="Cardo"/>
                <a:cs typeface="Cardo"/>
                <a:sym typeface="Cardo"/>
              </a:rPr>
              <a:t>Don’t be afraid of white space! Include adequate spacing to avoid clutter.</a:t>
            </a:r>
          </a:p>
          <a:p>
            <a:pPr marL="457200" indent="-457200" algn="just">
              <a:lnSpc>
                <a:spcPts val="4424"/>
              </a:lnSpc>
              <a:buFont typeface="Arial" panose="020B0604020202020204" pitchFamily="34" charset="0"/>
              <a:buChar char="•"/>
            </a:pPr>
            <a:r>
              <a:rPr lang="en-US" sz="3199" dirty="0">
                <a:solidFill>
                  <a:srgbClr val="000000"/>
                </a:solidFill>
                <a:latin typeface="Montserrat" panose="00000500000000000000" pitchFamily="2" charset="0"/>
                <a:ea typeface="Cardo"/>
                <a:cs typeface="Cardo"/>
                <a:sym typeface="Cardo"/>
              </a:rPr>
              <a:t>Use contrasting colors to ensure readability (e.g., dark text on a light background). </a:t>
            </a:r>
          </a:p>
          <a:p>
            <a:pPr marL="457200" indent="-457200" algn="just">
              <a:lnSpc>
                <a:spcPts val="4424"/>
              </a:lnSpc>
              <a:buFont typeface="Arial" panose="020B0604020202020204" pitchFamily="34" charset="0"/>
              <a:buChar char="•"/>
            </a:pPr>
            <a:r>
              <a:rPr lang="en-US" sz="3199" dirty="0">
                <a:solidFill>
                  <a:srgbClr val="000000"/>
                </a:solidFill>
                <a:latin typeface="Montserrat" panose="00000500000000000000" pitchFamily="2" charset="0"/>
                <a:ea typeface="Cardo"/>
                <a:cs typeface="Cardo"/>
                <a:sym typeface="Cardo"/>
              </a:rPr>
              <a:t>Include charts, diagrams, or photos that directly support the message. </a:t>
            </a:r>
          </a:p>
          <a:p>
            <a:pPr marL="457200" indent="-457200" algn="just">
              <a:lnSpc>
                <a:spcPts val="4424"/>
              </a:lnSpc>
              <a:buFont typeface="Arial" panose="020B0604020202020204" pitchFamily="34" charset="0"/>
              <a:buChar char="•"/>
            </a:pPr>
            <a:r>
              <a:rPr lang="en-US" sz="3199" dirty="0">
                <a:solidFill>
                  <a:srgbClr val="000000"/>
                </a:solidFill>
                <a:latin typeface="Montserrat" panose="00000500000000000000" pitchFamily="2" charset="0"/>
                <a:ea typeface="Cardo"/>
                <a:cs typeface="Cardo"/>
                <a:sym typeface="Cardo"/>
              </a:rPr>
              <a:t>Don’t overuse animations or excessive decorative elements.</a:t>
            </a:r>
          </a:p>
          <a:p>
            <a:pPr algn="r">
              <a:lnSpc>
                <a:spcPts val="4424"/>
              </a:lnSpc>
            </a:pPr>
            <a:r>
              <a:rPr lang="en-US" sz="3199" dirty="0">
                <a:solidFill>
                  <a:srgbClr val="000000"/>
                </a:solidFill>
                <a:latin typeface="Montserrat" panose="00000500000000000000" pitchFamily="2" charset="0"/>
                <a:ea typeface="Cardo"/>
                <a:cs typeface="Cardo"/>
                <a:sym typeface="Cardo"/>
              </a:rPr>
              <a:t>(Anderson, 2021)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2BCB1748-46C1-9805-1E61-00D0C0BEFEE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6940"/>
          <a:stretch/>
        </p:blipFill>
        <p:spPr>
          <a:xfrm>
            <a:off x="177430" y="2556053"/>
            <a:ext cx="6119208" cy="773094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4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7080752"/>
          </a:xfrm>
          <a:custGeom>
            <a:avLst/>
            <a:gdLst/>
            <a:ahLst/>
            <a:cxnLst/>
            <a:rect l="l" t="t" r="r" b="b"/>
            <a:pathLst>
              <a:path w="18288000" h="7080752">
                <a:moveTo>
                  <a:pt x="0" y="0"/>
                </a:moveTo>
                <a:lnTo>
                  <a:pt x="18288000" y="0"/>
                </a:lnTo>
                <a:lnTo>
                  <a:pt x="18288000" y="7080752"/>
                </a:lnTo>
                <a:lnTo>
                  <a:pt x="0" y="7080752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TextBox 11"/>
          <p:cNvSpPr txBox="1"/>
          <p:nvPr/>
        </p:nvSpPr>
        <p:spPr>
          <a:xfrm>
            <a:off x="685800" y="782225"/>
            <a:ext cx="8241192" cy="274748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10954"/>
              </a:lnSpc>
            </a:pPr>
            <a:r>
              <a:rPr lang="en-US" sz="8800" b="1" dirty="0">
                <a:solidFill>
                  <a:srgbClr val="000000"/>
                </a:solidFill>
                <a:latin typeface="Montserrat" panose="00000500000000000000" pitchFamily="2" charset="0"/>
                <a:ea typeface="Abhaya Libre Medium"/>
                <a:cs typeface="Abhaya Libre Medium"/>
                <a:sym typeface="Abhaya Libre Medium"/>
              </a:rPr>
              <a:t>DESIGNING VISUAL AIDS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48169" y="7481764"/>
            <a:ext cx="16849658" cy="27815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57200" indent="-457200" algn="l">
              <a:lnSpc>
                <a:spcPts val="4424"/>
              </a:lnSpc>
              <a:buFont typeface="Arial" panose="020B0604020202020204" pitchFamily="34" charset="0"/>
              <a:buChar char="•"/>
            </a:pPr>
            <a:r>
              <a:rPr lang="en-US" sz="3199" dirty="0">
                <a:solidFill>
                  <a:srgbClr val="000000"/>
                </a:solidFill>
                <a:latin typeface="Montserrat" panose="00000500000000000000" pitchFamily="2" charset="0"/>
                <a:ea typeface="Cardo"/>
                <a:cs typeface="Cardo"/>
                <a:sym typeface="Cardo"/>
              </a:rPr>
              <a:t>Use clear, professional fonts (sans-serif for digital screens, serif for print). </a:t>
            </a:r>
          </a:p>
          <a:p>
            <a:pPr marL="457200" indent="-457200" algn="l">
              <a:lnSpc>
                <a:spcPts val="4424"/>
              </a:lnSpc>
              <a:buFont typeface="Arial" panose="020B0604020202020204" pitchFamily="34" charset="0"/>
              <a:buChar char="•"/>
            </a:pPr>
            <a:r>
              <a:rPr lang="en-US" sz="3199" dirty="0">
                <a:solidFill>
                  <a:srgbClr val="000000"/>
                </a:solidFill>
                <a:latin typeface="Montserrat" panose="00000500000000000000" pitchFamily="2" charset="0"/>
                <a:ea typeface="Cardo"/>
                <a:cs typeface="Cardo"/>
                <a:sym typeface="Cardo"/>
              </a:rPr>
              <a:t>Ensure readability at a distance, especially for presentations. </a:t>
            </a:r>
          </a:p>
          <a:p>
            <a:pPr marL="457200" indent="-457200" algn="l">
              <a:lnSpc>
                <a:spcPts val="4424"/>
              </a:lnSpc>
              <a:buFont typeface="Arial" panose="020B0604020202020204" pitchFamily="34" charset="0"/>
              <a:buChar char="•"/>
            </a:pPr>
            <a:r>
              <a:rPr lang="en-US" sz="3199" dirty="0">
                <a:solidFill>
                  <a:srgbClr val="000000"/>
                </a:solidFill>
                <a:latin typeface="Montserrat" panose="00000500000000000000" pitchFamily="2" charset="0"/>
                <a:ea typeface="Cardo"/>
                <a:cs typeface="Cardo"/>
                <a:sym typeface="Cardo"/>
              </a:rPr>
              <a:t>Choose symbols, colors, and visuals appropriate for the audience. </a:t>
            </a:r>
          </a:p>
          <a:p>
            <a:pPr marL="457200" indent="-457200" algn="l">
              <a:lnSpc>
                <a:spcPts val="4424"/>
              </a:lnSpc>
              <a:buFont typeface="Arial" panose="020B0604020202020204" pitchFamily="34" charset="0"/>
              <a:buChar char="•"/>
            </a:pPr>
            <a:r>
              <a:rPr lang="en-US" sz="3199" dirty="0">
                <a:solidFill>
                  <a:srgbClr val="000000"/>
                </a:solidFill>
                <a:latin typeface="Montserrat" panose="00000500000000000000" pitchFamily="2" charset="0"/>
                <a:ea typeface="Cardo"/>
                <a:cs typeface="Cardo"/>
                <a:sym typeface="Cardo"/>
              </a:rPr>
              <a:t>Consider interactive elements to engage the audience.</a:t>
            </a:r>
          </a:p>
          <a:p>
            <a:pPr algn="r">
              <a:lnSpc>
                <a:spcPts val="4424"/>
              </a:lnSpc>
            </a:pPr>
            <a:r>
              <a:rPr lang="en-US" sz="3199" dirty="0">
                <a:solidFill>
                  <a:srgbClr val="000000"/>
                </a:solidFill>
                <a:latin typeface="Montserrat" panose="00000500000000000000" pitchFamily="2" charset="0"/>
                <a:ea typeface="Cardo"/>
                <a:cs typeface="Cardo"/>
                <a:sym typeface="Cardo"/>
              </a:rPr>
              <a:t>(Anderson, 2021)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4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98463" y="1176261"/>
            <a:ext cx="17887483" cy="6372225"/>
          </a:xfrm>
          <a:custGeom>
            <a:avLst/>
            <a:gdLst/>
            <a:ahLst/>
            <a:cxnLst/>
            <a:rect l="l" t="t" r="r" b="b"/>
            <a:pathLst>
              <a:path w="17887483" h="6372225">
                <a:moveTo>
                  <a:pt x="0" y="0"/>
                </a:moveTo>
                <a:lnTo>
                  <a:pt x="17887483" y="0"/>
                </a:lnTo>
                <a:lnTo>
                  <a:pt x="17887483" y="6372225"/>
                </a:lnTo>
                <a:lnTo>
                  <a:pt x="0" y="6372225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9372601" y="7110632"/>
            <a:ext cx="8226276" cy="274748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r">
              <a:lnSpc>
                <a:spcPts val="10954"/>
              </a:lnSpc>
            </a:pPr>
            <a:r>
              <a:rPr lang="en-US" sz="8800" b="1" dirty="0">
                <a:solidFill>
                  <a:srgbClr val="000000"/>
                </a:solidFill>
                <a:latin typeface="Montserrat" panose="00000500000000000000" pitchFamily="2" charset="0"/>
                <a:ea typeface="Abhaya Libre Medium"/>
                <a:cs typeface="Abhaya Libre Medium"/>
                <a:sym typeface="Abhaya Libre Medium"/>
              </a:rPr>
              <a:t>DELIVERY TECHNIQUES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399406" y="2069735"/>
            <a:ext cx="5979728" cy="221733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24"/>
              </a:lnSpc>
            </a:pPr>
            <a:r>
              <a:rPr lang="en-US" sz="3199" dirty="0">
                <a:solidFill>
                  <a:srgbClr val="000000"/>
                </a:solidFill>
                <a:latin typeface="Montserrat" panose="00000500000000000000" pitchFamily="2" charset="0"/>
                <a:ea typeface="Cardo"/>
                <a:cs typeface="Cardo"/>
                <a:sym typeface="Cardo"/>
              </a:rPr>
              <a:t>You may have amazing visual aids but you also need to be able to deliver an engaging presentation.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4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extBox 22"/>
          <p:cNvSpPr txBox="1"/>
          <p:nvPr/>
        </p:nvSpPr>
        <p:spPr>
          <a:xfrm>
            <a:off x="457200" y="745179"/>
            <a:ext cx="17285531" cy="933159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457200" indent="-457200" algn="l">
              <a:lnSpc>
                <a:spcPts val="6674"/>
              </a:lnSpc>
              <a:buFont typeface="Arial" panose="020B0604020202020204" pitchFamily="34" charset="0"/>
              <a:buChar char="•"/>
            </a:pPr>
            <a:r>
              <a:rPr lang="en-US" sz="3000" dirty="0">
                <a:solidFill>
                  <a:srgbClr val="000000"/>
                </a:solidFill>
                <a:latin typeface="Montserrat" panose="00000500000000000000" pitchFamily="2" charset="0"/>
                <a:ea typeface="Cardo"/>
                <a:cs typeface="Cardo"/>
                <a:sym typeface="Cardo"/>
              </a:rPr>
              <a:t>Look at your audience, not your slides or notes, to create a connection. </a:t>
            </a:r>
          </a:p>
          <a:p>
            <a:pPr marL="457200" indent="-457200" algn="l">
              <a:lnSpc>
                <a:spcPts val="6674"/>
              </a:lnSpc>
              <a:buFont typeface="Arial" panose="020B0604020202020204" pitchFamily="34" charset="0"/>
              <a:buChar char="•"/>
            </a:pPr>
            <a:r>
              <a:rPr lang="en-US" sz="3000" dirty="0">
                <a:solidFill>
                  <a:srgbClr val="000000"/>
                </a:solidFill>
                <a:latin typeface="Montserrat" panose="00000500000000000000" pitchFamily="2" charset="0"/>
                <a:ea typeface="Cardo"/>
                <a:cs typeface="Cardo"/>
                <a:sym typeface="Cardo"/>
              </a:rPr>
              <a:t>Sweep the room to include everyone, avoiding focus on one person or group. </a:t>
            </a:r>
          </a:p>
          <a:p>
            <a:pPr marL="457200" indent="-457200" algn="l">
              <a:lnSpc>
                <a:spcPts val="6674"/>
              </a:lnSpc>
              <a:buFont typeface="Arial" panose="020B0604020202020204" pitchFamily="34" charset="0"/>
              <a:buChar char="•"/>
            </a:pPr>
            <a:r>
              <a:rPr lang="en-US" sz="3000" dirty="0">
                <a:solidFill>
                  <a:srgbClr val="000000"/>
                </a:solidFill>
                <a:latin typeface="Montserrat" panose="00000500000000000000" pitchFamily="2" charset="0"/>
                <a:ea typeface="Cardo"/>
                <a:cs typeface="Cardo"/>
                <a:sym typeface="Cardo"/>
              </a:rPr>
              <a:t>Use a strong, steady voice with appropriate volume and pacing. </a:t>
            </a:r>
          </a:p>
          <a:p>
            <a:pPr marL="457200" indent="-457200" algn="l">
              <a:lnSpc>
                <a:spcPts val="6674"/>
              </a:lnSpc>
              <a:buFont typeface="Arial" panose="020B0604020202020204" pitchFamily="34" charset="0"/>
              <a:buChar char="•"/>
            </a:pPr>
            <a:r>
              <a:rPr lang="en-US" sz="3000" dirty="0">
                <a:solidFill>
                  <a:srgbClr val="000000"/>
                </a:solidFill>
                <a:latin typeface="Montserrat" panose="00000500000000000000" pitchFamily="2" charset="0"/>
                <a:ea typeface="Cardo"/>
                <a:cs typeface="Cardo"/>
                <a:sym typeface="Cardo"/>
              </a:rPr>
              <a:t>Vary your tone to </a:t>
            </a:r>
            <a:r>
              <a:rPr lang="en-US" sz="3000" dirty="0" err="1">
                <a:solidFill>
                  <a:srgbClr val="000000"/>
                </a:solidFill>
                <a:latin typeface="Montserrat" panose="00000500000000000000" pitchFamily="2" charset="0"/>
                <a:ea typeface="Cardo"/>
                <a:cs typeface="Cardo"/>
                <a:sym typeface="Cardo"/>
              </a:rPr>
              <a:t>emphasise</a:t>
            </a:r>
            <a:r>
              <a:rPr lang="en-US" sz="3000" dirty="0">
                <a:solidFill>
                  <a:srgbClr val="000000"/>
                </a:solidFill>
                <a:latin typeface="Montserrat" panose="00000500000000000000" pitchFamily="2" charset="0"/>
                <a:ea typeface="Cardo"/>
                <a:cs typeface="Cardo"/>
                <a:sym typeface="Cardo"/>
              </a:rPr>
              <a:t> key points and avoid monotony. </a:t>
            </a:r>
          </a:p>
          <a:p>
            <a:pPr marL="457200" indent="-457200" algn="l">
              <a:lnSpc>
                <a:spcPts val="6674"/>
              </a:lnSpc>
              <a:buFont typeface="Arial" panose="020B0604020202020204" pitchFamily="34" charset="0"/>
              <a:buChar char="•"/>
            </a:pPr>
            <a:r>
              <a:rPr lang="en-US" sz="3000" dirty="0">
                <a:solidFill>
                  <a:srgbClr val="000000"/>
                </a:solidFill>
                <a:latin typeface="Montserrat" panose="00000500000000000000" pitchFamily="2" charset="0"/>
                <a:ea typeface="Cardo"/>
                <a:cs typeface="Cardo"/>
                <a:sym typeface="Cardo"/>
              </a:rPr>
              <a:t>Incorporate purposeful hand gestures to emphasise points. </a:t>
            </a:r>
          </a:p>
          <a:p>
            <a:pPr marL="457200" indent="-457200" algn="l">
              <a:lnSpc>
                <a:spcPts val="6674"/>
              </a:lnSpc>
              <a:buFont typeface="Arial" panose="020B0604020202020204" pitchFamily="34" charset="0"/>
              <a:buChar char="•"/>
            </a:pPr>
            <a:r>
              <a:rPr lang="en-US" sz="3000" dirty="0">
                <a:solidFill>
                  <a:srgbClr val="000000"/>
                </a:solidFill>
                <a:latin typeface="Montserrat" panose="00000500000000000000" pitchFamily="2" charset="0"/>
                <a:ea typeface="Cardo"/>
                <a:cs typeface="Cardo"/>
                <a:sym typeface="Cardo"/>
              </a:rPr>
              <a:t>Stand confidently and move naturally; avoid fidgeting or rigid postures. </a:t>
            </a:r>
          </a:p>
          <a:p>
            <a:pPr marL="457200" indent="-457200" algn="l">
              <a:lnSpc>
                <a:spcPts val="6674"/>
              </a:lnSpc>
              <a:buFont typeface="Arial" panose="020B0604020202020204" pitchFamily="34" charset="0"/>
              <a:buChar char="•"/>
            </a:pPr>
            <a:r>
              <a:rPr lang="en-US" sz="3000" dirty="0">
                <a:solidFill>
                  <a:srgbClr val="000000"/>
                </a:solidFill>
                <a:latin typeface="Montserrat" panose="00000500000000000000" pitchFamily="2" charset="0"/>
                <a:ea typeface="Cardo"/>
                <a:cs typeface="Cardo"/>
                <a:sym typeface="Cardo"/>
              </a:rPr>
              <a:t>Transition visuals at the right time, explaining what they show without over-relying on them. </a:t>
            </a:r>
          </a:p>
          <a:p>
            <a:pPr marL="457200" indent="-457200" algn="l">
              <a:lnSpc>
                <a:spcPts val="6674"/>
              </a:lnSpc>
              <a:buFont typeface="Arial" panose="020B0604020202020204" pitchFamily="34" charset="0"/>
              <a:buChar char="•"/>
            </a:pPr>
            <a:r>
              <a:rPr lang="en-US" sz="3000" dirty="0">
                <a:solidFill>
                  <a:srgbClr val="000000"/>
                </a:solidFill>
                <a:latin typeface="Montserrat" panose="00000500000000000000" pitchFamily="2" charset="0"/>
                <a:ea typeface="Cardo"/>
                <a:cs typeface="Cardo"/>
                <a:sym typeface="Cardo"/>
              </a:rPr>
              <a:t>Use visuals as a complement, not a substitute, for your spoken message. </a:t>
            </a:r>
          </a:p>
          <a:p>
            <a:pPr marL="457200" indent="-457200" algn="l">
              <a:lnSpc>
                <a:spcPts val="6674"/>
              </a:lnSpc>
              <a:buFont typeface="Arial" panose="020B0604020202020204" pitchFamily="34" charset="0"/>
              <a:buChar char="•"/>
            </a:pPr>
            <a:r>
              <a:rPr lang="en-US" sz="3000" dirty="0">
                <a:solidFill>
                  <a:srgbClr val="000000"/>
                </a:solidFill>
                <a:latin typeface="Montserrat" panose="00000500000000000000" pitchFamily="2" charset="0"/>
                <a:ea typeface="Cardo"/>
                <a:cs typeface="Cardo"/>
                <a:sym typeface="Cardo"/>
              </a:rPr>
              <a:t>Ask questions, invite input, or respond to audience reactions to foster engagement. </a:t>
            </a:r>
          </a:p>
          <a:p>
            <a:pPr marL="457200" indent="-457200" algn="l">
              <a:lnSpc>
                <a:spcPts val="6674"/>
              </a:lnSpc>
              <a:buFont typeface="Arial" panose="020B0604020202020204" pitchFamily="34" charset="0"/>
              <a:buChar char="•"/>
            </a:pPr>
            <a:r>
              <a:rPr lang="en-US" sz="3000" dirty="0">
                <a:solidFill>
                  <a:srgbClr val="000000"/>
                </a:solidFill>
                <a:latin typeface="Montserrat" panose="00000500000000000000" pitchFamily="2" charset="0"/>
                <a:ea typeface="Cardo"/>
                <a:cs typeface="Cardo"/>
                <a:sym typeface="Cardo"/>
              </a:rPr>
              <a:t>Tailor your delivery based on their reactions or level of understanding.            (Clark, 2022)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4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9"/>
          <p:cNvSpPr txBox="1"/>
          <p:nvPr/>
        </p:nvSpPr>
        <p:spPr>
          <a:xfrm>
            <a:off x="592388" y="1122455"/>
            <a:ext cx="6494212" cy="282424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10954"/>
              </a:lnSpc>
            </a:pPr>
            <a:r>
              <a:rPr lang="en-US" sz="8800" b="1" dirty="0">
                <a:solidFill>
                  <a:srgbClr val="000000"/>
                </a:solidFill>
                <a:latin typeface="Montserrat" panose="00000500000000000000" pitchFamily="2" charset="0"/>
                <a:ea typeface="Abhaya Libre Medium"/>
                <a:cs typeface="Abhaya Libre Medium"/>
                <a:sym typeface="Abhaya Libre Medium"/>
              </a:rPr>
              <a:t>HANDLING Q&amp;A’S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350605" y="419100"/>
            <a:ext cx="9361246" cy="56028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57200" indent="-457200" algn="just">
              <a:lnSpc>
                <a:spcPts val="4424"/>
              </a:lnSpc>
              <a:buFont typeface="Arial" panose="020B0604020202020204" pitchFamily="34" charset="0"/>
              <a:buChar char="•"/>
            </a:pPr>
            <a:r>
              <a:rPr lang="en-US" sz="3199" dirty="0">
                <a:solidFill>
                  <a:srgbClr val="000000"/>
                </a:solidFill>
                <a:latin typeface="Montserrat" panose="00000500000000000000" pitchFamily="2" charset="0"/>
                <a:ea typeface="Open Sans"/>
                <a:cs typeface="Open Sans"/>
                <a:sym typeface="Open Sans"/>
              </a:rPr>
              <a:t>Fully hear the question, then restate it for clarity and audience understanding. </a:t>
            </a:r>
          </a:p>
          <a:p>
            <a:pPr marL="457200" indent="-457200" algn="just">
              <a:lnSpc>
                <a:spcPts val="4424"/>
              </a:lnSpc>
              <a:buFont typeface="Arial" panose="020B0604020202020204" pitchFamily="34" charset="0"/>
              <a:buChar char="•"/>
            </a:pPr>
            <a:r>
              <a:rPr lang="en-US" sz="3199" dirty="0">
                <a:solidFill>
                  <a:srgbClr val="000000"/>
                </a:solidFill>
                <a:latin typeface="Montserrat" panose="00000500000000000000" pitchFamily="2" charset="0"/>
                <a:ea typeface="Open Sans"/>
                <a:cs typeface="Open Sans"/>
                <a:sym typeface="Open Sans"/>
              </a:rPr>
              <a:t>Admit when you don’t know an answer and offer to follow up. </a:t>
            </a:r>
          </a:p>
          <a:p>
            <a:pPr marL="457200" indent="-457200" algn="just">
              <a:lnSpc>
                <a:spcPts val="4424"/>
              </a:lnSpc>
              <a:buFont typeface="Arial" panose="020B0604020202020204" pitchFamily="34" charset="0"/>
              <a:buChar char="•"/>
            </a:pPr>
            <a:r>
              <a:rPr lang="en-US" sz="3199" dirty="0">
                <a:solidFill>
                  <a:srgbClr val="000000"/>
                </a:solidFill>
                <a:latin typeface="Montserrat" panose="00000500000000000000" pitchFamily="2" charset="0"/>
                <a:ea typeface="Open Sans"/>
                <a:cs typeface="Open Sans"/>
                <a:sym typeface="Open Sans"/>
              </a:rPr>
              <a:t>Handle critical or challenging questions with composure. </a:t>
            </a:r>
          </a:p>
          <a:p>
            <a:pPr marL="457200" indent="-457200" algn="just">
              <a:lnSpc>
                <a:spcPts val="4424"/>
              </a:lnSpc>
              <a:buFont typeface="Arial" panose="020B0604020202020204" pitchFamily="34" charset="0"/>
              <a:buChar char="•"/>
            </a:pPr>
            <a:r>
              <a:rPr lang="en-US" sz="3199" dirty="0">
                <a:solidFill>
                  <a:srgbClr val="000000"/>
                </a:solidFill>
                <a:latin typeface="Montserrat" panose="00000500000000000000" pitchFamily="2" charset="0"/>
                <a:ea typeface="Open Sans"/>
                <a:cs typeface="Open Sans"/>
                <a:sym typeface="Open Sans"/>
              </a:rPr>
              <a:t>Address your answer to everyone, not just the person who asked. </a:t>
            </a:r>
          </a:p>
          <a:p>
            <a:pPr algn="just">
              <a:lnSpc>
                <a:spcPts val="4424"/>
              </a:lnSpc>
            </a:pPr>
            <a:endParaRPr lang="en-US" sz="3199" dirty="0">
              <a:solidFill>
                <a:srgbClr val="000000"/>
              </a:solidFill>
              <a:latin typeface="Montserrat" panose="00000500000000000000" pitchFamily="2" charset="0"/>
              <a:ea typeface="Open Sans"/>
              <a:cs typeface="Open Sans"/>
              <a:sym typeface="Open Sans"/>
            </a:endParaRPr>
          </a:p>
          <a:p>
            <a:pPr algn="r">
              <a:lnSpc>
                <a:spcPts val="4424"/>
              </a:lnSpc>
            </a:pPr>
            <a:r>
              <a:rPr lang="en-US" sz="3199" dirty="0">
                <a:solidFill>
                  <a:srgbClr val="000000"/>
                </a:solidFill>
                <a:latin typeface="Montserrat" panose="00000500000000000000" pitchFamily="2" charset="0"/>
                <a:ea typeface="Open Sans"/>
                <a:cs typeface="Open Sans"/>
                <a:sym typeface="Open Sans"/>
              </a:rPr>
              <a:t>(Jackson, 2020)</a:t>
            </a:r>
          </a:p>
        </p:txBody>
      </p:sp>
      <p:sp>
        <p:nvSpPr>
          <p:cNvPr id="11" name="Freeform 2">
            <a:extLst>
              <a:ext uri="{FF2B5EF4-FFF2-40B4-BE49-F238E27FC236}">
                <a16:creationId xmlns:a16="http://schemas.microsoft.com/office/drawing/2014/main" id="{3E804ECC-D8B9-B133-36EB-F6FE3A46F872}"/>
              </a:ext>
            </a:extLst>
          </p:cNvPr>
          <p:cNvSpPr/>
          <p:nvPr/>
        </p:nvSpPr>
        <p:spPr>
          <a:xfrm>
            <a:off x="1249" y="4979839"/>
            <a:ext cx="16002000" cy="4762500"/>
          </a:xfrm>
          <a:custGeom>
            <a:avLst/>
            <a:gdLst/>
            <a:ahLst/>
            <a:cxnLst/>
            <a:rect l="l" t="t" r="r" b="b"/>
            <a:pathLst>
              <a:path w="18288000" h="5715000">
                <a:moveTo>
                  <a:pt x="0" y="0"/>
                </a:moveTo>
                <a:lnTo>
                  <a:pt x="18288000" y="0"/>
                </a:lnTo>
                <a:lnTo>
                  <a:pt x="18288000" y="5715000"/>
                </a:lnTo>
                <a:lnTo>
                  <a:pt x="0" y="571500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4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2059391"/>
            <a:ext cx="17948377" cy="7839075"/>
          </a:xfrm>
          <a:custGeom>
            <a:avLst/>
            <a:gdLst/>
            <a:ahLst/>
            <a:cxnLst/>
            <a:rect l="l" t="t" r="r" b="b"/>
            <a:pathLst>
              <a:path w="17948377" h="7839075">
                <a:moveTo>
                  <a:pt x="0" y="0"/>
                </a:moveTo>
                <a:lnTo>
                  <a:pt x="17948377" y="0"/>
                </a:lnTo>
                <a:lnTo>
                  <a:pt x="17948377" y="7839075"/>
                </a:lnTo>
                <a:lnTo>
                  <a:pt x="0" y="7839075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202978" y="270439"/>
            <a:ext cx="8490861" cy="357790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9256"/>
              </a:lnSpc>
            </a:pPr>
            <a:r>
              <a:rPr lang="en-US" sz="7200" b="1" dirty="0">
                <a:solidFill>
                  <a:srgbClr val="000000"/>
                </a:solidFill>
                <a:latin typeface="Montserrat" panose="00000500000000000000" pitchFamily="2" charset="0"/>
                <a:ea typeface="Abhaya Libre Medium"/>
                <a:cs typeface="Abhaya Libre Medium"/>
                <a:sym typeface="Abhaya Libre Medium"/>
              </a:rPr>
              <a:t>INDIVIDUAL VS GROUP PRESENTATION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812123" y="2388201"/>
            <a:ext cx="7826797" cy="359072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595"/>
              </a:lnSpc>
            </a:pPr>
            <a:r>
              <a:rPr lang="en-US" sz="5249" b="1" dirty="0">
                <a:solidFill>
                  <a:srgbClr val="000000"/>
                </a:solidFill>
                <a:latin typeface="Montserrat" panose="00000500000000000000" pitchFamily="2" charset="0"/>
                <a:ea typeface="Abhaya Libre Medium"/>
                <a:cs typeface="Abhaya Libre Medium"/>
                <a:sym typeface="Abhaya Libre Medium"/>
              </a:rPr>
              <a:t>What are the advantages and disadvantages of these styles of presentations?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4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3"/>
          <p:cNvSpPr txBox="1"/>
          <p:nvPr/>
        </p:nvSpPr>
        <p:spPr>
          <a:xfrm>
            <a:off x="320134" y="188081"/>
            <a:ext cx="17053465" cy="223150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12010"/>
              </a:lnSpc>
            </a:pPr>
            <a:r>
              <a:rPr lang="en-US" sz="8800" b="1" dirty="0">
                <a:solidFill>
                  <a:srgbClr val="000000"/>
                </a:solidFill>
                <a:latin typeface="Montserrat" panose="00000500000000000000" pitchFamily="2" charset="0"/>
                <a:ea typeface="Abhaya Libre Medium"/>
                <a:cs typeface="Abhaya Libre Medium"/>
                <a:sym typeface="Abhaya Libre Medium"/>
              </a:rPr>
              <a:t>INDIVIDUAL PRESENTATION</a:t>
            </a:r>
          </a:p>
          <a:p>
            <a:pPr algn="l">
              <a:lnSpc>
                <a:spcPts val="6075"/>
              </a:lnSpc>
            </a:pPr>
            <a:r>
              <a:rPr lang="en-US" sz="3199" b="1" dirty="0">
                <a:solidFill>
                  <a:srgbClr val="000000"/>
                </a:solidFill>
                <a:latin typeface="Montserrat" panose="00000500000000000000" pitchFamily="2" charset="0"/>
                <a:ea typeface="Open Sans Bold"/>
                <a:cs typeface="Open Sans Bold"/>
                <a:sym typeface="Open Sans Bold"/>
              </a:rPr>
              <a:t>Advantages: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0134" y="2428271"/>
            <a:ext cx="8442865" cy="225715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457200" indent="-457200" algn="l">
              <a:lnSpc>
                <a:spcPts val="6075"/>
              </a:lnSpc>
              <a:buFont typeface="Arial" panose="020B0604020202020204" pitchFamily="34" charset="0"/>
              <a:buChar char="•"/>
            </a:pPr>
            <a:r>
              <a:rPr lang="en-US" sz="3199" dirty="0">
                <a:solidFill>
                  <a:srgbClr val="000000"/>
                </a:solidFill>
                <a:latin typeface="Montserrat" panose="00000500000000000000" pitchFamily="2" charset="0"/>
                <a:ea typeface="Open Sans"/>
                <a:cs typeface="Open Sans"/>
                <a:sym typeface="Open Sans"/>
              </a:rPr>
              <a:t>Full control over content and delivery. </a:t>
            </a:r>
          </a:p>
          <a:p>
            <a:pPr marL="457200" indent="-457200" algn="l">
              <a:lnSpc>
                <a:spcPts val="6075"/>
              </a:lnSpc>
              <a:buFont typeface="Arial" panose="020B0604020202020204" pitchFamily="34" charset="0"/>
              <a:buChar char="•"/>
            </a:pPr>
            <a:r>
              <a:rPr lang="en-US" sz="3199" dirty="0">
                <a:solidFill>
                  <a:srgbClr val="000000"/>
                </a:solidFill>
                <a:latin typeface="Montserrat" panose="00000500000000000000" pitchFamily="2" charset="0"/>
                <a:ea typeface="Open Sans"/>
                <a:cs typeface="Open Sans"/>
                <a:sym typeface="Open Sans"/>
              </a:rPr>
              <a:t>Clearer, unified voice and message.</a:t>
            </a:r>
          </a:p>
          <a:p>
            <a:pPr marL="457200" indent="-457200" algn="l">
              <a:lnSpc>
                <a:spcPts val="6075"/>
              </a:lnSpc>
              <a:buFont typeface="Arial" panose="020B0604020202020204" pitchFamily="34" charset="0"/>
              <a:buChar char="•"/>
            </a:pPr>
            <a:r>
              <a:rPr lang="en-US" sz="3199" dirty="0">
                <a:solidFill>
                  <a:srgbClr val="000000"/>
                </a:solidFill>
                <a:latin typeface="Montserrat" panose="00000500000000000000" pitchFamily="2" charset="0"/>
                <a:ea typeface="Open Sans"/>
                <a:cs typeface="Open Sans"/>
                <a:sym typeface="Open Sans"/>
              </a:rPr>
              <a:t>Easier to manage time and pacing.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320135" y="5352231"/>
            <a:ext cx="3032665" cy="68807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6075"/>
              </a:lnSpc>
            </a:pPr>
            <a:r>
              <a:rPr lang="en-US" sz="3199" b="1" dirty="0">
                <a:solidFill>
                  <a:srgbClr val="000000"/>
                </a:solidFill>
                <a:latin typeface="Montserrat" panose="00000500000000000000" pitchFamily="2" charset="0"/>
                <a:ea typeface="Open Sans Bold"/>
                <a:cs typeface="Open Sans Bold"/>
                <a:sym typeface="Open Sans Bold"/>
              </a:rPr>
              <a:t>Challenges: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320134" y="6210300"/>
            <a:ext cx="10576466" cy="381713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457200" indent="-457200" algn="l">
              <a:lnSpc>
                <a:spcPts val="6075"/>
              </a:lnSpc>
              <a:buFont typeface="Arial" panose="020B0604020202020204" pitchFamily="34" charset="0"/>
              <a:buChar char="•"/>
            </a:pPr>
            <a:r>
              <a:rPr lang="en-US" sz="3199" dirty="0">
                <a:solidFill>
                  <a:srgbClr val="000000"/>
                </a:solidFill>
                <a:latin typeface="Montserrat" panose="00000500000000000000" pitchFamily="2" charset="0"/>
                <a:ea typeface="Open Sans"/>
                <a:cs typeface="Open Sans"/>
                <a:sym typeface="Open Sans"/>
              </a:rPr>
              <a:t>All preparation and delivery responsibility falls on one person. </a:t>
            </a:r>
          </a:p>
          <a:p>
            <a:pPr marL="457200" indent="-457200" algn="l">
              <a:lnSpc>
                <a:spcPts val="6075"/>
              </a:lnSpc>
              <a:buFont typeface="Arial" panose="020B0604020202020204" pitchFamily="34" charset="0"/>
              <a:buChar char="•"/>
            </a:pPr>
            <a:r>
              <a:rPr lang="en-US" sz="3199" dirty="0">
                <a:solidFill>
                  <a:srgbClr val="000000"/>
                </a:solidFill>
                <a:latin typeface="Montserrat" panose="00000500000000000000" pitchFamily="2" charset="0"/>
                <a:ea typeface="Open Sans"/>
                <a:cs typeface="Open Sans"/>
                <a:sym typeface="Open Sans"/>
              </a:rPr>
              <a:t>Limited perspectives and creativity. </a:t>
            </a:r>
          </a:p>
          <a:p>
            <a:pPr marL="457200" indent="-457200" algn="l">
              <a:lnSpc>
                <a:spcPts val="6075"/>
              </a:lnSpc>
              <a:buFont typeface="Arial" panose="020B0604020202020204" pitchFamily="34" charset="0"/>
              <a:buChar char="•"/>
            </a:pPr>
            <a:r>
              <a:rPr lang="en-US" sz="3199" dirty="0">
                <a:solidFill>
                  <a:srgbClr val="000000"/>
                </a:solidFill>
                <a:latin typeface="Montserrat" panose="00000500000000000000" pitchFamily="2" charset="0"/>
                <a:ea typeface="Open Sans"/>
                <a:cs typeface="Open Sans"/>
                <a:sym typeface="Open Sans"/>
              </a:rPr>
              <a:t>No backup if something goes wrong.</a:t>
            </a:r>
          </a:p>
          <a:p>
            <a:pPr algn="r">
              <a:lnSpc>
                <a:spcPts val="6075"/>
              </a:lnSpc>
            </a:pPr>
            <a:r>
              <a:rPr lang="en-US" sz="3199" dirty="0">
                <a:solidFill>
                  <a:srgbClr val="000000"/>
                </a:solidFill>
                <a:latin typeface="Montserrat" panose="00000500000000000000" pitchFamily="2" charset="0"/>
                <a:ea typeface="Open Sans"/>
                <a:cs typeface="Open Sans"/>
                <a:sym typeface="Open Sans"/>
              </a:rPr>
              <a:t>(Williams, 2021)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9AE2C2E-9A67-7C8E-8E64-E82E27F4C41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6940"/>
          <a:stretch/>
        </p:blipFill>
        <p:spPr>
          <a:xfrm>
            <a:off x="11378555" y="1563820"/>
            <a:ext cx="6909445" cy="872932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4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4344876"/>
            <a:ext cx="18288000" cy="4912433"/>
          </a:xfrm>
          <a:custGeom>
            <a:avLst/>
            <a:gdLst/>
            <a:ahLst/>
            <a:cxnLst/>
            <a:rect l="l" t="t" r="r" b="b"/>
            <a:pathLst>
              <a:path w="18288000" h="4912433">
                <a:moveTo>
                  <a:pt x="0" y="0"/>
                </a:moveTo>
                <a:lnTo>
                  <a:pt x="18288000" y="0"/>
                </a:lnTo>
                <a:lnTo>
                  <a:pt x="18288000" y="4912433"/>
                </a:lnTo>
                <a:lnTo>
                  <a:pt x="0" y="4912433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320134" y="188081"/>
            <a:ext cx="14386465" cy="457830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12010"/>
              </a:lnSpc>
            </a:pPr>
            <a:r>
              <a:rPr lang="en-US" sz="8800" b="1" dirty="0">
                <a:solidFill>
                  <a:srgbClr val="000000"/>
                </a:solidFill>
                <a:latin typeface="Montserrat" panose="00000500000000000000" pitchFamily="2" charset="0"/>
                <a:ea typeface="Abhaya Libre Medium"/>
                <a:cs typeface="Abhaya Libre Medium"/>
                <a:sym typeface="Abhaya Libre Medium"/>
              </a:rPr>
              <a:t>GROUP PRESENTATION</a:t>
            </a:r>
          </a:p>
          <a:p>
            <a:pPr algn="l">
              <a:lnSpc>
                <a:spcPts val="6075"/>
              </a:lnSpc>
            </a:pPr>
            <a:r>
              <a:rPr lang="en-US" sz="3199" b="1" dirty="0">
                <a:solidFill>
                  <a:srgbClr val="000000"/>
                </a:solidFill>
                <a:latin typeface="Montserrat" panose="00000500000000000000" pitchFamily="2" charset="0"/>
                <a:ea typeface="Open Sans Bold"/>
                <a:cs typeface="Open Sans Bold"/>
                <a:sym typeface="Open Sans Bold"/>
              </a:rPr>
              <a:t>Advantages: </a:t>
            </a:r>
          </a:p>
          <a:p>
            <a:pPr marL="457200" indent="-457200" algn="l">
              <a:lnSpc>
                <a:spcPts val="6075"/>
              </a:lnSpc>
              <a:buFont typeface="Arial" panose="020B0604020202020204" pitchFamily="34" charset="0"/>
              <a:buChar char="•"/>
            </a:pPr>
            <a:r>
              <a:rPr lang="en-US" sz="3199" dirty="0">
                <a:solidFill>
                  <a:srgbClr val="000000"/>
                </a:solidFill>
                <a:latin typeface="Montserrat" panose="00000500000000000000" pitchFamily="2" charset="0"/>
                <a:ea typeface="Open Sans"/>
                <a:cs typeface="Open Sans"/>
                <a:sym typeface="Open Sans"/>
              </a:rPr>
              <a:t>Combines diverse skills and perspectives. </a:t>
            </a:r>
          </a:p>
          <a:p>
            <a:pPr marL="457200" indent="-457200" algn="l">
              <a:lnSpc>
                <a:spcPts val="6075"/>
              </a:lnSpc>
              <a:buFont typeface="Arial" panose="020B0604020202020204" pitchFamily="34" charset="0"/>
              <a:buChar char="•"/>
            </a:pPr>
            <a:r>
              <a:rPr lang="en-US" sz="3199" dirty="0">
                <a:solidFill>
                  <a:srgbClr val="000000"/>
                </a:solidFill>
                <a:latin typeface="Montserrat" panose="00000500000000000000" pitchFamily="2" charset="0"/>
                <a:ea typeface="Open Sans"/>
                <a:cs typeface="Open Sans"/>
                <a:sym typeface="Open Sans"/>
              </a:rPr>
              <a:t>Shared workload for preparation and delivery. </a:t>
            </a:r>
          </a:p>
          <a:p>
            <a:pPr marL="457200" indent="-457200" algn="l">
              <a:lnSpc>
                <a:spcPts val="6075"/>
              </a:lnSpc>
              <a:buFont typeface="Arial" panose="020B0604020202020204" pitchFamily="34" charset="0"/>
              <a:buChar char="•"/>
            </a:pPr>
            <a:r>
              <a:rPr lang="en-US" sz="3199" dirty="0">
                <a:solidFill>
                  <a:srgbClr val="000000"/>
                </a:solidFill>
                <a:latin typeface="Montserrat" panose="00000500000000000000" pitchFamily="2" charset="0"/>
                <a:ea typeface="Open Sans"/>
                <a:cs typeface="Open Sans"/>
                <a:sym typeface="Open Sans"/>
              </a:rPr>
              <a:t>Backup support during the presentation.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0134" y="5106046"/>
            <a:ext cx="8976266" cy="381713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6075"/>
              </a:lnSpc>
            </a:pPr>
            <a:r>
              <a:rPr lang="en-US" sz="3199" b="1" dirty="0">
                <a:solidFill>
                  <a:srgbClr val="000000"/>
                </a:solidFill>
                <a:latin typeface="Montserrat" panose="00000500000000000000" pitchFamily="2" charset="0"/>
                <a:ea typeface="Open Sans Bold"/>
                <a:cs typeface="Open Sans Bold"/>
                <a:sym typeface="Open Sans Bold"/>
              </a:rPr>
              <a:t>Challenges: </a:t>
            </a:r>
          </a:p>
          <a:p>
            <a:pPr marL="457200" indent="-457200" algn="l">
              <a:lnSpc>
                <a:spcPts val="6075"/>
              </a:lnSpc>
              <a:buFont typeface="Arial" panose="020B0604020202020204" pitchFamily="34" charset="0"/>
              <a:buChar char="•"/>
            </a:pPr>
            <a:r>
              <a:rPr lang="en-US" sz="3199" dirty="0">
                <a:solidFill>
                  <a:srgbClr val="000000"/>
                </a:solidFill>
                <a:latin typeface="Montserrat" panose="00000500000000000000" pitchFamily="2" charset="0"/>
                <a:ea typeface="Open Sans"/>
                <a:cs typeface="Open Sans"/>
                <a:sym typeface="Open Sans"/>
              </a:rPr>
              <a:t>Coordination can be time-consuming.</a:t>
            </a:r>
          </a:p>
          <a:p>
            <a:pPr marL="457200" indent="-457200" algn="l">
              <a:lnSpc>
                <a:spcPts val="6075"/>
              </a:lnSpc>
              <a:buFont typeface="Arial" panose="020B0604020202020204" pitchFamily="34" charset="0"/>
              <a:buChar char="•"/>
            </a:pPr>
            <a:r>
              <a:rPr lang="en-US" sz="3199" dirty="0">
                <a:solidFill>
                  <a:srgbClr val="000000"/>
                </a:solidFill>
                <a:latin typeface="Montserrat" panose="00000500000000000000" pitchFamily="2" charset="0"/>
                <a:ea typeface="Open Sans"/>
                <a:cs typeface="Open Sans"/>
                <a:sym typeface="Open Sans"/>
              </a:rPr>
              <a:t>Risk of inconsistent delivery styles.</a:t>
            </a:r>
          </a:p>
          <a:p>
            <a:pPr marL="457200" indent="-457200" algn="l">
              <a:lnSpc>
                <a:spcPts val="6075"/>
              </a:lnSpc>
              <a:buFont typeface="Arial" panose="020B0604020202020204" pitchFamily="34" charset="0"/>
              <a:buChar char="•"/>
            </a:pPr>
            <a:r>
              <a:rPr lang="en-US" sz="3199" dirty="0">
                <a:solidFill>
                  <a:srgbClr val="000000"/>
                </a:solidFill>
                <a:latin typeface="Montserrat" panose="00000500000000000000" pitchFamily="2" charset="0"/>
                <a:ea typeface="Open Sans"/>
                <a:cs typeface="Open Sans"/>
                <a:sym typeface="Open Sans"/>
              </a:rPr>
              <a:t>Unequal contribution may cause conflict.</a:t>
            </a:r>
          </a:p>
          <a:p>
            <a:pPr algn="r">
              <a:lnSpc>
                <a:spcPts val="6075"/>
              </a:lnSpc>
            </a:pPr>
            <a:r>
              <a:rPr lang="en-US" sz="3199" dirty="0">
                <a:solidFill>
                  <a:srgbClr val="000000"/>
                </a:solidFill>
                <a:latin typeface="Montserrat" panose="00000500000000000000" pitchFamily="2" charset="0"/>
                <a:ea typeface="Open Sans"/>
                <a:cs typeface="Open Sans"/>
                <a:sym typeface="Open Sans"/>
              </a:rPr>
              <a:t>(Mitchell, 2022)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22FAAFC-A64C-AE47-57B3-E8A9E957880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C59344B6-4243-6F63-6447-9E7BA0A15919}"/>
              </a:ext>
            </a:extLst>
          </p:cNvPr>
          <p:cNvSpPr/>
          <p:nvPr/>
        </p:nvSpPr>
        <p:spPr>
          <a:xfrm>
            <a:off x="0" y="4747508"/>
            <a:ext cx="18288000" cy="4914900"/>
          </a:xfrm>
          <a:custGeom>
            <a:avLst/>
            <a:gdLst/>
            <a:ahLst/>
            <a:cxnLst/>
            <a:rect l="l" t="t" r="r" b="b"/>
            <a:pathLst>
              <a:path w="18288000" h="4914900">
                <a:moveTo>
                  <a:pt x="0" y="0"/>
                </a:moveTo>
                <a:lnTo>
                  <a:pt x="18288000" y="0"/>
                </a:lnTo>
                <a:lnTo>
                  <a:pt x="18288000" y="4914900"/>
                </a:lnTo>
                <a:lnTo>
                  <a:pt x="0" y="491490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>
            <a:extLst>
              <a:ext uri="{FF2B5EF4-FFF2-40B4-BE49-F238E27FC236}">
                <a16:creationId xmlns:a16="http://schemas.microsoft.com/office/drawing/2014/main" id="{8E9C8056-2727-7AB9-BBAF-4D65395B38BE}"/>
              </a:ext>
            </a:extLst>
          </p:cNvPr>
          <p:cNvSpPr txBox="1"/>
          <p:nvPr/>
        </p:nvSpPr>
        <p:spPr>
          <a:xfrm>
            <a:off x="7803070" y="808130"/>
            <a:ext cx="7970330" cy="167956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4279"/>
              </a:lnSpc>
            </a:pPr>
            <a:r>
              <a:rPr lang="en-US" sz="8800" b="1" dirty="0">
                <a:solidFill>
                  <a:srgbClr val="000000"/>
                </a:solidFill>
                <a:latin typeface="Montserrat" panose="00000500000000000000" pitchFamily="2" charset="0"/>
                <a:ea typeface="Abhaya Libre Medium"/>
                <a:cs typeface="Abhaya Libre Medium"/>
                <a:sym typeface="Abhaya Libre Medium"/>
              </a:rPr>
              <a:t>On the Day</a:t>
            </a:r>
          </a:p>
        </p:txBody>
      </p:sp>
      <p:sp>
        <p:nvSpPr>
          <p:cNvPr id="4" name="TextBox 4">
            <a:extLst>
              <a:ext uri="{FF2B5EF4-FFF2-40B4-BE49-F238E27FC236}">
                <a16:creationId xmlns:a16="http://schemas.microsoft.com/office/drawing/2014/main" id="{D80CF2BA-4417-F0E9-9A09-07A2DA2202B7}"/>
              </a:ext>
            </a:extLst>
          </p:cNvPr>
          <p:cNvSpPr txBox="1"/>
          <p:nvPr/>
        </p:nvSpPr>
        <p:spPr>
          <a:xfrm>
            <a:off x="8229600" y="2324100"/>
            <a:ext cx="9874225" cy="673133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457200" indent="-457200" algn="just">
              <a:lnSpc>
                <a:spcPts val="4423"/>
              </a:lnSpc>
              <a:buFont typeface="Arial" panose="020B0604020202020204" pitchFamily="34" charset="0"/>
              <a:buChar char="•"/>
            </a:pPr>
            <a:r>
              <a:rPr lang="en-US" sz="3198" dirty="0">
                <a:solidFill>
                  <a:srgbClr val="000000"/>
                </a:solidFill>
                <a:latin typeface="Montserrat" panose="00000500000000000000" pitchFamily="2" charset="0"/>
                <a:ea typeface="Cardo"/>
                <a:cs typeface="Cardo"/>
                <a:sym typeface="Cardo"/>
              </a:rPr>
              <a:t>Arrive early </a:t>
            </a:r>
          </a:p>
          <a:p>
            <a:pPr marL="457200" indent="-457200" algn="just">
              <a:lnSpc>
                <a:spcPts val="4423"/>
              </a:lnSpc>
              <a:buFont typeface="Arial" panose="020B0604020202020204" pitchFamily="34" charset="0"/>
              <a:buChar char="•"/>
            </a:pPr>
            <a:r>
              <a:rPr lang="en-US" sz="3198" dirty="0">
                <a:solidFill>
                  <a:srgbClr val="000000"/>
                </a:solidFill>
                <a:latin typeface="Montserrat" panose="00000500000000000000" pitchFamily="2" charset="0"/>
                <a:ea typeface="Cardo"/>
                <a:cs typeface="Cardo"/>
                <a:sym typeface="Cardo"/>
              </a:rPr>
              <a:t>Have all your materials ready </a:t>
            </a:r>
          </a:p>
          <a:p>
            <a:pPr marL="457200" indent="-457200" algn="just">
              <a:lnSpc>
                <a:spcPts val="4423"/>
              </a:lnSpc>
              <a:buFont typeface="Arial" panose="020B0604020202020204" pitchFamily="34" charset="0"/>
              <a:buChar char="•"/>
            </a:pPr>
            <a:r>
              <a:rPr lang="en-US" sz="3198" dirty="0">
                <a:solidFill>
                  <a:srgbClr val="000000"/>
                </a:solidFill>
                <a:latin typeface="Montserrat" panose="00000500000000000000" pitchFamily="2" charset="0"/>
                <a:ea typeface="Cardo"/>
                <a:cs typeface="Cardo"/>
                <a:sym typeface="Cardo"/>
              </a:rPr>
              <a:t>Have some water ready (Dehydration is key)</a:t>
            </a:r>
          </a:p>
          <a:p>
            <a:pPr marL="457200" indent="-457200" algn="just">
              <a:lnSpc>
                <a:spcPts val="4423"/>
              </a:lnSpc>
              <a:buFont typeface="Arial" panose="020B0604020202020204" pitchFamily="34" charset="0"/>
              <a:buChar char="•"/>
            </a:pPr>
            <a:r>
              <a:rPr lang="en-US" sz="3198" dirty="0">
                <a:solidFill>
                  <a:srgbClr val="000000"/>
                </a:solidFill>
                <a:latin typeface="Montserrat" panose="00000500000000000000" pitchFamily="2" charset="0"/>
                <a:ea typeface="Cardo"/>
                <a:cs typeface="Cardo"/>
                <a:sym typeface="Cardo"/>
              </a:rPr>
              <a:t>Run through your slides before presenting to help you familiarize yourself with the content again. </a:t>
            </a:r>
          </a:p>
          <a:p>
            <a:pPr marL="457200" indent="-457200" algn="just">
              <a:lnSpc>
                <a:spcPts val="4423"/>
              </a:lnSpc>
              <a:buFont typeface="Arial" panose="020B0604020202020204" pitchFamily="34" charset="0"/>
              <a:buChar char="•"/>
            </a:pPr>
            <a:r>
              <a:rPr lang="en-US" sz="3198" dirty="0">
                <a:solidFill>
                  <a:srgbClr val="000000"/>
                </a:solidFill>
                <a:latin typeface="Montserrat" panose="00000500000000000000" pitchFamily="2" charset="0"/>
                <a:ea typeface="Cardo"/>
                <a:cs typeface="Cardo"/>
                <a:sym typeface="Cardo"/>
              </a:rPr>
              <a:t>Take deep breaths before and during  presenting. </a:t>
            </a:r>
          </a:p>
          <a:p>
            <a:pPr marL="457200" indent="-457200" algn="just">
              <a:lnSpc>
                <a:spcPts val="4423"/>
              </a:lnSpc>
              <a:buFont typeface="Arial" panose="020B0604020202020204" pitchFamily="34" charset="0"/>
              <a:buChar char="•"/>
            </a:pPr>
            <a:r>
              <a:rPr lang="en-US" sz="3198" dirty="0">
                <a:solidFill>
                  <a:srgbClr val="000000"/>
                </a:solidFill>
                <a:latin typeface="Montserrat" panose="00000500000000000000" pitchFamily="2" charset="0"/>
                <a:ea typeface="Cardo"/>
                <a:cs typeface="Cardo"/>
                <a:sym typeface="Cardo"/>
              </a:rPr>
              <a:t>The Superhuman pose helps confidence. </a:t>
            </a:r>
          </a:p>
          <a:p>
            <a:pPr marL="457200" indent="-457200" algn="just">
              <a:lnSpc>
                <a:spcPts val="4423"/>
              </a:lnSpc>
              <a:buFont typeface="Arial" panose="020B0604020202020204" pitchFamily="34" charset="0"/>
              <a:buChar char="•"/>
            </a:pPr>
            <a:r>
              <a:rPr lang="en-US" sz="3198" dirty="0">
                <a:solidFill>
                  <a:srgbClr val="000000"/>
                </a:solidFill>
                <a:latin typeface="Montserrat" panose="00000500000000000000" pitchFamily="2" charset="0"/>
                <a:ea typeface="Cardo"/>
                <a:cs typeface="Cardo"/>
                <a:sym typeface="Cardo"/>
              </a:rPr>
              <a:t> Remember: Presentations are for you to showoff your knowledge and skill. </a:t>
            </a:r>
          </a:p>
          <a:p>
            <a:pPr algn="r">
              <a:lnSpc>
                <a:spcPts val="4423"/>
              </a:lnSpc>
            </a:pPr>
            <a:endParaRPr lang="en-US" sz="3198" dirty="0">
              <a:solidFill>
                <a:srgbClr val="000000"/>
              </a:solidFill>
              <a:latin typeface="Montserrat" panose="00000500000000000000" pitchFamily="2" charset="0"/>
              <a:ea typeface="Cardo"/>
              <a:cs typeface="Cardo"/>
              <a:sym typeface="Cardo"/>
            </a:endParaRPr>
          </a:p>
        </p:txBody>
      </p:sp>
    </p:spTree>
    <p:extLst>
      <p:ext uri="{BB962C8B-B14F-4D97-AF65-F5344CB8AC3E}">
        <p14:creationId xmlns:p14="http://schemas.microsoft.com/office/powerpoint/2010/main" val="338439875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0C7CCF7-1B08-AD63-7FEB-F15E07DD71A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3">
            <a:extLst>
              <a:ext uri="{FF2B5EF4-FFF2-40B4-BE49-F238E27FC236}">
                <a16:creationId xmlns:a16="http://schemas.microsoft.com/office/drawing/2014/main" id="{0ADD4F41-2896-8578-2AD9-CB15E82AA039}"/>
              </a:ext>
            </a:extLst>
          </p:cNvPr>
          <p:cNvSpPr txBox="1"/>
          <p:nvPr/>
        </p:nvSpPr>
        <p:spPr>
          <a:xfrm>
            <a:off x="320134" y="188081"/>
            <a:ext cx="17053465" cy="143302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12010"/>
              </a:lnSpc>
            </a:pPr>
            <a:r>
              <a:rPr lang="en-US" sz="8800" b="1" dirty="0">
                <a:solidFill>
                  <a:srgbClr val="000000"/>
                </a:solidFill>
                <a:latin typeface="Montserrat" panose="00000500000000000000" pitchFamily="2" charset="0"/>
                <a:ea typeface="Abhaya Libre Medium"/>
                <a:cs typeface="Abhaya Libre Medium"/>
                <a:sym typeface="Abhaya Libre Medium"/>
              </a:rPr>
              <a:t>Post-presentation </a:t>
            </a:r>
          </a:p>
        </p:txBody>
      </p:sp>
      <p:sp>
        <p:nvSpPr>
          <p:cNvPr id="4" name="TextBox 4">
            <a:extLst>
              <a:ext uri="{FF2B5EF4-FFF2-40B4-BE49-F238E27FC236}">
                <a16:creationId xmlns:a16="http://schemas.microsoft.com/office/drawing/2014/main" id="{FC2EC1F3-8139-EC38-174F-C0436499123B}"/>
              </a:ext>
            </a:extLst>
          </p:cNvPr>
          <p:cNvSpPr txBox="1"/>
          <p:nvPr/>
        </p:nvSpPr>
        <p:spPr>
          <a:xfrm>
            <a:off x="1593700" y="4000500"/>
            <a:ext cx="8442865" cy="381713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457200" indent="-457200" algn="l">
              <a:lnSpc>
                <a:spcPts val="6075"/>
              </a:lnSpc>
              <a:buFont typeface="Arial" panose="020B0604020202020204" pitchFamily="34" charset="0"/>
              <a:buChar char="•"/>
            </a:pPr>
            <a:r>
              <a:rPr lang="en-US" sz="3199" dirty="0">
                <a:solidFill>
                  <a:srgbClr val="000000"/>
                </a:solidFill>
                <a:latin typeface="Montserrat" panose="00000500000000000000" pitchFamily="2" charset="0"/>
                <a:ea typeface="Open Sans"/>
                <a:cs typeface="Open Sans"/>
                <a:sym typeface="Open Sans"/>
              </a:rPr>
              <a:t>Anxiety and stress levels begin to fall</a:t>
            </a:r>
          </a:p>
          <a:p>
            <a:pPr marL="457200" indent="-457200" algn="l">
              <a:lnSpc>
                <a:spcPts val="6075"/>
              </a:lnSpc>
              <a:buFont typeface="Arial" panose="020B0604020202020204" pitchFamily="34" charset="0"/>
              <a:buChar char="•"/>
            </a:pPr>
            <a:r>
              <a:rPr lang="en-US" sz="3199" dirty="0">
                <a:solidFill>
                  <a:srgbClr val="000000"/>
                </a:solidFill>
                <a:latin typeface="Montserrat" panose="00000500000000000000" pitchFamily="2" charset="0"/>
                <a:ea typeface="Open Sans"/>
                <a:cs typeface="Open Sans"/>
                <a:sym typeface="Open Sans"/>
              </a:rPr>
              <a:t>Instead of leaving to go home, spend 5-10mins to reflect on the experience (this is where learning occurs)</a:t>
            </a:r>
          </a:p>
          <a:p>
            <a:pPr algn="l">
              <a:lnSpc>
                <a:spcPts val="6075"/>
              </a:lnSpc>
            </a:pPr>
            <a:endParaRPr lang="en-US" sz="3199" dirty="0">
              <a:solidFill>
                <a:srgbClr val="000000"/>
              </a:solidFill>
              <a:latin typeface="Montserrat" panose="00000500000000000000" pitchFamily="2" charset="0"/>
              <a:ea typeface="Open Sans"/>
              <a:cs typeface="Open Sans"/>
              <a:sym typeface="Open Sans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AB230A4-7E97-4A1A-AAA1-CC38EF4DD92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6940"/>
          <a:stretch/>
        </p:blipFill>
        <p:spPr>
          <a:xfrm>
            <a:off x="11378555" y="1563820"/>
            <a:ext cx="6909445" cy="8729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96747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4EB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475DF38-B71F-DD02-990C-143C0D53E07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CB74884-5F1A-88DE-7F9E-536B3EB40007}"/>
              </a:ext>
            </a:extLst>
          </p:cNvPr>
          <p:cNvSpPr txBox="1"/>
          <p:nvPr/>
        </p:nvSpPr>
        <p:spPr>
          <a:xfrm>
            <a:off x="961292" y="342900"/>
            <a:ext cx="11963400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7200" b="1" dirty="0">
                <a:latin typeface="Montserrat" panose="00000500000000000000" pitchFamily="2" charset="0"/>
              </a:rPr>
              <a:t>The Key to a Successful Presentation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3A14FE4-8756-7353-DF43-8229C3CCFB8E}"/>
              </a:ext>
            </a:extLst>
          </p:cNvPr>
          <p:cNvSpPr txBox="1"/>
          <p:nvPr/>
        </p:nvSpPr>
        <p:spPr>
          <a:xfrm>
            <a:off x="961292" y="2933700"/>
            <a:ext cx="16306800" cy="67403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GB" sz="3600" dirty="0">
                <a:latin typeface="Montserrat" panose="00000500000000000000" pitchFamily="2" charset="0"/>
              </a:rPr>
              <a:t>The foundation of delivering a great presentation lies in </a:t>
            </a:r>
            <a:r>
              <a:rPr lang="en-GB" sz="3600" b="1" dirty="0">
                <a:latin typeface="Montserrat" panose="00000500000000000000" pitchFamily="2" charset="0"/>
              </a:rPr>
              <a:t>practice</a:t>
            </a:r>
            <a:r>
              <a:rPr lang="en-GB" sz="3600" dirty="0">
                <a:latin typeface="Montserrat" panose="00000500000000000000" pitchFamily="2" charset="0"/>
              </a:rPr>
              <a:t> and </a:t>
            </a:r>
            <a:r>
              <a:rPr lang="en-GB" sz="3600" b="1" dirty="0">
                <a:latin typeface="Montserrat" panose="00000500000000000000" pitchFamily="2" charset="0"/>
              </a:rPr>
              <a:t>experience</a:t>
            </a:r>
            <a:r>
              <a:rPr lang="en-GB" sz="3600" dirty="0">
                <a:latin typeface="Montserrat" panose="00000500000000000000" pitchFamily="2" charset="0"/>
              </a:rPr>
              <a:t>. Without these, it can be challenging to refine your presentation skills (Roberts, 2021).</a:t>
            </a:r>
          </a:p>
          <a:p>
            <a:pPr algn="just"/>
            <a:endParaRPr lang="en-GB" sz="3600" dirty="0">
              <a:latin typeface="Montserrat" panose="00000500000000000000" pitchFamily="2" charset="0"/>
            </a:endParaRPr>
          </a:p>
          <a:p>
            <a:pPr algn="just"/>
            <a:r>
              <a:rPr lang="en-GB" sz="3600" dirty="0">
                <a:latin typeface="Montserrat" panose="00000500000000000000" pitchFamily="2" charset="0"/>
              </a:rPr>
              <a:t>Next week, you'll have the opportunity to put this into practice by presenting on a topic of your choice. Stewart (2019) suggests that people tend to feel more comfortable discussing topics they are passionate about.</a:t>
            </a:r>
          </a:p>
          <a:p>
            <a:pPr algn="just"/>
            <a:endParaRPr lang="en-GB" sz="3600" dirty="0">
              <a:latin typeface="Montserrat" panose="00000500000000000000" pitchFamily="2" charset="0"/>
            </a:endParaRPr>
          </a:p>
          <a:p>
            <a:pPr algn="just"/>
            <a:r>
              <a:rPr lang="en-GB" sz="3600" dirty="0">
                <a:latin typeface="Montserrat" panose="00000500000000000000" pitchFamily="2" charset="0"/>
              </a:rPr>
              <a:t>Why is this the case? When you're confident in your subject matter, you’re able to speak with authority, and you can respond to questions with ease and self-assurance.</a:t>
            </a:r>
          </a:p>
        </p:txBody>
      </p:sp>
    </p:spTree>
    <p:extLst>
      <p:ext uri="{BB962C8B-B14F-4D97-AF65-F5344CB8AC3E}">
        <p14:creationId xmlns:p14="http://schemas.microsoft.com/office/powerpoint/2010/main" val="38953623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4EB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166ACA9-766F-2A38-3889-34D181F76B6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9">
            <a:extLst>
              <a:ext uri="{FF2B5EF4-FFF2-40B4-BE49-F238E27FC236}">
                <a16:creationId xmlns:a16="http://schemas.microsoft.com/office/drawing/2014/main" id="{23DAEB59-612A-E112-4C7D-9A6668B5724E}"/>
              </a:ext>
            </a:extLst>
          </p:cNvPr>
          <p:cNvSpPr txBox="1"/>
          <p:nvPr/>
        </p:nvSpPr>
        <p:spPr>
          <a:xfrm>
            <a:off x="592388" y="1122455"/>
            <a:ext cx="6494212" cy="133684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ts val="10954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ontserrat" panose="00000500000000000000" pitchFamily="2" charset="0"/>
                <a:ea typeface="Abhaya Libre Medium"/>
                <a:cs typeface="Abhaya Libre Medium"/>
                <a:sym typeface="Abhaya Libre Medium"/>
              </a:rPr>
              <a:t>Your turn: </a:t>
            </a:r>
          </a:p>
        </p:txBody>
      </p:sp>
      <p:sp>
        <p:nvSpPr>
          <p:cNvPr id="10" name="TextBox 10">
            <a:extLst>
              <a:ext uri="{FF2B5EF4-FFF2-40B4-BE49-F238E27FC236}">
                <a16:creationId xmlns:a16="http://schemas.microsoft.com/office/drawing/2014/main" id="{764A0A5B-EB40-4658-4EA6-6C05472416A6}"/>
              </a:ext>
            </a:extLst>
          </p:cNvPr>
          <p:cNvSpPr txBox="1"/>
          <p:nvPr/>
        </p:nvSpPr>
        <p:spPr>
          <a:xfrm>
            <a:off x="8763000" y="71742"/>
            <a:ext cx="9361246" cy="78599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R="0" lvl="0" algn="just" defTabSz="914400" rtl="0" eaLnBrk="1" fontAlgn="auto" latinLnBrk="0" hangingPunct="1">
              <a:lnSpc>
                <a:spcPts val="4424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en-US" sz="3199" noProof="0" dirty="0">
                <a:solidFill>
                  <a:srgbClr val="000000"/>
                </a:solidFill>
                <a:latin typeface="Montserrat" panose="00000500000000000000" pitchFamily="2" charset="0"/>
                <a:ea typeface="Open Sans"/>
                <a:cs typeface="Open Sans"/>
                <a:sym typeface="Open Sans"/>
              </a:rPr>
              <a:t>To get you presentation ready, you are going to present a 5-minute (1 min individually)  presentation to the rest of the class.</a:t>
            </a:r>
          </a:p>
          <a:p>
            <a:pPr marR="0" lvl="0" algn="just" defTabSz="914400" rtl="0" eaLnBrk="1" fontAlgn="auto" latinLnBrk="0" hangingPunct="1">
              <a:lnSpc>
                <a:spcPts val="4424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en-US" sz="3199" b="0" i="0" u="none" strike="noStrike" kern="1200" cap="none" spc="0" normalizeH="0" baseline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Montserrat" panose="00000500000000000000" pitchFamily="2" charset="0"/>
              <a:ea typeface="Open Sans"/>
              <a:cs typeface="Open Sans"/>
              <a:sym typeface="Open Sans"/>
            </a:endParaRPr>
          </a:p>
          <a:p>
            <a:pPr marR="0" lvl="0" algn="just" defTabSz="914400" rtl="0" eaLnBrk="1" fontAlgn="auto" latinLnBrk="0" hangingPunct="1">
              <a:lnSpc>
                <a:spcPts val="4424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en-US" sz="3199" dirty="0">
                <a:solidFill>
                  <a:srgbClr val="000000"/>
                </a:solidFill>
                <a:latin typeface="Montserrat" panose="00000500000000000000" pitchFamily="2" charset="0"/>
                <a:ea typeface="Open Sans"/>
                <a:cs typeface="Open Sans"/>
                <a:sym typeface="Open Sans"/>
              </a:rPr>
              <a:t>For this you will need to: </a:t>
            </a:r>
          </a:p>
          <a:p>
            <a:pPr marL="457200" marR="0" lvl="0" indent="-457200" algn="just" defTabSz="914400" rtl="0" eaLnBrk="1" fontAlgn="auto" latinLnBrk="0" hangingPunct="1">
              <a:lnSpc>
                <a:spcPts val="4424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3199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ontserrat" panose="00000500000000000000" pitchFamily="2" charset="0"/>
                <a:ea typeface="Open Sans"/>
                <a:cs typeface="Open Sans"/>
                <a:sym typeface="Open Sans"/>
              </a:rPr>
              <a:t>Choose a topic (doesn’t matter what) </a:t>
            </a:r>
          </a:p>
          <a:p>
            <a:pPr marL="457200" marR="0" lvl="0" indent="-457200" algn="just" defTabSz="914400" rtl="0" eaLnBrk="1" fontAlgn="auto" latinLnBrk="0" hangingPunct="1">
              <a:lnSpc>
                <a:spcPts val="4424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sz="3199" dirty="0">
                <a:solidFill>
                  <a:srgbClr val="000000"/>
                </a:solidFill>
                <a:latin typeface="Montserrat" panose="00000500000000000000" pitchFamily="2" charset="0"/>
                <a:ea typeface="Open Sans"/>
                <a:cs typeface="Open Sans"/>
                <a:sym typeface="Open Sans"/>
              </a:rPr>
              <a:t>Conduct some background research</a:t>
            </a:r>
          </a:p>
          <a:p>
            <a:pPr marL="457200" marR="0" lvl="0" indent="-457200" algn="just" defTabSz="914400" rtl="0" eaLnBrk="1" fontAlgn="auto" latinLnBrk="0" hangingPunct="1">
              <a:lnSpc>
                <a:spcPts val="4424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sz="3199" dirty="0">
                <a:solidFill>
                  <a:srgbClr val="000000"/>
                </a:solidFill>
                <a:latin typeface="Montserrat" panose="00000500000000000000" pitchFamily="2" charset="0"/>
                <a:ea typeface="Open Sans"/>
                <a:cs typeface="Open Sans"/>
                <a:sym typeface="Open Sans"/>
              </a:rPr>
              <a:t>Create a clear structure </a:t>
            </a:r>
          </a:p>
          <a:p>
            <a:pPr marL="457200" marR="0" lvl="0" indent="-457200" algn="just" defTabSz="914400" rtl="0" eaLnBrk="1" fontAlgn="auto" latinLnBrk="0" hangingPunct="1">
              <a:lnSpc>
                <a:spcPts val="4424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sz="3199" dirty="0">
                <a:solidFill>
                  <a:srgbClr val="000000"/>
                </a:solidFill>
                <a:latin typeface="Montserrat" panose="00000500000000000000" pitchFamily="2" charset="0"/>
                <a:ea typeface="Open Sans"/>
                <a:cs typeface="Open Sans"/>
                <a:sym typeface="Open Sans"/>
              </a:rPr>
              <a:t>Allocate a section to each person </a:t>
            </a:r>
          </a:p>
          <a:p>
            <a:pPr marL="457200" marR="0" lvl="0" indent="-457200" algn="just" defTabSz="914400" rtl="0" eaLnBrk="1" fontAlgn="auto" latinLnBrk="0" hangingPunct="1">
              <a:lnSpc>
                <a:spcPts val="4424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sz="3199" dirty="0">
                <a:solidFill>
                  <a:srgbClr val="000000"/>
                </a:solidFill>
                <a:latin typeface="Montserrat" panose="00000500000000000000" pitchFamily="2" charset="0"/>
                <a:ea typeface="Open Sans"/>
                <a:cs typeface="Open Sans"/>
                <a:sym typeface="Open Sans"/>
              </a:rPr>
              <a:t>Present to the class </a:t>
            </a:r>
          </a:p>
          <a:p>
            <a:pPr marR="0" lvl="0" algn="just" defTabSz="914400" rtl="0" eaLnBrk="1" fontAlgn="auto" latinLnBrk="0" hangingPunct="1">
              <a:lnSpc>
                <a:spcPts val="4424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endParaRPr lang="en-US" sz="3199" dirty="0">
              <a:solidFill>
                <a:srgbClr val="000000"/>
              </a:solidFill>
              <a:latin typeface="Montserrat" panose="00000500000000000000" pitchFamily="2" charset="0"/>
              <a:ea typeface="Open Sans"/>
              <a:cs typeface="Open Sans"/>
              <a:sym typeface="Open Sans"/>
            </a:endParaRPr>
          </a:p>
          <a:p>
            <a:pPr marR="0" lvl="0" algn="just" defTabSz="914400" rtl="0" eaLnBrk="1" fontAlgn="auto" latinLnBrk="0" hangingPunct="1">
              <a:lnSpc>
                <a:spcPts val="4424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en-US" sz="3199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Montserrat" panose="00000500000000000000" pitchFamily="2" charset="0"/>
              <a:ea typeface="Open Sans"/>
              <a:cs typeface="Open Sans"/>
              <a:sym typeface="Open Sans"/>
            </a:endParaRPr>
          </a:p>
          <a:p>
            <a:pPr marL="0" marR="0" lvl="0" indent="0" algn="just" defTabSz="914400" rtl="0" eaLnBrk="1" fontAlgn="auto" latinLnBrk="0" hangingPunct="1">
              <a:lnSpc>
                <a:spcPts val="4424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3199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Montserrat" panose="00000500000000000000" pitchFamily="2" charset="0"/>
              <a:ea typeface="Open Sans"/>
              <a:cs typeface="Open Sans"/>
              <a:sym typeface="Open Sans"/>
            </a:endParaRPr>
          </a:p>
          <a:p>
            <a:pPr marL="0" marR="0" lvl="0" indent="0" algn="r" defTabSz="914400" rtl="0" eaLnBrk="1" fontAlgn="auto" latinLnBrk="0" hangingPunct="1">
              <a:lnSpc>
                <a:spcPts val="4424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199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ontserrat" panose="00000500000000000000" pitchFamily="2" charset="0"/>
                <a:ea typeface="Open Sans"/>
                <a:cs typeface="Open Sans"/>
                <a:sym typeface="Open Sans"/>
              </a:rPr>
              <a:t>(Jackson, 2020)</a:t>
            </a:r>
          </a:p>
        </p:txBody>
      </p:sp>
      <p:sp>
        <p:nvSpPr>
          <p:cNvPr id="11" name="Freeform 2">
            <a:extLst>
              <a:ext uri="{FF2B5EF4-FFF2-40B4-BE49-F238E27FC236}">
                <a16:creationId xmlns:a16="http://schemas.microsoft.com/office/drawing/2014/main" id="{1C37F716-D81A-FC4F-0D8F-2D4F3E3689AB}"/>
              </a:ext>
            </a:extLst>
          </p:cNvPr>
          <p:cNvSpPr/>
          <p:nvPr/>
        </p:nvSpPr>
        <p:spPr>
          <a:xfrm>
            <a:off x="1249" y="4979839"/>
            <a:ext cx="16002000" cy="4762500"/>
          </a:xfrm>
          <a:custGeom>
            <a:avLst/>
            <a:gdLst/>
            <a:ahLst/>
            <a:cxnLst/>
            <a:rect l="l" t="t" r="r" b="b"/>
            <a:pathLst>
              <a:path w="18288000" h="5715000">
                <a:moveTo>
                  <a:pt x="0" y="0"/>
                </a:moveTo>
                <a:lnTo>
                  <a:pt x="18288000" y="0"/>
                </a:lnTo>
                <a:lnTo>
                  <a:pt x="18288000" y="5715000"/>
                </a:lnTo>
                <a:lnTo>
                  <a:pt x="0" y="5715000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334105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4EB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74FABC3-BF7C-92D0-0F36-8D1710D1FBF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6">
            <a:extLst>
              <a:ext uri="{FF2B5EF4-FFF2-40B4-BE49-F238E27FC236}">
                <a16:creationId xmlns:a16="http://schemas.microsoft.com/office/drawing/2014/main" id="{6450E9CE-531C-EE5A-29B2-B70CB95160EA}"/>
              </a:ext>
            </a:extLst>
          </p:cNvPr>
          <p:cNvSpPr txBox="1"/>
          <p:nvPr/>
        </p:nvSpPr>
        <p:spPr>
          <a:xfrm>
            <a:off x="949569" y="0"/>
            <a:ext cx="12723014" cy="162884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14279"/>
              </a:lnSpc>
            </a:pPr>
            <a:r>
              <a:rPr lang="en-US" sz="7200" b="1" dirty="0">
                <a:solidFill>
                  <a:srgbClr val="000000"/>
                </a:solidFill>
                <a:latin typeface="Montserrat" panose="00000500000000000000" pitchFamily="2" charset="0"/>
                <a:ea typeface="Abhaya Libre Medium"/>
                <a:cs typeface="Abhaya Libre Medium"/>
                <a:sym typeface="Abhaya Libre Medium"/>
              </a:rPr>
              <a:t>Lesson Objectives - Recap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2624222-C1D5-9A24-F77C-7827A25B8E38}"/>
              </a:ext>
            </a:extLst>
          </p:cNvPr>
          <p:cNvSpPr txBox="1"/>
          <p:nvPr/>
        </p:nvSpPr>
        <p:spPr>
          <a:xfrm>
            <a:off x="914400" y="1943100"/>
            <a:ext cx="16383000" cy="77559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Montserrat" panose="00000500000000000000" pitchFamily="2" charset="0"/>
              </a:rPr>
              <a:t>Today, we have covered:</a:t>
            </a:r>
          </a:p>
          <a:p>
            <a:endParaRPr lang="en-GB" sz="3200" dirty="0">
              <a:latin typeface="Montserrat" panose="00000500000000000000" pitchFamily="2" charset="0"/>
            </a:endParaRPr>
          </a:p>
          <a:p>
            <a:pPr marL="571500" indent="-571500" algn="just">
              <a:buFont typeface="Arial" panose="020B0604020202020204" pitchFamily="34" charset="0"/>
              <a:buChar char="•"/>
            </a:pPr>
            <a:r>
              <a:rPr lang="en-GB" sz="3200" dirty="0">
                <a:latin typeface="Montserrat" panose="00000500000000000000" pitchFamily="2" charset="0"/>
              </a:rPr>
              <a:t>The five key stages for a successful presentation: Planning, Preparation, Practice, Performance, and Presentation.</a:t>
            </a:r>
          </a:p>
          <a:p>
            <a:pPr marL="571500" indent="-571500" algn="just">
              <a:buFont typeface="Arial" panose="020B0604020202020204" pitchFamily="34" charset="0"/>
              <a:buChar char="•"/>
            </a:pPr>
            <a:endParaRPr lang="en-GB" sz="3200" b="1" dirty="0">
              <a:latin typeface="Montserrat" panose="00000500000000000000" pitchFamily="2" charset="0"/>
            </a:endParaRPr>
          </a:p>
          <a:p>
            <a:pPr marL="571500" indent="-571500" algn="just">
              <a:buFont typeface="Arial" panose="020B0604020202020204" pitchFamily="34" charset="0"/>
              <a:buChar char="•"/>
            </a:pPr>
            <a:r>
              <a:rPr lang="en-GB" sz="3200" dirty="0">
                <a:latin typeface="Montserrat" panose="00000500000000000000" pitchFamily="2" charset="0"/>
              </a:rPr>
              <a:t>We explored the importance of tailoring content and visuals to suit the audience and how these elements contribute to a more effective presentation.</a:t>
            </a:r>
          </a:p>
          <a:p>
            <a:pPr marL="571500" indent="-571500" algn="just">
              <a:buFont typeface="Arial" panose="020B0604020202020204" pitchFamily="34" charset="0"/>
              <a:buChar char="•"/>
            </a:pPr>
            <a:endParaRPr lang="en-GB" sz="3200" b="1" dirty="0">
              <a:latin typeface="Montserrat" panose="00000500000000000000" pitchFamily="2" charset="0"/>
            </a:endParaRPr>
          </a:p>
          <a:p>
            <a:pPr marL="571500" indent="-571500" algn="just">
              <a:buFont typeface="Arial" panose="020B0604020202020204" pitchFamily="34" charset="0"/>
              <a:buChar char="•"/>
            </a:pPr>
            <a:r>
              <a:rPr lang="en-GB" sz="3200" dirty="0">
                <a:latin typeface="Montserrat" panose="00000500000000000000" pitchFamily="2" charset="0"/>
              </a:rPr>
              <a:t>We explored how using body language, voice control, and visual aids effectively to create an engaging presentation.</a:t>
            </a:r>
          </a:p>
          <a:p>
            <a:pPr marL="571500" indent="-571500" algn="just">
              <a:buFont typeface="Arial" panose="020B0604020202020204" pitchFamily="34" charset="0"/>
              <a:buChar char="•"/>
            </a:pPr>
            <a:endParaRPr lang="en-GB" sz="3200" b="1" dirty="0">
              <a:latin typeface="Montserrat" panose="00000500000000000000" pitchFamily="2" charset="0"/>
            </a:endParaRPr>
          </a:p>
          <a:p>
            <a:pPr marL="571500" indent="-571500" algn="just">
              <a:buFont typeface="Arial" panose="020B0604020202020204" pitchFamily="34" charset="0"/>
              <a:buChar char="•"/>
            </a:pPr>
            <a:r>
              <a:rPr lang="en-GB" sz="3200" dirty="0">
                <a:latin typeface="Montserrat" panose="00000500000000000000" pitchFamily="2" charset="0"/>
              </a:rPr>
              <a:t>You  completed the PowerPoint workshop with Jessica Hill.</a:t>
            </a:r>
          </a:p>
          <a:p>
            <a:pPr marL="571500" indent="-571500" algn="just">
              <a:buFont typeface="Arial" panose="020B0604020202020204" pitchFamily="34" charset="0"/>
              <a:buChar char="•"/>
            </a:pPr>
            <a:endParaRPr lang="en-GB" sz="3200" dirty="0">
              <a:latin typeface="Montserrat" panose="00000500000000000000" pitchFamily="2" charset="0"/>
            </a:endParaRPr>
          </a:p>
          <a:p>
            <a:pPr marL="571500" indent="-571500" algn="just">
              <a:buFont typeface="Arial" panose="020B0604020202020204" pitchFamily="34" charset="0"/>
              <a:buChar char="•"/>
            </a:pPr>
            <a:r>
              <a:rPr lang="en-GB" sz="3200" dirty="0">
                <a:latin typeface="Montserrat" panose="00000500000000000000" pitchFamily="2" charset="0"/>
              </a:rPr>
              <a:t>You learned how to plan and structure a presentation effectively.</a:t>
            </a:r>
          </a:p>
        </p:txBody>
      </p:sp>
    </p:spTree>
    <p:extLst>
      <p:ext uri="{BB962C8B-B14F-4D97-AF65-F5344CB8AC3E}">
        <p14:creationId xmlns:p14="http://schemas.microsoft.com/office/powerpoint/2010/main" val="171874842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4EB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406566B-D52B-0AD0-2BF9-B8821885FC2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6">
            <a:extLst>
              <a:ext uri="{FF2B5EF4-FFF2-40B4-BE49-F238E27FC236}">
                <a16:creationId xmlns:a16="http://schemas.microsoft.com/office/drawing/2014/main" id="{2F57C9AD-58EA-59AE-4E94-C90E2B679F45}"/>
              </a:ext>
            </a:extLst>
          </p:cNvPr>
          <p:cNvSpPr txBox="1"/>
          <p:nvPr/>
        </p:nvSpPr>
        <p:spPr>
          <a:xfrm>
            <a:off x="1066800" y="17884"/>
            <a:ext cx="11882428" cy="165423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14279"/>
              </a:lnSpc>
            </a:pPr>
            <a:r>
              <a:rPr lang="en-US" sz="8800" b="1" dirty="0">
                <a:solidFill>
                  <a:srgbClr val="000000"/>
                </a:solidFill>
                <a:latin typeface="Montserrat" panose="00000500000000000000" pitchFamily="2" charset="0"/>
                <a:ea typeface="Abhaya Libre Medium"/>
                <a:cs typeface="Abhaya Libre Medium"/>
                <a:sym typeface="Abhaya Libre Medium"/>
              </a:rPr>
              <a:t>REFERENCE LIST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B27BE5E-DE06-0939-1495-D97A68B8FE1B}"/>
              </a:ext>
            </a:extLst>
          </p:cNvPr>
          <p:cNvSpPr txBox="1"/>
          <p:nvPr/>
        </p:nvSpPr>
        <p:spPr>
          <a:xfrm>
            <a:off x="838200" y="2247900"/>
            <a:ext cx="16611600" cy="73607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 algn="just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3200" kern="100" dirty="0">
                <a:effectLst/>
                <a:latin typeface="Montserrat" panose="00000500000000000000" pitchFamily="2" charset="0"/>
                <a:ea typeface="DengXian" panose="02010600030101010101" pitchFamily="2" charset="-122"/>
                <a:cs typeface="Arial" panose="020B0604020202020204" pitchFamily="34" charset="0"/>
              </a:rPr>
              <a:t>Anderson, P. (2021) </a:t>
            </a:r>
            <a:r>
              <a:rPr lang="en-GB" sz="3200" i="1" kern="100" dirty="0">
                <a:effectLst/>
                <a:latin typeface="Montserrat" panose="00000500000000000000" pitchFamily="2" charset="0"/>
                <a:ea typeface="DengXian" panose="02010600030101010101" pitchFamily="2" charset="-122"/>
                <a:cs typeface="Arial" panose="020B0604020202020204" pitchFamily="34" charset="0"/>
              </a:rPr>
              <a:t>Designing Effective Visual Aids for Presentations</a:t>
            </a:r>
            <a:r>
              <a:rPr lang="en-GB" sz="3200" kern="100" dirty="0">
                <a:effectLst/>
                <a:latin typeface="Montserrat" panose="00000500000000000000" pitchFamily="2" charset="0"/>
                <a:ea typeface="DengXian" panose="02010600030101010101" pitchFamily="2" charset="-122"/>
                <a:cs typeface="Arial" panose="020B0604020202020204" pitchFamily="34" charset="0"/>
              </a:rPr>
              <a:t>. 4th </a:t>
            </a:r>
            <a:r>
              <a:rPr lang="en-GB" sz="3200" kern="100" dirty="0" err="1">
                <a:effectLst/>
                <a:latin typeface="Montserrat" panose="00000500000000000000" pitchFamily="2" charset="0"/>
                <a:ea typeface="DengXian" panose="02010600030101010101" pitchFamily="2" charset="-122"/>
                <a:cs typeface="Arial" panose="020B0604020202020204" pitchFamily="34" charset="0"/>
              </a:rPr>
              <a:t>edn</a:t>
            </a:r>
            <a:r>
              <a:rPr lang="en-GB" sz="3200" kern="100" dirty="0">
                <a:effectLst/>
                <a:latin typeface="Montserrat" panose="00000500000000000000" pitchFamily="2" charset="0"/>
                <a:ea typeface="DengXian" panose="02010600030101010101" pitchFamily="2" charset="-122"/>
                <a:cs typeface="Arial" panose="020B0604020202020204" pitchFamily="34" charset="0"/>
              </a:rPr>
              <a:t>. Chicago: Visual Communication Press.</a:t>
            </a:r>
            <a:endParaRPr lang="en-GB" sz="3200" kern="100" dirty="0">
              <a:latin typeface="Montserrat" panose="00000500000000000000" pitchFamily="2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457200" indent="-457200" algn="just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3200" kern="100" dirty="0">
                <a:effectLst/>
                <a:latin typeface="Montserrat" panose="00000500000000000000" pitchFamily="2" charset="0"/>
                <a:ea typeface="DengXian" panose="02010600030101010101" pitchFamily="2" charset="-122"/>
                <a:cs typeface="Arial" panose="020B0604020202020204" pitchFamily="34" charset="0"/>
              </a:rPr>
              <a:t>Clark, J. (2022) </a:t>
            </a:r>
            <a:r>
              <a:rPr lang="en-GB" sz="3200" i="1" kern="100" dirty="0">
                <a:effectLst/>
                <a:latin typeface="Montserrat" panose="00000500000000000000" pitchFamily="2" charset="0"/>
                <a:ea typeface="DengXian" panose="02010600030101010101" pitchFamily="2" charset="-122"/>
                <a:cs typeface="Arial" panose="020B0604020202020204" pitchFamily="34" charset="0"/>
              </a:rPr>
              <a:t>The Dynamics of Public Speaking: Mastering Audience Engagement and Delivery Techniques</a:t>
            </a:r>
            <a:r>
              <a:rPr lang="en-GB" sz="3200" kern="100" dirty="0">
                <a:effectLst/>
                <a:latin typeface="Montserrat" panose="00000500000000000000" pitchFamily="2" charset="0"/>
                <a:ea typeface="DengXian" panose="02010600030101010101" pitchFamily="2" charset="-122"/>
                <a:cs typeface="Arial" panose="020B0604020202020204" pitchFamily="34" charset="0"/>
              </a:rPr>
              <a:t>. 6th </a:t>
            </a:r>
            <a:r>
              <a:rPr lang="en-GB" sz="3200" kern="100" dirty="0" err="1">
                <a:effectLst/>
                <a:latin typeface="Montserrat" panose="00000500000000000000" pitchFamily="2" charset="0"/>
                <a:ea typeface="DengXian" panose="02010600030101010101" pitchFamily="2" charset="-122"/>
                <a:cs typeface="Arial" panose="020B0604020202020204" pitchFamily="34" charset="0"/>
              </a:rPr>
              <a:t>edn</a:t>
            </a:r>
            <a:r>
              <a:rPr lang="en-GB" sz="3200" kern="100" dirty="0">
                <a:effectLst/>
                <a:latin typeface="Montserrat" panose="00000500000000000000" pitchFamily="2" charset="0"/>
                <a:ea typeface="DengXian" panose="02010600030101010101" pitchFamily="2" charset="-122"/>
                <a:cs typeface="Arial" panose="020B0604020202020204" pitchFamily="34" charset="0"/>
              </a:rPr>
              <a:t>. New York: Speaker’s Press.</a:t>
            </a:r>
            <a:endParaRPr lang="en-GB" sz="3200" kern="100" dirty="0">
              <a:latin typeface="Montserrat" panose="00000500000000000000" pitchFamily="2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457200" indent="-457200" algn="just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3200" kern="100" dirty="0">
                <a:effectLst/>
                <a:latin typeface="Montserrat" panose="00000500000000000000" pitchFamily="2" charset="0"/>
                <a:ea typeface="DengXian" panose="02010600030101010101" pitchFamily="2" charset="-122"/>
                <a:cs typeface="Arial" panose="020B0604020202020204" pitchFamily="34" charset="0"/>
              </a:rPr>
              <a:t>Harris, R. (2019) </a:t>
            </a:r>
            <a:r>
              <a:rPr lang="en-GB" sz="3200" i="1" kern="100" dirty="0">
                <a:effectLst/>
                <a:latin typeface="Montserrat" panose="00000500000000000000" pitchFamily="2" charset="0"/>
                <a:ea typeface="DengXian" panose="02010600030101010101" pitchFamily="2" charset="-122"/>
                <a:cs typeface="Arial" panose="020B0604020202020204" pitchFamily="34" charset="0"/>
              </a:rPr>
              <a:t>Presentation Skills: A Guide to Effective Communication</a:t>
            </a:r>
            <a:r>
              <a:rPr lang="en-GB" sz="3200" kern="100" dirty="0">
                <a:effectLst/>
                <a:latin typeface="Montserrat" panose="00000500000000000000" pitchFamily="2" charset="0"/>
                <a:ea typeface="DengXian" panose="02010600030101010101" pitchFamily="2" charset="-122"/>
                <a:cs typeface="Arial" panose="020B0604020202020204" pitchFamily="34" charset="0"/>
              </a:rPr>
              <a:t>. 4th </a:t>
            </a:r>
            <a:r>
              <a:rPr lang="en-GB" sz="3200" kern="100" dirty="0" err="1">
                <a:effectLst/>
                <a:latin typeface="Montserrat" panose="00000500000000000000" pitchFamily="2" charset="0"/>
                <a:ea typeface="DengXian" panose="02010600030101010101" pitchFamily="2" charset="-122"/>
                <a:cs typeface="Arial" panose="020B0604020202020204" pitchFamily="34" charset="0"/>
              </a:rPr>
              <a:t>edn</a:t>
            </a:r>
            <a:r>
              <a:rPr lang="en-GB" sz="3200" kern="100" dirty="0">
                <a:effectLst/>
                <a:latin typeface="Montserrat" panose="00000500000000000000" pitchFamily="2" charset="0"/>
                <a:ea typeface="DengXian" panose="02010600030101010101" pitchFamily="2" charset="-122"/>
                <a:cs typeface="Arial" panose="020B0604020202020204" pitchFamily="34" charset="0"/>
              </a:rPr>
              <a:t>. London: Professional Communication Press.</a:t>
            </a:r>
            <a:endParaRPr lang="en-GB" sz="3200" kern="100" dirty="0">
              <a:latin typeface="Montserrat" panose="00000500000000000000" pitchFamily="2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457200" indent="-457200" algn="just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3200" kern="100" dirty="0">
                <a:effectLst/>
                <a:latin typeface="Montserrat" panose="00000500000000000000" pitchFamily="2" charset="0"/>
                <a:ea typeface="DengXian" panose="02010600030101010101" pitchFamily="2" charset="-122"/>
                <a:cs typeface="Arial" panose="020B0604020202020204" pitchFamily="34" charset="0"/>
              </a:rPr>
              <a:t>Jackson, K. (2020) </a:t>
            </a:r>
            <a:r>
              <a:rPr lang="en-GB" sz="3200" i="1" kern="100" dirty="0">
                <a:effectLst/>
                <a:latin typeface="Montserrat" panose="00000500000000000000" pitchFamily="2" charset="0"/>
                <a:ea typeface="DengXian" panose="02010600030101010101" pitchFamily="2" charset="-122"/>
                <a:cs typeface="Arial" panose="020B0604020202020204" pitchFamily="34" charset="0"/>
              </a:rPr>
              <a:t>Mastering the Q&amp;A: Techniques for Managing Audience Questions with Confidence</a:t>
            </a:r>
            <a:r>
              <a:rPr lang="en-GB" sz="3200" kern="100" dirty="0">
                <a:effectLst/>
                <a:latin typeface="Montserrat" panose="00000500000000000000" pitchFamily="2" charset="0"/>
                <a:ea typeface="DengXian" panose="02010600030101010101" pitchFamily="2" charset="-122"/>
                <a:cs typeface="Arial" panose="020B0604020202020204" pitchFamily="34" charset="0"/>
              </a:rPr>
              <a:t>. 3rd </a:t>
            </a:r>
            <a:r>
              <a:rPr lang="en-GB" sz="3200" kern="100" dirty="0" err="1">
                <a:effectLst/>
                <a:latin typeface="Montserrat" panose="00000500000000000000" pitchFamily="2" charset="0"/>
                <a:ea typeface="DengXian" panose="02010600030101010101" pitchFamily="2" charset="-122"/>
                <a:cs typeface="Arial" panose="020B0604020202020204" pitchFamily="34" charset="0"/>
              </a:rPr>
              <a:t>edn</a:t>
            </a:r>
            <a:r>
              <a:rPr lang="en-GB" sz="3200" kern="100" dirty="0">
                <a:effectLst/>
                <a:latin typeface="Montserrat" panose="00000500000000000000" pitchFamily="2" charset="0"/>
                <a:ea typeface="DengXian" panose="02010600030101010101" pitchFamily="2" charset="-122"/>
                <a:cs typeface="Arial" panose="020B0604020202020204" pitchFamily="34" charset="0"/>
              </a:rPr>
              <a:t>. London: Presentation Skills Press.</a:t>
            </a:r>
          </a:p>
          <a:p>
            <a:pPr marL="457200" indent="-457200" algn="just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3200" kern="100" dirty="0">
                <a:effectLst/>
                <a:latin typeface="Montserrat" panose="00000500000000000000" pitchFamily="2" charset="0"/>
                <a:ea typeface="DengXian" panose="02010600030101010101" pitchFamily="2" charset="-122"/>
                <a:cs typeface="Arial" panose="020B0604020202020204" pitchFamily="34" charset="0"/>
              </a:rPr>
              <a:t>Johnson, M. (2018) </a:t>
            </a:r>
            <a:r>
              <a:rPr lang="en-GB" sz="3200" i="1" kern="100" dirty="0">
                <a:effectLst/>
                <a:latin typeface="Montserrat" panose="00000500000000000000" pitchFamily="2" charset="0"/>
                <a:ea typeface="DengXian" panose="02010600030101010101" pitchFamily="2" charset="-122"/>
                <a:cs typeface="Arial" panose="020B0604020202020204" pitchFamily="34" charset="0"/>
              </a:rPr>
              <a:t>Mastering Presentations: Strategies for Clarity and Impact</a:t>
            </a:r>
            <a:r>
              <a:rPr lang="en-GB" sz="3200" kern="100" dirty="0">
                <a:effectLst/>
                <a:latin typeface="Montserrat" panose="00000500000000000000" pitchFamily="2" charset="0"/>
                <a:ea typeface="DengXian" panose="02010600030101010101" pitchFamily="2" charset="-122"/>
                <a:cs typeface="Arial" panose="020B0604020202020204" pitchFamily="34" charset="0"/>
              </a:rPr>
              <a:t>. 2nd </a:t>
            </a:r>
            <a:r>
              <a:rPr lang="en-GB" sz="3200" kern="100" dirty="0" err="1">
                <a:effectLst/>
                <a:latin typeface="Montserrat" panose="00000500000000000000" pitchFamily="2" charset="0"/>
                <a:ea typeface="DengXian" panose="02010600030101010101" pitchFamily="2" charset="-122"/>
                <a:cs typeface="Arial" panose="020B0604020202020204" pitchFamily="34" charset="0"/>
              </a:rPr>
              <a:t>edn</a:t>
            </a:r>
            <a:r>
              <a:rPr lang="en-GB" sz="3200" kern="100" dirty="0">
                <a:effectLst/>
                <a:latin typeface="Montserrat" panose="00000500000000000000" pitchFamily="2" charset="0"/>
                <a:ea typeface="DengXian" panose="02010600030101010101" pitchFamily="2" charset="-122"/>
                <a:cs typeface="Arial" panose="020B0604020202020204" pitchFamily="34" charset="0"/>
              </a:rPr>
              <a:t>. London: Communication Press.</a:t>
            </a:r>
            <a:endParaRPr lang="en-GB" sz="3200" kern="100" dirty="0">
              <a:latin typeface="Montserrat" panose="00000500000000000000" pitchFamily="2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457200" indent="-457200" algn="just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3200" dirty="0">
                <a:latin typeface="Montserrat" panose="00000500000000000000" pitchFamily="2" charset="0"/>
              </a:rPr>
              <a:t>Miller, A. (2021) </a:t>
            </a:r>
            <a:r>
              <a:rPr lang="en-GB" sz="3200" i="1" dirty="0">
                <a:latin typeface="Montserrat" panose="00000500000000000000" pitchFamily="2" charset="0"/>
              </a:rPr>
              <a:t>The Confident Presenter: Techniques for Mastering Your Presentation Skills</a:t>
            </a:r>
            <a:r>
              <a:rPr lang="en-GB" sz="3200" dirty="0">
                <a:latin typeface="Montserrat" panose="00000500000000000000" pitchFamily="2" charset="0"/>
              </a:rPr>
              <a:t>. 2nd </a:t>
            </a:r>
            <a:r>
              <a:rPr lang="en-GB" sz="3200" dirty="0" err="1">
                <a:latin typeface="Montserrat" panose="00000500000000000000" pitchFamily="2" charset="0"/>
              </a:rPr>
              <a:t>edn</a:t>
            </a:r>
            <a:r>
              <a:rPr lang="en-GB" sz="3200" dirty="0">
                <a:latin typeface="Montserrat" panose="00000500000000000000" pitchFamily="2" charset="0"/>
              </a:rPr>
              <a:t>. New York: Public Speaking Press</a:t>
            </a:r>
          </a:p>
        </p:txBody>
      </p:sp>
    </p:spTree>
    <p:extLst>
      <p:ext uri="{BB962C8B-B14F-4D97-AF65-F5344CB8AC3E}">
        <p14:creationId xmlns:p14="http://schemas.microsoft.com/office/powerpoint/2010/main" val="150383346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4EB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B0F4250-56D4-CF40-5274-D393E086D9A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6">
            <a:extLst>
              <a:ext uri="{FF2B5EF4-FFF2-40B4-BE49-F238E27FC236}">
                <a16:creationId xmlns:a16="http://schemas.microsoft.com/office/drawing/2014/main" id="{41EEA990-EAF4-E2E5-2EE7-7193A34638DB}"/>
              </a:ext>
            </a:extLst>
          </p:cNvPr>
          <p:cNvSpPr txBox="1"/>
          <p:nvPr/>
        </p:nvSpPr>
        <p:spPr>
          <a:xfrm>
            <a:off x="1066800" y="17884"/>
            <a:ext cx="11882428" cy="165423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14279"/>
              </a:lnSpc>
            </a:pPr>
            <a:r>
              <a:rPr lang="en-US" sz="8800" b="1" dirty="0">
                <a:solidFill>
                  <a:srgbClr val="000000"/>
                </a:solidFill>
                <a:latin typeface="Montserrat" panose="00000500000000000000" pitchFamily="2" charset="0"/>
                <a:ea typeface="Abhaya Libre Medium"/>
                <a:cs typeface="Abhaya Libre Medium"/>
                <a:sym typeface="Abhaya Libre Medium"/>
              </a:rPr>
              <a:t>REFERENCE LIST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11206E9-C217-51F0-B822-10C137F80622}"/>
              </a:ext>
            </a:extLst>
          </p:cNvPr>
          <p:cNvSpPr txBox="1"/>
          <p:nvPr/>
        </p:nvSpPr>
        <p:spPr>
          <a:xfrm>
            <a:off x="1066800" y="2324100"/>
            <a:ext cx="16230600" cy="737310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 algn="just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3200" kern="100" dirty="0">
                <a:effectLst/>
                <a:latin typeface="Montserrat" panose="00000500000000000000" pitchFamily="2" charset="0"/>
                <a:ea typeface="DengXian" panose="02010600030101010101" pitchFamily="2" charset="-122"/>
                <a:cs typeface="Arial" panose="020B0604020202020204" pitchFamily="34" charset="0"/>
              </a:rPr>
              <a:t>Mitchell, R. (2022) </a:t>
            </a:r>
            <a:r>
              <a:rPr lang="en-GB" sz="3200" i="1" kern="100" dirty="0">
                <a:effectLst/>
                <a:latin typeface="Montserrat" panose="00000500000000000000" pitchFamily="2" charset="0"/>
                <a:ea typeface="DengXian" panose="02010600030101010101" pitchFamily="2" charset="-122"/>
                <a:cs typeface="Arial" panose="020B0604020202020204" pitchFamily="34" charset="0"/>
              </a:rPr>
              <a:t>Collaborative Presentations: Managing Group Dynamics for Success</a:t>
            </a:r>
            <a:r>
              <a:rPr lang="en-GB" sz="3200" kern="100" dirty="0">
                <a:effectLst/>
                <a:latin typeface="Montserrat" panose="00000500000000000000" pitchFamily="2" charset="0"/>
                <a:ea typeface="DengXian" panose="02010600030101010101" pitchFamily="2" charset="-122"/>
                <a:cs typeface="Arial" panose="020B0604020202020204" pitchFamily="34" charset="0"/>
              </a:rPr>
              <a:t>. 3rd </a:t>
            </a:r>
            <a:r>
              <a:rPr lang="en-GB" sz="3200" kern="100" dirty="0" err="1">
                <a:effectLst/>
                <a:latin typeface="Montserrat" panose="00000500000000000000" pitchFamily="2" charset="0"/>
                <a:ea typeface="DengXian" panose="02010600030101010101" pitchFamily="2" charset="-122"/>
                <a:cs typeface="Arial" panose="020B0604020202020204" pitchFamily="34" charset="0"/>
              </a:rPr>
              <a:t>edn</a:t>
            </a:r>
            <a:r>
              <a:rPr lang="en-GB" sz="3200" kern="100" dirty="0">
                <a:effectLst/>
                <a:latin typeface="Montserrat" panose="00000500000000000000" pitchFamily="2" charset="0"/>
                <a:ea typeface="DengXian" panose="02010600030101010101" pitchFamily="2" charset="-122"/>
                <a:cs typeface="Arial" panose="020B0604020202020204" pitchFamily="34" charset="0"/>
              </a:rPr>
              <a:t>. London: Teamwork Press.</a:t>
            </a:r>
          </a:p>
          <a:p>
            <a:pPr marL="457200" indent="-457200" algn="just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3200" kern="100" dirty="0">
                <a:effectLst/>
                <a:latin typeface="Montserrat" panose="00000500000000000000" pitchFamily="2" charset="0"/>
                <a:ea typeface="DengXian" panose="02010600030101010101" pitchFamily="2" charset="-122"/>
                <a:cs typeface="Arial" panose="020B0604020202020204" pitchFamily="34" charset="0"/>
              </a:rPr>
              <a:t>Parker, L. (2019) </a:t>
            </a:r>
            <a:r>
              <a:rPr lang="en-GB" sz="3200" i="1" kern="100" dirty="0">
                <a:effectLst/>
                <a:latin typeface="Montserrat" panose="00000500000000000000" pitchFamily="2" charset="0"/>
                <a:ea typeface="DengXian" panose="02010600030101010101" pitchFamily="2" charset="-122"/>
                <a:cs typeface="Arial" panose="020B0604020202020204" pitchFamily="34" charset="0"/>
              </a:rPr>
              <a:t>Effective Presentation Skills: Managing Nerves and Engaging Your Audience</a:t>
            </a:r>
            <a:r>
              <a:rPr lang="en-GB" sz="3200" kern="100" dirty="0">
                <a:effectLst/>
                <a:latin typeface="Montserrat" panose="00000500000000000000" pitchFamily="2" charset="0"/>
                <a:ea typeface="DengXian" panose="02010600030101010101" pitchFamily="2" charset="-122"/>
                <a:cs typeface="Arial" panose="020B0604020202020204" pitchFamily="34" charset="0"/>
              </a:rPr>
              <a:t>. 3rd </a:t>
            </a:r>
            <a:r>
              <a:rPr lang="en-GB" sz="3200" kern="100" dirty="0" err="1">
                <a:effectLst/>
                <a:latin typeface="Montserrat" panose="00000500000000000000" pitchFamily="2" charset="0"/>
                <a:ea typeface="DengXian" panose="02010600030101010101" pitchFamily="2" charset="-122"/>
                <a:cs typeface="Arial" panose="020B0604020202020204" pitchFamily="34" charset="0"/>
              </a:rPr>
              <a:t>edn</a:t>
            </a:r>
            <a:r>
              <a:rPr lang="en-GB" sz="3200" kern="100" dirty="0">
                <a:effectLst/>
                <a:latin typeface="Montserrat" panose="00000500000000000000" pitchFamily="2" charset="0"/>
                <a:ea typeface="DengXian" panose="02010600030101010101" pitchFamily="2" charset="-122"/>
                <a:cs typeface="Arial" panose="020B0604020202020204" pitchFamily="34" charset="0"/>
              </a:rPr>
              <a:t>. London: Public Speaking Press.</a:t>
            </a:r>
          </a:p>
          <a:p>
            <a:pPr marL="457200" indent="-457200" algn="just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3200" kern="100" dirty="0">
                <a:effectLst/>
                <a:latin typeface="Montserrat" panose="00000500000000000000" pitchFamily="2" charset="0"/>
                <a:ea typeface="DengXian" panose="02010600030101010101" pitchFamily="2" charset="-122"/>
                <a:cs typeface="Arial" panose="020B0604020202020204" pitchFamily="34" charset="0"/>
              </a:rPr>
              <a:t>Roberts, A. (2021) </a:t>
            </a:r>
            <a:r>
              <a:rPr lang="en-GB" sz="3200" i="1" kern="100" dirty="0">
                <a:effectLst/>
                <a:latin typeface="Montserrat" panose="00000500000000000000" pitchFamily="2" charset="0"/>
                <a:ea typeface="DengXian" panose="02010600030101010101" pitchFamily="2" charset="-122"/>
                <a:cs typeface="Arial" panose="020B0604020202020204" pitchFamily="34" charset="0"/>
              </a:rPr>
              <a:t>The Power of Practice: How Experience Shapes Effective Presentations</a:t>
            </a:r>
            <a:r>
              <a:rPr lang="en-GB" sz="3200" kern="100" dirty="0">
                <a:effectLst/>
                <a:latin typeface="Montserrat" panose="00000500000000000000" pitchFamily="2" charset="0"/>
                <a:ea typeface="DengXian" panose="02010600030101010101" pitchFamily="2" charset="-122"/>
                <a:cs typeface="Arial" panose="020B0604020202020204" pitchFamily="34" charset="0"/>
              </a:rPr>
              <a:t>. 4th </a:t>
            </a:r>
            <a:r>
              <a:rPr lang="en-GB" sz="3200" kern="100" dirty="0" err="1">
                <a:effectLst/>
                <a:latin typeface="Montserrat" panose="00000500000000000000" pitchFamily="2" charset="0"/>
                <a:ea typeface="DengXian" panose="02010600030101010101" pitchFamily="2" charset="-122"/>
                <a:cs typeface="Arial" panose="020B0604020202020204" pitchFamily="34" charset="0"/>
              </a:rPr>
              <a:t>edn</a:t>
            </a:r>
            <a:r>
              <a:rPr lang="en-GB" sz="3200" kern="100" dirty="0">
                <a:effectLst/>
                <a:latin typeface="Montserrat" panose="00000500000000000000" pitchFamily="2" charset="0"/>
                <a:ea typeface="DengXian" panose="02010600030101010101" pitchFamily="2" charset="-122"/>
                <a:cs typeface="Arial" panose="020B0604020202020204" pitchFamily="34" charset="0"/>
              </a:rPr>
              <a:t>. New York: Speaker’s Academy Press.</a:t>
            </a:r>
          </a:p>
          <a:p>
            <a:pPr marL="457200" indent="-457200" algn="just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3200" kern="100" dirty="0">
                <a:effectLst/>
                <a:latin typeface="Montserrat" panose="00000500000000000000" pitchFamily="2" charset="0"/>
                <a:ea typeface="DengXian" panose="02010600030101010101" pitchFamily="2" charset="-122"/>
                <a:cs typeface="Arial" panose="020B0604020202020204" pitchFamily="34" charset="0"/>
              </a:rPr>
              <a:t>Roberts, C. (2020) </a:t>
            </a:r>
            <a:r>
              <a:rPr lang="en-GB" sz="3200" i="1" kern="100" dirty="0">
                <a:effectLst/>
                <a:latin typeface="Montserrat" panose="00000500000000000000" pitchFamily="2" charset="0"/>
                <a:ea typeface="DengXian" panose="02010600030101010101" pitchFamily="2" charset="-122"/>
                <a:cs typeface="Arial" panose="020B0604020202020204" pitchFamily="34" charset="0"/>
              </a:rPr>
              <a:t>Passionate Presentations: The Power of Authentic Engagement</a:t>
            </a:r>
            <a:r>
              <a:rPr lang="en-GB" sz="3200" kern="100" dirty="0">
                <a:effectLst/>
                <a:latin typeface="Montserrat" panose="00000500000000000000" pitchFamily="2" charset="0"/>
                <a:ea typeface="DengXian" panose="02010600030101010101" pitchFamily="2" charset="-122"/>
                <a:cs typeface="Arial" panose="020B0604020202020204" pitchFamily="34" charset="0"/>
              </a:rPr>
              <a:t>. 2nd </a:t>
            </a:r>
            <a:r>
              <a:rPr lang="en-GB" sz="3200" kern="100" dirty="0" err="1">
                <a:effectLst/>
                <a:latin typeface="Montserrat" panose="00000500000000000000" pitchFamily="2" charset="0"/>
                <a:ea typeface="DengXian" panose="02010600030101010101" pitchFamily="2" charset="-122"/>
                <a:cs typeface="Arial" panose="020B0604020202020204" pitchFamily="34" charset="0"/>
              </a:rPr>
              <a:t>edn</a:t>
            </a:r>
            <a:r>
              <a:rPr lang="en-GB" sz="3200" kern="100" dirty="0">
                <a:effectLst/>
                <a:latin typeface="Montserrat" panose="00000500000000000000" pitchFamily="2" charset="0"/>
                <a:ea typeface="DengXian" panose="02010600030101010101" pitchFamily="2" charset="-122"/>
                <a:cs typeface="Arial" panose="020B0604020202020204" pitchFamily="34" charset="0"/>
              </a:rPr>
              <a:t>. New York: Inspire Publishing.</a:t>
            </a:r>
          </a:p>
          <a:p>
            <a:pPr marL="457200" indent="-457200" algn="just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3200" kern="100" dirty="0">
                <a:effectLst/>
                <a:latin typeface="Montserrat" panose="00000500000000000000" pitchFamily="2" charset="0"/>
                <a:ea typeface="DengXian" panose="02010600030101010101" pitchFamily="2" charset="-122"/>
                <a:cs typeface="Arial" panose="020B0604020202020204" pitchFamily="34" charset="0"/>
              </a:rPr>
              <a:t>Smith, J. (2020) </a:t>
            </a:r>
            <a:r>
              <a:rPr lang="en-GB" sz="3200" i="1" kern="100" dirty="0">
                <a:effectLst/>
                <a:latin typeface="Montserrat" panose="00000500000000000000" pitchFamily="2" charset="0"/>
                <a:ea typeface="DengXian" panose="02010600030101010101" pitchFamily="2" charset="-122"/>
                <a:cs typeface="Arial" panose="020B0604020202020204" pitchFamily="34" charset="0"/>
              </a:rPr>
              <a:t>The Art of Presentations: Communicating Ideas Effectively</a:t>
            </a:r>
            <a:r>
              <a:rPr lang="en-GB" sz="3200" kern="100" dirty="0">
                <a:effectLst/>
                <a:latin typeface="Montserrat" panose="00000500000000000000" pitchFamily="2" charset="0"/>
                <a:ea typeface="DengXian" panose="02010600030101010101" pitchFamily="2" charset="-122"/>
                <a:cs typeface="Arial" panose="020B0604020202020204" pitchFamily="34" charset="0"/>
              </a:rPr>
              <a:t>. 3rd </a:t>
            </a:r>
            <a:r>
              <a:rPr lang="en-GB" sz="3200" kern="100" dirty="0" err="1">
                <a:effectLst/>
                <a:latin typeface="Montserrat" panose="00000500000000000000" pitchFamily="2" charset="0"/>
                <a:ea typeface="DengXian" panose="02010600030101010101" pitchFamily="2" charset="-122"/>
                <a:cs typeface="Arial" panose="020B0604020202020204" pitchFamily="34" charset="0"/>
              </a:rPr>
              <a:t>edn</a:t>
            </a:r>
            <a:r>
              <a:rPr lang="en-GB" sz="3200" kern="100" dirty="0">
                <a:effectLst/>
                <a:latin typeface="Montserrat" panose="00000500000000000000" pitchFamily="2" charset="0"/>
                <a:ea typeface="DengXian" panose="02010600030101010101" pitchFamily="2" charset="-122"/>
                <a:cs typeface="Arial" panose="020B0604020202020204" pitchFamily="34" charset="0"/>
              </a:rPr>
              <a:t>. New York: Presentation Press.</a:t>
            </a:r>
          </a:p>
          <a:p>
            <a:pPr marL="457200" indent="-457200" algn="just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3200" kern="100" dirty="0">
                <a:effectLst/>
                <a:latin typeface="Montserrat" panose="00000500000000000000" pitchFamily="2" charset="0"/>
                <a:ea typeface="DengXian" panose="02010600030101010101" pitchFamily="2" charset="-122"/>
                <a:cs typeface="Arial" panose="020B0604020202020204" pitchFamily="34" charset="0"/>
              </a:rPr>
              <a:t>Stewart, M. (2019) </a:t>
            </a:r>
            <a:r>
              <a:rPr lang="en-GB" sz="3200" i="1" kern="100" dirty="0">
                <a:effectLst/>
                <a:latin typeface="Montserrat" panose="00000500000000000000" pitchFamily="2" charset="0"/>
                <a:ea typeface="DengXian" panose="02010600030101010101" pitchFamily="2" charset="-122"/>
                <a:cs typeface="Arial" panose="020B0604020202020204" pitchFamily="34" charset="0"/>
              </a:rPr>
              <a:t>Passion in Public Speaking: How Enthusiasm Enhances Presentation Confidence</a:t>
            </a:r>
            <a:r>
              <a:rPr lang="en-GB" sz="3200" kern="100" dirty="0">
                <a:effectLst/>
                <a:latin typeface="Montserrat" panose="00000500000000000000" pitchFamily="2" charset="0"/>
                <a:ea typeface="DengXian" panose="02010600030101010101" pitchFamily="2" charset="-122"/>
                <a:cs typeface="Arial" panose="020B0604020202020204" pitchFamily="34" charset="0"/>
              </a:rPr>
              <a:t>. 2nd </a:t>
            </a:r>
            <a:r>
              <a:rPr lang="en-GB" sz="3200" kern="100" dirty="0" err="1">
                <a:effectLst/>
                <a:latin typeface="Montserrat" panose="00000500000000000000" pitchFamily="2" charset="0"/>
                <a:ea typeface="DengXian" panose="02010600030101010101" pitchFamily="2" charset="-122"/>
                <a:cs typeface="Arial" panose="020B0604020202020204" pitchFamily="34" charset="0"/>
              </a:rPr>
              <a:t>edn</a:t>
            </a:r>
            <a:r>
              <a:rPr lang="en-GB" sz="3200" kern="100" dirty="0">
                <a:effectLst/>
                <a:latin typeface="Montserrat" panose="00000500000000000000" pitchFamily="2" charset="0"/>
                <a:ea typeface="DengXian" panose="02010600030101010101" pitchFamily="2" charset="-122"/>
                <a:cs typeface="Arial" panose="020B0604020202020204" pitchFamily="34" charset="0"/>
              </a:rPr>
              <a:t>. Boston: Speaking Skills Press.</a:t>
            </a:r>
          </a:p>
        </p:txBody>
      </p:sp>
    </p:spTree>
    <p:extLst>
      <p:ext uri="{BB962C8B-B14F-4D97-AF65-F5344CB8AC3E}">
        <p14:creationId xmlns:p14="http://schemas.microsoft.com/office/powerpoint/2010/main" val="263589413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8F4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6"/>
          <p:cNvSpPr txBox="1"/>
          <p:nvPr/>
        </p:nvSpPr>
        <p:spPr>
          <a:xfrm>
            <a:off x="1066800" y="17884"/>
            <a:ext cx="11882428" cy="165423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14279"/>
              </a:lnSpc>
            </a:pPr>
            <a:r>
              <a:rPr lang="en-US" sz="8800" b="1" dirty="0">
                <a:solidFill>
                  <a:srgbClr val="000000"/>
                </a:solidFill>
                <a:latin typeface="Montserrat" panose="00000500000000000000" pitchFamily="2" charset="0"/>
                <a:ea typeface="Abhaya Libre Medium"/>
                <a:cs typeface="Abhaya Libre Medium"/>
                <a:sym typeface="Abhaya Libre Medium"/>
              </a:rPr>
              <a:t>REFERENCE LIST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4E45BDF-2A56-6303-6311-3E58749AC203}"/>
              </a:ext>
            </a:extLst>
          </p:cNvPr>
          <p:cNvSpPr txBox="1"/>
          <p:nvPr/>
        </p:nvSpPr>
        <p:spPr>
          <a:xfrm>
            <a:off x="1066800" y="2476500"/>
            <a:ext cx="16306800" cy="308885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 algn="just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3200" kern="100" dirty="0">
                <a:effectLst/>
                <a:latin typeface="Montserrat" panose="00000500000000000000" pitchFamily="2" charset="0"/>
                <a:ea typeface="DengXian" panose="02010600030101010101" pitchFamily="2" charset="-122"/>
                <a:cs typeface="Arial" panose="020B0604020202020204" pitchFamily="34" charset="0"/>
              </a:rPr>
              <a:t>Taylor, S. (2020) </a:t>
            </a:r>
            <a:r>
              <a:rPr lang="en-GB" sz="3200" i="1" kern="100" dirty="0">
                <a:effectLst/>
                <a:latin typeface="Montserrat" panose="00000500000000000000" pitchFamily="2" charset="0"/>
                <a:ea typeface="DengXian" panose="02010600030101010101" pitchFamily="2" charset="-122"/>
                <a:cs typeface="Arial" panose="020B0604020202020204" pitchFamily="34" charset="0"/>
              </a:rPr>
              <a:t>Mastering Public Speaking: The Art of Voice, Presence, and Engagement</a:t>
            </a:r>
            <a:r>
              <a:rPr lang="en-GB" sz="3200" kern="100" dirty="0">
                <a:effectLst/>
                <a:latin typeface="Montserrat" panose="00000500000000000000" pitchFamily="2" charset="0"/>
                <a:ea typeface="DengXian" panose="02010600030101010101" pitchFamily="2" charset="-122"/>
                <a:cs typeface="Arial" panose="020B0604020202020204" pitchFamily="34" charset="0"/>
              </a:rPr>
              <a:t>. 5th </a:t>
            </a:r>
            <a:r>
              <a:rPr lang="en-GB" sz="3200" kern="100" dirty="0" err="1">
                <a:effectLst/>
                <a:latin typeface="Montserrat" panose="00000500000000000000" pitchFamily="2" charset="0"/>
                <a:ea typeface="DengXian" panose="02010600030101010101" pitchFamily="2" charset="-122"/>
                <a:cs typeface="Arial" panose="020B0604020202020204" pitchFamily="34" charset="0"/>
              </a:rPr>
              <a:t>edn</a:t>
            </a:r>
            <a:r>
              <a:rPr lang="en-GB" sz="3200" kern="100" dirty="0">
                <a:effectLst/>
                <a:latin typeface="Montserrat" panose="00000500000000000000" pitchFamily="2" charset="0"/>
                <a:ea typeface="DengXian" panose="02010600030101010101" pitchFamily="2" charset="-122"/>
                <a:cs typeface="Arial" panose="020B0604020202020204" pitchFamily="34" charset="0"/>
              </a:rPr>
              <a:t>. Boston: </a:t>
            </a:r>
            <a:r>
              <a:rPr lang="en-GB" sz="3200" kern="100" dirty="0" err="1">
                <a:effectLst/>
                <a:latin typeface="Montserrat" panose="00000500000000000000" pitchFamily="2" charset="0"/>
                <a:ea typeface="DengXian" panose="02010600030101010101" pitchFamily="2" charset="-122"/>
                <a:cs typeface="Arial" panose="020B0604020202020204" pitchFamily="34" charset="0"/>
              </a:rPr>
              <a:t>SpeechCraft</a:t>
            </a:r>
            <a:r>
              <a:rPr lang="en-GB" sz="3200" kern="100" dirty="0">
                <a:effectLst/>
                <a:latin typeface="Montserrat" panose="00000500000000000000" pitchFamily="2" charset="0"/>
                <a:ea typeface="DengXian" panose="02010600030101010101" pitchFamily="2" charset="-122"/>
                <a:cs typeface="Arial" panose="020B0604020202020204" pitchFamily="34" charset="0"/>
              </a:rPr>
              <a:t> Press.</a:t>
            </a:r>
          </a:p>
          <a:p>
            <a:pPr algn="just">
              <a:lnSpc>
                <a:spcPct val="115000"/>
              </a:lnSpc>
              <a:spcAft>
                <a:spcPts val="800"/>
              </a:spcAft>
              <a:buNone/>
            </a:pPr>
            <a:endParaRPr lang="en-GB" sz="3200" kern="100" dirty="0">
              <a:effectLst/>
              <a:latin typeface="Montserrat" panose="00000500000000000000" pitchFamily="2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457200" indent="-457200" algn="just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3200" kern="100" dirty="0">
                <a:effectLst/>
                <a:latin typeface="Montserrat" panose="00000500000000000000" pitchFamily="2" charset="0"/>
                <a:ea typeface="DengXian" panose="02010600030101010101" pitchFamily="2" charset="-122"/>
                <a:cs typeface="Arial" panose="020B0604020202020204" pitchFamily="34" charset="0"/>
              </a:rPr>
              <a:t>Williams, E. (2021) </a:t>
            </a:r>
            <a:r>
              <a:rPr lang="en-GB" sz="3200" i="1" kern="100" dirty="0">
                <a:effectLst/>
                <a:latin typeface="Montserrat" panose="00000500000000000000" pitchFamily="2" charset="0"/>
                <a:ea typeface="DengXian" panose="02010600030101010101" pitchFamily="2" charset="-122"/>
                <a:cs typeface="Arial" panose="020B0604020202020204" pitchFamily="34" charset="0"/>
              </a:rPr>
              <a:t>Solo Presentations: The Pros and Cons of Presenting Alone</a:t>
            </a:r>
            <a:r>
              <a:rPr lang="en-GB" sz="3200" kern="100" dirty="0">
                <a:effectLst/>
                <a:latin typeface="Montserrat" panose="00000500000000000000" pitchFamily="2" charset="0"/>
                <a:ea typeface="DengXian" panose="02010600030101010101" pitchFamily="2" charset="-122"/>
                <a:cs typeface="Arial" panose="020B0604020202020204" pitchFamily="34" charset="0"/>
              </a:rPr>
              <a:t>. 2nd </a:t>
            </a:r>
            <a:r>
              <a:rPr lang="en-GB" sz="3200" kern="100" dirty="0" err="1">
                <a:effectLst/>
                <a:latin typeface="Montserrat" panose="00000500000000000000" pitchFamily="2" charset="0"/>
                <a:ea typeface="DengXian" panose="02010600030101010101" pitchFamily="2" charset="-122"/>
                <a:cs typeface="Arial" panose="020B0604020202020204" pitchFamily="34" charset="0"/>
              </a:rPr>
              <a:t>edn</a:t>
            </a:r>
            <a:r>
              <a:rPr lang="en-GB" sz="3200" kern="100" dirty="0">
                <a:effectLst/>
                <a:latin typeface="Montserrat" panose="00000500000000000000" pitchFamily="2" charset="0"/>
                <a:ea typeface="DengXian" panose="02010600030101010101" pitchFamily="2" charset="-122"/>
                <a:cs typeface="Arial" panose="020B0604020202020204" pitchFamily="34" charset="0"/>
              </a:rPr>
              <a:t>. Oxford: Academic Press.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1991</Words>
  <Application>Microsoft Office PowerPoint</Application>
  <PresentationFormat>Custom</PresentationFormat>
  <Paragraphs>227</Paragraphs>
  <Slides>31</Slides>
  <Notes>25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7" baseType="lpstr">
      <vt:lpstr>Montserrat</vt:lpstr>
      <vt:lpstr>Courier New</vt:lpstr>
      <vt:lpstr>Calibri</vt:lpstr>
      <vt:lpstr>Arial</vt:lpstr>
      <vt:lpstr>Aptos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4f2539de-7955-4261-840d-f9392617e447.pdf</dc:title>
  <dc:creator>Scott James</dc:creator>
  <cp:lastModifiedBy>Jonathan Wyatt</cp:lastModifiedBy>
  <cp:revision>5</cp:revision>
  <dcterms:created xsi:type="dcterms:W3CDTF">2006-08-16T00:00:00Z</dcterms:created>
  <dcterms:modified xsi:type="dcterms:W3CDTF">2026-03-02T14:13:58Z</dcterms:modified>
  <dc:identifier>DAGle6l__jQ</dc:identifier>
</cp:coreProperties>
</file>