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olicica Dansatoarea" initials="PD" lastIdx="1" clrIdx="0">
    <p:extLst>
      <p:ext uri="{19B8F6BF-5375-455C-9EA6-DF929625EA0E}">
        <p15:presenceInfo xmlns:p15="http://schemas.microsoft.com/office/powerpoint/2012/main" userId="2460521651d7c31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52" autoAdjust="0"/>
    <p:restoredTop sz="94660"/>
  </p:normalViewPr>
  <p:slideViewPr>
    <p:cSldViewPr snapToGrid="0">
      <p:cViewPr varScale="1">
        <p:scale>
          <a:sx n="72" d="100"/>
          <a:sy n="72" d="100"/>
        </p:scale>
        <p:origin x="4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svg"/><Relationship Id="rId1"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F62103-246D-4884-B6ED-FDEF8860911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32E761-F82A-41D7-9231-7DD1BEC937DC}">
      <dgm:prSet/>
      <dgm:spPr/>
      <dgm:t>
        <a:bodyPr/>
        <a:lstStyle/>
        <a:p>
          <a:r>
            <a:rPr lang="en-GB"/>
            <a:t>=One solution would be to introduce unstructured interviews when looking for employees to ensure that the candidates are not trying any ways to cheat. </a:t>
          </a:r>
          <a:endParaRPr lang="en-US"/>
        </a:p>
      </dgm:t>
    </dgm:pt>
    <dgm:pt modelId="{CF781505-F22D-4B1A-91B0-63B478B8C17D}" type="parTrans" cxnId="{6F15FC8A-6012-44B0-8761-2340FFC0B621}">
      <dgm:prSet/>
      <dgm:spPr/>
      <dgm:t>
        <a:bodyPr/>
        <a:lstStyle/>
        <a:p>
          <a:endParaRPr lang="en-US"/>
        </a:p>
      </dgm:t>
    </dgm:pt>
    <dgm:pt modelId="{05F9BE8D-0C9D-46B9-BD16-DBBB433ECA76}" type="sibTrans" cxnId="{6F15FC8A-6012-44B0-8761-2340FFC0B621}">
      <dgm:prSet/>
      <dgm:spPr/>
      <dgm:t>
        <a:bodyPr/>
        <a:lstStyle/>
        <a:p>
          <a:endParaRPr lang="en-US"/>
        </a:p>
      </dgm:t>
    </dgm:pt>
    <dgm:pt modelId="{46332EE3-0361-42B9-9514-9BA471CAB1B6}">
      <dgm:prSet/>
      <dgm:spPr/>
      <dgm:t>
        <a:bodyPr/>
        <a:lstStyle/>
        <a:p>
          <a:r>
            <a:rPr lang="en-GB" dirty="0"/>
            <a:t>=Another solution that could be introduced to prevent issues to happen would be to add some practical test to ensure that the practical skills of the candidate are well developed  </a:t>
          </a:r>
          <a:endParaRPr lang="en-US" dirty="0"/>
        </a:p>
      </dgm:t>
    </dgm:pt>
    <dgm:pt modelId="{E942E625-2F04-48EF-8104-FFB99196C96F}" type="parTrans" cxnId="{4628C802-595A-4842-B083-906B4E595703}">
      <dgm:prSet/>
      <dgm:spPr/>
      <dgm:t>
        <a:bodyPr/>
        <a:lstStyle/>
        <a:p>
          <a:endParaRPr lang="en-US"/>
        </a:p>
      </dgm:t>
    </dgm:pt>
    <dgm:pt modelId="{DF5B3863-971B-421B-B93D-52E0AF564CD2}" type="sibTrans" cxnId="{4628C802-595A-4842-B083-906B4E595703}">
      <dgm:prSet/>
      <dgm:spPr/>
      <dgm:t>
        <a:bodyPr/>
        <a:lstStyle/>
        <a:p>
          <a:endParaRPr lang="en-US"/>
        </a:p>
      </dgm:t>
    </dgm:pt>
    <dgm:pt modelId="{7FAE4FC2-4ACF-4C2B-B892-F0F2472A755E}" type="pres">
      <dgm:prSet presAssocID="{98F62103-246D-4884-B6ED-FDEF88609116}" presName="root" presStyleCnt="0">
        <dgm:presLayoutVars>
          <dgm:dir/>
          <dgm:resizeHandles val="exact"/>
        </dgm:presLayoutVars>
      </dgm:prSet>
      <dgm:spPr/>
    </dgm:pt>
    <dgm:pt modelId="{516A608A-5EAD-4E57-A0DC-4BECE5EE9F4E}" type="pres">
      <dgm:prSet presAssocID="{AB32E761-F82A-41D7-9231-7DD1BEC937DC}" presName="compNode" presStyleCnt="0"/>
      <dgm:spPr/>
    </dgm:pt>
    <dgm:pt modelId="{891D64A7-FCC1-4A79-925A-19E338F671DF}" type="pres">
      <dgm:prSet presAssocID="{AB32E761-F82A-41D7-9231-7DD1BEC937DC}" presName="bgRect" presStyleLbl="bgShp" presStyleIdx="0" presStyleCnt="2"/>
      <dgm:spPr/>
    </dgm:pt>
    <dgm:pt modelId="{8CB6B06A-4A1A-4708-95C3-00C7DE8225D1}" type="pres">
      <dgm:prSet presAssocID="{AB32E761-F82A-41D7-9231-7DD1BEC937D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3D2D9EC-8E59-4186-AE01-AC3A97F356AE}" type="pres">
      <dgm:prSet presAssocID="{AB32E761-F82A-41D7-9231-7DD1BEC937DC}" presName="spaceRect" presStyleCnt="0"/>
      <dgm:spPr/>
    </dgm:pt>
    <dgm:pt modelId="{EA79947A-D7A3-42F3-953F-2F0F9C20DA95}" type="pres">
      <dgm:prSet presAssocID="{AB32E761-F82A-41D7-9231-7DD1BEC937DC}" presName="parTx" presStyleLbl="revTx" presStyleIdx="0" presStyleCnt="2">
        <dgm:presLayoutVars>
          <dgm:chMax val="0"/>
          <dgm:chPref val="0"/>
        </dgm:presLayoutVars>
      </dgm:prSet>
      <dgm:spPr/>
    </dgm:pt>
    <dgm:pt modelId="{59FFAA73-0341-4EDF-A109-2232E1EA5D22}" type="pres">
      <dgm:prSet presAssocID="{05F9BE8D-0C9D-46B9-BD16-DBBB433ECA76}" presName="sibTrans" presStyleCnt="0"/>
      <dgm:spPr/>
    </dgm:pt>
    <dgm:pt modelId="{E34E8572-8146-4D7A-9CB3-E56BE48B3BAB}" type="pres">
      <dgm:prSet presAssocID="{46332EE3-0361-42B9-9514-9BA471CAB1B6}" presName="compNode" presStyleCnt="0"/>
      <dgm:spPr/>
    </dgm:pt>
    <dgm:pt modelId="{036041B0-99A3-4480-A626-99950203445C}" type="pres">
      <dgm:prSet presAssocID="{46332EE3-0361-42B9-9514-9BA471CAB1B6}" presName="bgRect" presStyleLbl="bgShp" presStyleIdx="1" presStyleCnt="2"/>
      <dgm:spPr/>
    </dgm:pt>
    <dgm:pt modelId="{CEF008E6-53A8-4F36-99B7-967720859E8A}" type="pres">
      <dgm:prSet presAssocID="{46332EE3-0361-42B9-9514-9BA471CAB1B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DEB1079-8E0C-4E75-88A6-9B5F43B6A6EF}" type="pres">
      <dgm:prSet presAssocID="{46332EE3-0361-42B9-9514-9BA471CAB1B6}" presName="spaceRect" presStyleCnt="0"/>
      <dgm:spPr/>
    </dgm:pt>
    <dgm:pt modelId="{9E94D623-EF87-4336-9E60-0D2A865FF16D}" type="pres">
      <dgm:prSet presAssocID="{46332EE3-0361-42B9-9514-9BA471CAB1B6}" presName="parTx" presStyleLbl="revTx" presStyleIdx="1" presStyleCnt="2">
        <dgm:presLayoutVars>
          <dgm:chMax val="0"/>
          <dgm:chPref val="0"/>
        </dgm:presLayoutVars>
      </dgm:prSet>
      <dgm:spPr/>
    </dgm:pt>
  </dgm:ptLst>
  <dgm:cxnLst>
    <dgm:cxn modelId="{4628C802-595A-4842-B083-906B4E595703}" srcId="{98F62103-246D-4884-B6ED-FDEF88609116}" destId="{46332EE3-0361-42B9-9514-9BA471CAB1B6}" srcOrd="1" destOrd="0" parTransId="{E942E625-2F04-48EF-8104-FFB99196C96F}" sibTransId="{DF5B3863-971B-421B-B93D-52E0AF564CD2}"/>
    <dgm:cxn modelId="{94232E2E-2074-4C66-877D-2786EEB273D9}" type="presOf" srcId="{AB32E761-F82A-41D7-9231-7DD1BEC937DC}" destId="{EA79947A-D7A3-42F3-953F-2F0F9C20DA95}" srcOrd="0" destOrd="0" presId="urn:microsoft.com/office/officeart/2018/2/layout/IconVerticalSolidList"/>
    <dgm:cxn modelId="{6F15FC8A-6012-44B0-8761-2340FFC0B621}" srcId="{98F62103-246D-4884-B6ED-FDEF88609116}" destId="{AB32E761-F82A-41D7-9231-7DD1BEC937DC}" srcOrd="0" destOrd="0" parTransId="{CF781505-F22D-4B1A-91B0-63B478B8C17D}" sibTransId="{05F9BE8D-0C9D-46B9-BD16-DBBB433ECA76}"/>
    <dgm:cxn modelId="{95781AAC-0C24-4D1E-A96E-48B12D202F34}" type="presOf" srcId="{46332EE3-0361-42B9-9514-9BA471CAB1B6}" destId="{9E94D623-EF87-4336-9E60-0D2A865FF16D}" srcOrd="0" destOrd="0" presId="urn:microsoft.com/office/officeart/2018/2/layout/IconVerticalSolidList"/>
    <dgm:cxn modelId="{1224D9E4-6DBF-4C6C-9825-1A92E89D5123}" type="presOf" srcId="{98F62103-246D-4884-B6ED-FDEF88609116}" destId="{7FAE4FC2-4ACF-4C2B-B892-F0F2472A755E}" srcOrd="0" destOrd="0" presId="urn:microsoft.com/office/officeart/2018/2/layout/IconVerticalSolidList"/>
    <dgm:cxn modelId="{1A5C05DA-34F0-45C7-97C1-3371672E05D1}" type="presParOf" srcId="{7FAE4FC2-4ACF-4C2B-B892-F0F2472A755E}" destId="{516A608A-5EAD-4E57-A0DC-4BECE5EE9F4E}" srcOrd="0" destOrd="0" presId="urn:microsoft.com/office/officeart/2018/2/layout/IconVerticalSolidList"/>
    <dgm:cxn modelId="{ADDBA180-4D72-46F1-A4A4-F630BA9534D6}" type="presParOf" srcId="{516A608A-5EAD-4E57-A0DC-4BECE5EE9F4E}" destId="{891D64A7-FCC1-4A79-925A-19E338F671DF}" srcOrd="0" destOrd="0" presId="urn:microsoft.com/office/officeart/2018/2/layout/IconVerticalSolidList"/>
    <dgm:cxn modelId="{C990258B-5179-46D1-88E4-C73C4804FC77}" type="presParOf" srcId="{516A608A-5EAD-4E57-A0DC-4BECE5EE9F4E}" destId="{8CB6B06A-4A1A-4708-95C3-00C7DE8225D1}" srcOrd="1" destOrd="0" presId="urn:microsoft.com/office/officeart/2018/2/layout/IconVerticalSolidList"/>
    <dgm:cxn modelId="{048635AE-5269-4B73-9A9E-5A8BF1892EF7}" type="presParOf" srcId="{516A608A-5EAD-4E57-A0DC-4BECE5EE9F4E}" destId="{F3D2D9EC-8E59-4186-AE01-AC3A97F356AE}" srcOrd="2" destOrd="0" presId="urn:microsoft.com/office/officeart/2018/2/layout/IconVerticalSolidList"/>
    <dgm:cxn modelId="{1BE55C87-949A-4751-8D0A-137CC31575C2}" type="presParOf" srcId="{516A608A-5EAD-4E57-A0DC-4BECE5EE9F4E}" destId="{EA79947A-D7A3-42F3-953F-2F0F9C20DA95}" srcOrd="3" destOrd="0" presId="urn:microsoft.com/office/officeart/2018/2/layout/IconVerticalSolidList"/>
    <dgm:cxn modelId="{1D191045-DA5B-4046-9BD1-AA49A5F9F352}" type="presParOf" srcId="{7FAE4FC2-4ACF-4C2B-B892-F0F2472A755E}" destId="{59FFAA73-0341-4EDF-A109-2232E1EA5D22}" srcOrd="1" destOrd="0" presId="urn:microsoft.com/office/officeart/2018/2/layout/IconVerticalSolidList"/>
    <dgm:cxn modelId="{FB500043-64B8-47F2-BE33-2AAA35262217}" type="presParOf" srcId="{7FAE4FC2-4ACF-4C2B-B892-F0F2472A755E}" destId="{E34E8572-8146-4D7A-9CB3-E56BE48B3BAB}" srcOrd="2" destOrd="0" presId="urn:microsoft.com/office/officeart/2018/2/layout/IconVerticalSolidList"/>
    <dgm:cxn modelId="{2BA6E2DC-F3B3-410E-A098-7C48BB516711}" type="presParOf" srcId="{E34E8572-8146-4D7A-9CB3-E56BE48B3BAB}" destId="{036041B0-99A3-4480-A626-99950203445C}" srcOrd="0" destOrd="0" presId="urn:microsoft.com/office/officeart/2018/2/layout/IconVerticalSolidList"/>
    <dgm:cxn modelId="{13562A47-1A7A-4FDF-AA4A-4AD89EE34ADC}" type="presParOf" srcId="{E34E8572-8146-4D7A-9CB3-E56BE48B3BAB}" destId="{CEF008E6-53A8-4F36-99B7-967720859E8A}" srcOrd="1" destOrd="0" presId="urn:microsoft.com/office/officeart/2018/2/layout/IconVerticalSolidList"/>
    <dgm:cxn modelId="{C440CFF6-CE16-4ADF-B882-DA7A9602B2AD}" type="presParOf" srcId="{E34E8572-8146-4D7A-9CB3-E56BE48B3BAB}" destId="{ADEB1079-8E0C-4E75-88A6-9B5F43B6A6EF}" srcOrd="2" destOrd="0" presId="urn:microsoft.com/office/officeart/2018/2/layout/IconVerticalSolidList"/>
    <dgm:cxn modelId="{521AB867-9656-4D98-B12C-BA0EFC57EF96}" type="presParOf" srcId="{E34E8572-8146-4D7A-9CB3-E56BE48B3BAB}" destId="{9E94D623-EF87-4336-9E60-0D2A865FF1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D64A7-FCC1-4A79-925A-19E338F671DF}">
      <dsp:nvSpPr>
        <dsp:cNvPr id="0" name=""/>
        <dsp:cNvSpPr/>
      </dsp:nvSpPr>
      <dsp:spPr>
        <a:xfrm>
          <a:off x="0" y="906389"/>
          <a:ext cx="5959475" cy="16733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6B06A-4A1A-4708-95C3-00C7DE8225D1}">
      <dsp:nvSpPr>
        <dsp:cNvPr id="0" name=""/>
        <dsp:cNvSpPr/>
      </dsp:nvSpPr>
      <dsp:spPr>
        <a:xfrm>
          <a:off x="506183" y="1282889"/>
          <a:ext cx="920333" cy="9203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EA79947A-D7A3-42F3-953F-2F0F9C20DA95}">
      <dsp:nvSpPr>
        <dsp:cNvPr id="0" name=""/>
        <dsp:cNvSpPr/>
      </dsp:nvSpPr>
      <dsp:spPr>
        <a:xfrm>
          <a:off x="1932701" y="906389"/>
          <a:ext cx="4026773" cy="1673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095" tIns="177095" rIns="177095" bIns="177095" numCol="1" spcCol="1270" anchor="ctr" anchorCtr="0">
          <a:noAutofit/>
        </a:bodyPr>
        <a:lstStyle/>
        <a:p>
          <a:pPr marL="0" lvl="0" indent="0" algn="l" defTabSz="755650">
            <a:lnSpc>
              <a:spcPct val="90000"/>
            </a:lnSpc>
            <a:spcBef>
              <a:spcPct val="0"/>
            </a:spcBef>
            <a:spcAft>
              <a:spcPct val="35000"/>
            </a:spcAft>
            <a:buNone/>
          </a:pPr>
          <a:r>
            <a:rPr lang="en-GB" sz="1700" kern="1200"/>
            <a:t>=One solution would be to introduce unstructured interviews when looking for employees to ensure that the candidates are not trying any ways to cheat. </a:t>
          </a:r>
          <a:endParaRPr lang="en-US" sz="1700" kern="1200"/>
        </a:p>
      </dsp:txBody>
      <dsp:txXfrm>
        <a:off x="1932701" y="906389"/>
        <a:ext cx="4026773" cy="1673334"/>
      </dsp:txXfrm>
    </dsp:sp>
    <dsp:sp modelId="{036041B0-99A3-4480-A626-99950203445C}">
      <dsp:nvSpPr>
        <dsp:cNvPr id="0" name=""/>
        <dsp:cNvSpPr/>
      </dsp:nvSpPr>
      <dsp:spPr>
        <a:xfrm>
          <a:off x="0" y="2998057"/>
          <a:ext cx="5959475" cy="16733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008E6-53A8-4F36-99B7-967720859E8A}">
      <dsp:nvSpPr>
        <dsp:cNvPr id="0" name=""/>
        <dsp:cNvSpPr/>
      </dsp:nvSpPr>
      <dsp:spPr>
        <a:xfrm>
          <a:off x="506183" y="3374557"/>
          <a:ext cx="920333" cy="9203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E94D623-EF87-4336-9E60-0D2A865FF16D}">
      <dsp:nvSpPr>
        <dsp:cNvPr id="0" name=""/>
        <dsp:cNvSpPr/>
      </dsp:nvSpPr>
      <dsp:spPr>
        <a:xfrm>
          <a:off x="1932701" y="2998057"/>
          <a:ext cx="4026773" cy="1673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095" tIns="177095" rIns="177095" bIns="177095" numCol="1" spcCol="1270" anchor="ctr" anchorCtr="0">
          <a:noAutofit/>
        </a:bodyPr>
        <a:lstStyle/>
        <a:p>
          <a:pPr marL="0" lvl="0" indent="0" algn="l" defTabSz="755650">
            <a:lnSpc>
              <a:spcPct val="90000"/>
            </a:lnSpc>
            <a:spcBef>
              <a:spcPct val="0"/>
            </a:spcBef>
            <a:spcAft>
              <a:spcPct val="35000"/>
            </a:spcAft>
            <a:buNone/>
          </a:pPr>
          <a:r>
            <a:rPr lang="en-GB" sz="1700" kern="1200" dirty="0"/>
            <a:t>=Another solution that could be introduced to prevent issues to happen would be to add some practical test to ensure that the practical skills of the candidate are well developed  </a:t>
          </a:r>
          <a:endParaRPr lang="en-US" sz="1700" kern="1200" dirty="0"/>
        </a:p>
      </dsp:txBody>
      <dsp:txXfrm>
        <a:off x="1932701" y="2998057"/>
        <a:ext cx="4026773" cy="167333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6/16/2020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6/16/2020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6/16/2020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6/16/2020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6/16/2020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6/16/2020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6/16/2020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6/16/2020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6/16/2020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104E08B-FB60-4434-B4E7-0A7C457D72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C374E83A-C52E-4001-A061-8E9BFBF3B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82AD8D61-CF9C-4391-B4B4-909DA676F29D}"/>
              </a:ext>
            </a:extLst>
          </p:cNvPr>
          <p:cNvSpPr>
            <a:spLocks noGrp="1"/>
          </p:cNvSpPr>
          <p:nvPr>
            <p:ph type="ctrTitle"/>
          </p:nvPr>
        </p:nvSpPr>
        <p:spPr>
          <a:xfrm>
            <a:off x="1462262" y="1410650"/>
            <a:ext cx="5301138" cy="1983551"/>
          </a:xfrm>
        </p:spPr>
        <p:txBody>
          <a:bodyPr>
            <a:normAutofit/>
          </a:bodyPr>
          <a:lstStyle/>
          <a:p>
            <a:pPr algn="l"/>
            <a:r>
              <a:rPr lang="en-GB" sz="5600" dirty="0"/>
              <a:t>-Issues and solutions- </a:t>
            </a:r>
          </a:p>
        </p:txBody>
      </p:sp>
      <p:sp>
        <p:nvSpPr>
          <p:cNvPr id="3" name="Subtitle 2">
            <a:extLst>
              <a:ext uri="{FF2B5EF4-FFF2-40B4-BE49-F238E27FC236}">
                <a16:creationId xmlns:a16="http://schemas.microsoft.com/office/drawing/2014/main" id="{62F19320-F409-4CF1-A835-7E27A5C689D4}"/>
              </a:ext>
            </a:extLst>
          </p:cNvPr>
          <p:cNvSpPr>
            <a:spLocks noGrp="1"/>
          </p:cNvSpPr>
          <p:nvPr>
            <p:ph type="subTitle" idx="1"/>
          </p:nvPr>
        </p:nvSpPr>
        <p:spPr>
          <a:xfrm>
            <a:off x="1478524" y="4804850"/>
            <a:ext cx="5284876" cy="1086237"/>
          </a:xfrm>
        </p:spPr>
        <p:txBody>
          <a:bodyPr>
            <a:normAutofit/>
          </a:bodyPr>
          <a:lstStyle/>
          <a:p>
            <a:pPr algn="l"/>
            <a:r>
              <a:rPr lang="ro-RO" dirty="0">
                <a:solidFill>
                  <a:schemeClr val="tx1">
                    <a:lumMod val="95000"/>
                  </a:schemeClr>
                </a:solidFill>
              </a:rPr>
              <a:t>Student </a:t>
            </a:r>
            <a:r>
              <a:rPr lang="ro-RO" dirty="0" err="1">
                <a:solidFill>
                  <a:schemeClr val="tx1">
                    <a:lumMod val="95000"/>
                  </a:schemeClr>
                </a:solidFill>
              </a:rPr>
              <a:t>name</a:t>
            </a:r>
            <a:r>
              <a:rPr lang="en-GB" dirty="0">
                <a:solidFill>
                  <a:schemeClr val="tx1">
                    <a:lumMod val="95000"/>
                  </a:schemeClr>
                </a:solidFill>
              </a:rPr>
              <a:t>: </a:t>
            </a:r>
            <a:r>
              <a:rPr lang="ro-RO" dirty="0">
                <a:solidFill>
                  <a:schemeClr val="tx1">
                    <a:lumMod val="95000"/>
                  </a:schemeClr>
                </a:solidFill>
              </a:rPr>
              <a:t>Georgeta </a:t>
            </a:r>
            <a:r>
              <a:rPr lang="ro-RO" dirty="0" err="1">
                <a:solidFill>
                  <a:schemeClr val="tx1">
                    <a:lumMod val="95000"/>
                  </a:schemeClr>
                </a:solidFill>
              </a:rPr>
              <a:t>Antoche</a:t>
            </a:r>
            <a:endParaRPr lang="en-GB" dirty="0">
              <a:solidFill>
                <a:schemeClr val="tx1">
                  <a:lumMod val="95000"/>
                </a:schemeClr>
              </a:solidFill>
            </a:endParaRPr>
          </a:p>
          <a:p>
            <a:pPr algn="l"/>
            <a:r>
              <a:rPr lang="en-GB" dirty="0">
                <a:solidFill>
                  <a:schemeClr val="tx1">
                    <a:lumMod val="95000"/>
                  </a:schemeClr>
                </a:solidFill>
              </a:rPr>
              <a:t>Student number: 1816337</a:t>
            </a:r>
            <a:endParaRPr lang="ro-RO" dirty="0">
              <a:solidFill>
                <a:schemeClr val="tx1">
                  <a:lumMod val="95000"/>
                </a:schemeClr>
              </a:solidFill>
            </a:endParaRPr>
          </a:p>
          <a:p>
            <a:pPr algn="l"/>
            <a:endParaRPr lang="en-GB" dirty="0">
              <a:solidFill>
                <a:schemeClr val="tx1">
                  <a:lumMod val="95000"/>
                </a:schemeClr>
              </a:solidFill>
            </a:endParaRPr>
          </a:p>
        </p:txBody>
      </p:sp>
      <p:pic>
        <p:nvPicPr>
          <p:cNvPr id="1028" name="Picture 4" descr="Studiu | Ce schimbări trebuie să facă băncile pentru a reveni la ...">
            <a:extLst>
              <a:ext uri="{FF2B5EF4-FFF2-40B4-BE49-F238E27FC236}">
                <a16:creationId xmlns:a16="http://schemas.microsoft.com/office/drawing/2014/main" id="{5BAA4620-E611-4064-AB39-5DF1F97884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56" r="5354"/>
          <a:stretch/>
        </p:blipFill>
        <p:spPr bwMode="auto">
          <a:xfrm>
            <a:off x="6066983" y="1658679"/>
            <a:ext cx="6125017" cy="3146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32878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E454E-1DFB-497B-9D97-9312E0C5D36B}"/>
              </a:ext>
            </a:extLst>
          </p:cNvPr>
          <p:cNvSpPr>
            <a:spLocks noGrp="1"/>
          </p:cNvSpPr>
          <p:nvPr>
            <p:ph type="title"/>
          </p:nvPr>
        </p:nvSpPr>
        <p:spPr/>
        <p:txBody>
          <a:bodyPr/>
          <a:lstStyle/>
          <a:p>
            <a:pPr algn="ctr"/>
            <a:r>
              <a:rPr lang="en-GB" dirty="0"/>
              <a:t>-</a:t>
            </a:r>
            <a:r>
              <a:rPr lang="en-GB" b="1" u="sng" dirty="0"/>
              <a:t>Introduction-</a:t>
            </a:r>
            <a:r>
              <a:rPr lang="en-GB" dirty="0"/>
              <a:t> </a:t>
            </a:r>
          </a:p>
        </p:txBody>
      </p:sp>
      <p:sp>
        <p:nvSpPr>
          <p:cNvPr id="3" name="Content Placeholder 2">
            <a:extLst>
              <a:ext uri="{FF2B5EF4-FFF2-40B4-BE49-F238E27FC236}">
                <a16:creationId xmlns:a16="http://schemas.microsoft.com/office/drawing/2014/main" id="{2E77D13F-2BD4-4E75-A45A-85F42BA53510}"/>
              </a:ext>
            </a:extLst>
          </p:cNvPr>
          <p:cNvSpPr>
            <a:spLocks noGrp="1"/>
          </p:cNvSpPr>
          <p:nvPr>
            <p:ph idx="1"/>
          </p:nvPr>
        </p:nvSpPr>
        <p:spPr>
          <a:xfrm>
            <a:off x="850605" y="1430965"/>
            <a:ext cx="11341395" cy="3481277"/>
          </a:xfrm>
        </p:spPr>
        <p:txBody>
          <a:bodyPr>
            <a:normAutofit/>
          </a:bodyPr>
          <a:lstStyle/>
          <a:p>
            <a:r>
              <a:rPr lang="en-GB" sz="2800" dirty="0"/>
              <a:t>This presentation focuses on issues that were appraised throughout the report which provided information about how hospitality industries are working with the external factors, with the recruitment and selection processes, with the culture, diversity and equality, with the production management and how they just generally work to improve the performances of staff and their comfortability at the workplace </a:t>
            </a:r>
          </a:p>
        </p:txBody>
      </p:sp>
      <p:pic>
        <p:nvPicPr>
          <p:cNvPr id="2050" name="Picture 2" descr="5 ways to improve your recruitment strategy in 2019 - Atkinson Moss">
            <a:extLst>
              <a:ext uri="{FF2B5EF4-FFF2-40B4-BE49-F238E27FC236}">
                <a16:creationId xmlns:a16="http://schemas.microsoft.com/office/drawing/2014/main" id="{766E0FA1-155D-45DA-893A-7CF141CA6B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334" b="7334"/>
          <a:stretch/>
        </p:blipFill>
        <p:spPr bwMode="auto">
          <a:xfrm>
            <a:off x="1371600" y="4055435"/>
            <a:ext cx="10133714" cy="2743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9425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B7B22-96B6-434A-B838-A66B1CF55992}"/>
              </a:ext>
            </a:extLst>
          </p:cNvPr>
          <p:cNvSpPr>
            <a:spLocks noGrp="1"/>
          </p:cNvSpPr>
          <p:nvPr>
            <p:ph type="title"/>
          </p:nvPr>
        </p:nvSpPr>
        <p:spPr>
          <a:xfrm>
            <a:off x="1295400" y="247650"/>
            <a:ext cx="9601200" cy="1485900"/>
          </a:xfrm>
        </p:spPr>
        <p:txBody>
          <a:bodyPr/>
          <a:lstStyle/>
          <a:p>
            <a:pPr algn="ctr"/>
            <a:r>
              <a:rPr lang="en-GB" b="1" u="sng" dirty="0"/>
              <a:t>-Issues within the culture, equality and diversity- </a:t>
            </a:r>
          </a:p>
        </p:txBody>
      </p:sp>
      <p:sp>
        <p:nvSpPr>
          <p:cNvPr id="3" name="Content Placeholder 2">
            <a:extLst>
              <a:ext uri="{FF2B5EF4-FFF2-40B4-BE49-F238E27FC236}">
                <a16:creationId xmlns:a16="http://schemas.microsoft.com/office/drawing/2014/main" id="{609586E5-8FC1-4072-ADB9-F35A4BFF9048}"/>
              </a:ext>
            </a:extLst>
          </p:cNvPr>
          <p:cNvSpPr>
            <a:spLocks noGrp="1"/>
          </p:cNvSpPr>
          <p:nvPr>
            <p:ph idx="1"/>
          </p:nvPr>
        </p:nvSpPr>
        <p:spPr>
          <a:xfrm>
            <a:off x="1371600" y="1964349"/>
            <a:ext cx="4944140" cy="3989883"/>
          </a:xfrm>
        </p:spPr>
        <p:txBody>
          <a:bodyPr>
            <a:normAutofit/>
          </a:bodyPr>
          <a:lstStyle/>
          <a:p>
            <a:r>
              <a:rPr lang="en-GB" sz="2400" dirty="0"/>
              <a:t>One issue is that especially in countries such as Dubai, Romania, Poland, males tend to consider women as being inferior and therefore, women can get discriminated for not respecting what the men is saying if the women comes form countries such as America, England or other ones that are treating both genders equally from all aspects. </a:t>
            </a:r>
          </a:p>
        </p:txBody>
      </p:sp>
      <p:pic>
        <p:nvPicPr>
          <p:cNvPr id="3076" name="Picture 4" descr="Diversity Fosters Leadership Skills - JUMP Promoting gender ...">
            <a:extLst>
              <a:ext uri="{FF2B5EF4-FFF2-40B4-BE49-F238E27FC236}">
                <a16:creationId xmlns:a16="http://schemas.microsoft.com/office/drawing/2014/main" id="{54E44143-5B36-4BAF-9C87-FA2C0C7658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1179" y="2228852"/>
            <a:ext cx="5319701" cy="30523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Minus Sign 8">
            <a:extLst>
              <a:ext uri="{FF2B5EF4-FFF2-40B4-BE49-F238E27FC236}">
                <a16:creationId xmlns:a16="http://schemas.microsoft.com/office/drawing/2014/main" id="{63164BC3-C635-4185-B6F0-00CD64D1EB14}"/>
              </a:ext>
            </a:extLst>
          </p:cNvPr>
          <p:cNvSpPr/>
          <p:nvPr/>
        </p:nvSpPr>
        <p:spPr>
          <a:xfrm>
            <a:off x="-648588" y="6273209"/>
            <a:ext cx="10154093" cy="931237"/>
          </a:xfrm>
          <a:prstGeom prst="mathMin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4633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15716-4596-460B-905C-E27D0612F2BC}"/>
              </a:ext>
            </a:extLst>
          </p:cNvPr>
          <p:cNvSpPr>
            <a:spLocks noGrp="1"/>
          </p:cNvSpPr>
          <p:nvPr>
            <p:ph type="title"/>
          </p:nvPr>
        </p:nvSpPr>
        <p:spPr>
          <a:xfrm>
            <a:off x="1520455" y="122274"/>
            <a:ext cx="9601200" cy="868326"/>
          </a:xfrm>
        </p:spPr>
        <p:txBody>
          <a:bodyPr/>
          <a:lstStyle/>
          <a:p>
            <a:pPr algn="ctr"/>
            <a:r>
              <a:rPr lang="en-GB" b="1" u="sng" dirty="0"/>
              <a:t>-Solutions to come up with-</a:t>
            </a:r>
          </a:p>
        </p:txBody>
      </p:sp>
      <p:sp>
        <p:nvSpPr>
          <p:cNvPr id="3" name="Content Placeholder 2">
            <a:extLst>
              <a:ext uri="{FF2B5EF4-FFF2-40B4-BE49-F238E27FC236}">
                <a16:creationId xmlns:a16="http://schemas.microsoft.com/office/drawing/2014/main" id="{5D8DF007-AF5D-4F61-AF9D-C334D6A65B88}"/>
              </a:ext>
            </a:extLst>
          </p:cNvPr>
          <p:cNvSpPr>
            <a:spLocks noGrp="1"/>
          </p:cNvSpPr>
          <p:nvPr>
            <p:ph idx="1"/>
          </p:nvPr>
        </p:nvSpPr>
        <p:spPr>
          <a:xfrm>
            <a:off x="7092778" y="1564158"/>
            <a:ext cx="5099222" cy="5171567"/>
          </a:xfrm>
        </p:spPr>
        <p:txBody>
          <a:bodyPr>
            <a:normAutofit lnSpcReduction="10000"/>
          </a:bodyPr>
          <a:lstStyle/>
          <a:p>
            <a:pPr algn="ctr">
              <a:buFont typeface="Wingdings" panose="05000000000000000000" pitchFamily="2" charset="2"/>
              <a:buChar char="q"/>
            </a:pPr>
            <a:r>
              <a:rPr lang="en-GB" sz="2800" dirty="0"/>
              <a:t>TWO SOLUTIONS TO WORK AGAINST DISCRIMINATIONS ARE: </a:t>
            </a:r>
          </a:p>
          <a:p>
            <a:pPr marL="0" indent="0">
              <a:buNone/>
            </a:pPr>
            <a:r>
              <a:rPr lang="en-GB" sz="2800" dirty="0"/>
              <a:t>=Introduce rules in the company to outline the consequences of discriminating one person </a:t>
            </a:r>
          </a:p>
          <a:p>
            <a:pPr marL="0" indent="0">
              <a:buNone/>
            </a:pPr>
            <a:r>
              <a:rPr lang="en-GB" sz="2800" dirty="0"/>
              <a:t>=Have frequent meetings in which different traditions, concepts and laws are discussed to get everyone used to the idea of being different and having different ideas </a:t>
            </a:r>
          </a:p>
        </p:txBody>
      </p:sp>
      <p:pic>
        <p:nvPicPr>
          <p:cNvPr id="4" name="Picture 3">
            <a:extLst>
              <a:ext uri="{FF2B5EF4-FFF2-40B4-BE49-F238E27FC236}">
                <a16:creationId xmlns:a16="http://schemas.microsoft.com/office/drawing/2014/main" id="{CBC50ABA-A964-46D5-B5DE-B8632EB32AB1}"/>
              </a:ext>
            </a:extLst>
          </p:cNvPr>
          <p:cNvPicPr>
            <a:picLocks noChangeAspect="1"/>
          </p:cNvPicPr>
          <p:nvPr/>
        </p:nvPicPr>
        <p:blipFill>
          <a:blip r:embed="rId2"/>
          <a:stretch>
            <a:fillRect/>
          </a:stretch>
        </p:blipFill>
        <p:spPr>
          <a:xfrm>
            <a:off x="1266922" y="2253498"/>
            <a:ext cx="5610187" cy="32726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81826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EA4F6-564D-47A5-A069-C56EB81E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AAC6B-7F0A-4606-9473-C4677C69DAA8}"/>
              </a:ext>
            </a:extLst>
          </p:cNvPr>
          <p:cNvSpPr>
            <a:spLocks noGrp="1"/>
          </p:cNvSpPr>
          <p:nvPr>
            <p:ph type="title"/>
          </p:nvPr>
        </p:nvSpPr>
        <p:spPr>
          <a:xfrm>
            <a:off x="825521" y="705494"/>
            <a:ext cx="4918739" cy="2755237"/>
          </a:xfrm>
        </p:spPr>
        <p:txBody>
          <a:bodyPr>
            <a:normAutofit/>
          </a:bodyPr>
          <a:lstStyle/>
          <a:p>
            <a:r>
              <a:rPr lang="en-GB" b="1" u="sng" dirty="0"/>
              <a:t>-Issues within the recruitment and selection process- </a:t>
            </a:r>
          </a:p>
        </p:txBody>
      </p:sp>
      <p:sp>
        <p:nvSpPr>
          <p:cNvPr id="3" name="Content Placeholder 2">
            <a:extLst>
              <a:ext uri="{FF2B5EF4-FFF2-40B4-BE49-F238E27FC236}">
                <a16:creationId xmlns:a16="http://schemas.microsoft.com/office/drawing/2014/main" id="{601D1BB4-0F7A-4106-A9AF-7E7452985384}"/>
              </a:ext>
            </a:extLst>
          </p:cNvPr>
          <p:cNvSpPr>
            <a:spLocks noGrp="1"/>
          </p:cNvSpPr>
          <p:nvPr>
            <p:ph idx="1"/>
          </p:nvPr>
        </p:nvSpPr>
        <p:spPr>
          <a:xfrm>
            <a:off x="7367349" y="1159986"/>
            <a:ext cx="4461934" cy="5472885"/>
          </a:xfrm>
        </p:spPr>
        <p:txBody>
          <a:bodyPr anchor="b">
            <a:normAutofit lnSpcReduction="10000"/>
          </a:bodyPr>
          <a:lstStyle/>
          <a:p>
            <a:r>
              <a:rPr lang="en-GB" sz="2400" dirty="0"/>
              <a:t>One issue is that you never get to see the right side of the applicant and the fist impression created could be too positive to note the bad attitude and way of working of the employees </a:t>
            </a:r>
          </a:p>
          <a:p>
            <a:endParaRPr lang="en-GB" sz="2400" dirty="0"/>
          </a:p>
          <a:p>
            <a:r>
              <a:rPr lang="en-GB" sz="2400" dirty="0"/>
              <a:t> One other issue is that people could speak between and if the type of interviews is a structured one, the applicant could already know what to answer to what is being asked </a:t>
            </a:r>
          </a:p>
        </p:txBody>
      </p:sp>
      <p:sp>
        <p:nvSpPr>
          <p:cNvPr id="10" name="Freeform 6">
            <a:extLst>
              <a:ext uri="{FF2B5EF4-FFF2-40B4-BE49-F238E27FC236}">
                <a16:creationId xmlns:a16="http://schemas.microsoft.com/office/drawing/2014/main" id="{11A8EAE1-305E-4C3A-BEFC-FA6E5DFF0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5201754" y="392335"/>
            <a:ext cx="1802878" cy="2426365"/>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4098" name="Picture 2" descr="What is the Difference Between Recruitment and Selection? • SpriggHR">
            <a:extLst>
              <a:ext uri="{FF2B5EF4-FFF2-40B4-BE49-F238E27FC236}">
                <a16:creationId xmlns:a16="http://schemas.microsoft.com/office/drawing/2014/main" id="{44D30CAD-9DB5-4954-B050-03345FA8AA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048" y="2608625"/>
            <a:ext cx="6045684" cy="402424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55051B7C-5D0E-4F87-B635-84A9925AD694}"/>
              </a:ext>
            </a:extLst>
          </p:cNvPr>
          <p:cNvSpPr/>
          <p:nvPr/>
        </p:nvSpPr>
        <p:spPr>
          <a:xfrm>
            <a:off x="9119286" y="0"/>
            <a:ext cx="2709997" cy="11599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04" name="Picture 8" descr="Unit 8: Recruitment, selection and training of workers - VY'S ...">
            <a:extLst>
              <a:ext uri="{FF2B5EF4-FFF2-40B4-BE49-F238E27FC236}">
                <a16:creationId xmlns:a16="http://schemas.microsoft.com/office/drawing/2014/main" id="{C96D24E2-1D0C-4510-A154-829002BEA2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78" t="13818" r="6157" b="19467"/>
          <a:stretch/>
        </p:blipFill>
        <p:spPr bwMode="auto">
          <a:xfrm>
            <a:off x="9507651" y="56348"/>
            <a:ext cx="1977390" cy="1047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5083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2DAC179-C790-4427-B1A0-AF7E55B8E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9D05E-43B3-488C-B5BC-75A2F5438280}"/>
              </a:ext>
            </a:extLst>
          </p:cNvPr>
          <p:cNvSpPr>
            <a:spLocks noGrp="1"/>
          </p:cNvSpPr>
          <p:nvPr>
            <p:ph type="title"/>
          </p:nvPr>
        </p:nvSpPr>
        <p:spPr>
          <a:xfrm>
            <a:off x="7819853" y="145434"/>
            <a:ext cx="3939660" cy="2511269"/>
          </a:xfrm>
        </p:spPr>
        <p:txBody>
          <a:bodyPr vert="horz" lIns="91440" tIns="45720" rIns="91440" bIns="45720" rtlCol="0" anchor="ctr">
            <a:normAutofit/>
          </a:bodyPr>
          <a:lstStyle/>
          <a:p>
            <a:r>
              <a:rPr lang="en-US" b="1" u="sng" cap="all" dirty="0"/>
              <a:t>-Solutions to produce- </a:t>
            </a:r>
          </a:p>
        </p:txBody>
      </p:sp>
      <p:sp useBgFill="1">
        <p:nvSpPr>
          <p:cNvPr id="24" name="Rectangle 23">
            <a:extLst>
              <a:ext uri="{FF2B5EF4-FFF2-40B4-BE49-F238E27FC236}">
                <a16:creationId xmlns:a16="http://schemas.microsoft.com/office/drawing/2014/main" id="{EA392D87-3787-45D6-976E-B85674C09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8366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EFE8E04-DEE3-49FD-89A2-285FAD1C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lumOff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TextBox 3">
            <a:extLst>
              <a:ext uri="{FF2B5EF4-FFF2-40B4-BE49-F238E27FC236}">
                <a16:creationId xmlns:a16="http://schemas.microsoft.com/office/drawing/2014/main" id="{D5B6131A-2B56-4484-BB0A-694FA20AEE78}"/>
              </a:ext>
            </a:extLst>
          </p:cNvPr>
          <p:cNvGraphicFramePr/>
          <p:nvPr>
            <p:extLst>
              <p:ext uri="{D42A27DB-BD31-4B8C-83A1-F6EECF244321}">
                <p14:modId xmlns:p14="http://schemas.microsoft.com/office/powerpoint/2010/main" val="1281791012"/>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7 Problems Every Recruitment Agency has to Tackle - JobsPikr">
            <a:extLst>
              <a:ext uri="{FF2B5EF4-FFF2-40B4-BE49-F238E27FC236}">
                <a16:creationId xmlns:a16="http://schemas.microsoft.com/office/drawing/2014/main" id="{C568AE8D-ED86-4EC8-906E-1BECA74967A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5700" t="20373" b="1193"/>
          <a:stretch/>
        </p:blipFill>
        <p:spPr bwMode="auto">
          <a:xfrm>
            <a:off x="7720984" y="2891481"/>
            <a:ext cx="4362292" cy="241883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447F6330-274C-4AEC-9658-FA6D7313790D}"/>
              </a:ext>
            </a:extLst>
          </p:cNvPr>
          <p:cNvCxnSpPr>
            <a:cxnSpLocks/>
          </p:cNvCxnSpPr>
          <p:nvPr/>
        </p:nvCxnSpPr>
        <p:spPr>
          <a:xfrm>
            <a:off x="8668753" y="5619232"/>
            <a:ext cx="2788231"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495A13C-0860-4EFF-BEC2-95283AB8E934}"/>
              </a:ext>
            </a:extLst>
          </p:cNvPr>
          <p:cNvCxnSpPr>
            <a:cxnSpLocks/>
          </p:cNvCxnSpPr>
          <p:nvPr/>
        </p:nvCxnSpPr>
        <p:spPr>
          <a:xfrm>
            <a:off x="8126493" y="5761000"/>
            <a:ext cx="3689401"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Lightning Bolt 20">
            <a:extLst>
              <a:ext uri="{FF2B5EF4-FFF2-40B4-BE49-F238E27FC236}">
                <a16:creationId xmlns:a16="http://schemas.microsoft.com/office/drawing/2014/main" id="{CB13C759-91D1-41B3-A5C8-EC275F09C117}"/>
              </a:ext>
            </a:extLst>
          </p:cNvPr>
          <p:cNvSpPr/>
          <p:nvPr/>
        </p:nvSpPr>
        <p:spPr>
          <a:xfrm>
            <a:off x="5837274" y="145434"/>
            <a:ext cx="1338795" cy="992250"/>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Lightning Bolt 26">
            <a:extLst>
              <a:ext uri="{FF2B5EF4-FFF2-40B4-BE49-F238E27FC236}">
                <a16:creationId xmlns:a16="http://schemas.microsoft.com/office/drawing/2014/main" id="{CF059F5E-5134-466E-9344-29918706677D}"/>
              </a:ext>
            </a:extLst>
          </p:cNvPr>
          <p:cNvSpPr/>
          <p:nvPr/>
        </p:nvSpPr>
        <p:spPr>
          <a:xfrm>
            <a:off x="49209" y="5454625"/>
            <a:ext cx="1338795" cy="992250"/>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Lightning Bolt 27">
            <a:extLst>
              <a:ext uri="{FF2B5EF4-FFF2-40B4-BE49-F238E27FC236}">
                <a16:creationId xmlns:a16="http://schemas.microsoft.com/office/drawing/2014/main" id="{1F066D09-F706-4DFB-BAC2-E4040B4E1F5F}"/>
              </a:ext>
            </a:extLst>
          </p:cNvPr>
          <p:cNvSpPr/>
          <p:nvPr/>
        </p:nvSpPr>
        <p:spPr>
          <a:xfrm>
            <a:off x="5592958" y="5545522"/>
            <a:ext cx="1338795" cy="992250"/>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Lightning Bolt 28">
            <a:extLst>
              <a:ext uri="{FF2B5EF4-FFF2-40B4-BE49-F238E27FC236}">
                <a16:creationId xmlns:a16="http://schemas.microsoft.com/office/drawing/2014/main" id="{4680DB04-3CF3-4735-82C7-C751EB04F5AA}"/>
              </a:ext>
            </a:extLst>
          </p:cNvPr>
          <p:cNvSpPr/>
          <p:nvPr/>
        </p:nvSpPr>
        <p:spPr>
          <a:xfrm>
            <a:off x="432487" y="394703"/>
            <a:ext cx="1338795" cy="992250"/>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147908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35</TotalTime>
  <Words>343</Words>
  <Application>Microsoft Office PowerPoint</Application>
  <PresentationFormat>Ecran lat</PresentationFormat>
  <Paragraphs>18</Paragraphs>
  <Slides>6</Slides>
  <Notes>0</Notes>
  <HiddenSlides>0</HiddenSlides>
  <MMClips>0</MMClips>
  <ScaleCrop>false</ScaleCrop>
  <HeadingPairs>
    <vt:vector size="6" baseType="variant">
      <vt:variant>
        <vt:lpstr>Fonturi utilizate</vt:lpstr>
      </vt:variant>
      <vt:variant>
        <vt:i4>2</vt:i4>
      </vt:variant>
      <vt:variant>
        <vt:lpstr>Temă</vt:lpstr>
      </vt:variant>
      <vt:variant>
        <vt:i4>1</vt:i4>
      </vt:variant>
      <vt:variant>
        <vt:lpstr>Titluri diapozitive</vt:lpstr>
      </vt:variant>
      <vt:variant>
        <vt:i4>6</vt:i4>
      </vt:variant>
    </vt:vector>
  </HeadingPairs>
  <TitlesOfParts>
    <vt:vector size="9" baseType="lpstr">
      <vt:lpstr>Franklin Gothic Book</vt:lpstr>
      <vt:lpstr>Wingdings</vt:lpstr>
      <vt:lpstr>Crop</vt:lpstr>
      <vt:lpstr>-Issues and solutions- </vt:lpstr>
      <vt:lpstr>-Introduction- </vt:lpstr>
      <vt:lpstr>-Issues within the culture, equality and diversity- </vt:lpstr>
      <vt:lpstr>-Solutions to come up with-</vt:lpstr>
      <vt:lpstr>-Issues within the recruitment and selection process- </vt:lpstr>
      <vt:lpstr>-Solutions to produce-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and solutions- </dc:title>
  <dc:creator>Policica Dansatoarea</dc:creator>
  <cp:lastModifiedBy>adnana</cp:lastModifiedBy>
  <cp:revision>4</cp:revision>
  <dcterms:created xsi:type="dcterms:W3CDTF">2020-06-14T11:45:39Z</dcterms:created>
  <dcterms:modified xsi:type="dcterms:W3CDTF">2020-06-16T08:52:19Z</dcterms:modified>
</cp:coreProperties>
</file>