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6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7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4" r:id="rId9"/>
    <p:sldMasterId id="2147483752" r:id="rId10"/>
    <p:sldMasterId id="2147483754" r:id="rId11"/>
    <p:sldMasterId id="2147483756" r:id="rId12"/>
    <p:sldMasterId id="2147483758" r:id="rId13"/>
    <p:sldMasterId id="2147483760" r:id="rId14"/>
    <p:sldMasterId id="2147483762" r:id="rId15"/>
    <p:sldMasterId id="2147483764" r:id="rId16"/>
    <p:sldMasterId id="2147483766" r:id="rId17"/>
    <p:sldMasterId id="2147483680" r:id="rId18"/>
    <p:sldMasterId id="2147483724" r:id="rId19"/>
    <p:sldMasterId id="2147483712" r:id="rId20"/>
    <p:sldMasterId id="2147483740" r:id="rId21"/>
  </p:sldMasterIdLst>
  <p:notesMasterIdLst>
    <p:notesMasterId r:id="rId57"/>
  </p:notesMasterIdLst>
  <p:sldIdLst>
    <p:sldId id="283" r:id="rId22"/>
    <p:sldId id="311" r:id="rId23"/>
    <p:sldId id="451" r:id="rId24"/>
    <p:sldId id="450" r:id="rId25"/>
    <p:sldId id="323" r:id="rId26"/>
    <p:sldId id="446" r:id="rId27"/>
    <p:sldId id="447" r:id="rId28"/>
    <p:sldId id="454" r:id="rId29"/>
    <p:sldId id="455" r:id="rId30"/>
    <p:sldId id="448" r:id="rId31"/>
    <p:sldId id="453" r:id="rId32"/>
    <p:sldId id="410" r:id="rId33"/>
    <p:sldId id="456" r:id="rId34"/>
    <p:sldId id="412" r:id="rId35"/>
    <p:sldId id="452" r:id="rId36"/>
    <p:sldId id="449" r:id="rId37"/>
    <p:sldId id="458" r:id="rId38"/>
    <p:sldId id="391" r:id="rId39"/>
    <p:sldId id="401" r:id="rId40"/>
    <p:sldId id="459" r:id="rId41"/>
    <p:sldId id="435" r:id="rId42"/>
    <p:sldId id="444" r:id="rId43"/>
    <p:sldId id="460" r:id="rId44"/>
    <p:sldId id="461" r:id="rId45"/>
    <p:sldId id="469" r:id="rId46"/>
    <p:sldId id="470" r:id="rId47"/>
    <p:sldId id="471" r:id="rId48"/>
    <p:sldId id="472" r:id="rId49"/>
    <p:sldId id="473" r:id="rId50"/>
    <p:sldId id="474" r:id="rId51"/>
    <p:sldId id="475" r:id="rId52"/>
    <p:sldId id="476" r:id="rId53"/>
    <p:sldId id="477" r:id="rId54"/>
    <p:sldId id="478" r:id="rId55"/>
    <p:sldId id="479" r:id="rId5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3D1107-0385-44B9-8DF5-EFA920CDB7FB}" v="1" dt="2024-08-05T05:37:24.1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6" d="100"/>
          <a:sy n="96" d="100"/>
        </p:scale>
        <p:origin x="90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41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5.xml"/><Relationship Id="rId39" Type="http://schemas.openxmlformats.org/officeDocument/2006/relationships/slide" Target="slides/slide18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3.xml"/><Relationship Id="rId42" Type="http://schemas.openxmlformats.org/officeDocument/2006/relationships/slide" Target="slides/slide21.xml"/><Relationship Id="rId47" Type="http://schemas.openxmlformats.org/officeDocument/2006/relationships/slide" Target="slides/slide26.xml"/><Relationship Id="rId50" Type="http://schemas.openxmlformats.org/officeDocument/2006/relationships/slide" Target="slides/slide29.xml"/><Relationship Id="rId55" Type="http://schemas.openxmlformats.org/officeDocument/2006/relationships/slide" Target="slides/slide34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slide" Target="slides/slide19.xml"/><Relationship Id="rId45" Type="http://schemas.openxmlformats.org/officeDocument/2006/relationships/slide" Target="slides/slide24.xml"/><Relationship Id="rId53" Type="http://schemas.openxmlformats.org/officeDocument/2006/relationships/slide" Target="slides/slide32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openxmlformats.org/officeDocument/2006/relationships/slide" Target="slides/slide22.xml"/><Relationship Id="rId48" Type="http://schemas.openxmlformats.org/officeDocument/2006/relationships/slide" Target="slides/slide27.xml"/><Relationship Id="rId56" Type="http://schemas.openxmlformats.org/officeDocument/2006/relationships/slide" Target="slides/slide35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slide" Target="slides/slide17.xml"/><Relationship Id="rId46" Type="http://schemas.openxmlformats.org/officeDocument/2006/relationships/slide" Target="slides/slide25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20.xml"/><Relationship Id="rId54" Type="http://schemas.openxmlformats.org/officeDocument/2006/relationships/slide" Target="slides/slide33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49" Type="http://schemas.openxmlformats.org/officeDocument/2006/relationships/slide" Target="slides/slide28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0.xml"/><Relationship Id="rId44" Type="http://schemas.openxmlformats.org/officeDocument/2006/relationships/slide" Target="slides/slide23.xml"/><Relationship Id="rId52" Type="http://schemas.openxmlformats.org/officeDocument/2006/relationships/slide" Target="slides/slide31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593D1107-0385-44B9-8DF5-EFA920CDB7FB}"/>
    <pc:docChg chg="addSld modSld">
      <pc:chgData name="Stephanie Bradley" userId="bb573b86-6a01-430f-ba3c-43c2b2970490" providerId="ADAL" clId="{593D1107-0385-44B9-8DF5-EFA920CDB7FB}" dt="2024-08-05T05:37:24.046" v="0"/>
      <pc:docMkLst>
        <pc:docMk/>
      </pc:docMkLst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859194047" sldId="435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1612291792" sldId="444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275710320" sldId="459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771257302" sldId="460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326199161" sldId="461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2088064572" sldId="469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3896819011" sldId="470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4131839360" sldId="471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1135645140" sldId="472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113407166" sldId="473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2531005358" sldId="474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52056989" sldId="475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3140149265" sldId="476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813252065" sldId="477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2623869770" sldId="478"/>
        </pc:sldMkLst>
      </pc:sldChg>
      <pc:sldChg chg="add">
        <pc:chgData name="Stephanie Bradley" userId="bb573b86-6a01-430f-ba3c-43c2b2970490" providerId="ADAL" clId="{593D1107-0385-44B9-8DF5-EFA920CDB7FB}" dt="2024-08-05T05:37:24.046" v="0"/>
        <pc:sldMkLst>
          <pc:docMk/>
          <pc:sldMk cId="3885700293" sldId="479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https://www.youtube.com/watch?v=VNL4M0lVT3g </a:t>
            </a:r>
          </a:p>
          <a:p>
            <a:r>
              <a:rPr lang="en-GB" dirty="0"/>
              <a:t>Myth</a:t>
            </a:r>
          </a:p>
          <a:p>
            <a:r>
              <a:rPr lang="en-GB" dirty="0"/>
              <a:t>https://vimeo.com/206230562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8624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https://www.youtube.com/watch?v=VNL4M0lVT3g </a:t>
            </a:r>
          </a:p>
          <a:p>
            <a:r>
              <a:rPr lang="en-GB"/>
              <a:t>Myth</a:t>
            </a:r>
          </a:p>
          <a:p>
            <a:r>
              <a:rPr lang="en-GB"/>
              <a:t>https://vimeo.com/206230562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862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398E-799C-A09D-D6EF-55C95A1B9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0B382-1FEF-D775-C7D9-B802472DC9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5531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B04EB-AA0F-D402-6F59-CD852CD6E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6DE47F-A9AD-1CB6-3104-30C0CACFA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82422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74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22581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theme" Target="../theme/theme15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image" Target="../media/image15.pn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6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7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Relationship Id="rId9" Type="http://schemas.openxmlformats.org/officeDocument/2006/relationships/theme" Target="../theme/theme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77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customXml" Target="../ink/ink2.xml"/><Relationship Id="rId4" Type="http://schemas.openxmlformats.org/officeDocument/2006/relationships/image" Target="../media/image3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NL4M0lVT3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vimeo.com/206230562https:/www.youtube.com/watch?v=L9p3ghfCW6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the-great-outdoors-bnva5ltlgo38z9ej" TargetMode="External"/><Relationship Id="rId2" Type="http://schemas.openxmlformats.org/officeDocument/2006/relationships/hyperlink" Target="https://padlet.com/transitiontales/culture-vultures-5vagwkydvuo2fd6z" TargetMode="Externa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OVBMxnegwQ" TargetMode="Externa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danielle_feinberg_the_magic_ingredient_that_brings_pixar_movies_to_life/up-next/transcript" TargetMode="Externa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4458/640/984" TargetMode="Externa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learnersdictionaries.com/" TargetMode="Externa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com/" TargetMode="Externa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kahoot.it/challenge/08774846?challenge-id=41b20aa4-afd2-4085-bb5d-7b2bc5bf0453_1689326481186" TargetMode="External"/><Relationship Id="rId2" Type="http://schemas.openxmlformats.org/officeDocument/2006/relationships/hyperlink" Target="https://quizlet.com/class/26178730/" TargetMode="Externa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journey.org.uk/attractions/national-botanic-garden-of-wales/" TargetMode="External"/><Relationship Id="rId2" Type="http://schemas.openxmlformats.org/officeDocument/2006/relationships/hyperlink" Target="https://botanicgarden.wales/2020/06/parkland-views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cadw.gov.wales/visit/places-to-visit/castell-llansteffan" TargetMode="External"/><Relationship Id="rId5" Type="http://schemas.openxmlformats.org/officeDocument/2006/relationships/hyperlink" Target="https://parcyresgob.org.uk/" TargetMode="External"/><Relationship Id="rId4" Type="http://schemas.openxmlformats.org/officeDocument/2006/relationships/hyperlink" Target="https://www.visitwales.com/attraction/museum/carmarthenshire-county-museum-91737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5" Type="http://schemas.openxmlformats.org/officeDocument/2006/relationships/customXml" Target="../ink/ink4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com/" TargetMode="Externa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OVBMxnegwQ" TargetMode="Externa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danielle_feinberg_the_magic_ingredient_that_brings_pixar_movies_to_life/up-next/transcript" TargetMode="Externa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com/" TargetMode="Externa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learnersdictionaries.com/" TargetMode="External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NL4M0lVT3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vimeo.com/206230562https:/www.youtube.com/watch?v=L9p3ghfCW68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the-great-outdoors-bnva5ltlgo38z9ej" TargetMode="External"/><Relationship Id="rId2" Type="http://schemas.openxmlformats.org/officeDocument/2006/relationships/hyperlink" Target="https://padlet.com/transitiontales/culture-vultures-5vagwkydvuo2fd6z" TargetMode="Externa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30-minute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FOUR/THREE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Five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Fun Friday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Researching weekend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Discuss a weekend away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C02B-A28E-066A-1ADA-54508DA1A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Discover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E6A70-8682-09A3-1906-49F734F9C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3"/>
            </a:endParaRP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https://www.youtube.com/watch?v=L9p3ghfCW68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What is the spirit of Wales?</a:t>
            </a:r>
          </a:p>
          <a:p>
            <a:r>
              <a:rPr lang="en-GB" dirty="0"/>
              <a:t>What feelings does the film evoke? Add words to the chat. </a:t>
            </a:r>
          </a:p>
        </p:txBody>
      </p:sp>
    </p:spTree>
    <p:extLst>
      <p:ext uri="{BB962C8B-B14F-4D97-AF65-F5344CB8AC3E}">
        <p14:creationId xmlns:p14="http://schemas.microsoft.com/office/powerpoint/2010/main" val="2168053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5A2F2-71D8-06DA-970D-582898639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Find out about places to visit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B4B4B-08E0-A5DD-CD2B-3B42CED42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Padlet 1 – Art and Culture</a:t>
            </a:r>
          </a:p>
          <a:p>
            <a:r>
              <a:rPr lang="en-GB" dirty="0">
                <a:hlinkClick r:id="rId2"/>
              </a:rPr>
              <a:t>https://padlet.com/transitiontales/culture-vultures-5vagwkydvuo2fd6z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Padlet 2 – The Outdoor World</a:t>
            </a:r>
          </a:p>
          <a:p>
            <a:r>
              <a:rPr lang="en-GB" dirty="0">
                <a:hlinkClick r:id="rId3"/>
              </a:rPr>
              <a:t>https://padlet.com/transitiontales/the-great-outdoors-bnva5ltlgo38z9ej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1621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844666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C7CF7-62D0-AB9D-5126-8C0FEA179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Listen to the song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C95B2-E30C-7767-B57C-44B1B7F81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Painter Man: </a:t>
            </a:r>
            <a:r>
              <a:rPr lang="en-GB" sz="2000" dirty="0">
                <a:hlinkClick r:id="rId2"/>
              </a:rPr>
              <a:t>https://www.youtube.com/watch?v=xOVBMxnegwQ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Download the task:</a:t>
            </a:r>
          </a:p>
          <a:p>
            <a:pPr marL="0" indent="0">
              <a:buNone/>
            </a:pPr>
            <a:r>
              <a:rPr lang="en-GB" sz="2000" dirty="0"/>
              <a:t>https://uowtsd.sharepoint.com/:w:/r/teams/Pre-Sessionalgroup2023Stephanie_GRP/Shared%20Documents/General/Class%20Materials/10th%20-14th%20July/Day%205/Fun%20Friday%20Song%20Painter%20Man%20Task.docx?d=w7d420d34b197450bb1547a3163159c93&amp;csf=1&amp;web=1&amp;e=fQCww1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Listen and fill in the gaps.</a:t>
            </a:r>
          </a:p>
          <a:p>
            <a:pPr marL="0" indent="0">
              <a:buNone/>
            </a:pPr>
            <a:r>
              <a:rPr lang="en-GB" sz="2000" dirty="0"/>
              <a:t>Discuss the message of the song.   </a:t>
            </a:r>
          </a:p>
        </p:txBody>
      </p:sp>
    </p:spTree>
    <p:extLst>
      <p:ext uri="{BB962C8B-B14F-4D97-AF65-F5344CB8AC3E}">
        <p14:creationId xmlns:p14="http://schemas.microsoft.com/office/powerpoint/2010/main" val="3928187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AC52D-1683-2503-C524-7E4D5E102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Watch the TED talk - Self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300C3-6388-12CD-7D9B-17431A8FA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26372"/>
            <a:ext cx="7886700" cy="4950591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https://www.ted.com/talks/danielle_feinberg_the_magic_ingredient_that_brings_pixar_movies_to_life/up-next/transcript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Make notes.</a:t>
            </a:r>
          </a:p>
          <a:p>
            <a:endParaRPr lang="en-GB" dirty="0"/>
          </a:p>
          <a:p>
            <a:r>
              <a:rPr lang="en-GB" dirty="0"/>
              <a:t>1) What did Danielle want to be as a little girl?</a:t>
            </a:r>
          </a:p>
          <a:p>
            <a:r>
              <a:rPr lang="en-GB" dirty="0"/>
              <a:t>2) What did she study?</a:t>
            </a:r>
          </a:p>
          <a:p>
            <a:r>
              <a:rPr lang="en-GB" dirty="0"/>
              <a:t>3) How did she make her dreams come true?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480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924B7-1091-2CC7-D8C2-B3D272D7A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to agree and disagree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FA696-1B93-B018-4138-9F67E38A4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</a:t>
            </a:r>
            <a:r>
              <a:rPr lang="en-GB" dirty="0" err="1"/>
              <a:t>Wordwall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https://wordwall.net/play/34458/640/984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66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FA622-9535-101D-72B5-5F14F9F77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Agreeing and Disagreeing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36377-23DB-EBE4-C64A-A20D506AE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group of colorful squares with white text&#10;&#10;Description automatically generated">
            <a:extLst>
              <a:ext uri="{FF2B5EF4-FFF2-40B4-BE49-F238E27FC236}">
                <a16:creationId xmlns:a16="http://schemas.microsoft.com/office/drawing/2014/main" id="{9D58B8B2-1C20-FA91-6144-FA6323F5A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575" y="1181839"/>
            <a:ext cx="7804673" cy="4668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952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477F6-FDF0-FC73-2427-D33C61C9D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Discuss Art as a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FEED1-DC57-FF86-6D7B-92402365F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With reference to the song (and the talk) give your stance on working in the Arts.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47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7B33D-7A3B-128A-0887-ABBC6F8E7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Writing 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D2A06-D503-9722-6A82-9D0389018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Next week is the first written assessment.</a:t>
            </a:r>
          </a:p>
          <a:p>
            <a:endParaRPr lang="en-GB" dirty="0"/>
          </a:p>
          <a:p>
            <a:r>
              <a:rPr lang="en-GB" dirty="0"/>
              <a:t>R&amp;W e-book pages  57-59 – can help you to prepare.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084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C82B-D1D4-0D4C-FBA1-E074815EF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Pronunciation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2BB02-8374-D684-5088-B4ADCB26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9553"/>
            <a:ext cx="7886700" cy="5047410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You will hear a few words.</a:t>
            </a:r>
          </a:p>
          <a:p>
            <a:pPr marL="0" indent="0">
              <a:buNone/>
            </a:pPr>
            <a:r>
              <a:rPr lang="en-GB" sz="2600" dirty="0"/>
              <a:t>For each word type the correct one in Teams chat.</a:t>
            </a:r>
            <a:endParaRPr lang="en-GB" dirty="0"/>
          </a:p>
          <a:p>
            <a:r>
              <a:rPr lang="en-GB" sz="2600" dirty="0"/>
              <a:t>Artist                     Artists</a:t>
            </a:r>
          </a:p>
          <a:p>
            <a:r>
              <a:rPr lang="en-GB" sz="2600" dirty="0"/>
              <a:t>Expensive             Expressive</a:t>
            </a:r>
          </a:p>
          <a:p>
            <a:r>
              <a:rPr lang="en-GB" sz="2600" dirty="0"/>
              <a:t>Snakes                   snacks</a:t>
            </a:r>
          </a:p>
          <a:p>
            <a:r>
              <a:rPr lang="en-GB" sz="2600" dirty="0"/>
              <a:t>Dessert                  desert</a:t>
            </a:r>
          </a:p>
          <a:p>
            <a:r>
              <a:rPr lang="en-GB" sz="2600" dirty="0"/>
              <a:t>Illogical                  ecological </a:t>
            </a:r>
          </a:p>
          <a:p>
            <a:r>
              <a:rPr lang="en-GB" sz="2600" dirty="0"/>
              <a:t>Artist                      artistic</a:t>
            </a:r>
          </a:p>
          <a:p>
            <a:r>
              <a:rPr lang="en-GB" sz="2600" dirty="0"/>
              <a:t>Culture                   cultural</a:t>
            </a:r>
          </a:p>
          <a:p>
            <a:r>
              <a:rPr lang="en-GB" sz="2600" dirty="0"/>
              <a:t>Economic               economics </a:t>
            </a:r>
          </a:p>
        </p:txBody>
      </p:sp>
    </p:spTree>
    <p:extLst>
      <p:ext uri="{BB962C8B-B14F-4D97-AF65-F5344CB8AC3E}">
        <p14:creationId xmlns:p14="http://schemas.microsoft.com/office/powerpoint/2010/main" val="1167241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186D-B9CC-BB06-5172-4211286A1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More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072BD-E300-E7C7-A20C-E5ED200B8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Work in pairs.</a:t>
            </a:r>
          </a:p>
          <a:p>
            <a:r>
              <a:rPr lang="en-GB" dirty="0"/>
              <a:t>Practise saying a word from the slide. Your partner must guess which word you said.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07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C82B-D1D4-0D4C-FBA1-E074815EF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Pronunciation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2BB02-8374-D684-5088-B4ADCB26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9553"/>
            <a:ext cx="7886700" cy="504741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Choose 1 word from each pair.</a:t>
            </a:r>
          </a:p>
          <a:p>
            <a:pPr marL="0" indent="0">
              <a:buNone/>
            </a:pPr>
            <a:r>
              <a:rPr lang="en-GB" sz="2000" dirty="0"/>
              <a:t>Your partner will choose the word they hear you say.</a:t>
            </a:r>
          </a:p>
          <a:p>
            <a:pPr marL="0" indent="0">
              <a:buNone/>
            </a:pPr>
            <a:r>
              <a:rPr lang="en-GB" sz="2000" dirty="0"/>
              <a:t>Were they right? </a:t>
            </a:r>
            <a:r>
              <a:rPr lang="en-US" sz="1400" dirty="0">
                <a:hlinkClick r:id="rId2"/>
              </a:rPr>
              <a:t>Oxford Learner's Dictionaries | Find definitions, translations, and grammar explanations at Oxford Learner's Dictionaries (oxfordlearnersdictionaries.com)</a:t>
            </a:r>
            <a:r>
              <a:rPr lang="en-US" sz="1400" dirty="0"/>
              <a:t> </a:t>
            </a:r>
            <a:r>
              <a:rPr lang="en-GB" sz="2000" dirty="0"/>
              <a:t>Check  to see!</a:t>
            </a:r>
          </a:p>
          <a:p>
            <a:r>
              <a:rPr lang="en-GB" sz="2000" dirty="0"/>
              <a:t>Artist                     Artists                </a:t>
            </a:r>
          </a:p>
          <a:p>
            <a:r>
              <a:rPr lang="en-GB" sz="2000" dirty="0"/>
              <a:t>Expensive             Expressive</a:t>
            </a:r>
          </a:p>
          <a:p>
            <a:r>
              <a:rPr lang="en-GB" sz="2000" dirty="0"/>
              <a:t>Snakes                   snacks</a:t>
            </a:r>
          </a:p>
          <a:p>
            <a:r>
              <a:rPr lang="en-GB" sz="2000" dirty="0"/>
              <a:t>Dessert                  desert</a:t>
            </a:r>
          </a:p>
          <a:p>
            <a:r>
              <a:rPr lang="en-GB" sz="2000" dirty="0"/>
              <a:t>Illogical                  ecological </a:t>
            </a:r>
          </a:p>
          <a:p>
            <a:r>
              <a:rPr lang="en-GB" sz="2000" dirty="0"/>
              <a:t>Artist                      artistic</a:t>
            </a:r>
          </a:p>
          <a:p>
            <a:r>
              <a:rPr lang="en-GB" sz="2000" dirty="0"/>
              <a:t>Culture                   cultural</a:t>
            </a:r>
          </a:p>
          <a:p>
            <a:r>
              <a:rPr lang="en-GB" sz="2000" dirty="0"/>
              <a:t>Economic               economics </a:t>
            </a:r>
          </a:p>
        </p:txBody>
      </p:sp>
    </p:spTree>
    <p:extLst>
      <p:ext uri="{BB962C8B-B14F-4D97-AF65-F5344CB8AC3E}">
        <p14:creationId xmlns:p14="http://schemas.microsoft.com/office/powerpoint/2010/main" val="2142191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AC540-1E9F-0472-75B6-CC6075732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Tell us about your perfect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Welsh weekend trip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328BE-89DB-9D69-6EC6-8D6F2C3D3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Work with your group to create a perfect weekend.</a:t>
            </a:r>
          </a:p>
          <a:p>
            <a:endParaRPr lang="en-GB" dirty="0"/>
          </a:p>
          <a:p>
            <a:r>
              <a:rPr lang="en-GB" dirty="0"/>
              <a:t>Then tell us the itinerary</a:t>
            </a:r>
          </a:p>
        </p:txBody>
      </p:sp>
    </p:spTree>
    <p:extLst>
      <p:ext uri="{BB962C8B-B14F-4D97-AF65-F5344CB8AC3E}">
        <p14:creationId xmlns:p14="http://schemas.microsoft.com/office/powerpoint/2010/main" val="2371176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729F-B242-A66F-1FF7-279DC12BB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 Weekend Away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616F3-8916-B655-FB47-D67F08464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What’s your perfect weekend away?</a:t>
            </a:r>
          </a:p>
        </p:txBody>
      </p:sp>
    </p:spTree>
    <p:extLst>
      <p:ext uri="{BB962C8B-B14F-4D97-AF65-F5344CB8AC3E}">
        <p14:creationId xmlns:p14="http://schemas.microsoft.com/office/powerpoint/2010/main" val="9239533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9F297-679A-BFEA-6106-86046054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Review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B2CA9-6B05-79B9-59AB-6E75F314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www.kahoot.com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748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3114C-DF91-99F9-6634-2D7E22682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Homework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06F4-4110-983B-B2A4-06EB75187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08038"/>
            <a:ext cx="7886700" cy="50689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Focus on Vocabulary.</a:t>
            </a:r>
          </a:p>
          <a:p>
            <a:r>
              <a:rPr lang="en-GB" sz="2600" dirty="0"/>
              <a:t>Organise your word family lists.</a:t>
            </a:r>
          </a:p>
          <a:p>
            <a:r>
              <a:rPr lang="en-GB" sz="2600" dirty="0"/>
              <a:t>Practise the vocabulary sets on Quizlet: </a:t>
            </a:r>
            <a:r>
              <a:rPr lang="en-GB" sz="2600" dirty="0">
                <a:hlinkClick r:id="rId2"/>
              </a:rPr>
              <a:t>https://quizlet.com/class/26178730/</a:t>
            </a:r>
            <a:r>
              <a:rPr lang="en-GB" sz="2600" dirty="0"/>
              <a:t>  </a:t>
            </a:r>
          </a:p>
          <a:p>
            <a:r>
              <a:rPr lang="en-GB" sz="2600" dirty="0"/>
              <a:t>Why not make a new game on Quizlet for your classmates to play.</a:t>
            </a:r>
          </a:p>
          <a:p>
            <a:r>
              <a:rPr lang="en-GB" dirty="0"/>
              <a:t>Kahoot! Challenge: </a:t>
            </a:r>
            <a:r>
              <a:rPr lang="en-GB" sz="2000" dirty="0">
                <a:hlinkClick r:id="rId3"/>
              </a:rPr>
              <a:t>https://kahoot.it/challenge/08774846?challenge-id=41b20aa4-afd2-4085-bb5d-7b2bc5bf0453_1689326481186</a:t>
            </a:r>
            <a:endParaRPr lang="en-GB" sz="2000" dirty="0"/>
          </a:p>
          <a:p>
            <a:r>
              <a:rPr lang="en-GB" sz="2000" dirty="0"/>
              <a:t>PIN 08774846</a:t>
            </a:r>
          </a:p>
          <a:p>
            <a:r>
              <a:rPr lang="en-GB" dirty="0"/>
              <a:t>If you want more practice: Do the workbook activities for Unit 3.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5384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4EAE2-DABD-ECBC-785A-91C1345BF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Things you could do at the weekend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95555-8402-0EE2-0A27-CCAD709EC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Parkland Views – A Two Mile Round Walk Around Waun Las NNR - National Botanic Garden of Wales</a:t>
            </a:r>
            <a:endParaRPr lang="en-US" dirty="0"/>
          </a:p>
          <a:p>
            <a:r>
              <a:rPr lang="en-US" dirty="0">
                <a:hlinkClick r:id="rId3"/>
              </a:rPr>
              <a:t>Good Journey – Getting to National Botanic Garden of Wales Car-free</a:t>
            </a:r>
            <a:endParaRPr lang="en-US" dirty="0"/>
          </a:p>
          <a:p>
            <a:r>
              <a:rPr lang="en-US" dirty="0"/>
              <a:t> </a:t>
            </a:r>
            <a:r>
              <a:rPr lang="en-GB" dirty="0">
                <a:hlinkClick r:id="rId4"/>
              </a:rPr>
              <a:t>Carmarthenshire County Museum | </a:t>
            </a:r>
            <a:r>
              <a:rPr lang="en-GB" dirty="0" err="1">
                <a:hlinkClick r:id="rId4"/>
              </a:rPr>
              <a:t>VisitWales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Parc </a:t>
            </a:r>
            <a:r>
              <a:rPr lang="en-GB" dirty="0" err="1">
                <a:hlinkClick r:id="rId5"/>
              </a:rPr>
              <a:t>yr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Esgob</a:t>
            </a:r>
            <a:r>
              <a:rPr lang="en-GB" dirty="0">
                <a:hlinkClick r:id="rId5"/>
              </a:rPr>
              <a:t> – The Bishop's Park – </a:t>
            </a:r>
            <a:r>
              <a:rPr lang="en-GB" dirty="0" err="1">
                <a:hlinkClick r:id="rId5"/>
              </a:rPr>
              <a:t>Abergwili</a:t>
            </a:r>
            <a:r>
              <a:rPr lang="en-GB" dirty="0">
                <a:hlinkClick r:id="rId5"/>
              </a:rPr>
              <a:t> near Carmarthen</a:t>
            </a:r>
            <a:r>
              <a:rPr lang="en-GB" dirty="0"/>
              <a:t> </a:t>
            </a:r>
          </a:p>
          <a:p>
            <a:r>
              <a:rPr lang="en-US" dirty="0">
                <a:hlinkClick r:id="rId6"/>
              </a:rPr>
              <a:t>Castell </a:t>
            </a:r>
            <a:r>
              <a:rPr lang="en-US" dirty="0" err="1">
                <a:hlinkClick r:id="rId6"/>
              </a:rPr>
              <a:t>Llansteffan</a:t>
            </a:r>
            <a:r>
              <a:rPr lang="en-US" dirty="0">
                <a:hlinkClick r:id="rId6"/>
              </a:rPr>
              <a:t> | </a:t>
            </a:r>
            <a:r>
              <a:rPr lang="en-US" dirty="0" err="1">
                <a:hlinkClick r:id="rId6"/>
              </a:rPr>
              <a:t>Cadw</a:t>
            </a:r>
            <a:r>
              <a:rPr lang="en-US" dirty="0">
                <a:hlinkClick r:id="rId6"/>
              </a:rPr>
              <a:t> (</a:t>
            </a:r>
            <a:r>
              <a:rPr lang="en-US" dirty="0" err="1">
                <a:hlinkClick r:id="rId6"/>
              </a:rPr>
              <a:t>gov.wales</a:t>
            </a:r>
            <a:r>
              <a:rPr lang="en-US" dirty="0">
                <a:hlinkClick r:id="rId6"/>
              </a:rPr>
              <a:t>)</a:t>
            </a:r>
            <a:endParaRPr lang="en-US" dirty="0"/>
          </a:p>
          <a:p>
            <a:endParaRPr lang="en-US" dirty="0"/>
          </a:p>
          <a:p>
            <a:r>
              <a:rPr lang="en-US" dirty="0"/>
              <a:t>Go back to Tenby by train to enjoy the beach.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3147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FIVE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Review Units 1-3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 review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Error Correction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75710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9F297-679A-BFEA-6106-86046054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Review Vocabulary Units 1-3: 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Emotional &amp; Intellectual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B2CA9-6B05-79B9-59AB-6E75F314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Kahoot!</a:t>
            </a:r>
          </a:p>
          <a:p>
            <a:endParaRPr lang="en-GB"/>
          </a:p>
          <a:p>
            <a:r>
              <a:rPr lang="en-GB">
                <a:hlinkClick r:id="rId2"/>
              </a:rPr>
              <a:t>www.kahoot.com</a:t>
            </a:r>
            <a:endParaRPr lang="en-GB"/>
          </a:p>
          <a:p>
            <a:endParaRPr lang="en-GB"/>
          </a:p>
          <a:p>
            <a:r>
              <a:rPr lang="en-GB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8591940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5B99-2B13-ED87-4B3A-83D22D0EA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Error Correction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5836-964F-1E33-F527-337786FEA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Kahoot!</a:t>
            </a:r>
          </a:p>
          <a:p>
            <a:endParaRPr lang="en-GB"/>
          </a:p>
          <a:p>
            <a:r>
              <a:rPr lang="en-GB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16122917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C7CF7-62D0-AB9D-5126-8C0FEA179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 to the song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C95B2-E30C-7767-B57C-44B1B7F81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/>
              <a:t>Painter Man: </a:t>
            </a:r>
            <a:r>
              <a:rPr lang="en-GB" sz="2000">
                <a:hlinkClick r:id="rId2"/>
              </a:rPr>
              <a:t>https://www.youtube.com/watch?v=xOVBMxnegwQ</a:t>
            </a:r>
            <a:r>
              <a:rPr lang="en-GB" sz="2000"/>
              <a:t> </a:t>
            </a:r>
          </a:p>
          <a:p>
            <a:pPr marL="0" indent="0">
              <a:buNone/>
            </a:pPr>
            <a:r>
              <a:rPr lang="en-GB" sz="2000"/>
              <a:t>Download the task:</a:t>
            </a:r>
          </a:p>
          <a:p>
            <a:pPr marL="0" indent="0">
              <a:buNone/>
            </a:pPr>
            <a:r>
              <a:rPr lang="en-GB" sz="2000"/>
              <a:t>https://uowtsd.sharepoint.com/:w:/r/teams/Pre-Sessionalgroup2023Stephanie_GRP/Shared%20Documents/General/Class%20Materials/10th%20-14th%20July/Day%205/Fun%20Friday%20Song%20Painter%20Man%20Task.docx?d=w7d420d34b197450bb1547a3163159c93&amp;csf=1&amp;web=1&amp;e=fQCww1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Listen and fill in the gaps.</a:t>
            </a:r>
          </a:p>
          <a:p>
            <a:pPr marL="0" indent="0">
              <a:buNone/>
            </a:pPr>
            <a:r>
              <a:rPr lang="en-GB" sz="2000"/>
              <a:t>Discuss the message of the song.   </a:t>
            </a:r>
          </a:p>
        </p:txBody>
      </p:sp>
    </p:spTree>
    <p:extLst>
      <p:ext uri="{BB962C8B-B14F-4D97-AF65-F5344CB8AC3E}">
        <p14:creationId xmlns:p14="http://schemas.microsoft.com/office/powerpoint/2010/main" val="77125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477F6-FDF0-FC73-2427-D33C61C9D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Discuss Art as a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FEED1-DC57-FF86-6D7B-92402365F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With reference to the song (and the talk) give your stance on working in the Arts.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991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86BB8-A741-B56B-594B-6BB884615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Project: Create a 1-minute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F3B96-A174-0EB7-92D2-5496E9582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Immersion room</a:t>
            </a:r>
          </a:p>
          <a:p>
            <a:r>
              <a:rPr lang="en-GB"/>
              <a:t>The competition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0645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AC52D-1683-2503-C524-7E4D5E102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Watch the TED talk - Self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300C3-6388-12CD-7D9B-17431A8FA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26372"/>
            <a:ext cx="7886700" cy="4950591"/>
          </a:xfrm>
        </p:spPr>
        <p:txBody>
          <a:bodyPr/>
          <a:lstStyle/>
          <a:p>
            <a:r>
              <a:rPr lang="en-GB">
                <a:hlinkClick r:id="rId2"/>
              </a:rPr>
              <a:t>https://www.ted.com/talks/danielle_feinberg_the_magic_ingredient_that_brings_pixar_movies_to_life/up-next/transcript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Make notes.</a:t>
            </a:r>
          </a:p>
          <a:p>
            <a:endParaRPr lang="en-GB"/>
          </a:p>
          <a:p>
            <a:r>
              <a:rPr lang="en-GB"/>
              <a:t>1) What did Danielle want to be as a little girl?</a:t>
            </a:r>
          </a:p>
          <a:p>
            <a:r>
              <a:rPr lang="en-GB"/>
              <a:t>2) What did she study?</a:t>
            </a:r>
          </a:p>
          <a:p>
            <a:r>
              <a:rPr lang="en-GB"/>
              <a:t>3) How did she make her dreams come true?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190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9F297-679A-BFEA-6106-86046054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B2CA9-6B05-79B9-59AB-6E75F314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Kahoot!</a:t>
            </a:r>
          </a:p>
          <a:p>
            <a:endParaRPr lang="en-GB"/>
          </a:p>
          <a:p>
            <a:r>
              <a:rPr lang="en-GB">
                <a:hlinkClick r:id="rId2"/>
              </a:rPr>
              <a:t>www.kahoot.com</a:t>
            </a:r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39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C82B-D1D4-0D4C-FBA1-E074815EF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Pronunciation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2BB02-8374-D684-5088-B4ADCB26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9553"/>
            <a:ext cx="7886700" cy="5047410"/>
          </a:xfrm>
        </p:spPr>
        <p:txBody>
          <a:bodyPr/>
          <a:lstStyle/>
          <a:p>
            <a:pPr marL="0" indent="0">
              <a:buNone/>
            </a:pPr>
            <a:r>
              <a:rPr lang="en-GB" sz="2600"/>
              <a:t>You will hear a few words.</a:t>
            </a:r>
          </a:p>
          <a:p>
            <a:pPr marL="0" indent="0">
              <a:buNone/>
            </a:pPr>
            <a:r>
              <a:rPr lang="en-GB" sz="2600"/>
              <a:t>For each word type the correct one in Teams chat.</a:t>
            </a:r>
            <a:endParaRPr lang="en-GB"/>
          </a:p>
          <a:p>
            <a:r>
              <a:rPr lang="en-GB" sz="2600"/>
              <a:t>Artist                     Artists</a:t>
            </a:r>
          </a:p>
          <a:p>
            <a:r>
              <a:rPr lang="en-GB" sz="2600"/>
              <a:t>Expensive             Expressive</a:t>
            </a:r>
          </a:p>
          <a:p>
            <a:r>
              <a:rPr lang="en-GB" sz="2600"/>
              <a:t>Snakes                   snacks</a:t>
            </a:r>
          </a:p>
          <a:p>
            <a:r>
              <a:rPr lang="en-GB" sz="2600"/>
              <a:t>Dessert                  desert</a:t>
            </a:r>
          </a:p>
          <a:p>
            <a:r>
              <a:rPr lang="en-GB" sz="2600"/>
              <a:t>Illogical                  ecological </a:t>
            </a:r>
          </a:p>
          <a:p>
            <a:r>
              <a:rPr lang="en-GB" sz="2600"/>
              <a:t>Artist                      artistic</a:t>
            </a:r>
          </a:p>
          <a:p>
            <a:r>
              <a:rPr lang="en-GB" sz="2600"/>
              <a:t>Culture                   cultural</a:t>
            </a:r>
          </a:p>
          <a:p>
            <a:r>
              <a:rPr lang="en-GB" sz="2600"/>
              <a:t>Economic               economics </a:t>
            </a:r>
          </a:p>
        </p:txBody>
      </p:sp>
    </p:spTree>
    <p:extLst>
      <p:ext uri="{BB962C8B-B14F-4D97-AF65-F5344CB8AC3E}">
        <p14:creationId xmlns:p14="http://schemas.microsoft.com/office/powerpoint/2010/main" val="1135645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186D-B9CC-BB06-5172-4211286A1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More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072BD-E300-E7C7-A20C-E5ED200B8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Work in pairs.</a:t>
            </a:r>
          </a:p>
          <a:p>
            <a:r>
              <a:rPr lang="en-GB"/>
              <a:t>Practise saying a word from the slide. Your partner must guess which word you said.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071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C82B-D1D4-0D4C-FBA1-E074815EF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Pronunciation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2BB02-8374-D684-5088-B4ADCB26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9553"/>
            <a:ext cx="7886700" cy="5047410"/>
          </a:xfrm>
        </p:spPr>
        <p:txBody>
          <a:bodyPr/>
          <a:lstStyle/>
          <a:p>
            <a:pPr marL="0" indent="0">
              <a:buNone/>
            </a:pPr>
            <a:r>
              <a:rPr lang="en-GB" sz="2000"/>
              <a:t>Choose 1 word from each pair.</a:t>
            </a:r>
          </a:p>
          <a:p>
            <a:pPr marL="0" indent="0">
              <a:buNone/>
            </a:pPr>
            <a:r>
              <a:rPr lang="en-GB" sz="2000"/>
              <a:t>Your partner will choose the word they hear you say.</a:t>
            </a:r>
          </a:p>
          <a:p>
            <a:pPr marL="0" indent="0">
              <a:buNone/>
            </a:pPr>
            <a:r>
              <a:rPr lang="en-GB" sz="2000"/>
              <a:t>Were they right? </a:t>
            </a:r>
            <a:r>
              <a:rPr lang="en-US" sz="1400">
                <a:hlinkClick r:id="rId2"/>
              </a:rPr>
              <a:t>Oxford Learner's Dictionaries | Find definitions, translations, and grammar explanations at Oxford Learner's Dictionaries (oxfordlearnersdictionaries.com)</a:t>
            </a:r>
            <a:r>
              <a:rPr lang="en-US" sz="1400"/>
              <a:t> </a:t>
            </a:r>
            <a:r>
              <a:rPr lang="en-GB" sz="2000"/>
              <a:t>Check  to see!</a:t>
            </a:r>
          </a:p>
          <a:p>
            <a:r>
              <a:rPr lang="en-GB" sz="2000"/>
              <a:t>Artist                     Artists                </a:t>
            </a:r>
          </a:p>
          <a:p>
            <a:r>
              <a:rPr lang="en-GB" sz="2000"/>
              <a:t>Expensive             Expressive</a:t>
            </a:r>
          </a:p>
          <a:p>
            <a:r>
              <a:rPr lang="en-GB" sz="2000"/>
              <a:t>Snakes                   snacks</a:t>
            </a:r>
          </a:p>
          <a:p>
            <a:r>
              <a:rPr lang="en-GB" sz="2000"/>
              <a:t>Dessert                  desert</a:t>
            </a:r>
          </a:p>
          <a:p>
            <a:r>
              <a:rPr lang="en-GB" sz="2000"/>
              <a:t>Illogical                  ecological </a:t>
            </a:r>
          </a:p>
          <a:p>
            <a:r>
              <a:rPr lang="en-GB" sz="2000"/>
              <a:t>Artist                      artistic</a:t>
            </a:r>
          </a:p>
          <a:p>
            <a:r>
              <a:rPr lang="en-GB" sz="2000"/>
              <a:t>Culture                   cultural</a:t>
            </a:r>
          </a:p>
          <a:p>
            <a:r>
              <a:rPr lang="en-GB" sz="2000"/>
              <a:t>Economic               economics </a:t>
            </a:r>
          </a:p>
        </p:txBody>
      </p:sp>
    </p:spTree>
    <p:extLst>
      <p:ext uri="{BB962C8B-B14F-4D97-AF65-F5344CB8AC3E}">
        <p14:creationId xmlns:p14="http://schemas.microsoft.com/office/powerpoint/2010/main" val="2531005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AC540-1E9F-0472-75B6-CC6075732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Tell us about your perfect 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Welsh weekend trip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328BE-89DB-9D69-6EC6-8D6F2C3D3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Work with your group to create a perfect weekend.</a:t>
            </a:r>
          </a:p>
          <a:p>
            <a:endParaRPr lang="en-GB"/>
          </a:p>
          <a:p>
            <a:r>
              <a:rPr lang="en-GB"/>
              <a:t>Then tell us the itinerary</a:t>
            </a:r>
          </a:p>
        </p:txBody>
      </p:sp>
    </p:spTree>
    <p:extLst>
      <p:ext uri="{BB962C8B-B14F-4D97-AF65-F5344CB8AC3E}">
        <p14:creationId xmlns:p14="http://schemas.microsoft.com/office/powerpoint/2010/main" val="520569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C02B-A28E-066A-1ADA-54508DA1A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Discover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E6A70-8682-09A3-1906-49F734F9C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hlinkClick r:id="rId3"/>
            </a:endParaRPr>
          </a:p>
          <a:p>
            <a:endParaRPr lang="en-GB">
              <a:hlinkClick r:id="rId4"/>
            </a:endParaRPr>
          </a:p>
          <a:p>
            <a:r>
              <a:rPr lang="en-GB">
                <a:hlinkClick r:id="rId4"/>
              </a:rPr>
              <a:t>https://www.youtube.com/watch?v=L9p3ghfCW68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What is the spirit of Wales?</a:t>
            </a:r>
          </a:p>
          <a:p>
            <a:r>
              <a:rPr lang="en-GB"/>
              <a:t>What feelings does the film evoke? Add words to the chat. </a:t>
            </a:r>
          </a:p>
        </p:txBody>
      </p:sp>
    </p:spTree>
    <p:extLst>
      <p:ext uri="{BB962C8B-B14F-4D97-AF65-F5344CB8AC3E}">
        <p14:creationId xmlns:p14="http://schemas.microsoft.com/office/powerpoint/2010/main" val="31401492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5A2F2-71D8-06DA-970D-582898639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Find out about places to visit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B4B4B-08E0-A5DD-CD2B-3B42CED42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Padlet 1 – Art and Culture</a:t>
            </a:r>
          </a:p>
          <a:p>
            <a:r>
              <a:rPr lang="en-GB">
                <a:hlinkClick r:id="rId2"/>
              </a:rPr>
              <a:t>https://padlet.com/transitiontales/culture-vultures-5vagwkydvuo2fd6z</a:t>
            </a:r>
            <a:r>
              <a:rPr lang="en-GB"/>
              <a:t>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Padlet 2 – The Outdoor World</a:t>
            </a:r>
          </a:p>
          <a:p>
            <a:r>
              <a:rPr lang="en-GB">
                <a:hlinkClick r:id="rId3"/>
              </a:rPr>
              <a:t>https://padlet.com/transitiontales/the-great-outdoors-bnva5ltlgo38z9ej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3252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729F-B242-A66F-1FF7-279DC12BB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 Weekend Away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616F3-8916-B655-FB47-D67F08464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What’s your perfect weekend away?</a:t>
            </a:r>
          </a:p>
        </p:txBody>
      </p:sp>
    </p:spTree>
    <p:extLst>
      <p:ext uri="{BB962C8B-B14F-4D97-AF65-F5344CB8AC3E}">
        <p14:creationId xmlns:p14="http://schemas.microsoft.com/office/powerpoint/2010/main" val="26238697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7B33D-7A3B-128A-0887-ABBC6F8E7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Writing 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D2A06-D503-9722-6A82-9D0389018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Next week is the first written assessment.</a:t>
            </a:r>
          </a:p>
          <a:p>
            <a:endParaRPr lang="en-GB"/>
          </a:p>
          <a:p>
            <a:r>
              <a:rPr lang="en-GB"/>
              <a:t>R&amp;W e-book pages  57-59 – can help you to prepare.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70029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27035</TotalTime>
  <Words>1249</Words>
  <Application>Microsoft Office PowerPoint</Application>
  <PresentationFormat>On-screen Show (4:3)</PresentationFormat>
  <Paragraphs>244</Paragraphs>
  <Slides>35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35</vt:i4>
      </vt:variant>
    </vt:vector>
  </HeadingPairs>
  <TitlesOfParts>
    <vt:vector size="55" baseType="lpstr">
      <vt:lpstr>Arial</vt:lpstr>
      <vt:lpstr>Calibri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Take a 30-minute break</vt:lpstr>
      <vt:lpstr>  WEEK FOUR/THREE   Day Five   Session Two</vt:lpstr>
      <vt:lpstr>Discover Wales</vt:lpstr>
      <vt:lpstr>Find out about places to visit  in the UK</vt:lpstr>
      <vt:lpstr>Take a break</vt:lpstr>
      <vt:lpstr>Listen to the song</vt:lpstr>
      <vt:lpstr>Watch the TED talk - Self Study</vt:lpstr>
      <vt:lpstr>Language to agree and disagree</vt:lpstr>
      <vt:lpstr>Agreeing and Disagreeing</vt:lpstr>
      <vt:lpstr>Discuss Art as a career</vt:lpstr>
      <vt:lpstr>Writing Assessment 1</vt:lpstr>
      <vt:lpstr>Pronunciation Practice</vt:lpstr>
      <vt:lpstr>More Practice</vt:lpstr>
      <vt:lpstr>Pronunciation Practice</vt:lpstr>
      <vt:lpstr>Tell us about your perfect  Welsh weekend trip</vt:lpstr>
      <vt:lpstr>A Weekend Away</vt:lpstr>
      <vt:lpstr>Review Vocabulary</vt:lpstr>
      <vt:lpstr>Homework Reminder</vt:lpstr>
      <vt:lpstr>Things you could do at the weekend</vt:lpstr>
      <vt:lpstr>  WEEK FIVE   Day ONE   Session ONE</vt:lpstr>
      <vt:lpstr>Review Vocabulary Units 1-3:  Emotional &amp; Intellectual Intelligence</vt:lpstr>
      <vt:lpstr>Error Correction</vt:lpstr>
      <vt:lpstr>Listen to the song</vt:lpstr>
      <vt:lpstr>Discuss Art as a career</vt:lpstr>
      <vt:lpstr>Project: Create a 1-minute video</vt:lpstr>
      <vt:lpstr>Watch the TED talk - Self Study</vt:lpstr>
      <vt:lpstr>Review Vocabulary</vt:lpstr>
      <vt:lpstr>Pronunciation Practice</vt:lpstr>
      <vt:lpstr>More Practice</vt:lpstr>
      <vt:lpstr>Pronunciation Practice</vt:lpstr>
      <vt:lpstr>Tell us about your perfect  Welsh weekend trip</vt:lpstr>
      <vt:lpstr>Discover Wales</vt:lpstr>
      <vt:lpstr>Find out about places to visit  in the UK</vt:lpstr>
      <vt:lpstr>A Weekend Away</vt:lpstr>
      <vt:lpstr>Writing Assessment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135</cp:revision>
  <dcterms:created xsi:type="dcterms:W3CDTF">2021-03-10T12:10:47Z</dcterms:created>
  <dcterms:modified xsi:type="dcterms:W3CDTF">2024-08-05T05:37:28Z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