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854"/>
    <p:restoredTop sz="94694"/>
  </p:normalViewPr>
  <p:slideViewPr>
    <p:cSldViewPr snapToGrid="0" snapToObjects="1">
      <p:cViewPr varScale="1">
        <p:scale>
          <a:sx n="120" d="100"/>
          <a:sy n="120" d="100"/>
        </p:scale>
        <p:origin x="81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2326F9-1CC6-9343-AC1B-D9501A77671E}" type="datetimeFigureOut">
              <a:rPr lang="en-US" smtClean="0"/>
              <a:t>10/16/19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CC0666-FFC7-5045-ACAF-5F67CAF99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4798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CC0666-FFC7-5045-ACAF-5F67CAF99EC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2153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t>10/16/19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t>10/16/19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t>10/16/19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t>10/16/19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t>10/16/19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t>10/16/19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t>10/16/19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t>10/16/19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t>10/16/19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t>10/16/19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t>10/16/19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t>10/16/19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partpanda.com/clipart_images/clipart-care-group-22128030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ied.eu/project-updates/how-the-improvement-of-long-term/" TargetMode="External"/><Relationship Id="rId5" Type="http://schemas.openxmlformats.org/officeDocument/2006/relationships/hyperlink" Target="https://www.isasa.org/a-new-model-for-systemic-evaluation-of-the-south-african-education-system/" TargetMode="External"/><Relationship Id="rId4" Type="http://schemas.openxmlformats.org/officeDocument/2006/relationships/hyperlink" Target="https://econsultancy.com/the-essential-small-business-website-checklist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arning-mind.com/excellent-communication-skills-introverts/" TargetMode="External"/><Relationship Id="rId7" Type="http://schemas.openxmlformats.org/officeDocument/2006/relationships/hyperlink" Target="https://www.youthemployment.org.uk/young-professional-training/self-management-skills-young-professional/" TargetMode="External"/><Relationship Id="rId2" Type="http://schemas.openxmlformats.org/officeDocument/2006/relationships/hyperlink" Target="https://wecommunication.blogspot.com/2014/07/intrapersonal-communication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viblo.asia/p/the-8-essential-skills-for-teamwork-DKBedwXNGdX" TargetMode="External"/><Relationship Id="rId5" Type="http://schemas.openxmlformats.org/officeDocument/2006/relationships/hyperlink" Target="https://www.unicef.org.uk/what-we-do/un-convention-child-rights/" TargetMode="External"/><Relationship Id="rId4" Type="http://schemas.openxmlformats.org/officeDocument/2006/relationships/hyperlink" Target="https://www.kent-teach.com/Blog/post/2017/05/31/8-Tips-to-Effectively-Prioritise-your-Workload.asp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AFFFD-8FF9-594A-9222-3936849E9A3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5400" dirty="0"/>
              <a:t>Skills for Life: Employability and Future Pathways</a:t>
            </a:r>
            <a:br>
              <a:rPr lang="en-US" sz="5400" dirty="0"/>
            </a:br>
            <a:r>
              <a:rPr lang="en-US" sz="5400" dirty="0"/>
              <a:t>Ecge6001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C6E7C1-AFB4-594F-AA5E-B4989AD1BC3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By Kia Symons (1708506)</a:t>
            </a:r>
          </a:p>
        </p:txBody>
      </p:sp>
    </p:spTree>
    <p:extLst>
      <p:ext uri="{BB962C8B-B14F-4D97-AF65-F5344CB8AC3E}">
        <p14:creationId xmlns:p14="http://schemas.microsoft.com/office/powerpoint/2010/main" val="33785903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5C3E15-86FA-4A46-B6B0-30FC7AB7D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B6F499-720C-5543-BCB0-9AD4409DCE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module has involved learning the behaviours, attitudes and competencies needed in order to become employable and to enhance future employment opportunities. </a:t>
            </a:r>
          </a:p>
          <a:p>
            <a:r>
              <a:rPr lang="en-US" dirty="0"/>
              <a:t>It has helped me to understand what I need to focus on personally in order to gain further qualities and skills through gaining more experience in my chosen field of work.</a:t>
            </a:r>
          </a:p>
          <a:p>
            <a:r>
              <a:rPr lang="en-US" dirty="0"/>
              <a:t>It has given me the confidence to act on it and seek valuable experience- sooner rather than later. </a:t>
            </a:r>
          </a:p>
          <a:p>
            <a:endParaRPr lang="en-US" dirty="0"/>
          </a:p>
          <a:p>
            <a:r>
              <a:rPr lang="en-US" dirty="0"/>
              <a:t>Family Intervention Team;</a:t>
            </a:r>
          </a:p>
          <a:p>
            <a:r>
              <a:rPr lang="en-US" dirty="0"/>
              <a:t>Job role, what is it?</a:t>
            </a:r>
          </a:p>
          <a:p>
            <a:r>
              <a:rPr lang="en-US" dirty="0"/>
              <a:t>Why I have chosen this career path?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44434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8">
            <a:extLst>
              <a:ext uri="{FF2B5EF4-FFF2-40B4-BE49-F238E27FC236}">
                <a16:creationId xmlns:a16="http://schemas.microsoft.com/office/drawing/2014/main" id="{0E9B969E-CD96-4162-BA90-449BBDA95E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23162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5" name="Rectangle 10">
            <a:extLst>
              <a:ext uri="{FF2B5EF4-FFF2-40B4-BE49-F238E27FC236}">
                <a16:creationId xmlns:a16="http://schemas.microsoft.com/office/drawing/2014/main" id="{6B6401A4-FEE5-4976-857C-1FD0CDB2E2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23162" y="0"/>
            <a:ext cx="816874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E9B881-E216-394C-8D9D-A5E98D43E8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7557" y="1052345"/>
            <a:ext cx="6600012" cy="4405508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47AF1DF-6993-45FB-92A5-C36B1A680F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25029" cy="6858000"/>
          </a:xfrm>
          <a:prstGeom prst="rect">
            <a:avLst/>
          </a:prstGeom>
          <a:blipFill dpi="0" rotWithShape="1">
            <a:blip r:embed="rId3">
              <a:alphaModFix amt="6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E51A1F-C7D3-164D-AD59-69910BBF3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33" y="643464"/>
            <a:ext cx="2888344" cy="1428737"/>
          </a:xfrm>
        </p:spPr>
        <p:txBody>
          <a:bodyPr>
            <a:normAutofit/>
          </a:bodyPr>
          <a:lstStyle/>
          <a:p>
            <a:r>
              <a:rPr lang="en-US" sz="3200">
                <a:solidFill>
                  <a:srgbClr val="FFFFFF"/>
                </a:solidFill>
              </a:rPr>
              <a:t>Team working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F8F3A5-B77C-D743-A3D4-CBDFFA6CD9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337" y="2184036"/>
            <a:ext cx="3079577" cy="386963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500" dirty="0"/>
              <a:t>Working in groups throughout the module to complete activities </a:t>
            </a:r>
          </a:p>
          <a:p>
            <a:pPr>
              <a:lnSpc>
                <a:spcPct val="90000"/>
              </a:lnSpc>
            </a:pPr>
            <a:r>
              <a:rPr lang="en-US" sz="1500" dirty="0"/>
              <a:t>Classroom discussions</a:t>
            </a:r>
          </a:p>
          <a:p>
            <a:pPr>
              <a:lnSpc>
                <a:spcPct val="90000"/>
              </a:lnSpc>
            </a:pPr>
            <a:endParaRPr lang="en-US" sz="1500" dirty="0"/>
          </a:p>
          <a:p>
            <a:pPr>
              <a:lnSpc>
                <a:spcPct val="90000"/>
              </a:lnSpc>
            </a:pPr>
            <a:r>
              <a:rPr lang="en-US" sz="1500" dirty="0"/>
              <a:t>Becoming a family intervention team worker requires excellent team working skills- working with a multi disciplinary team, collaborating different teams of expertise. </a:t>
            </a:r>
          </a:p>
          <a:p>
            <a:pPr marL="0" indent="0">
              <a:lnSpc>
                <a:spcPct val="90000"/>
              </a:lnSpc>
              <a:buNone/>
            </a:pPr>
            <a:endParaRPr lang="en-US" sz="1500" dirty="0"/>
          </a:p>
          <a:p>
            <a:pPr marL="0" indent="0">
              <a:lnSpc>
                <a:spcPct val="90000"/>
              </a:lnSpc>
              <a:buNone/>
            </a:pPr>
            <a:r>
              <a:rPr lang="en-US" sz="1500" dirty="0"/>
              <a:t>Links to development of communication </a:t>
            </a:r>
          </a:p>
          <a:p>
            <a:pPr>
              <a:lnSpc>
                <a:spcPct val="90000"/>
              </a:lnSpc>
            </a:pPr>
            <a:endParaRPr lang="en-US" sz="1500" dirty="0">
              <a:solidFill>
                <a:srgbClr val="FFFFFF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305A097-EFF7-9348-A078-FA943A354FB0}"/>
              </a:ext>
            </a:extLst>
          </p:cNvPr>
          <p:cNvSpPr txBox="1"/>
          <p:nvPr/>
        </p:nvSpPr>
        <p:spPr>
          <a:xfrm>
            <a:off x="8899071" y="5829300"/>
            <a:ext cx="26484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(Source: </a:t>
            </a:r>
            <a:r>
              <a:rPr lang="en-US" dirty="0" err="1"/>
              <a:t>Viblo</a:t>
            </a:r>
            <a:r>
              <a:rPr lang="en-US" dirty="0"/>
              <a:t>, 2016)</a:t>
            </a:r>
          </a:p>
        </p:txBody>
      </p:sp>
    </p:spTree>
    <p:extLst>
      <p:ext uri="{BB962C8B-B14F-4D97-AF65-F5344CB8AC3E}">
        <p14:creationId xmlns:p14="http://schemas.microsoft.com/office/powerpoint/2010/main" val="2898924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B7DBD7-1244-0D49-9C6C-A94DA7DDBE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9450" y="727627"/>
            <a:ext cx="4957553" cy="1645920"/>
          </a:xfrm>
        </p:spPr>
        <p:txBody>
          <a:bodyPr>
            <a:normAutofit/>
          </a:bodyPr>
          <a:lstStyle/>
          <a:p>
            <a:r>
              <a:rPr lang="en-US" sz="4400" dirty="0"/>
              <a:t>Communication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D000060-D06D-4A48-BD8E-978966CCA7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7654" y="727628"/>
            <a:ext cx="5367164" cy="5415552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E4E5113-B3D0-40F8-9F39-B2C2BF92AE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3978" y="886862"/>
            <a:ext cx="5054517" cy="5097085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C96555-6F64-6044-BCCD-1573B0B3159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0666"/>
          <a:stretch/>
        </p:blipFill>
        <p:spPr>
          <a:xfrm>
            <a:off x="1204017" y="1978640"/>
            <a:ext cx="4414438" cy="291352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A048EA-945F-0048-B342-70A0FF1911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6792" y="2133830"/>
            <a:ext cx="4957554" cy="3496120"/>
          </a:xfrm>
        </p:spPr>
        <p:txBody>
          <a:bodyPr>
            <a:normAutofit/>
          </a:bodyPr>
          <a:lstStyle/>
          <a:p>
            <a:r>
              <a:rPr lang="en-US" dirty="0"/>
              <a:t>Talking clearly</a:t>
            </a:r>
          </a:p>
          <a:p>
            <a:endParaRPr lang="en-US" dirty="0"/>
          </a:p>
          <a:p>
            <a:r>
              <a:rPr lang="en-US" dirty="0"/>
              <a:t>Showing involvement in group discussions, answering questions.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Active listening</a:t>
            </a:r>
          </a:p>
          <a:p>
            <a:endParaRPr lang="en-US" dirty="0"/>
          </a:p>
          <a:p>
            <a:r>
              <a:rPr lang="en-US" dirty="0"/>
              <a:t>Collaboration with multi- disciplinary teams </a:t>
            </a:r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609606F-CD6B-2C40-94C8-B7D49E556F05}"/>
              </a:ext>
            </a:extLst>
          </p:cNvPr>
          <p:cNvSpPr txBox="1"/>
          <p:nvPr/>
        </p:nvSpPr>
        <p:spPr>
          <a:xfrm>
            <a:off x="2971800" y="5306785"/>
            <a:ext cx="26466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(Source: Learning Mind, no date) </a:t>
            </a:r>
          </a:p>
        </p:txBody>
      </p:sp>
    </p:spTree>
    <p:extLst>
      <p:ext uri="{BB962C8B-B14F-4D97-AF65-F5344CB8AC3E}">
        <p14:creationId xmlns:p14="http://schemas.microsoft.com/office/powerpoint/2010/main" val="31784870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65B2778-6678-45B6-9A79-C0910CFCA0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4393" y="237744"/>
            <a:ext cx="7652977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A404C9-8062-894E-8B16-95D1E99D8A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642593"/>
            <a:ext cx="6281928" cy="1744183"/>
          </a:xfrm>
        </p:spPr>
        <p:txBody>
          <a:bodyPr>
            <a:normAutofit/>
          </a:bodyPr>
          <a:lstStyle/>
          <a:p>
            <a:r>
              <a:rPr lang="en-US" dirty="0"/>
              <a:t>Intra- personal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1D5B3D-3B54-9045-B4BF-C94F28BF88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8680" y="2386584"/>
            <a:ext cx="6281928" cy="364845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300" dirty="0"/>
              <a:t>The module has helped me to gain a better understanding of myself and my future by exploring transferable qualities.</a:t>
            </a:r>
          </a:p>
          <a:p>
            <a:pPr>
              <a:lnSpc>
                <a:spcPct val="90000"/>
              </a:lnSpc>
            </a:pPr>
            <a:endParaRPr lang="en-US" sz="1300" dirty="0"/>
          </a:p>
          <a:p>
            <a:pPr>
              <a:lnSpc>
                <a:spcPct val="90000"/>
              </a:lnSpc>
            </a:pPr>
            <a:r>
              <a:rPr lang="en-US" sz="1300" dirty="0"/>
              <a:t>Discussion of volunteering has made me realise the importance and value it has in being employable. </a:t>
            </a:r>
          </a:p>
          <a:p>
            <a:pPr>
              <a:lnSpc>
                <a:spcPct val="90000"/>
              </a:lnSpc>
            </a:pPr>
            <a:endParaRPr lang="en-US" sz="1300" dirty="0"/>
          </a:p>
          <a:p>
            <a:pPr marL="0" indent="0">
              <a:lnSpc>
                <a:spcPct val="90000"/>
              </a:lnSpc>
              <a:buNone/>
            </a:pPr>
            <a:r>
              <a:rPr lang="en-US" sz="1300" dirty="0"/>
              <a:t>The job I am interested in requires experience working with children and families. Although I don’t have this experience at present, I have started the process with PAVS to gain valuable volunteering experience.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300" dirty="0"/>
              <a:t>According to </a:t>
            </a:r>
            <a:r>
              <a:rPr lang="en-US" sz="1300" dirty="0" err="1"/>
              <a:t>Trought</a:t>
            </a:r>
            <a:r>
              <a:rPr lang="en-US" sz="1300" dirty="0"/>
              <a:t> (2017) and </a:t>
            </a:r>
            <a:r>
              <a:rPr lang="en-US" sz="1300" dirty="0" err="1"/>
              <a:t>Garllarza</a:t>
            </a:r>
            <a:r>
              <a:rPr lang="en-US" sz="1300" dirty="0"/>
              <a:t> (2013) this shows commitment, motivation, time management and organisation skills. </a:t>
            </a:r>
          </a:p>
          <a:p>
            <a:pPr>
              <a:lnSpc>
                <a:spcPct val="90000"/>
              </a:lnSpc>
            </a:pPr>
            <a:endParaRPr lang="en-US" sz="1300" dirty="0"/>
          </a:p>
          <a:p>
            <a:pPr>
              <a:lnSpc>
                <a:spcPct val="90000"/>
              </a:lnSpc>
            </a:pPr>
            <a:r>
              <a:rPr lang="en-US" sz="1300" dirty="0"/>
              <a:t>Personal development plan – set goals and achievements.</a:t>
            </a: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2C57F61-3F6E-4BE5-B964-003AA9B355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37370" y="0"/>
            <a:ext cx="435463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AECEBE5-6F08-1848-8ECD-D0A9979293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9528" y="1770177"/>
            <a:ext cx="3318836" cy="331883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9AD7B0-F985-AC41-B427-CB01920D3003}"/>
              </a:ext>
            </a:extLst>
          </p:cNvPr>
          <p:cNvSpPr txBox="1"/>
          <p:nvPr/>
        </p:nvSpPr>
        <p:spPr>
          <a:xfrm>
            <a:off x="8470394" y="5323114"/>
            <a:ext cx="3318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(Source: Journalism and Communication, no date)</a:t>
            </a:r>
          </a:p>
        </p:txBody>
      </p:sp>
    </p:spTree>
    <p:extLst>
      <p:ext uri="{BB962C8B-B14F-4D97-AF65-F5344CB8AC3E}">
        <p14:creationId xmlns:p14="http://schemas.microsoft.com/office/powerpoint/2010/main" val="12505365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1A4F4A1-146B-4D29-852A-F609966797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8EB28D-957C-2D48-9761-3D438D8287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4616" y="881210"/>
            <a:ext cx="7417925" cy="1517035"/>
          </a:xfrm>
        </p:spPr>
        <p:txBody>
          <a:bodyPr>
            <a:normAutofit/>
          </a:bodyPr>
          <a:lstStyle/>
          <a:p>
            <a:r>
              <a:rPr lang="en-US">
                <a:solidFill>
                  <a:schemeClr val="tx1">
                    <a:lumMod val="75000"/>
                    <a:lumOff val="25000"/>
                  </a:schemeClr>
                </a:solidFill>
              </a:rPr>
              <a:t>Self- management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38D758-F070-B749-BEAC-A49518A1FF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4616" y="2626840"/>
            <a:ext cx="7245103" cy="3131777"/>
          </a:xfrm>
        </p:spPr>
        <p:txBody>
          <a:bodyPr>
            <a:normAutofit fontScale="92500" lnSpcReduction="20000"/>
          </a:bodyPr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Taking responsibility of your own actions and ability to organise yourself. </a:t>
            </a:r>
          </a:p>
          <a:p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Managing time effectively, meeting academic deadlines on time.</a:t>
            </a:r>
          </a:p>
          <a:p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Organisation and self- management has improved over the duration of the degree- planning ahead. </a:t>
            </a:r>
          </a:p>
          <a:p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en-US" dirty="0"/>
              <a:t>As Cottrell (2010) highlights, by taking control it will allow you to achieve and aim for the best version of yourself. </a:t>
            </a:r>
          </a:p>
          <a:p>
            <a:pPr marL="0" indent="0">
              <a:buNone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020178-9C5A-2040-83F9-1ECED7A2CC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065" y="1902278"/>
            <a:ext cx="2851020" cy="30534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A9FB7FD-595D-D940-B0D5-EB1178D33B20}"/>
              </a:ext>
            </a:extLst>
          </p:cNvPr>
          <p:cNvSpPr txBox="1"/>
          <p:nvPr/>
        </p:nvSpPr>
        <p:spPr>
          <a:xfrm>
            <a:off x="0" y="5110843"/>
            <a:ext cx="30260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(Source: E-consultancy, 2013)</a:t>
            </a:r>
          </a:p>
        </p:txBody>
      </p:sp>
    </p:spTree>
    <p:extLst>
      <p:ext uri="{BB962C8B-B14F-4D97-AF65-F5344CB8AC3E}">
        <p14:creationId xmlns:p14="http://schemas.microsoft.com/office/powerpoint/2010/main" val="16617622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ACA35-BE90-EE41-8EFE-F417AAC8C3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9450" y="727627"/>
            <a:ext cx="4957553" cy="1645920"/>
          </a:xfrm>
        </p:spPr>
        <p:txBody>
          <a:bodyPr>
            <a:normAutofit/>
          </a:bodyPr>
          <a:lstStyle/>
          <a:p>
            <a:r>
              <a:rPr lang="en-US" dirty="0"/>
              <a:t>Working under pressure</a:t>
            </a:r>
          </a:p>
        </p:txBody>
      </p:sp>
      <p:sp>
        <p:nvSpPr>
          <p:cNvPr id="13" name="Rectangle 8">
            <a:extLst>
              <a:ext uri="{FF2B5EF4-FFF2-40B4-BE49-F238E27FC236}">
                <a16:creationId xmlns:a16="http://schemas.microsoft.com/office/drawing/2014/main" id="{CD000060-D06D-4A48-BD8E-978966CCA7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7654" y="727628"/>
            <a:ext cx="5367164" cy="5415552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4" name="Rectangle 10">
            <a:extLst>
              <a:ext uri="{FF2B5EF4-FFF2-40B4-BE49-F238E27FC236}">
                <a16:creationId xmlns:a16="http://schemas.microsoft.com/office/drawing/2014/main" id="{DE4E5113-B3D0-40F8-9F39-B2C2BF92AE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3978" y="886862"/>
            <a:ext cx="5054517" cy="5097085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9BF0F3D-234F-6845-9760-0882B718FB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4017" y="2502854"/>
            <a:ext cx="4414438" cy="18651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0A1CD2-5FD0-BC48-A09A-65399CB065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9450" y="2538919"/>
            <a:ext cx="4957554" cy="3496120"/>
          </a:xfrm>
        </p:spPr>
        <p:txBody>
          <a:bodyPr>
            <a:normAutofit/>
          </a:bodyPr>
          <a:lstStyle/>
          <a:p>
            <a:r>
              <a:rPr lang="en-US" dirty="0"/>
              <a:t>Working as a Reablement support worker  in a very pressurised environment with restricted time limits ensuring well-being and comforts are met. </a:t>
            </a:r>
          </a:p>
          <a:p>
            <a:r>
              <a:rPr lang="en-US" dirty="0"/>
              <a:t>The varying responsibilities and unforeseen problems mean there is no regular workload. Every day is different, as you come across challenges unique to each service user.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D84199-1AFB-F64A-A10D-5EE0C226B046}"/>
              </a:ext>
            </a:extLst>
          </p:cNvPr>
          <p:cNvSpPr txBox="1"/>
          <p:nvPr/>
        </p:nvSpPr>
        <p:spPr>
          <a:xfrm>
            <a:off x="2390274" y="6256421"/>
            <a:ext cx="37045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(Source: Clipart Panda, 2017)</a:t>
            </a:r>
          </a:p>
        </p:txBody>
      </p:sp>
    </p:spTree>
    <p:extLst>
      <p:ext uri="{BB962C8B-B14F-4D97-AF65-F5344CB8AC3E}">
        <p14:creationId xmlns:p14="http://schemas.microsoft.com/office/powerpoint/2010/main" val="29723531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737D8AE-61D6-1D43-A205-A088D31EB5C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693" r="36958" b="1"/>
          <a:stretch/>
        </p:blipFill>
        <p:spPr>
          <a:xfrm>
            <a:off x="7837371" y="237744"/>
            <a:ext cx="4124416" cy="6382512"/>
          </a:xfrm>
          <a:prstGeom prst="rect">
            <a:avLst/>
          </a:prstGeom>
        </p:spPr>
      </p:pic>
      <p:sp>
        <p:nvSpPr>
          <p:cNvPr id="13" name="Rectangle 8">
            <a:extLst>
              <a:ext uri="{FF2B5EF4-FFF2-40B4-BE49-F238E27FC236}">
                <a16:creationId xmlns:a16="http://schemas.microsoft.com/office/drawing/2014/main" id="{891D1FF4-7F97-4936-9A4C-9FB71D8FB4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7744" y="237744"/>
            <a:ext cx="7652977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5D7182-17F5-8F4F-B4E2-3CA8CB117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642593"/>
            <a:ext cx="6281928" cy="1744183"/>
          </a:xfrm>
        </p:spPr>
        <p:txBody>
          <a:bodyPr>
            <a:normAutofit/>
          </a:bodyPr>
          <a:lstStyle/>
          <a:p>
            <a:r>
              <a:rPr lang="en-US" dirty="0"/>
              <a:t>Focused and Committed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967A12-4328-524F-BB56-4BCFF4B0B1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8680" y="2386584"/>
            <a:ext cx="6281928" cy="364845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500" dirty="0"/>
              <a:t>I am focused in reaching my end goal and desired career path through continuing education. </a:t>
            </a:r>
          </a:p>
          <a:p>
            <a:pPr>
              <a:lnSpc>
                <a:spcPct val="90000"/>
              </a:lnSpc>
            </a:pPr>
            <a:r>
              <a:rPr lang="en-US" sz="1500" dirty="0"/>
              <a:t>I am committed by managing to juggle part- time work, family life and my degree in order to gain valuable experience to support my chances of employment.</a:t>
            </a:r>
          </a:p>
          <a:p>
            <a:pPr>
              <a:lnSpc>
                <a:spcPct val="90000"/>
              </a:lnSpc>
            </a:pPr>
            <a:endParaRPr lang="en-US" sz="1500" dirty="0"/>
          </a:p>
          <a:p>
            <a:pPr>
              <a:lnSpc>
                <a:spcPct val="90000"/>
              </a:lnSpc>
            </a:pPr>
            <a:r>
              <a:rPr lang="en-US" sz="1500" dirty="0"/>
              <a:t>The job I am interested in requires knowledge of Microsoft and experience of providing clear, concise written and verbal reports. Through the support of student services and completing assignments in university, I am continually developing my academic ability of writing.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F01808E-5145-4F45-9DBD-0721320915A4}"/>
              </a:ext>
            </a:extLst>
          </p:cNvPr>
          <p:cNvSpPr txBox="1"/>
          <p:nvPr/>
        </p:nvSpPr>
        <p:spPr>
          <a:xfrm>
            <a:off x="3360259" y="5727263"/>
            <a:ext cx="442128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</a:t>
            </a:r>
            <a:r>
              <a:rPr lang="en-US" sz="1600" dirty="0"/>
              <a:t>Source: Independent Schools Association of Southern Africa , no date)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05448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E9B969E-CD96-4162-BA90-449BBDA95E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23162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B6401A4-FEE5-4976-857C-1FD0CDB2E2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23162" y="0"/>
            <a:ext cx="816874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A549248-CDCA-6B4B-9FD4-B292817E0D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4532" y="1542210"/>
            <a:ext cx="6144882" cy="4086346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47AF1DF-6993-45FB-92A5-C36B1A680F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25029" cy="6858000"/>
          </a:xfrm>
          <a:prstGeom prst="rect">
            <a:avLst/>
          </a:prstGeom>
          <a:blipFill dpi="0" rotWithShape="1">
            <a:blip r:embed="rId3">
              <a:alphaModFix amt="6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20BA7C-6F74-1346-8441-48191A8FB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33" y="643464"/>
            <a:ext cx="2888344" cy="1428737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rgbClr val="FFFFFF"/>
                </a:solidFill>
              </a:rPr>
              <a:t>Ability to prioritise work loads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6A1104-DEFA-884F-A7D0-836FE32B3F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337" y="2184036"/>
            <a:ext cx="2888439" cy="386963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500" dirty="0">
                <a:solidFill>
                  <a:srgbClr val="FFFFFF"/>
                </a:solidFill>
              </a:rPr>
              <a:t>Through part- time jobs,  ensuring the most important jobs are completed first. Realising what needs doing by specific deadlines. </a:t>
            </a:r>
          </a:p>
          <a:p>
            <a:pPr>
              <a:lnSpc>
                <a:spcPct val="90000"/>
              </a:lnSpc>
            </a:pPr>
            <a:r>
              <a:rPr lang="en-US" sz="1500" dirty="0">
                <a:solidFill>
                  <a:srgbClr val="FFFFFF"/>
                </a:solidFill>
              </a:rPr>
              <a:t>Prioritising academic work with my part-time job, ensuring I am managing my workload effectively. </a:t>
            </a:r>
          </a:p>
          <a:p>
            <a:pPr>
              <a:lnSpc>
                <a:spcPct val="90000"/>
              </a:lnSpc>
            </a:pPr>
            <a:endParaRPr lang="en-US" sz="1500" dirty="0">
              <a:solidFill>
                <a:srgbClr val="FFFFFF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sz="1500" dirty="0">
                <a:solidFill>
                  <a:srgbClr val="FFFFFF"/>
                </a:solidFill>
              </a:rPr>
              <a:t>The job requires independence and management of my own work loads and commitments.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D6E7E5-30DC-7F40-9D21-D297DC7B353D}"/>
              </a:ext>
            </a:extLst>
          </p:cNvPr>
          <p:cNvSpPr txBox="1"/>
          <p:nvPr/>
        </p:nvSpPr>
        <p:spPr>
          <a:xfrm>
            <a:off x="9240253" y="5935579"/>
            <a:ext cx="2646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(Source: Taylor, 2017) </a:t>
            </a:r>
          </a:p>
        </p:txBody>
      </p:sp>
    </p:spTree>
    <p:extLst>
      <p:ext uri="{BB962C8B-B14F-4D97-AF65-F5344CB8AC3E}">
        <p14:creationId xmlns:p14="http://schemas.microsoft.com/office/powerpoint/2010/main" val="29563549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E9B969E-CD96-4162-BA90-449BBDA95E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23162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B6401A4-FEE5-4976-857C-1FD0CDB2E2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23162" y="0"/>
            <a:ext cx="816874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7108142-0EB1-7D41-A251-F1879B9586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7497" y="1164146"/>
            <a:ext cx="6880072" cy="4368845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47AF1DF-6993-45FB-92A5-C36B1A680F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25029" cy="6858000"/>
          </a:xfrm>
          <a:prstGeom prst="rect">
            <a:avLst/>
          </a:prstGeom>
          <a:blipFill dpi="0" rotWithShape="1">
            <a:blip r:embed="rId3">
              <a:alphaModFix amt="6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038028-FC60-E747-8334-2A63C9F388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337" y="2184036"/>
            <a:ext cx="2888439" cy="3869634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1400" dirty="0">
                <a:solidFill>
                  <a:srgbClr val="FFFFFF"/>
                </a:solidFill>
              </a:rPr>
              <a:t>‘Skills mature and develop through practice, reflection and feedback moving through different stages of your course.’ (Cottrell, 2013:1).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400" dirty="0">
                <a:solidFill>
                  <a:srgbClr val="FFFFFF"/>
                </a:solidFill>
              </a:rPr>
              <a:t>Cottrell (2013) continues to highlight the importance of these skills is to manage yourself whilst studying and ways to improve your employability chances of developing a range of skills and ways to do so.</a:t>
            </a:r>
          </a:p>
          <a:p>
            <a:pPr marL="0" indent="0">
              <a:lnSpc>
                <a:spcPct val="90000"/>
              </a:lnSpc>
              <a:buNone/>
            </a:pPr>
            <a:endParaRPr lang="en-US" sz="1400" dirty="0">
              <a:solidFill>
                <a:srgbClr val="FFFFFF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endParaRPr lang="en-US" sz="1400" dirty="0">
              <a:solidFill>
                <a:srgbClr val="FFFFFF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sz="1400" dirty="0">
                <a:solidFill>
                  <a:srgbClr val="FFFFFF"/>
                </a:solidFill>
              </a:rPr>
              <a:t>Thank you for listening.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F6C5D7-AC1C-7148-BC65-98B4CD835264}"/>
              </a:ext>
            </a:extLst>
          </p:cNvPr>
          <p:cNvSpPr txBox="1"/>
          <p:nvPr/>
        </p:nvSpPr>
        <p:spPr>
          <a:xfrm>
            <a:off x="8362122" y="5724939"/>
            <a:ext cx="31854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(Source: Institute of Entrepreneurship Development, no date). </a:t>
            </a:r>
          </a:p>
        </p:txBody>
      </p:sp>
    </p:spTree>
    <p:extLst>
      <p:ext uri="{BB962C8B-B14F-4D97-AF65-F5344CB8AC3E}">
        <p14:creationId xmlns:p14="http://schemas.microsoft.com/office/powerpoint/2010/main" val="26348684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60CBD6-286F-8F44-8247-B791D7B6FB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296779"/>
            <a:ext cx="2261191" cy="479398"/>
          </a:xfrm>
        </p:spPr>
        <p:txBody>
          <a:bodyPr>
            <a:normAutofit/>
          </a:bodyPr>
          <a:lstStyle/>
          <a:p>
            <a:r>
              <a:rPr lang="en-US" sz="2800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4F7A4D-F002-4E40-A5CD-A86A265EA3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776178"/>
            <a:ext cx="10058400" cy="5785044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dirty="0"/>
              <a:t>Arteaga, F., </a:t>
            </a:r>
            <a:r>
              <a:rPr lang="en-US" dirty="0" err="1"/>
              <a:t>Gallarza</a:t>
            </a:r>
            <a:r>
              <a:rPr lang="en-US" dirty="0"/>
              <a:t>, M. and Gil- </a:t>
            </a:r>
            <a:r>
              <a:rPr lang="en-US" dirty="0" err="1"/>
              <a:t>Saura</a:t>
            </a:r>
            <a:r>
              <a:rPr lang="en-US" dirty="0"/>
              <a:t>, I. (2013) ‘The value of volunteering in special events: A longitudinal study’, </a:t>
            </a:r>
            <a:r>
              <a:rPr lang="en-US" i="1" dirty="0"/>
              <a:t>Annals of Tourism Research</a:t>
            </a:r>
            <a:r>
              <a:rPr lang="en-US" dirty="0"/>
              <a:t>, 40,1, pp.105–131.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/>
              <a:t>Bhagra</a:t>
            </a:r>
            <a:r>
              <a:rPr lang="en-US" dirty="0"/>
              <a:t>, A. (2018) ‘Changing Paradigm of Employability Skills in the Global Business World: A Review’, </a:t>
            </a:r>
            <a:r>
              <a:rPr lang="en-US" i="1" dirty="0"/>
              <a:t>IUP Journal of Soft Skills</a:t>
            </a:r>
            <a:r>
              <a:rPr lang="en-US" dirty="0"/>
              <a:t>, 12,2, pp.7–25.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Clip Art Panda. (2017) ‘Caring Clip Art: Clipart Care Group’ </a:t>
            </a:r>
            <a:r>
              <a:rPr lang="en-US" u="sng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http://www.clipartpanda.com/clipart_images/clipart-care-group-22128030</a:t>
            </a:r>
            <a:r>
              <a:rPr lang="en-US" dirty="0"/>
              <a:t> [Accessed: 14th October 2019]. </a:t>
            </a:r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pPr marL="0" indent="0">
              <a:buNone/>
            </a:pPr>
            <a:r>
              <a:rPr lang="en-US" dirty="0"/>
              <a:t>Cottrell, S. (2010) </a:t>
            </a:r>
            <a:r>
              <a:rPr lang="en-US" i="1" dirty="0"/>
              <a:t>Skills for Success: Personal Development and Employability. </a:t>
            </a:r>
            <a:r>
              <a:rPr lang="en-US" dirty="0"/>
              <a:t>London: Palgrave Macmillan.</a:t>
            </a:r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pPr marL="0" indent="0">
              <a:buNone/>
            </a:pPr>
            <a:r>
              <a:rPr lang="en-US" dirty="0"/>
              <a:t>Cottrell, S. (2013) </a:t>
            </a:r>
            <a:r>
              <a:rPr lang="en-US" i="1" dirty="0"/>
              <a:t>The Study Skills Handbook</a:t>
            </a:r>
            <a:r>
              <a:rPr lang="en-US" dirty="0"/>
              <a:t>. Basingstoke, Hampshire: Palgrave Macmillan.</a:t>
            </a:r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pPr marL="0" indent="0">
              <a:buNone/>
            </a:pPr>
            <a:r>
              <a:rPr lang="en-US" dirty="0"/>
              <a:t>E-consultancy. (2013) ‘The Small Business Website Checklist’ </a:t>
            </a:r>
            <a:r>
              <a:rPr lang="en-US" u="sng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https://econsultancy.com/the-essential-small-business-website-checklist/</a:t>
            </a:r>
            <a:r>
              <a:rPr lang="en-US" dirty="0"/>
              <a:t> [Accessed: 14</a:t>
            </a:r>
            <a:r>
              <a:rPr lang="en-US" baseline="30000" dirty="0"/>
              <a:t>th</a:t>
            </a:r>
            <a:r>
              <a:rPr lang="en-US" dirty="0"/>
              <a:t> October 2019].</a:t>
            </a:r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pPr marL="0" indent="0">
              <a:buNone/>
            </a:pPr>
            <a:r>
              <a:rPr lang="en-US" dirty="0"/>
              <a:t>Elliot, D., Hall, S., Lewin, J. and Lowden, K. (2011) ‘Employers perceptions of the employability skills of new graduates’ </a:t>
            </a:r>
            <a:r>
              <a:rPr lang="en-US" i="1" dirty="0"/>
              <a:t>Research commissioned by the Edge Foundation. </a:t>
            </a:r>
            <a:r>
              <a:rPr lang="en-US" dirty="0"/>
              <a:t>Edge Foundation, London. </a:t>
            </a:r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pPr marL="0" indent="0">
              <a:buNone/>
            </a:pPr>
            <a:r>
              <a:rPr lang="en-US" dirty="0"/>
              <a:t>Gravells, A., ProQuest. and ProQuest, CSA. (2010) </a:t>
            </a:r>
            <a:r>
              <a:rPr lang="en-US" i="1" dirty="0"/>
              <a:t>Delivering employability skills in the lifelong learning sector</a:t>
            </a:r>
            <a:r>
              <a:rPr lang="en-US" dirty="0"/>
              <a:t>, Exeter: Learning Matters.</a:t>
            </a:r>
          </a:p>
          <a:p>
            <a:pPr marL="0" indent="0">
              <a:buNone/>
            </a:pPr>
            <a:r>
              <a:rPr lang="en-US" dirty="0"/>
              <a:t>HM Government. (2018) </a:t>
            </a:r>
            <a:r>
              <a:rPr lang="en-US" i="1" dirty="0"/>
              <a:t>Working Together to Safeguard Children. </a:t>
            </a:r>
            <a:r>
              <a:rPr lang="en-US" dirty="0"/>
              <a:t>Cardiff: Welsh Assembly Government.</a:t>
            </a:r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pPr marL="0" indent="0">
              <a:buNone/>
            </a:pPr>
            <a:r>
              <a:rPr lang="en-US" dirty="0"/>
              <a:t>Independent Schools Association of Southern Africa. (no date) ‘A new model for systemic evaluation of the south African education system’ </a:t>
            </a:r>
            <a:r>
              <a:rPr lang="en-US" u="sng" dirty="0"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https://www.isasa.org/a-new-model-for-systemic-evaluation-of-the-south-african-education-system/</a:t>
            </a:r>
            <a:r>
              <a:rPr lang="en-US" dirty="0"/>
              <a:t> [Accessed: 14</a:t>
            </a:r>
            <a:r>
              <a:rPr lang="en-US" baseline="30000" dirty="0"/>
              <a:t>th</a:t>
            </a:r>
            <a:r>
              <a:rPr lang="en-US" dirty="0"/>
              <a:t> October 2019].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Institute of Entrepreneurship Development. (no date) ‘How the improvement of long- term employability skills can decrease unemployment rates in Europe’ </a:t>
            </a:r>
            <a:r>
              <a:rPr lang="en-US" u="sng" dirty="0"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https://ied.eu/project-updates/how-the-improvement-of-long-term/</a:t>
            </a:r>
            <a:r>
              <a:rPr lang="en-US" dirty="0"/>
              <a:t> [Date Accessed: 14</a:t>
            </a:r>
            <a:r>
              <a:rPr lang="en-US" baseline="30000" dirty="0"/>
              <a:t>th</a:t>
            </a:r>
            <a:r>
              <a:rPr lang="en-US" dirty="0"/>
              <a:t> October 2019]. </a:t>
            </a:r>
          </a:p>
          <a:p>
            <a:endParaRPr lang="en-US" sz="2500" dirty="0"/>
          </a:p>
        </p:txBody>
      </p:sp>
    </p:spTree>
    <p:extLst>
      <p:ext uri="{BB962C8B-B14F-4D97-AF65-F5344CB8AC3E}">
        <p14:creationId xmlns:p14="http://schemas.microsoft.com/office/powerpoint/2010/main" val="24185030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81D608-8165-4240-9367-789E1C3742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387413"/>
            <a:ext cx="2410047" cy="410029"/>
          </a:xfrm>
        </p:spPr>
        <p:txBody>
          <a:bodyPr>
            <a:noAutofit/>
          </a:bodyPr>
          <a:lstStyle/>
          <a:p>
            <a:r>
              <a:rPr lang="en-US" sz="3200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DBA522-7F78-1943-924E-F2C45FBE99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797442"/>
            <a:ext cx="10058400" cy="575221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sz="1000" dirty="0"/>
              <a:t>Journalism and Communication. (no date) ‘Intrapersonal Communication.’ </a:t>
            </a:r>
            <a:r>
              <a:rPr lang="en-US" sz="1000" u="sng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https://wecommunication.blogspot.com/2014/07/intrapersonal-communication.html</a:t>
            </a:r>
            <a:r>
              <a:rPr lang="en-US" sz="1000" dirty="0"/>
              <a:t> [Accessed: 14</a:t>
            </a:r>
            <a:r>
              <a:rPr lang="en-US" sz="1000" baseline="30000" dirty="0"/>
              <a:t>th</a:t>
            </a:r>
            <a:r>
              <a:rPr lang="en-US" sz="1000" dirty="0"/>
              <a:t> October 2019]. </a:t>
            </a:r>
          </a:p>
          <a:p>
            <a:pPr marL="0" indent="0">
              <a:buNone/>
            </a:pPr>
            <a:r>
              <a:rPr lang="en-US" sz="1000" dirty="0"/>
              <a:t> </a:t>
            </a:r>
          </a:p>
          <a:p>
            <a:pPr marL="0" indent="0">
              <a:buNone/>
            </a:pPr>
            <a:r>
              <a:rPr lang="en-US" sz="1000" dirty="0"/>
              <a:t>Learning Minds. (no date) ‘5 excellent communication skills introverts didn’t know they had.’ </a:t>
            </a:r>
            <a:r>
              <a:rPr lang="en-US" sz="1000" u="sng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https://www.learning-mind.com/excellent-communication-skills-introverts/</a:t>
            </a:r>
            <a:r>
              <a:rPr lang="en-US" sz="1000" dirty="0"/>
              <a:t> [Accessed: 14</a:t>
            </a:r>
            <a:r>
              <a:rPr lang="en-US" sz="1000" baseline="30000" dirty="0"/>
              <a:t>th</a:t>
            </a:r>
            <a:r>
              <a:rPr lang="en-US" sz="1000" dirty="0"/>
              <a:t> October 2019]. </a:t>
            </a:r>
          </a:p>
          <a:p>
            <a:pPr marL="0" indent="0">
              <a:buNone/>
            </a:pPr>
            <a:r>
              <a:rPr lang="en-US" sz="1000" dirty="0"/>
              <a:t> </a:t>
            </a:r>
          </a:p>
          <a:p>
            <a:pPr marL="0" indent="0">
              <a:buNone/>
            </a:pPr>
            <a:r>
              <a:rPr lang="en-US" sz="1000" dirty="0"/>
              <a:t>Lowe, F. and O'Hara, S. (2000) ‘Multi-disciplinary team working in practice: Managing the transition’, </a:t>
            </a:r>
            <a:r>
              <a:rPr lang="en-US" sz="1000" i="1" dirty="0"/>
              <a:t>Journal of Interprofessional Care</a:t>
            </a:r>
            <a:r>
              <a:rPr lang="en-US" sz="1000" dirty="0"/>
              <a:t>, 14,3, pp.269–279.</a:t>
            </a:r>
          </a:p>
          <a:p>
            <a:pPr marL="0" indent="0">
              <a:buNone/>
            </a:pPr>
            <a:r>
              <a:rPr lang="en-US" sz="1000" dirty="0"/>
              <a:t> </a:t>
            </a:r>
          </a:p>
          <a:p>
            <a:pPr marL="0" indent="0">
              <a:buNone/>
            </a:pPr>
            <a:r>
              <a:rPr lang="en-US" sz="1000" dirty="0"/>
              <a:t>Ochs, E. and </a:t>
            </a:r>
            <a:r>
              <a:rPr lang="en-US" sz="1000" dirty="0" err="1"/>
              <a:t>Schieffelin</a:t>
            </a:r>
            <a:r>
              <a:rPr lang="en-US" sz="1000" dirty="0"/>
              <a:t>, B. (2017) </a:t>
            </a:r>
            <a:r>
              <a:rPr lang="en-US" sz="1000" i="1" dirty="0"/>
              <a:t>Acquiring Conversational Competence. </a:t>
            </a:r>
            <a:r>
              <a:rPr lang="en-US" sz="1000" dirty="0"/>
              <a:t>Oxon: Routledge. </a:t>
            </a:r>
          </a:p>
          <a:p>
            <a:pPr marL="0" indent="0">
              <a:buNone/>
            </a:pPr>
            <a:r>
              <a:rPr lang="en-US" sz="1000" dirty="0"/>
              <a:t> </a:t>
            </a:r>
          </a:p>
          <a:p>
            <a:pPr marL="0" indent="0">
              <a:buNone/>
            </a:pPr>
            <a:r>
              <a:rPr lang="en-US" sz="1000" dirty="0"/>
              <a:t>Skills and Enterprise Network. (2001) </a:t>
            </a:r>
            <a:r>
              <a:rPr lang="en-US" sz="1000" i="1" dirty="0"/>
              <a:t>Update: A Digest of Recent </a:t>
            </a:r>
            <a:r>
              <a:rPr lang="en-US" sz="1000" i="1" dirty="0" err="1"/>
              <a:t>Labour</a:t>
            </a:r>
            <a:r>
              <a:rPr lang="en-US" sz="1000" i="1" dirty="0"/>
              <a:t> Market, Research and Evaluation Reports and Developments. </a:t>
            </a:r>
            <a:r>
              <a:rPr lang="en-US" sz="1000" dirty="0"/>
              <a:t>Sheffield: Skills and Enterprise Network.</a:t>
            </a:r>
          </a:p>
          <a:p>
            <a:pPr marL="0" indent="0">
              <a:buNone/>
            </a:pPr>
            <a:r>
              <a:rPr lang="en-US" sz="1000" dirty="0"/>
              <a:t>Taylor, R. (2017) ‘8 tips to effectively prioritise your workload’ </a:t>
            </a:r>
            <a:r>
              <a:rPr lang="en-US" sz="1000" u="sng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https://www.kent-teach.com/Blog/post/2017/05/31/8-Tips-to-Effectively-Prioritise-your-Workload.aspx</a:t>
            </a:r>
            <a:r>
              <a:rPr lang="en-US" sz="1000" dirty="0"/>
              <a:t> [Accessed: 14</a:t>
            </a:r>
            <a:r>
              <a:rPr lang="en-US" sz="1000" baseline="30000" dirty="0"/>
              <a:t>th</a:t>
            </a:r>
            <a:r>
              <a:rPr lang="en-US" sz="1000" dirty="0"/>
              <a:t> October 2019]. </a:t>
            </a:r>
          </a:p>
          <a:p>
            <a:pPr marL="0" indent="0">
              <a:buNone/>
            </a:pPr>
            <a:r>
              <a:rPr lang="en-US" sz="1000" dirty="0"/>
              <a:t> </a:t>
            </a:r>
          </a:p>
          <a:p>
            <a:pPr marL="0" indent="0">
              <a:buNone/>
            </a:pPr>
            <a:r>
              <a:rPr lang="en-US" sz="1000" dirty="0"/>
              <a:t>The Munro Review of Child Protection: Final Report. (2011) </a:t>
            </a:r>
            <a:r>
              <a:rPr lang="en-US" sz="1000" i="1" dirty="0"/>
              <a:t>A Child- centered system. </a:t>
            </a:r>
            <a:r>
              <a:rPr lang="en-US" sz="1000" dirty="0"/>
              <a:t>Norwich: TSO. </a:t>
            </a:r>
          </a:p>
          <a:p>
            <a:pPr marL="0" indent="0">
              <a:buNone/>
            </a:pPr>
            <a:r>
              <a:rPr lang="en-US" sz="1000" dirty="0"/>
              <a:t> </a:t>
            </a:r>
          </a:p>
          <a:p>
            <a:pPr marL="0" indent="0">
              <a:buNone/>
            </a:pPr>
            <a:r>
              <a:rPr lang="en-US" sz="1000" dirty="0" err="1"/>
              <a:t>Trought</a:t>
            </a:r>
            <a:r>
              <a:rPr lang="en-US" sz="1000" dirty="0"/>
              <a:t>, F. (2017) </a:t>
            </a:r>
            <a:r>
              <a:rPr lang="en-US" sz="1000" i="1" dirty="0"/>
              <a:t>Brilliant employability skills: how to stand out from the crowd in the graduate job market. </a:t>
            </a:r>
            <a:r>
              <a:rPr lang="en-US" sz="1000" dirty="0"/>
              <a:t>New York: </a:t>
            </a:r>
            <a:r>
              <a:rPr lang="en-US" sz="1000" dirty="0" err="1"/>
              <a:t>Pearsons</a:t>
            </a:r>
            <a:r>
              <a:rPr lang="en-US" sz="1000" dirty="0"/>
              <a:t> Education.</a:t>
            </a:r>
          </a:p>
          <a:p>
            <a:pPr marL="0" indent="0">
              <a:buNone/>
            </a:pPr>
            <a:r>
              <a:rPr lang="en-US" sz="1000" dirty="0"/>
              <a:t> </a:t>
            </a:r>
          </a:p>
          <a:p>
            <a:pPr marL="0" indent="0">
              <a:buNone/>
            </a:pPr>
            <a:r>
              <a:rPr lang="en-US" sz="1000" dirty="0" err="1"/>
              <a:t>Unicef</a:t>
            </a:r>
            <a:r>
              <a:rPr lang="en-US" sz="1000" dirty="0"/>
              <a:t>. (no date) ‘The United Nations on the Rights of the Child’ </a:t>
            </a:r>
            <a:r>
              <a:rPr lang="en-US" sz="1000" dirty="0"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https://www.unicef.org.uk/what-we-do/un-convention-child-rights/</a:t>
            </a:r>
            <a:r>
              <a:rPr lang="en-US" sz="1000" dirty="0"/>
              <a:t> [Date Accessed 12</a:t>
            </a:r>
            <a:r>
              <a:rPr lang="en-US" sz="1000" baseline="30000" dirty="0"/>
              <a:t>th</a:t>
            </a:r>
            <a:r>
              <a:rPr lang="en-US" sz="1000" dirty="0"/>
              <a:t> October 2019]. </a:t>
            </a:r>
          </a:p>
          <a:p>
            <a:pPr marL="0" indent="0">
              <a:buNone/>
            </a:pPr>
            <a:r>
              <a:rPr lang="en-US" sz="1000" dirty="0"/>
              <a:t> </a:t>
            </a:r>
          </a:p>
          <a:p>
            <a:pPr marL="0" indent="0">
              <a:buNone/>
            </a:pPr>
            <a:r>
              <a:rPr lang="en-US" sz="1000" dirty="0" err="1"/>
              <a:t>Viblo</a:t>
            </a:r>
            <a:r>
              <a:rPr lang="en-US" sz="1000" dirty="0"/>
              <a:t>. (2016) ‘The Essential Skills for Teamwork.’ </a:t>
            </a:r>
            <a:r>
              <a:rPr lang="en-US" sz="1000" u="sng" dirty="0"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https://viblo.asia/p/the-8-essential-skills-for-teamwork-DKBedwXNGdX</a:t>
            </a:r>
            <a:r>
              <a:rPr lang="en-US" sz="1000" dirty="0"/>
              <a:t> [Accessed: 14</a:t>
            </a:r>
            <a:r>
              <a:rPr lang="en-US" sz="1000" baseline="30000" dirty="0"/>
              <a:t>th</a:t>
            </a:r>
            <a:r>
              <a:rPr lang="en-US" sz="1000" dirty="0"/>
              <a:t> October 2019].</a:t>
            </a:r>
          </a:p>
          <a:p>
            <a:pPr marL="0" indent="0">
              <a:buNone/>
            </a:pPr>
            <a:r>
              <a:rPr lang="en-US" sz="1000" dirty="0"/>
              <a:t> </a:t>
            </a:r>
          </a:p>
          <a:p>
            <a:pPr marL="0" indent="0">
              <a:buNone/>
            </a:pPr>
            <a:r>
              <a:rPr lang="en-US" sz="1000" dirty="0"/>
              <a:t>Youth Employment UK. (no date) ‘What are self- management skills?’ </a:t>
            </a:r>
            <a:r>
              <a:rPr lang="en-US" sz="1000" u="sng" dirty="0"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https://www.youthemployment.org.uk/young-professional-training/self-management-skills-young-professional/</a:t>
            </a:r>
            <a:r>
              <a:rPr lang="en-US" sz="1000" u="sng" dirty="0"/>
              <a:t> </a:t>
            </a:r>
            <a:r>
              <a:rPr lang="en-US" sz="1000" dirty="0"/>
              <a:t>[Accessed 10</a:t>
            </a:r>
            <a:r>
              <a:rPr lang="en-US" sz="1000" baseline="30000" dirty="0"/>
              <a:t>th</a:t>
            </a:r>
            <a:r>
              <a:rPr lang="en-US" sz="1000" dirty="0"/>
              <a:t> October 2019].</a:t>
            </a:r>
            <a:r>
              <a:rPr lang="en-US" sz="1000" u="sng" dirty="0"/>
              <a:t> </a:t>
            </a:r>
            <a:endParaRPr lang="en-US" sz="1400" dirty="0"/>
          </a:p>
          <a:p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42706225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749</Words>
  <Application>Microsoft Macintosh PowerPoint</Application>
  <PresentationFormat>Widescreen</PresentationFormat>
  <Paragraphs>112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Calibri</vt:lpstr>
      <vt:lpstr>Century Gothic</vt:lpstr>
      <vt:lpstr>Garamond</vt:lpstr>
      <vt:lpstr>Savon</vt:lpstr>
      <vt:lpstr>Skills for Life: Employability and Future Pathways Ecge6001</vt:lpstr>
      <vt:lpstr>Introduction </vt:lpstr>
      <vt:lpstr>Team working skills</vt:lpstr>
      <vt:lpstr>Communication</vt:lpstr>
      <vt:lpstr>Intra- personal skills</vt:lpstr>
      <vt:lpstr>Self- management </vt:lpstr>
      <vt:lpstr>Working under pressure</vt:lpstr>
      <vt:lpstr>Focused and Committed</vt:lpstr>
      <vt:lpstr>Ability to prioritise work loads</vt:lpstr>
      <vt:lpstr>PowerPoint Presentation</vt:lpstr>
      <vt:lpstr>References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Skills for Life: Employability and Future Pathways Ecge6001</dc:title>
  <dc:creator>Kia Symons</dc:creator>
  <cp:lastModifiedBy>Kia Symons</cp:lastModifiedBy>
  <cp:revision>8</cp:revision>
  <dcterms:created xsi:type="dcterms:W3CDTF">2019-10-14T20:24:26Z</dcterms:created>
  <dcterms:modified xsi:type="dcterms:W3CDTF">2019-10-16T21:04:27Z</dcterms:modified>
</cp:coreProperties>
</file>