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 id="259" r:id="rId3"/>
    <p:sldId id="261" r:id="rId4"/>
    <p:sldId id="260" r:id="rId5"/>
    <p:sldId id="257" r:id="rId6"/>
    <p:sldId id="258"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659D"/>
    <a:srgbClr val="F789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350182BD-DF4C-4564-AC79-F9EA3B99AEAB}" type="datetimeFigureOut">
              <a:rPr lang="en-GB" smtClean="0"/>
              <a:t>17/01/2020</a:t>
            </a:fld>
            <a:endParaRPr lang="en-GB"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B6B26C32-8A63-4A43-9075-B35665B6FAAA}" type="slidenum">
              <a:rPr lang="en-GB" smtClean="0"/>
              <a:t>‹#›</a:t>
            </a:fld>
            <a:endParaRPr lang="en-GB" dirty="0"/>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880641810"/>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182BD-DF4C-4564-AC79-F9EA3B99AEAB}" type="datetimeFigureOut">
              <a:rPr lang="en-GB" smtClean="0"/>
              <a:t>17/01/2020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6B26C32-8A63-4A43-9075-B35665B6FAAA}" type="slidenum">
              <a:rPr lang="en-GB" smtClean="0"/>
              <a:t>‹#›</a:t>
            </a:fld>
            <a:endParaRPr lang="en-GB" dirty="0"/>
          </a:p>
        </p:txBody>
      </p:sp>
    </p:spTree>
    <p:extLst>
      <p:ext uri="{BB962C8B-B14F-4D97-AF65-F5344CB8AC3E}">
        <p14:creationId xmlns:p14="http://schemas.microsoft.com/office/powerpoint/2010/main" val="513127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350182BD-DF4C-4564-AC79-F9EA3B99AEAB}" type="datetimeFigureOut">
              <a:rPr lang="en-GB" smtClean="0"/>
              <a:t>17/01/2020</a:t>
            </a:fld>
            <a:endParaRPr lang="en-GB"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B6B26C32-8A63-4A43-9075-B35665B6FAAA}" type="slidenum">
              <a:rPr lang="en-GB" smtClean="0"/>
              <a:t>‹#›</a:t>
            </a:fld>
            <a:endParaRPr lang="en-GB"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731219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0182BD-DF4C-4564-AC79-F9EA3B99AEAB}" type="datetimeFigureOut">
              <a:rPr lang="en-GB" smtClean="0"/>
              <a:t>17/01/2020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B26C32-8A63-4A43-9075-B35665B6FAAA}" type="slidenum">
              <a:rPr lang="en-GB" smtClean="0"/>
              <a:t>‹#›</a:t>
            </a:fld>
            <a:endParaRPr lang="en-GB" dirty="0"/>
          </a:p>
        </p:txBody>
      </p:sp>
    </p:spTree>
    <p:extLst>
      <p:ext uri="{BB962C8B-B14F-4D97-AF65-F5344CB8AC3E}">
        <p14:creationId xmlns:p14="http://schemas.microsoft.com/office/powerpoint/2010/main" val="3102657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0182BD-DF4C-4564-AC79-F9EA3B99AEAB}" type="datetimeFigureOut">
              <a:rPr lang="en-GB" smtClean="0"/>
              <a:t>17/01/2020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6B26C32-8A63-4A43-9075-B35665B6FAAA}" type="slidenum">
              <a:rPr lang="en-GB" smtClean="0"/>
              <a:t>‹#›</a:t>
            </a:fld>
            <a:endParaRPr lang="en-GB" dirty="0"/>
          </a:p>
        </p:txBody>
      </p:sp>
    </p:spTree>
    <p:extLst>
      <p:ext uri="{BB962C8B-B14F-4D97-AF65-F5344CB8AC3E}">
        <p14:creationId xmlns:p14="http://schemas.microsoft.com/office/powerpoint/2010/main" val="630227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0182BD-DF4C-4564-AC79-F9EA3B99AEAB}" type="datetimeFigureOut">
              <a:rPr lang="en-GB" smtClean="0"/>
              <a:t>17/01/2020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6B26C32-8A63-4A43-9075-B35665B6FAAA}" type="slidenum">
              <a:rPr lang="en-GB" smtClean="0"/>
              <a:t>‹#›</a:t>
            </a:fld>
            <a:endParaRPr lang="en-GB" dirty="0"/>
          </a:p>
        </p:txBody>
      </p:sp>
    </p:spTree>
    <p:extLst>
      <p:ext uri="{BB962C8B-B14F-4D97-AF65-F5344CB8AC3E}">
        <p14:creationId xmlns:p14="http://schemas.microsoft.com/office/powerpoint/2010/main" val="1543943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350182BD-DF4C-4564-AC79-F9EA3B99AEAB}" type="datetimeFigureOut">
              <a:rPr lang="en-GB" smtClean="0"/>
              <a:t>17/01/2020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6B26C32-8A63-4A43-9075-B35665B6FAAA}" type="slidenum">
              <a:rPr lang="en-GB" smtClean="0"/>
              <a:t>‹#›</a:t>
            </a:fld>
            <a:endParaRPr lang="en-GB" dirty="0"/>
          </a:p>
        </p:txBody>
      </p:sp>
    </p:spTree>
    <p:extLst>
      <p:ext uri="{BB962C8B-B14F-4D97-AF65-F5344CB8AC3E}">
        <p14:creationId xmlns:p14="http://schemas.microsoft.com/office/powerpoint/2010/main" val="31634394"/>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350182BD-DF4C-4564-AC79-F9EA3B99AEAB}" type="datetimeFigureOut">
              <a:rPr lang="en-GB" smtClean="0"/>
              <a:t>17/01/2020</a:t>
            </a:fld>
            <a:endParaRPr lang="en-GB"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B6B26C32-8A63-4A43-9075-B35665B6FAAA}" type="slidenum">
              <a:rPr lang="en-GB" smtClean="0"/>
              <a:t>‹#›</a:t>
            </a:fld>
            <a:endParaRPr lang="en-GB" dirty="0"/>
          </a:p>
        </p:txBody>
      </p:sp>
    </p:spTree>
    <p:extLst>
      <p:ext uri="{BB962C8B-B14F-4D97-AF65-F5344CB8AC3E}">
        <p14:creationId xmlns:p14="http://schemas.microsoft.com/office/powerpoint/2010/main" val="889771289"/>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350182BD-DF4C-4564-AC79-F9EA3B99AEAB}" type="datetimeFigureOut">
              <a:rPr lang="en-GB" smtClean="0"/>
              <a:t>17/01/2020</a:t>
            </a:fld>
            <a:endParaRPr lang="en-GB"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B6B26C32-8A63-4A43-9075-B35665B6FAAA}" type="slidenum">
              <a:rPr lang="en-GB" smtClean="0"/>
              <a:t>‹#›</a:t>
            </a:fld>
            <a:endParaRPr lang="en-GB" dirty="0"/>
          </a:p>
        </p:txBody>
      </p:sp>
    </p:spTree>
    <p:extLst>
      <p:ext uri="{BB962C8B-B14F-4D97-AF65-F5344CB8AC3E}">
        <p14:creationId xmlns:p14="http://schemas.microsoft.com/office/powerpoint/2010/main" val="4180191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0182BD-DF4C-4564-AC79-F9EA3B99AEAB}" type="datetimeFigureOut">
              <a:rPr lang="en-GB" smtClean="0"/>
              <a:t>17/01/2020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6B26C32-8A63-4A43-9075-B35665B6FAAA}" type="slidenum">
              <a:rPr lang="en-GB" smtClean="0"/>
              <a:t>‹#›</a:t>
            </a:fld>
            <a:endParaRPr lang="en-GB" dirty="0"/>
          </a:p>
        </p:txBody>
      </p:sp>
    </p:spTree>
    <p:extLst>
      <p:ext uri="{BB962C8B-B14F-4D97-AF65-F5344CB8AC3E}">
        <p14:creationId xmlns:p14="http://schemas.microsoft.com/office/powerpoint/2010/main" val="2819145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350182BD-DF4C-4564-AC79-F9EA3B99AEAB}" type="datetimeFigureOut">
              <a:rPr lang="en-GB" smtClean="0"/>
              <a:t>17/01/2020</a:t>
            </a:fld>
            <a:endParaRPr lang="en-GB" dirty="0"/>
          </a:p>
        </p:txBody>
      </p:sp>
      <p:sp>
        <p:nvSpPr>
          <p:cNvPr id="5" name="Footer Placeholder 4"/>
          <p:cNvSpPr>
            <a:spLocks noGrp="1"/>
          </p:cNvSpPr>
          <p:nvPr>
            <p:ph type="ftr" sz="quarter" idx="11"/>
          </p:nvPr>
        </p:nvSpPr>
        <p:spPr>
          <a:xfrm>
            <a:off x="2933699" y="6296615"/>
            <a:ext cx="5959577" cy="365125"/>
          </a:xfrm>
        </p:spPr>
        <p:txBody>
          <a:bodyPr/>
          <a:lstStyle/>
          <a:p>
            <a:endParaRPr lang="en-GB"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B6B26C32-8A63-4A43-9075-B35665B6FAAA}" type="slidenum">
              <a:rPr lang="en-GB" smtClean="0"/>
              <a:t>‹#›</a:t>
            </a:fld>
            <a:endParaRPr lang="en-GB"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7047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350182BD-DF4C-4564-AC79-F9EA3B99AEAB}" type="datetimeFigureOut">
              <a:rPr lang="en-GB" smtClean="0"/>
              <a:t>17/01/2020</a:t>
            </a:fld>
            <a:endParaRPr lang="en-GB"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B6B26C32-8A63-4A43-9075-B35665B6FAAA}" type="slidenum">
              <a:rPr lang="en-GB" smtClean="0"/>
              <a:t>‹#›</a:t>
            </a:fld>
            <a:endParaRPr lang="en-GB"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2940148"/>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bc.co.uk/news/education-39733155" TargetMode="External"/><Relationship Id="rId2" Type="http://schemas.openxmlformats.org/officeDocument/2006/relationships/hyperlink" Target="https://behaviourmanagementreport.weebly.com/key-theorists.html" TargetMode="External"/><Relationship Id="rId1" Type="http://schemas.openxmlformats.org/officeDocument/2006/relationships/slideLayout" Target="../slideLayouts/slideLayout7.xml"/><Relationship Id="rId5" Type="http://schemas.openxmlformats.org/officeDocument/2006/relationships/hyperlink" Target="https://gov.wales/curriculum-wales-2022" TargetMode="External"/><Relationship Id="rId4" Type="http://schemas.openxmlformats.org/officeDocument/2006/relationships/hyperlink" Target="https://www.specialneeds.com/activities/general-special-needs/five-ways-help-students-special-nee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3EFB6-C163-4174-AF80-8FC4817474A3}"/>
              </a:ext>
            </a:extLst>
          </p:cNvPr>
          <p:cNvSpPr>
            <a:spLocks noGrp="1"/>
          </p:cNvSpPr>
          <p:nvPr>
            <p:ph type="ctrTitle"/>
          </p:nvPr>
        </p:nvSpPr>
        <p:spPr>
          <a:xfrm>
            <a:off x="7647728" y="1032839"/>
            <a:ext cx="4284442" cy="1257093"/>
          </a:xfrm>
        </p:spPr>
        <p:txBody>
          <a:bodyPr>
            <a:normAutofit fontScale="90000"/>
          </a:bodyPr>
          <a:lstStyle/>
          <a:p>
            <a:r>
              <a:rPr lang="en-GB" sz="4400" b="1" dirty="0">
                <a:solidFill>
                  <a:srgbClr val="F7659D"/>
                </a:solidFill>
                <a:latin typeface="Arial" panose="020B0604020202020204" pitchFamily="34" charset="0"/>
                <a:cs typeface="Arial" panose="020B0604020202020204" pitchFamily="34" charset="0"/>
              </a:rPr>
              <a:t>Carley Morris-1707509</a:t>
            </a:r>
          </a:p>
        </p:txBody>
      </p:sp>
      <p:graphicFrame>
        <p:nvGraphicFramePr>
          <p:cNvPr id="5" name="Table 4">
            <a:extLst>
              <a:ext uri="{FF2B5EF4-FFF2-40B4-BE49-F238E27FC236}">
                <a16:creationId xmlns:a16="http://schemas.microsoft.com/office/drawing/2014/main" id="{A2C668D1-CB4E-4841-AA08-6E44BF59EF79}"/>
              </a:ext>
            </a:extLst>
          </p:cNvPr>
          <p:cNvGraphicFramePr>
            <a:graphicFrameLocks noGrp="1"/>
          </p:cNvGraphicFramePr>
          <p:nvPr>
            <p:extLst>
              <p:ext uri="{D42A27DB-BD31-4B8C-83A1-F6EECF244321}">
                <p14:modId xmlns:p14="http://schemas.microsoft.com/office/powerpoint/2010/main" val="2738011590"/>
              </p:ext>
            </p:extLst>
          </p:nvPr>
        </p:nvGraphicFramePr>
        <p:xfrm>
          <a:off x="7647728" y="2626572"/>
          <a:ext cx="3972550" cy="1604856"/>
        </p:xfrm>
        <a:graphic>
          <a:graphicData uri="http://schemas.openxmlformats.org/drawingml/2006/table">
            <a:tbl>
              <a:tblPr>
                <a:tableStyleId>{5C22544A-7EE6-4342-B048-85BDC9FD1C3A}</a:tableStyleId>
              </a:tblPr>
              <a:tblGrid>
                <a:gridCol w="3972550">
                  <a:extLst>
                    <a:ext uri="{9D8B030D-6E8A-4147-A177-3AD203B41FA5}">
                      <a16:colId xmlns:a16="http://schemas.microsoft.com/office/drawing/2014/main" val="2394051917"/>
                    </a:ext>
                  </a:extLst>
                </a:gridCol>
              </a:tblGrid>
              <a:tr h="1604856">
                <a:tc>
                  <a:txBody>
                    <a:bodyPr/>
                    <a:lstStyle/>
                    <a:p>
                      <a:pPr algn="just">
                        <a:spcBef>
                          <a:spcPts val="600"/>
                        </a:spcBef>
                        <a:spcAft>
                          <a:spcPts val="600"/>
                        </a:spcAft>
                      </a:pPr>
                      <a:r>
                        <a:rPr lang="en-GB" sz="2000" b="1" dirty="0">
                          <a:effectLst/>
                          <a:latin typeface="Arial" panose="020B0604020202020204" pitchFamily="34" charset="0"/>
                          <a:cs typeface="Arial" panose="020B0604020202020204" pitchFamily="34" charset="0"/>
                        </a:rPr>
                        <a:t>Skills for life: employability </a:t>
                      </a:r>
                    </a:p>
                    <a:p>
                      <a:pPr algn="just">
                        <a:spcBef>
                          <a:spcPts val="600"/>
                        </a:spcBef>
                        <a:spcAft>
                          <a:spcPts val="600"/>
                        </a:spcAft>
                      </a:pPr>
                      <a:r>
                        <a:rPr lang="en-GB" sz="2000" b="1" dirty="0">
                          <a:effectLst/>
                          <a:latin typeface="Arial" panose="020B0604020202020204" pitchFamily="34" charset="0"/>
                          <a:cs typeface="Arial" panose="020B0604020202020204" pitchFamily="34" charset="0"/>
                        </a:rPr>
                        <a:t>and future pathways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val="1601058668"/>
                  </a:ext>
                </a:extLst>
              </a:tr>
            </a:tbl>
          </a:graphicData>
        </a:graphic>
      </p:graphicFrame>
      <p:pic>
        <p:nvPicPr>
          <p:cNvPr id="4" name="Picture 3" descr="Discover University of Wales Trinity Saint David">
            <a:extLst>
              <a:ext uri="{FF2B5EF4-FFF2-40B4-BE49-F238E27FC236}">
                <a16:creationId xmlns:a16="http://schemas.microsoft.com/office/drawing/2014/main" id="{CE9BB90F-FA48-4398-AD64-FC0CA996EB0A}"/>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46425" y="4421189"/>
            <a:ext cx="4462541" cy="1828800"/>
          </a:xfrm>
          <a:prstGeom prst="rect">
            <a:avLst/>
          </a:prstGeom>
          <a:noFill/>
          <a:ln>
            <a:noFill/>
          </a:ln>
        </p:spPr>
      </p:pic>
    </p:spTree>
    <p:extLst>
      <p:ext uri="{BB962C8B-B14F-4D97-AF65-F5344CB8AC3E}">
        <p14:creationId xmlns:p14="http://schemas.microsoft.com/office/powerpoint/2010/main" val="1615994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D265C4A-EA58-4161-9A4C-89D410056606}"/>
              </a:ext>
            </a:extLst>
          </p:cNvPr>
          <p:cNvSpPr/>
          <p:nvPr/>
        </p:nvSpPr>
        <p:spPr>
          <a:xfrm>
            <a:off x="3402767" y="2188565"/>
            <a:ext cx="4961744" cy="2248524"/>
          </a:xfrm>
          <a:prstGeom prst="rect">
            <a:avLst/>
          </a:prstGeom>
          <a:solidFill>
            <a:srgbClr val="F789EF"/>
          </a:solidFill>
          <a:ln>
            <a:solidFill>
              <a:srgbClr val="F789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latin typeface="Arial" panose="020B0604020202020204" pitchFamily="34" charset="0"/>
                <a:cs typeface="Arial" panose="020B0604020202020204" pitchFamily="34" charset="0"/>
              </a:rPr>
              <a:t>Why do I want this Job?</a:t>
            </a:r>
          </a:p>
        </p:txBody>
      </p:sp>
      <p:cxnSp>
        <p:nvCxnSpPr>
          <p:cNvPr id="9" name="Straight Arrow Connector 8">
            <a:extLst>
              <a:ext uri="{FF2B5EF4-FFF2-40B4-BE49-F238E27FC236}">
                <a16:creationId xmlns:a16="http://schemas.microsoft.com/office/drawing/2014/main" id="{0BA015CF-A639-4B31-AA21-74AA2F35D291}"/>
              </a:ext>
            </a:extLst>
          </p:cNvPr>
          <p:cNvCxnSpPr>
            <a:cxnSpLocks/>
          </p:cNvCxnSpPr>
          <p:nvPr/>
        </p:nvCxnSpPr>
        <p:spPr>
          <a:xfrm>
            <a:off x="8364511" y="4437089"/>
            <a:ext cx="1019332" cy="1081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F06B01B-49C2-40BF-9E4B-C047230A812B}"/>
              </a:ext>
            </a:extLst>
          </p:cNvPr>
          <p:cNvCxnSpPr>
            <a:cxnSpLocks/>
          </p:cNvCxnSpPr>
          <p:nvPr/>
        </p:nvCxnSpPr>
        <p:spPr>
          <a:xfrm flipH="1">
            <a:off x="2373443" y="4429593"/>
            <a:ext cx="1029325" cy="10892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53E1468C-1BC1-4604-AB01-088C797EA4FE}"/>
              </a:ext>
            </a:extLst>
          </p:cNvPr>
          <p:cNvCxnSpPr>
            <a:cxnSpLocks/>
          </p:cNvCxnSpPr>
          <p:nvPr/>
        </p:nvCxnSpPr>
        <p:spPr>
          <a:xfrm flipV="1">
            <a:off x="6036039" y="1334285"/>
            <a:ext cx="0" cy="8542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FB76C025-7C6D-487E-A6EB-6734836C4C40}"/>
              </a:ext>
            </a:extLst>
          </p:cNvPr>
          <p:cNvSpPr txBox="1"/>
          <p:nvPr/>
        </p:nvSpPr>
        <p:spPr>
          <a:xfrm>
            <a:off x="5141626" y="749510"/>
            <a:ext cx="2548322" cy="584775"/>
          </a:xfrm>
          <a:prstGeom prst="rect">
            <a:avLst/>
          </a:prstGeom>
          <a:noFill/>
        </p:spPr>
        <p:txBody>
          <a:bodyPr wrap="square" rtlCol="0">
            <a:spAutoFit/>
          </a:bodyPr>
          <a:lstStyle/>
          <a:p>
            <a:r>
              <a:rPr lang="en-GB" sz="3200" b="1" dirty="0"/>
              <a:t>Experience</a:t>
            </a:r>
            <a:endParaRPr lang="en-GB" b="1" dirty="0"/>
          </a:p>
        </p:txBody>
      </p:sp>
      <p:sp>
        <p:nvSpPr>
          <p:cNvPr id="17" name="TextBox 16">
            <a:extLst>
              <a:ext uri="{FF2B5EF4-FFF2-40B4-BE49-F238E27FC236}">
                <a16:creationId xmlns:a16="http://schemas.microsoft.com/office/drawing/2014/main" id="{C7C43214-FA1B-47E5-A222-FF9FD776EEAE}"/>
              </a:ext>
            </a:extLst>
          </p:cNvPr>
          <p:cNvSpPr txBox="1"/>
          <p:nvPr/>
        </p:nvSpPr>
        <p:spPr>
          <a:xfrm>
            <a:off x="224852" y="5518881"/>
            <a:ext cx="2548322" cy="1077218"/>
          </a:xfrm>
          <a:prstGeom prst="rect">
            <a:avLst/>
          </a:prstGeom>
          <a:noFill/>
        </p:spPr>
        <p:txBody>
          <a:bodyPr wrap="square" rtlCol="0">
            <a:spAutoFit/>
          </a:bodyPr>
          <a:lstStyle/>
          <a:p>
            <a:r>
              <a:rPr lang="en-GB" sz="3200" b="1" dirty="0"/>
              <a:t>Increase my Knowledge</a:t>
            </a:r>
            <a:endParaRPr lang="en-GB" b="1" dirty="0"/>
          </a:p>
        </p:txBody>
      </p:sp>
      <p:sp>
        <p:nvSpPr>
          <p:cNvPr id="19" name="TextBox 18">
            <a:extLst>
              <a:ext uri="{FF2B5EF4-FFF2-40B4-BE49-F238E27FC236}">
                <a16:creationId xmlns:a16="http://schemas.microsoft.com/office/drawing/2014/main" id="{09F282A5-029F-4EA2-8B4C-5949A34CC0B1}"/>
              </a:ext>
            </a:extLst>
          </p:cNvPr>
          <p:cNvSpPr txBox="1"/>
          <p:nvPr/>
        </p:nvSpPr>
        <p:spPr>
          <a:xfrm>
            <a:off x="9383843" y="4795897"/>
            <a:ext cx="2548322" cy="2062103"/>
          </a:xfrm>
          <a:prstGeom prst="rect">
            <a:avLst/>
          </a:prstGeom>
          <a:noFill/>
        </p:spPr>
        <p:txBody>
          <a:bodyPr wrap="square" rtlCol="0">
            <a:spAutoFit/>
          </a:bodyPr>
          <a:lstStyle/>
          <a:p>
            <a:r>
              <a:rPr lang="en-GB" sz="3200" b="1" dirty="0"/>
              <a:t>Learn new Strategies and Approaches</a:t>
            </a:r>
            <a:endParaRPr lang="en-GB" b="1" dirty="0"/>
          </a:p>
        </p:txBody>
      </p:sp>
    </p:spTree>
    <p:extLst>
      <p:ext uri="{BB962C8B-B14F-4D97-AF65-F5344CB8AC3E}">
        <p14:creationId xmlns:p14="http://schemas.microsoft.com/office/powerpoint/2010/main" val="3741637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0553111-90E2-42F1-AC84-411490B6858C}"/>
              </a:ext>
            </a:extLst>
          </p:cNvPr>
          <p:cNvSpPr/>
          <p:nvPr/>
        </p:nvSpPr>
        <p:spPr>
          <a:xfrm>
            <a:off x="3078988" y="231311"/>
            <a:ext cx="6034024" cy="584775"/>
          </a:xfrm>
          <a:prstGeom prst="rect">
            <a:avLst/>
          </a:prstGeom>
        </p:spPr>
        <p:txBody>
          <a:bodyPr wrap="none">
            <a:spAutoFit/>
          </a:bodyPr>
          <a:lstStyle/>
          <a:p>
            <a:r>
              <a:rPr lang="en-GB" sz="3200" b="1" dirty="0">
                <a:latin typeface="Arial" panose="020B0604020202020204" pitchFamily="34" charset="0"/>
                <a:ea typeface="Calibri" panose="020F0502020204030204" pitchFamily="34" charset="0"/>
              </a:rPr>
              <a:t>Qualifications and Experience</a:t>
            </a:r>
            <a:endParaRPr lang="en-GB" sz="3200" dirty="0"/>
          </a:p>
        </p:txBody>
      </p:sp>
      <p:sp>
        <p:nvSpPr>
          <p:cNvPr id="5" name="TextBox 4">
            <a:extLst>
              <a:ext uri="{FF2B5EF4-FFF2-40B4-BE49-F238E27FC236}">
                <a16:creationId xmlns:a16="http://schemas.microsoft.com/office/drawing/2014/main" id="{E2BD0F66-4AB8-4A9F-943D-53CF53136979}"/>
              </a:ext>
            </a:extLst>
          </p:cNvPr>
          <p:cNvSpPr txBox="1"/>
          <p:nvPr/>
        </p:nvSpPr>
        <p:spPr>
          <a:xfrm>
            <a:off x="3972395" y="1139253"/>
            <a:ext cx="9353862" cy="5016758"/>
          </a:xfrm>
          <a:prstGeom prst="rect">
            <a:avLst/>
          </a:prstGeom>
          <a:noFill/>
        </p:spPr>
        <p:txBody>
          <a:bodyPr wrap="square" rtlCol="0">
            <a:spAutoFit/>
          </a:bodyPr>
          <a:lstStyle/>
          <a:p>
            <a:r>
              <a:rPr lang="en-GB" sz="3200" b="1" u="sng" dirty="0">
                <a:latin typeface="Arial" panose="020B0604020202020204" pitchFamily="34" charset="0"/>
                <a:cs typeface="Arial" panose="020B0604020202020204" pitchFamily="34" charset="0"/>
              </a:rPr>
              <a:t>Qualifications</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GCSE’s</a:t>
            </a:r>
          </a:p>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College Diploma’s</a:t>
            </a:r>
          </a:p>
          <a:p>
            <a:pPr marL="285750" indent="-285750">
              <a:buFont typeface="Arial" panose="020B0604020202020204" pitchFamily="34" charset="0"/>
              <a:buChar char="•"/>
            </a:pPr>
            <a:r>
              <a:rPr lang="en-GB" sz="3200" dirty="0">
                <a:latin typeface="Arial" panose="020B0604020202020204" pitchFamily="34" charset="0"/>
                <a:cs typeface="Arial" panose="020B0604020202020204" pitchFamily="34" charset="0"/>
              </a:rPr>
              <a:t>University Degree</a:t>
            </a:r>
          </a:p>
          <a:p>
            <a:endParaRPr lang="en-GB" sz="3200" dirty="0">
              <a:latin typeface="Arial" panose="020B0604020202020204" pitchFamily="34" charset="0"/>
              <a:cs typeface="Arial" panose="020B0604020202020204" pitchFamily="34" charset="0"/>
            </a:endParaRPr>
          </a:p>
          <a:p>
            <a:r>
              <a:rPr lang="en-GB" sz="3200" b="1" u="sng" dirty="0">
                <a:latin typeface="Arial" panose="020B0604020202020204" pitchFamily="34" charset="0"/>
                <a:cs typeface="Arial" panose="020B0604020202020204" pitchFamily="34" charset="0"/>
              </a:rPr>
              <a:t>Different work placements</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Schools (different age groups)</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SEN Units </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Nurseries </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Creche</a:t>
            </a:r>
          </a:p>
        </p:txBody>
      </p:sp>
    </p:spTree>
    <p:extLst>
      <p:ext uri="{BB962C8B-B14F-4D97-AF65-F5344CB8AC3E}">
        <p14:creationId xmlns:p14="http://schemas.microsoft.com/office/powerpoint/2010/main" val="3265854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F224DA-75D1-4933-9EF6-41FB0421AF84}"/>
              </a:ext>
            </a:extLst>
          </p:cNvPr>
          <p:cNvSpPr/>
          <p:nvPr/>
        </p:nvSpPr>
        <p:spPr>
          <a:xfrm>
            <a:off x="3082462" y="279222"/>
            <a:ext cx="6418745" cy="584775"/>
          </a:xfrm>
          <a:prstGeom prst="rect">
            <a:avLst/>
          </a:prstGeom>
        </p:spPr>
        <p:txBody>
          <a:bodyPr wrap="none">
            <a:spAutoFit/>
          </a:bodyPr>
          <a:lstStyle/>
          <a:p>
            <a:r>
              <a:rPr lang="en-GB" sz="3200" b="1" dirty="0">
                <a:latin typeface="Arial" panose="020B0604020202020204" pitchFamily="34" charset="0"/>
                <a:cs typeface="Arial" panose="020B0604020202020204" pitchFamily="34" charset="0"/>
              </a:rPr>
              <a:t>What do I have to offer the Job?</a:t>
            </a:r>
          </a:p>
        </p:txBody>
      </p:sp>
      <p:sp>
        <p:nvSpPr>
          <p:cNvPr id="6" name="TextBox 5">
            <a:extLst>
              <a:ext uri="{FF2B5EF4-FFF2-40B4-BE49-F238E27FC236}">
                <a16:creationId xmlns:a16="http://schemas.microsoft.com/office/drawing/2014/main" id="{11B11F64-C628-479A-81D2-E893B0AB7A3E}"/>
              </a:ext>
            </a:extLst>
          </p:cNvPr>
          <p:cNvSpPr txBox="1"/>
          <p:nvPr/>
        </p:nvSpPr>
        <p:spPr>
          <a:xfrm>
            <a:off x="3752538" y="1678898"/>
            <a:ext cx="8439462" cy="3046988"/>
          </a:xfrm>
          <a:prstGeom prst="rect">
            <a:avLst/>
          </a:prstGeom>
          <a:noFill/>
        </p:spPr>
        <p:txBody>
          <a:bodyPr wrap="square" rtlCol="0">
            <a:spAutoFit/>
          </a:bodyPr>
          <a:lstStyle/>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Skills</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Experience</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Personality </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Commitment</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Enthusiasm </a:t>
            </a: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Organization </a:t>
            </a:r>
          </a:p>
        </p:txBody>
      </p:sp>
    </p:spTree>
    <p:extLst>
      <p:ext uri="{BB962C8B-B14F-4D97-AF65-F5344CB8AC3E}">
        <p14:creationId xmlns:p14="http://schemas.microsoft.com/office/powerpoint/2010/main" val="2675808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E40A09-4F04-4612-BD08-AE30CD231D56}"/>
              </a:ext>
            </a:extLst>
          </p:cNvPr>
          <p:cNvSpPr txBox="1"/>
          <p:nvPr/>
        </p:nvSpPr>
        <p:spPr>
          <a:xfrm>
            <a:off x="472829" y="1375006"/>
            <a:ext cx="9515232" cy="4842914"/>
          </a:xfrm>
          <a:prstGeom prst="rect">
            <a:avLst/>
          </a:prstGeom>
        </p:spPr>
        <p:txBody>
          <a:bodyPr vert="horz" lIns="91440" tIns="45720" rIns="91440" bIns="45720" rtlCol="0">
            <a:normAutofit/>
          </a:bodyPr>
          <a:lstStyle/>
          <a:p>
            <a:pPr defTabSz="914400">
              <a:lnSpc>
                <a:spcPct val="85000"/>
              </a:lnSpc>
              <a:spcAft>
                <a:spcPts val="600"/>
              </a:spcAft>
              <a:buFont typeface="Arial" pitchFamily="34" charset="0"/>
              <a:buChar char=" "/>
            </a:pPr>
            <a:r>
              <a:rPr lang="en-US" sz="2200" dirty="0">
                <a:latin typeface="Arial" panose="020B0604020202020204" pitchFamily="34" charset="0"/>
                <a:cs typeface="Arial" panose="020B0604020202020204" pitchFamily="34" charset="0"/>
              </a:rPr>
              <a:t>1.To support the teacher with preparation, display and general classroom duties, including the organization and development of class planning </a:t>
            </a:r>
          </a:p>
          <a:p>
            <a:pPr defTabSz="914400">
              <a:lnSpc>
                <a:spcPct val="85000"/>
              </a:lnSpc>
              <a:spcAft>
                <a:spcPts val="600"/>
              </a:spcAft>
              <a:buFont typeface="Arial" pitchFamily="34" charset="0"/>
              <a:buChar char=" "/>
            </a:pPr>
            <a:endParaRPr lang="en-US" sz="2200" dirty="0">
              <a:latin typeface="Arial" panose="020B0604020202020204" pitchFamily="34" charset="0"/>
              <a:cs typeface="Arial" panose="020B0604020202020204" pitchFamily="34" charset="0"/>
            </a:endParaRPr>
          </a:p>
          <a:p>
            <a:pPr defTabSz="914400">
              <a:lnSpc>
                <a:spcPct val="85000"/>
              </a:lnSpc>
              <a:spcAft>
                <a:spcPts val="600"/>
              </a:spcAft>
              <a:buFont typeface="Arial" pitchFamily="34" charset="0"/>
              <a:buChar char=" "/>
            </a:pPr>
            <a:r>
              <a:rPr lang="en-US" sz="2200" dirty="0">
                <a:latin typeface="Arial" panose="020B0604020202020204" pitchFamily="34" charset="0"/>
                <a:cs typeface="Arial" panose="020B0604020202020204" pitchFamily="34" charset="0"/>
              </a:rPr>
              <a:t>2.To implement individual programs.  This may involve writing or contributing to individual education plans </a:t>
            </a:r>
          </a:p>
          <a:p>
            <a:pPr defTabSz="914400">
              <a:lnSpc>
                <a:spcPct val="85000"/>
              </a:lnSpc>
              <a:spcAft>
                <a:spcPts val="600"/>
              </a:spcAft>
              <a:buFont typeface="Arial" pitchFamily="34" charset="0"/>
              <a:buChar char=" "/>
            </a:pPr>
            <a:endParaRPr lang="en-US" sz="2200" dirty="0">
              <a:latin typeface="Arial" panose="020B0604020202020204" pitchFamily="34" charset="0"/>
              <a:cs typeface="Arial" panose="020B0604020202020204" pitchFamily="34" charset="0"/>
            </a:endParaRPr>
          </a:p>
          <a:p>
            <a:pPr defTabSz="914400">
              <a:lnSpc>
                <a:spcPct val="85000"/>
              </a:lnSpc>
              <a:spcAft>
                <a:spcPts val="600"/>
              </a:spcAft>
              <a:buFont typeface="Arial" pitchFamily="34" charset="0"/>
              <a:buChar char=" "/>
            </a:pPr>
            <a:r>
              <a:rPr lang="en-US" sz="2200" dirty="0">
                <a:latin typeface="Arial" panose="020B0604020202020204" pitchFamily="34" charset="0"/>
                <a:cs typeface="Arial" panose="020B0604020202020204" pitchFamily="34" charset="0"/>
              </a:rPr>
              <a:t>3.To assist with the range of education activities designed to meet the needs of the individual or small group of pupils to whom you are from time to time assigned.  This will from time to time include direct teaching/instruction of small groups, the program being overseen by a teacher </a:t>
            </a:r>
          </a:p>
          <a:p>
            <a:pPr defTabSz="914400">
              <a:lnSpc>
                <a:spcPct val="85000"/>
              </a:lnSpc>
              <a:spcAft>
                <a:spcPts val="600"/>
              </a:spcAft>
              <a:buFont typeface="Arial" pitchFamily="34" charset="0"/>
              <a:buChar char=" "/>
            </a:pPr>
            <a:endParaRPr lang="en-US" sz="2200" dirty="0">
              <a:latin typeface="Arial" panose="020B0604020202020204" pitchFamily="34" charset="0"/>
              <a:cs typeface="Arial" panose="020B0604020202020204" pitchFamily="34" charset="0"/>
            </a:endParaRPr>
          </a:p>
          <a:p>
            <a:pPr defTabSz="914400">
              <a:lnSpc>
                <a:spcPct val="85000"/>
              </a:lnSpc>
              <a:spcAft>
                <a:spcPts val="600"/>
              </a:spcAft>
              <a:buFont typeface="Arial" pitchFamily="34" charset="0"/>
              <a:buChar char=" "/>
            </a:pPr>
            <a:r>
              <a:rPr lang="en-US" sz="2200" dirty="0">
                <a:latin typeface="Arial" panose="020B0604020202020204" pitchFamily="34" charset="0"/>
                <a:cs typeface="Arial" panose="020B0604020202020204" pitchFamily="34" charset="0"/>
              </a:rPr>
              <a:t>4.To assist, whenever necessary, with personal hygiene, advice and guidance to pupils.  This will include acting in the role of carer at times </a:t>
            </a: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a:p>
            <a:pPr defTabSz="914400">
              <a:lnSpc>
                <a:spcPct val="85000"/>
              </a:lnSpc>
              <a:spcAft>
                <a:spcPts val="600"/>
              </a:spcAft>
              <a:buFont typeface="Arial" pitchFamily="34" charset="0"/>
              <a:buChar char=" "/>
            </a:pPr>
            <a:endParaRPr lang="en-US" dirty="0">
              <a:solidFill>
                <a:schemeClr val="tx1">
                  <a:lumMod val="85000"/>
                  <a:lumOff val="15000"/>
                </a:schemeClr>
              </a:solidFill>
            </a:endParaRPr>
          </a:p>
        </p:txBody>
      </p:sp>
      <p:sp>
        <p:nvSpPr>
          <p:cNvPr id="3" name="TextBox 2">
            <a:extLst>
              <a:ext uri="{FF2B5EF4-FFF2-40B4-BE49-F238E27FC236}">
                <a16:creationId xmlns:a16="http://schemas.microsoft.com/office/drawing/2014/main" id="{DAB14178-EB38-4ACD-A093-3ECD55E477C8}"/>
              </a:ext>
            </a:extLst>
          </p:cNvPr>
          <p:cNvSpPr txBox="1"/>
          <p:nvPr/>
        </p:nvSpPr>
        <p:spPr>
          <a:xfrm>
            <a:off x="2717601" y="174677"/>
            <a:ext cx="6260124" cy="1077218"/>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Key points from Job specification </a:t>
            </a:r>
          </a:p>
        </p:txBody>
      </p:sp>
    </p:spTree>
    <p:extLst>
      <p:ext uri="{BB962C8B-B14F-4D97-AF65-F5344CB8AC3E}">
        <p14:creationId xmlns:p14="http://schemas.microsoft.com/office/powerpoint/2010/main" val="3225436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FE7E497-B784-498A-B1D2-BBBC42C1EBC1}"/>
              </a:ext>
            </a:extLst>
          </p:cNvPr>
          <p:cNvSpPr/>
          <p:nvPr/>
        </p:nvSpPr>
        <p:spPr>
          <a:xfrm>
            <a:off x="341092" y="1489749"/>
            <a:ext cx="9768450" cy="3532417"/>
          </a:xfrm>
          <a:prstGeom prst="rect">
            <a:avLst/>
          </a:prstGeom>
        </p:spPr>
        <p:txBody>
          <a:bodyPr vert="horz" lIns="91440" tIns="45720" rIns="91440" bIns="45720" rtlCol="0">
            <a:normAutofit/>
          </a:bodyPr>
          <a:lstStyle/>
          <a:p>
            <a:pPr defTabSz="914400">
              <a:lnSpc>
                <a:spcPct val="85000"/>
              </a:lnSpc>
              <a:spcAft>
                <a:spcPts val="800"/>
              </a:spcAft>
              <a:buFont typeface="Arial" pitchFamily="34" charset="0"/>
              <a:buChar char=" "/>
            </a:pPr>
            <a:r>
              <a:rPr lang="en-US" sz="2200" dirty="0">
                <a:solidFill>
                  <a:schemeClr val="tx1">
                    <a:lumMod val="85000"/>
                    <a:lumOff val="15000"/>
                  </a:schemeClr>
                </a:solidFill>
                <a:latin typeface="Arial" panose="020B0604020202020204" pitchFamily="34" charset="0"/>
                <a:cs typeface="Arial" panose="020B0604020202020204" pitchFamily="34" charset="0"/>
              </a:rPr>
              <a:t>5.To attend and contribute to all relevant meetings and case reviews verbally or in writing as directed</a:t>
            </a:r>
          </a:p>
          <a:p>
            <a:pPr defTabSz="914400">
              <a:lnSpc>
                <a:spcPct val="85000"/>
              </a:lnSpc>
              <a:spcAft>
                <a:spcPts val="800"/>
              </a:spcAft>
              <a:buFont typeface="Arial" pitchFamily="34" charset="0"/>
              <a:buChar char=" "/>
            </a:pPr>
            <a:endParaRPr lang="en-US" sz="2200" dirty="0">
              <a:solidFill>
                <a:schemeClr val="tx1">
                  <a:lumMod val="85000"/>
                  <a:lumOff val="15000"/>
                </a:schemeClr>
              </a:solidFill>
              <a:latin typeface="Arial" panose="020B0604020202020204" pitchFamily="34" charset="0"/>
              <a:cs typeface="Arial" panose="020B0604020202020204" pitchFamily="34" charset="0"/>
            </a:endParaRPr>
          </a:p>
          <a:p>
            <a:pPr defTabSz="914400">
              <a:lnSpc>
                <a:spcPct val="85000"/>
              </a:lnSpc>
              <a:spcAft>
                <a:spcPts val="800"/>
              </a:spcAft>
              <a:buFont typeface="Arial" pitchFamily="34" charset="0"/>
              <a:buChar char=" "/>
            </a:pPr>
            <a:r>
              <a:rPr lang="en-US" sz="2200" dirty="0">
                <a:solidFill>
                  <a:schemeClr val="tx1">
                    <a:lumMod val="85000"/>
                    <a:lumOff val="15000"/>
                  </a:schemeClr>
                </a:solidFill>
                <a:latin typeface="Arial" panose="020B0604020202020204" pitchFamily="34" charset="0"/>
                <a:cs typeface="Arial" panose="020B0604020202020204" pitchFamily="34" charset="0"/>
              </a:rPr>
              <a:t>6.To work in a multi-disciplinary environment supporting the work of the teacher and demonstrating a positive and supportive attitude to teamwork activities </a:t>
            </a:r>
          </a:p>
          <a:p>
            <a:pPr defTabSz="914400">
              <a:lnSpc>
                <a:spcPct val="85000"/>
              </a:lnSpc>
              <a:spcAft>
                <a:spcPts val="800"/>
              </a:spcAft>
              <a:buFont typeface="Arial" pitchFamily="34" charset="0"/>
              <a:buChar char=" "/>
            </a:pPr>
            <a:endParaRPr lang="en-US" sz="2200" dirty="0">
              <a:solidFill>
                <a:schemeClr val="tx1">
                  <a:lumMod val="85000"/>
                  <a:lumOff val="15000"/>
                </a:schemeClr>
              </a:solidFill>
              <a:latin typeface="Arial" panose="020B0604020202020204" pitchFamily="34" charset="0"/>
              <a:cs typeface="Arial" panose="020B0604020202020204" pitchFamily="34" charset="0"/>
            </a:endParaRPr>
          </a:p>
          <a:p>
            <a:pPr defTabSz="914400">
              <a:lnSpc>
                <a:spcPct val="85000"/>
              </a:lnSpc>
              <a:spcAft>
                <a:spcPts val="800"/>
              </a:spcAft>
              <a:buFont typeface="Arial" pitchFamily="34" charset="0"/>
              <a:buChar char=" "/>
            </a:pPr>
            <a:r>
              <a:rPr lang="en-US" sz="2200" dirty="0">
                <a:solidFill>
                  <a:schemeClr val="tx1">
                    <a:lumMod val="85000"/>
                    <a:lumOff val="15000"/>
                  </a:schemeClr>
                </a:solidFill>
                <a:latin typeface="Arial" panose="020B0604020202020204" pitchFamily="34" charset="0"/>
                <a:cs typeface="Arial" panose="020B0604020202020204" pitchFamily="34" charset="0"/>
              </a:rPr>
              <a:t>7.To adopt and follow all school policies and to be aware of Equal Opportunities and Health and Safety legislation </a:t>
            </a:r>
          </a:p>
          <a:p>
            <a:pPr defTabSz="914400">
              <a:lnSpc>
                <a:spcPct val="85000"/>
              </a:lnSpc>
              <a:spcAft>
                <a:spcPts val="800"/>
              </a:spcAft>
              <a:buFont typeface="Arial" pitchFamily="34" charset="0"/>
              <a:buChar char=" "/>
            </a:pPr>
            <a:r>
              <a:rPr lang="en-US" sz="2200" b="1" dirty="0">
                <a:solidFill>
                  <a:schemeClr val="tx1">
                    <a:lumMod val="85000"/>
                    <a:lumOff val="15000"/>
                  </a:schemeClr>
                </a:solidFill>
                <a:latin typeface="Arial" panose="020B0604020202020204" pitchFamily="34" charset="0"/>
                <a:cs typeface="Arial" panose="020B0604020202020204" pitchFamily="34" charset="0"/>
              </a:rPr>
              <a:t> </a:t>
            </a:r>
            <a:endParaRPr lang="en-US" sz="2200" dirty="0">
              <a:solidFill>
                <a:schemeClr val="tx1">
                  <a:lumMod val="85000"/>
                  <a:lumOff val="15000"/>
                </a:schemeClr>
              </a:solidFill>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9CF945D-A621-44E8-85F6-AE9A3CBDB876}"/>
              </a:ext>
            </a:extLst>
          </p:cNvPr>
          <p:cNvSpPr txBox="1"/>
          <p:nvPr/>
        </p:nvSpPr>
        <p:spPr>
          <a:xfrm>
            <a:off x="634779" y="1066556"/>
            <a:ext cx="9886121" cy="846386"/>
          </a:xfrm>
          <a:prstGeom prst="rect">
            <a:avLst/>
          </a:prstGeom>
          <a:noFill/>
        </p:spPr>
        <p:txBody>
          <a:bodyPr wrap="square" rtlCol="0">
            <a:spAutoFit/>
          </a:bodyPr>
          <a:lstStyle/>
          <a:p>
            <a:pPr>
              <a:spcAft>
                <a:spcPts val="600"/>
              </a:spcAft>
            </a:pPr>
            <a:endParaRPr lang="en-GB" sz="2200" dirty="0"/>
          </a:p>
          <a:p>
            <a:pPr>
              <a:spcAft>
                <a:spcPts val="600"/>
              </a:spcAft>
            </a:pPr>
            <a:endParaRPr lang="en-GB" sz="2200" dirty="0"/>
          </a:p>
        </p:txBody>
      </p:sp>
      <p:sp>
        <p:nvSpPr>
          <p:cNvPr id="6" name="TextBox 5">
            <a:extLst>
              <a:ext uri="{FF2B5EF4-FFF2-40B4-BE49-F238E27FC236}">
                <a16:creationId xmlns:a16="http://schemas.microsoft.com/office/drawing/2014/main" id="{0476FDB7-3D38-4C0D-9D38-17B0FC5C7AD9}"/>
              </a:ext>
            </a:extLst>
          </p:cNvPr>
          <p:cNvSpPr txBox="1"/>
          <p:nvPr/>
        </p:nvSpPr>
        <p:spPr>
          <a:xfrm>
            <a:off x="2447778" y="436098"/>
            <a:ext cx="6260124" cy="1077218"/>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Key points from Job specification </a:t>
            </a:r>
          </a:p>
        </p:txBody>
      </p:sp>
    </p:spTree>
    <p:extLst>
      <p:ext uri="{BB962C8B-B14F-4D97-AF65-F5344CB8AC3E}">
        <p14:creationId xmlns:p14="http://schemas.microsoft.com/office/powerpoint/2010/main" val="2734304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CAFF3E-9711-4777-8B59-804002876509}"/>
              </a:ext>
            </a:extLst>
          </p:cNvPr>
          <p:cNvSpPr txBox="1"/>
          <p:nvPr/>
        </p:nvSpPr>
        <p:spPr>
          <a:xfrm>
            <a:off x="707036" y="1109272"/>
            <a:ext cx="10777928" cy="53245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Behaviour management.  (No Date) ‘Behaviour Management’ </a:t>
            </a:r>
            <a:r>
              <a:rPr lang="en-GB" sz="2000" dirty="0">
                <a:latin typeface="Arial" panose="020B0604020202020204" pitchFamily="34" charset="0"/>
                <a:cs typeface="Arial" panose="020B0604020202020204" pitchFamily="34" charset="0"/>
                <a:hlinkClick r:id="rId2"/>
              </a:rPr>
              <a:t>https://behaviourmanagementreport.weebly.com/key-theorists.html#</a:t>
            </a:r>
            <a:r>
              <a:rPr lang="en-GB" sz="2000" dirty="0">
                <a:latin typeface="Arial" panose="020B0604020202020204" pitchFamily="34" charset="0"/>
                <a:cs typeface="Arial" panose="020B0604020202020204" pitchFamily="34" charset="0"/>
              </a:rPr>
              <a:t> [Accessed 13</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January 2020].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Richardson, H.  (2017) ‘School cutbacks put 'education system at risk’ </a:t>
            </a:r>
            <a:r>
              <a:rPr lang="en-GB" sz="2000" dirty="0">
                <a:latin typeface="Arial" panose="020B0604020202020204" pitchFamily="34" charset="0"/>
                <a:cs typeface="Arial" panose="020B0604020202020204" pitchFamily="34" charset="0"/>
                <a:hlinkClick r:id="rId3"/>
              </a:rPr>
              <a:t>https://www.bbc.co.uk/news/education-39733155</a:t>
            </a:r>
            <a:r>
              <a:rPr lang="en-GB" sz="2000" dirty="0">
                <a:latin typeface="Arial" panose="020B0604020202020204" pitchFamily="34" charset="0"/>
                <a:cs typeface="Arial" panose="020B0604020202020204" pitchFamily="34" charset="0"/>
              </a:rPr>
              <a:t> [Accessed 13th January 2020].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Rodd, J.  (1996</a:t>
            </a:r>
            <a:r>
              <a:rPr lang="en-GB" sz="2000" i="1" dirty="0">
                <a:latin typeface="Arial" panose="020B0604020202020204" pitchFamily="34" charset="0"/>
                <a:cs typeface="Arial" panose="020B0604020202020204" pitchFamily="34" charset="0"/>
              </a:rPr>
              <a:t>) Understanding young children’s behaviour. </a:t>
            </a:r>
            <a:r>
              <a:rPr lang="en-GB" sz="2000" dirty="0" err="1">
                <a:latin typeface="Arial" panose="020B0604020202020204" pitchFamily="34" charset="0"/>
                <a:cs typeface="Arial" panose="020B0604020202020204" pitchFamily="34" charset="0"/>
              </a:rPr>
              <a:t>Australia:Allen</a:t>
            </a:r>
            <a:r>
              <a:rPr lang="en-GB" sz="2000" dirty="0">
                <a:latin typeface="Arial" panose="020B0604020202020204" pitchFamily="34" charset="0"/>
                <a:cs typeface="Arial" panose="020B0604020202020204" pitchFamily="34" charset="0"/>
              </a:rPr>
              <a:t> &amp; Unwin</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Special Needs.  (No Date) ‘Five Ways to help children with special needs’ </a:t>
            </a:r>
            <a:r>
              <a:rPr lang="en-GB" sz="2000" dirty="0">
                <a:latin typeface="Arial" panose="020B0604020202020204" pitchFamily="34" charset="0"/>
                <a:cs typeface="Arial" panose="020B0604020202020204" pitchFamily="34" charset="0"/>
                <a:hlinkClick r:id="rId4"/>
              </a:rPr>
              <a:t>https://www.specialneeds.com/activities/general-special-needs/five-ways-help-students-special-needs</a:t>
            </a:r>
            <a:r>
              <a:rPr lang="en-GB" sz="2000" dirty="0">
                <a:latin typeface="Arial" panose="020B0604020202020204" pitchFamily="34" charset="0"/>
                <a:cs typeface="Arial" panose="020B0604020202020204" pitchFamily="34" charset="0"/>
              </a:rPr>
              <a:t> [Accessed 15th January 2020].</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Welsh Government.  (No Date) ‘Curriculum for Wales 2022’ </a:t>
            </a:r>
            <a:r>
              <a:rPr lang="en-GB" sz="2000" dirty="0">
                <a:latin typeface="Arial" panose="020B0604020202020204" pitchFamily="34" charset="0"/>
                <a:cs typeface="Arial" panose="020B0604020202020204" pitchFamily="34" charset="0"/>
                <a:hlinkClick r:id="rId5"/>
              </a:rPr>
              <a:t>https://gov.wales/curriculum-wales-2022</a:t>
            </a:r>
            <a:r>
              <a:rPr lang="en-GB" sz="2000" dirty="0">
                <a:latin typeface="Arial" panose="020B0604020202020204" pitchFamily="34" charset="0"/>
                <a:cs typeface="Arial" panose="020B0604020202020204" pitchFamily="34" charset="0"/>
              </a:rPr>
              <a:t> [Accessed 15th January 2020]. </a:t>
            </a:r>
          </a:p>
          <a:p>
            <a:endParaRPr lang="en-GB"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68C34D0-DC60-44D2-A7BC-1C3BF81AD3DC}"/>
              </a:ext>
            </a:extLst>
          </p:cNvPr>
          <p:cNvSpPr txBox="1"/>
          <p:nvPr/>
        </p:nvSpPr>
        <p:spPr>
          <a:xfrm>
            <a:off x="2717601" y="174677"/>
            <a:ext cx="6260124"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955943719"/>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TM10001104[[fn=Feathered]]</Template>
  <TotalTime>0</TotalTime>
  <Words>407</Words>
  <Application>Microsoft Office PowerPoint</Application>
  <PresentationFormat>Widescreen</PresentationFormat>
  <Paragraphs>51</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Schoolbook</vt:lpstr>
      <vt:lpstr>Corbel</vt:lpstr>
      <vt:lpstr>Feathered</vt:lpstr>
      <vt:lpstr>Carley Morris-1707509</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Carley Morris</dc:title>
  <dc:creator>Steven</dc:creator>
  <cp:lastModifiedBy>Steven</cp:lastModifiedBy>
  <cp:revision>9</cp:revision>
  <dcterms:created xsi:type="dcterms:W3CDTF">2020-01-17T12:39:19Z</dcterms:created>
  <dcterms:modified xsi:type="dcterms:W3CDTF">2020-01-17T22:04:55Z</dcterms:modified>
</cp:coreProperties>
</file>