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00" r:id="rId1"/>
  </p:sldMasterIdLst>
  <p:notesMasterIdLst>
    <p:notesMasterId r:id="rId16"/>
  </p:notesMasterIdLst>
  <p:sldIdLst>
    <p:sldId id="256" r:id="rId2"/>
    <p:sldId id="288" r:id="rId3"/>
    <p:sldId id="257" r:id="rId4"/>
    <p:sldId id="263" r:id="rId5"/>
    <p:sldId id="285" r:id="rId6"/>
    <p:sldId id="276" r:id="rId7"/>
    <p:sldId id="286" r:id="rId8"/>
    <p:sldId id="277" r:id="rId9"/>
    <p:sldId id="278" r:id="rId10"/>
    <p:sldId id="279" r:id="rId11"/>
    <p:sldId id="287" r:id="rId12"/>
    <p:sldId id="269" r:id="rId13"/>
    <p:sldId id="268" r:id="rId14"/>
    <p:sldId id="28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CC99FF"/>
    <a:srgbClr val="CCFFCC"/>
    <a:srgbClr val="3DE1CD"/>
    <a:srgbClr val="E95335"/>
    <a:srgbClr val="E33B83"/>
    <a:srgbClr val="3972E5"/>
    <a:srgbClr val="9DF2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147" autoAdjust="0"/>
    <p:restoredTop sz="82136" autoAdjust="0"/>
  </p:normalViewPr>
  <p:slideViewPr>
    <p:cSldViewPr snapToGrid="0">
      <p:cViewPr varScale="1">
        <p:scale>
          <a:sx n="66" d="100"/>
          <a:sy n="66" d="100"/>
        </p:scale>
        <p:origin x="894"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jp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B4D34E-B555-4D72-AB38-50EF77253AC2}" type="doc">
      <dgm:prSet loTypeId="urn:microsoft.com/office/officeart/2005/8/layout/pList2" loCatId="list" qsTypeId="urn:microsoft.com/office/officeart/2005/8/quickstyle/simple1" qsCatId="simple" csTypeId="urn:microsoft.com/office/officeart/2005/8/colors/colorful2" csCatId="colorful" phldr="1"/>
      <dgm:spPr/>
      <dgm:t>
        <a:bodyPr/>
        <a:lstStyle/>
        <a:p>
          <a:endParaRPr lang="en-US"/>
        </a:p>
      </dgm:t>
    </dgm:pt>
    <dgm:pt modelId="{9DCD859E-D3CD-4D58-911D-BB600094411F}">
      <dgm:prSet phldrT="[Text]" custT="1"/>
      <dgm:spPr/>
      <dgm:t>
        <a:bodyPr/>
        <a:lstStyle/>
        <a:p>
          <a:r>
            <a:rPr lang="en-US" sz="2400" b="1">
              <a:latin typeface="Agency FB" panose="020B0503020202020204" pitchFamily="34" charset="0"/>
              <a:cs typeface="Arial" panose="020B0604020202020204" pitchFamily="34" charset="0"/>
            </a:rPr>
            <a:t>Guest accommodation</a:t>
          </a:r>
          <a:endParaRPr lang="en-US" sz="2400" b="1" dirty="0">
            <a:latin typeface="Agency FB" panose="020B0503020202020204" pitchFamily="34" charset="0"/>
            <a:cs typeface="Arial" panose="020B0604020202020204" pitchFamily="34" charset="0"/>
          </a:endParaRPr>
        </a:p>
      </dgm:t>
    </dgm:pt>
    <dgm:pt modelId="{36EFBC79-AC8E-4321-8A0A-CC4CDD6DE07D}" type="parTrans" cxnId="{FB76F173-6082-42BF-8FDD-C8A6BB3BA293}">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A36E87EE-E591-4D16-89F2-564727E903B1}" type="sibTrans" cxnId="{FB76F173-6082-42BF-8FDD-C8A6BB3BA293}">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27F77C25-08C5-408D-9BDF-7438BAFAB226}">
      <dgm:prSet phldrT="[Text]" custT="1"/>
      <dgm:spPr/>
      <dgm:t>
        <a:bodyPr/>
        <a:lstStyle/>
        <a:p>
          <a:r>
            <a:rPr lang="en-US" sz="2400" b="1">
              <a:latin typeface="Agency FB" panose="020B0503020202020204" pitchFamily="34" charset="0"/>
              <a:cs typeface="Arial" panose="020B0604020202020204" pitchFamily="34" charset="0"/>
            </a:rPr>
            <a:t>Preparing foods, raw materials, ready-made foods</a:t>
          </a:r>
          <a:endParaRPr lang="en-US" sz="2400" b="1" dirty="0">
            <a:latin typeface="Agency FB" panose="020B0503020202020204" pitchFamily="34" charset="0"/>
            <a:cs typeface="Arial" panose="020B0604020202020204" pitchFamily="34" charset="0"/>
          </a:endParaRPr>
        </a:p>
      </dgm:t>
    </dgm:pt>
    <dgm:pt modelId="{96090ECC-3B6F-4651-85BD-54D29E5139D9}" type="parTrans" cxnId="{A052DA02-E345-4B7A-8B58-C2224442DAC4}">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E62580CE-6A1F-4EDD-B776-ABB9B9182BF1}" type="sibTrans" cxnId="{A052DA02-E345-4B7A-8B58-C2224442DAC4}">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04070884-98A3-4AC0-90F5-50FEF986EDEB}">
      <dgm:prSet phldrT="[Text]" custT="1"/>
      <dgm:spPr/>
      <dgm:t>
        <a:bodyPr/>
        <a:lstStyle/>
        <a:p>
          <a:r>
            <a:rPr lang="en-US" sz="2400" b="1">
              <a:latin typeface="Agency FB" panose="020B0503020202020204" pitchFamily="34" charset="0"/>
              <a:cs typeface="Arial" panose="020B0604020202020204" pitchFamily="34" charset="0"/>
            </a:rPr>
            <a:t>A user-friendly interface, extensive back-office management, security management</a:t>
          </a:r>
          <a:endParaRPr lang="en-US" sz="2400" b="1" dirty="0">
            <a:latin typeface="Agency FB" panose="020B0503020202020204" pitchFamily="34" charset="0"/>
            <a:cs typeface="Arial" panose="020B0604020202020204" pitchFamily="34" charset="0"/>
          </a:endParaRPr>
        </a:p>
      </dgm:t>
    </dgm:pt>
    <dgm:pt modelId="{734A90C9-D970-43BB-8A2A-FC8B7EEDEC3C}" type="parTrans" cxnId="{5E3ED3E1-F448-4FB8-B41D-5F8715C87D6D}">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D00A4967-496B-45E1-9841-DAF3BAB8C730}" type="sibTrans" cxnId="{5E3ED3E1-F448-4FB8-B41D-5F8715C87D6D}">
      <dgm:prSet/>
      <dgm:spPr/>
      <dgm:t>
        <a:bodyPr/>
        <a:lstStyle/>
        <a:p>
          <a:endParaRPr lang="en-US" sz="2400" b="1">
            <a:solidFill>
              <a:schemeClr val="tx1"/>
            </a:solidFill>
            <a:latin typeface="Agency FB" panose="020B0503020202020204" pitchFamily="34" charset="0"/>
            <a:cs typeface="Arial" panose="020B0604020202020204" pitchFamily="34" charset="0"/>
          </a:endParaRPr>
        </a:p>
      </dgm:t>
    </dgm:pt>
    <dgm:pt modelId="{9ABF01A6-6222-42D1-9C13-21BF44490354}" type="pres">
      <dgm:prSet presAssocID="{DAB4D34E-B555-4D72-AB38-50EF77253AC2}" presName="Name0" presStyleCnt="0">
        <dgm:presLayoutVars>
          <dgm:dir/>
          <dgm:resizeHandles val="exact"/>
        </dgm:presLayoutVars>
      </dgm:prSet>
      <dgm:spPr/>
    </dgm:pt>
    <dgm:pt modelId="{0E31E378-6C1D-4E96-9917-3D0B56C3B80B}" type="pres">
      <dgm:prSet presAssocID="{DAB4D34E-B555-4D72-AB38-50EF77253AC2}" presName="bkgdShp" presStyleLbl="alignAccFollowNode1" presStyleIdx="0" presStyleCnt="1"/>
      <dgm:spPr/>
    </dgm:pt>
    <dgm:pt modelId="{6F2C0FE6-9162-4AE4-BA6E-BD559BAE1695}" type="pres">
      <dgm:prSet presAssocID="{DAB4D34E-B555-4D72-AB38-50EF77253AC2}" presName="linComp" presStyleCnt="0"/>
      <dgm:spPr/>
    </dgm:pt>
    <dgm:pt modelId="{9AAEA00D-E076-40B0-B335-0FC3617C35D5}" type="pres">
      <dgm:prSet presAssocID="{9DCD859E-D3CD-4D58-911D-BB600094411F}" presName="compNode" presStyleCnt="0"/>
      <dgm:spPr/>
    </dgm:pt>
    <dgm:pt modelId="{5D894C0E-5D5D-459D-A1B0-8E1259ECEDCD}" type="pres">
      <dgm:prSet presAssocID="{9DCD859E-D3CD-4D58-911D-BB600094411F}" presName="node" presStyleLbl="node1" presStyleIdx="0" presStyleCnt="3">
        <dgm:presLayoutVars>
          <dgm:bulletEnabled val="1"/>
        </dgm:presLayoutVars>
      </dgm:prSet>
      <dgm:spPr/>
    </dgm:pt>
    <dgm:pt modelId="{E5191737-92A6-4E01-9C3F-8876326ED8F6}" type="pres">
      <dgm:prSet presAssocID="{9DCD859E-D3CD-4D58-911D-BB600094411F}" presName="invisiNode" presStyleLbl="node1" presStyleIdx="0" presStyleCnt="3"/>
      <dgm:spPr/>
    </dgm:pt>
    <dgm:pt modelId="{27F62289-A2E3-46A6-9DCC-B82AE87B2D62}" type="pres">
      <dgm:prSet presAssocID="{9DCD859E-D3CD-4D58-911D-BB600094411F}"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000" b="-1000"/>
          </a:stretch>
        </a:blipFill>
      </dgm:spPr>
    </dgm:pt>
    <dgm:pt modelId="{F096F1FE-2F2A-4A40-8522-A7BB50590984}" type="pres">
      <dgm:prSet presAssocID="{A36E87EE-E591-4D16-89F2-564727E903B1}" presName="sibTrans" presStyleLbl="sibTrans2D1" presStyleIdx="0" presStyleCnt="0"/>
      <dgm:spPr/>
    </dgm:pt>
    <dgm:pt modelId="{24663535-6D29-4D79-8E8B-9B7B9149A748}" type="pres">
      <dgm:prSet presAssocID="{27F77C25-08C5-408D-9BDF-7438BAFAB226}" presName="compNode" presStyleCnt="0"/>
      <dgm:spPr/>
    </dgm:pt>
    <dgm:pt modelId="{C213F3BD-9CDB-4C89-8EB7-017B22C6B6D0}" type="pres">
      <dgm:prSet presAssocID="{27F77C25-08C5-408D-9BDF-7438BAFAB226}" presName="node" presStyleLbl="node1" presStyleIdx="1" presStyleCnt="3">
        <dgm:presLayoutVars>
          <dgm:bulletEnabled val="1"/>
        </dgm:presLayoutVars>
      </dgm:prSet>
      <dgm:spPr/>
    </dgm:pt>
    <dgm:pt modelId="{C122C659-C333-47A6-9447-94725E4A84E3}" type="pres">
      <dgm:prSet presAssocID="{27F77C25-08C5-408D-9BDF-7438BAFAB226}" presName="invisiNode" presStyleLbl="node1" presStyleIdx="1" presStyleCnt="3"/>
      <dgm:spPr/>
    </dgm:pt>
    <dgm:pt modelId="{0C3E0CCB-F832-47C3-AB35-6EFC23752AA3}" type="pres">
      <dgm:prSet presAssocID="{27F77C25-08C5-408D-9BDF-7438BAFAB226}"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9000" r="-19000"/>
          </a:stretch>
        </a:blipFill>
      </dgm:spPr>
    </dgm:pt>
    <dgm:pt modelId="{D7B3C6D2-A95D-4156-9D6E-9281DE762858}" type="pres">
      <dgm:prSet presAssocID="{E62580CE-6A1F-4EDD-B776-ABB9B9182BF1}" presName="sibTrans" presStyleLbl="sibTrans2D1" presStyleIdx="0" presStyleCnt="0"/>
      <dgm:spPr/>
    </dgm:pt>
    <dgm:pt modelId="{AC7F4FFC-7627-4FB4-B33B-B24BC7113128}" type="pres">
      <dgm:prSet presAssocID="{04070884-98A3-4AC0-90F5-50FEF986EDEB}" presName="compNode" presStyleCnt="0"/>
      <dgm:spPr/>
    </dgm:pt>
    <dgm:pt modelId="{5AEFCE4F-504E-4387-BF70-45AE12195AF5}" type="pres">
      <dgm:prSet presAssocID="{04070884-98A3-4AC0-90F5-50FEF986EDEB}" presName="node" presStyleLbl="node1" presStyleIdx="2" presStyleCnt="3">
        <dgm:presLayoutVars>
          <dgm:bulletEnabled val="1"/>
        </dgm:presLayoutVars>
      </dgm:prSet>
      <dgm:spPr/>
    </dgm:pt>
    <dgm:pt modelId="{2CA56141-08C1-4102-9506-B45D25F01E6F}" type="pres">
      <dgm:prSet presAssocID="{04070884-98A3-4AC0-90F5-50FEF986EDEB}" presName="invisiNode" presStyleLbl="node1" presStyleIdx="2" presStyleCnt="3"/>
      <dgm:spPr/>
    </dgm:pt>
    <dgm:pt modelId="{9F5BE4FF-F7DF-4304-B2BE-8F6CD714D91F}" type="pres">
      <dgm:prSet presAssocID="{04070884-98A3-4AC0-90F5-50FEF986EDEB}"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3000" b="-3000"/>
          </a:stretch>
        </a:blipFill>
      </dgm:spPr>
    </dgm:pt>
  </dgm:ptLst>
  <dgm:cxnLst>
    <dgm:cxn modelId="{A052DA02-E345-4B7A-8B58-C2224442DAC4}" srcId="{DAB4D34E-B555-4D72-AB38-50EF77253AC2}" destId="{27F77C25-08C5-408D-9BDF-7438BAFAB226}" srcOrd="1" destOrd="0" parTransId="{96090ECC-3B6F-4651-85BD-54D29E5139D9}" sibTransId="{E62580CE-6A1F-4EDD-B776-ABB9B9182BF1}"/>
    <dgm:cxn modelId="{3DDC471A-3C9E-4857-AA64-AB637E7DC54C}" type="presOf" srcId="{DAB4D34E-B555-4D72-AB38-50EF77253AC2}" destId="{9ABF01A6-6222-42D1-9C13-21BF44490354}" srcOrd="0" destOrd="0" presId="urn:microsoft.com/office/officeart/2005/8/layout/pList2"/>
    <dgm:cxn modelId="{447BE733-34EB-4302-B37C-F692A6DE0343}" type="presOf" srcId="{A36E87EE-E591-4D16-89F2-564727E903B1}" destId="{F096F1FE-2F2A-4A40-8522-A7BB50590984}" srcOrd="0" destOrd="0" presId="urn:microsoft.com/office/officeart/2005/8/layout/pList2"/>
    <dgm:cxn modelId="{25029D5D-7FCF-4575-A7C9-7F417707509D}" type="presOf" srcId="{E62580CE-6A1F-4EDD-B776-ABB9B9182BF1}" destId="{D7B3C6D2-A95D-4156-9D6E-9281DE762858}" srcOrd="0" destOrd="0" presId="urn:microsoft.com/office/officeart/2005/8/layout/pList2"/>
    <dgm:cxn modelId="{3CABF24F-EEB7-416E-9641-A3C0B13E1DE1}" type="presOf" srcId="{27F77C25-08C5-408D-9BDF-7438BAFAB226}" destId="{C213F3BD-9CDB-4C89-8EB7-017B22C6B6D0}" srcOrd="0" destOrd="0" presId="urn:microsoft.com/office/officeart/2005/8/layout/pList2"/>
    <dgm:cxn modelId="{FB76F173-6082-42BF-8FDD-C8A6BB3BA293}" srcId="{DAB4D34E-B555-4D72-AB38-50EF77253AC2}" destId="{9DCD859E-D3CD-4D58-911D-BB600094411F}" srcOrd="0" destOrd="0" parTransId="{36EFBC79-AC8E-4321-8A0A-CC4CDD6DE07D}" sibTransId="{A36E87EE-E591-4D16-89F2-564727E903B1}"/>
    <dgm:cxn modelId="{0514C459-B14C-4C91-8153-E11FDC5D4EBC}" type="presOf" srcId="{9DCD859E-D3CD-4D58-911D-BB600094411F}" destId="{5D894C0E-5D5D-459D-A1B0-8E1259ECEDCD}" srcOrd="0" destOrd="0" presId="urn:microsoft.com/office/officeart/2005/8/layout/pList2"/>
    <dgm:cxn modelId="{3C2460A0-F3CE-4B02-8B52-EA65760D3616}" type="presOf" srcId="{04070884-98A3-4AC0-90F5-50FEF986EDEB}" destId="{5AEFCE4F-504E-4387-BF70-45AE12195AF5}" srcOrd="0" destOrd="0" presId="urn:microsoft.com/office/officeart/2005/8/layout/pList2"/>
    <dgm:cxn modelId="{5E3ED3E1-F448-4FB8-B41D-5F8715C87D6D}" srcId="{DAB4D34E-B555-4D72-AB38-50EF77253AC2}" destId="{04070884-98A3-4AC0-90F5-50FEF986EDEB}" srcOrd="2" destOrd="0" parTransId="{734A90C9-D970-43BB-8A2A-FC8B7EEDEC3C}" sibTransId="{D00A4967-496B-45E1-9841-DAF3BAB8C730}"/>
    <dgm:cxn modelId="{1428C74C-2E44-427C-ADEE-0FD147322658}" type="presParOf" srcId="{9ABF01A6-6222-42D1-9C13-21BF44490354}" destId="{0E31E378-6C1D-4E96-9917-3D0B56C3B80B}" srcOrd="0" destOrd="0" presId="urn:microsoft.com/office/officeart/2005/8/layout/pList2"/>
    <dgm:cxn modelId="{D587DCD2-294D-4AB6-9653-2923C708A7FE}" type="presParOf" srcId="{9ABF01A6-6222-42D1-9C13-21BF44490354}" destId="{6F2C0FE6-9162-4AE4-BA6E-BD559BAE1695}" srcOrd="1" destOrd="0" presId="urn:microsoft.com/office/officeart/2005/8/layout/pList2"/>
    <dgm:cxn modelId="{61DAA2EB-2CAE-49E5-BF31-DCB32A0D4A12}" type="presParOf" srcId="{6F2C0FE6-9162-4AE4-BA6E-BD559BAE1695}" destId="{9AAEA00D-E076-40B0-B335-0FC3617C35D5}" srcOrd="0" destOrd="0" presId="urn:microsoft.com/office/officeart/2005/8/layout/pList2"/>
    <dgm:cxn modelId="{2E5A484F-32B6-4183-B793-7DA90600B0AF}" type="presParOf" srcId="{9AAEA00D-E076-40B0-B335-0FC3617C35D5}" destId="{5D894C0E-5D5D-459D-A1B0-8E1259ECEDCD}" srcOrd="0" destOrd="0" presId="urn:microsoft.com/office/officeart/2005/8/layout/pList2"/>
    <dgm:cxn modelId="{3C4B6B8E-17F7-43B1-BCB3-233653BFD6B7}" type="presParOf" srcId="{9AAEA00D-E076-40B0-B335-0FC3617C35D5}" destId="{E5191737-92A6-4E01-9C3F-8876326ED8F6}" srcOrd="1" destOrd="0" presId="urn:microsoft.com/office/officeart/2005/8/layout/pList2"/>
    <dgm:cxn modelId="{46F59492-FF3A-482A-B821-01D653CE531C}" type="presParOf" srcId="{9AAEA00D-E076-40B0-B335-0FC3617C35D5}" destId="{27F62289-A2E3-46A6-9DCC-B82AE87B2D62}" srcOrd="2" destOrd="0" presId="urn:microsoft.com/office/officeart/2005/8/layout/pList2"/>
    <dgm:cxn modelId="{BE7F57A1-EBE1-4201-8A0E-9E33902CF0BD}" type="presParOf" srcId="{6F2C0FE6-9162-4AE4-BA6E-BD559BAE1695}" destId="{F096F1FE-2F2A-4A40-8522-A7BB50590984}" srcOrd="1" destOrd="0" presId="urn:microsoft.com/office/officeart/2005/8/layout/pList2"/>
    <dgm:cxn modelId="{D103875A-DFEF-434C-98DE-FCCE20AA1125}" type="presParOf" srcId="{6F2C0FE6-9162-4AE4-BA6E-BD559BAE1695}" destId="{24663535-6D29-4D79-8E8B-9B7B9149A748}" srcOrd="2" destOrd="0" presId="urn:microsoft.com/office/officeart/2005/8/layout/pList2"/>
    <dgm:cxn modelId="{1808133C-4D68-426F-822C-2A3906734B8B}" type="presParOf" srcId="{24663535-6D29-4D79-8E8B-9B7B9149A748}" destId="{C213F3BD-9CDB-4C89-8EB7-017B22C6B6D0}" srcOrd="0" destOrd="0" presId="urn:microsoft.com/office/officeart/2005/8/layout/pList2"/>
    <dgm:cxn modelId="{4D0AF2EB-D339-4827-A0FD-08E9A4CB6B61}" type="presParOf" srcId="{24663535-6D29-4D79-8E8B-9B7B9149A748}" destId="{C122C659-C333-47A6-9447-94725E4A84E3}" srcOrd="1" destOrd="0" presId="urn:microsoft.com/office/officeart/2005/8/layout/pList2"/>
    <dgm:cxn modelId="{03957164-DE4F-42E6-B0AA-9E9BEACCAB72}" type="presParOf" srcId="{24663535-6D29-4D79-8E8B-9B7B9149A748}" destId="{0C3E0CCB-F832-47C3-AB35-6EFC23752AA3}" srcOrd="2" destOrd="0" presId="urn:microsoft.com/office/officeart/2005/8/layout/pList2"/>
    <dgm:cxn modelId="{0C27D352-D114-4214-8FEF-8BA970421D31}" type="presParOf" srcId="{6F2C0FE6-9162-4AE4-BA6E-BD559BAE1695}" destId="{D7B3C6D2-A95D-4156-9D6E-9281DE762858}" srcOrd="3" destOrd="0" presId="urn:microsoft.com/office/officeart/2005/8/layout/pList2"/>
    <dgm:cxn modelId="{3B9BA9B2-1BFD-43D6-9850-9B6BBFFD630B}" type="presParOf" srcId="{6F2C0FE6-9162-4AE4-BA6E-BD559BAE1695}" destId="{AC7F4FFC-7627-4FB4-B33B-B24BC7113128}" srcOrd="4" destOrd="0" presId="urn:microsoft.com/office/officeart/2005/8/layout/pList2"/>
    <dgm:cxn modelId="{EAFF5AD1-0536-447E-8E44-F234DE7F1711}" type="presParOf" srcId="{AC7F4FFC-7627-4FB4-B33B-B24BC7113128}" destId="{5AEFCE4F-504E-4387-BF70-45AE12195AF5}" srcOrd="0" destOrd="0" presId="urn:microsoft.com/office/officeart/2005/8/layout/pList2"/>
    <dgm:cxn modelId="{9355C933-2C84-498F-A784-B4A68ABCF9E4}" type="presParOf" srcId="{AC7F4FFC-7627-4FB4-B33B-B24BC7113128}" destId="{2CA56141-08C1-4102-9506-B45D25F01E6F}" srcOrd="1" destOrd="0" presId="urn:microsoft.com/office/officeart/2005/8/layout/pList2"/>
    <dgm:cxn modelId="{54593711-C33F-48DC-B74C-6F053682DFE5}" type="presParOf" srcId="{AC7F4FFC-7627-4FB4-B33B-B24BC7113128}" destId="{9F5BE4FF-F7DF-4304-B2BE-8F6CD714D91F}"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CBC009-C575-4A71-A4B0-18CEEDA8045A}" type="doc">
      <dgm:prSet loTypeId="urn:microsoft.com/office/officeart/2005/8/layout/list1" loCatId="list" qsTypeId="urn:microsoft.com/office/officeart/2005/8/quickstyle/simple5" qsCatId="simple" csTypeId="urn:microsoft.com/office/officeart/2005/8/colors/colorful2" csCatId="colorful" phldr="1"/>
      <dgm:spPr/>
      <dgm:t>
        <a:bodyPr/>
        <a:lstStyle/>
        <a:p>
          <a:endParaRPr lang="en-US"/>
        </a:p>
      </dgm:t>
    </dgm:pt>
    <dgm:pt modelId="{99F9FB80-C82F-467A-9DE0-C0CCC721EFF5}">
      <dgm:prSet phldrT="[Text]" custT="1"/>
      <dgm:spPr/>
      <dgm:t>
        <a:bodyPr/>
        <a:lstStyle/>
        <a:p>
          <a:r>
            <a:rPr lang="en-US" sz="2800" b="1">
              <a:latin typeface="Agency FB" panose="020B0503020202020204" pitchFamily="34" charset="0"/>
              <a:cs typeface="Arial" panose="020B0604020202020204" pitchFamily="34" charset="0"/>
            </a:rPr>
            <a:t>Setting up and maintaining displays</a:t>
          </a:r>
          <a:endParaRPr lang="en-US" sz="2800" b="1" dirty="0">
            <a:latin typeface="Agency FB" panose="020B0503020202020204" pitchFamily="34" charset="0"/>
            <a:cs typeface="Arial" panose="020B0604020202020204" pitchFamily="34" charset="0"/>
          </a:endParaRPr>
        </a:p>
      </dgm:t>
    </dgm:pt>
    <dgm:pt modelId="{6400438B-9D6D-41E6-A16A-48D0DDB4DC7E}" type="par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CB0838C6-045F-4971-85D7-95012B10E7E8}" type="sib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78B839-5561-47F4-BB0E-7906CD615A0A}">
      <dgm:prSet phldrT="[Text]" custT="1"/>
      <dgm:spPr/>
      <dgm:t>
        <a:bodyPr/>
        <a:lstStyle/>
        <a:p>
          <a:r>
            <a:rPr lang="en-US" sz="2800" b="1">
              <a:latin typeface="Agency FB" panose="020B0503020202020204" pitchFamily="34" charset="0"/>
              <a:cs typeface="Arial" panose="020B0604020202020204" pitchFamily="34" charset="0"/>
            </a:rPr>
            <a:t>Assists customers with wine tasting and purchases</a:t>
          </a:r>
          <a:endParaRPr lang="en-US" sz="2800" b="1" dirty="0">
            <a:latin typeface="Agency FB" panose="020B0503020202020204" pitchFamily="34" charset="0"/>
            <a:cs typeface="Arial" panose="020B0604020202020204" pitchFamily="34" charset="0"/>
          </a:endParaRPr>
        </a:p>
      </dgm:t>
    </dgm:pt>
    <dgm:pt modelId="{97494518-F62D-4875-9965-2D4E7AF21E8C}" type="par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596AD350-56F4-46B4-9429-5628BB138570}" type="sib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F73ACDD5-A670-4EB9-A326-CF839A82943D}">
      <dgm:prSet phldrT="[Text]" custT="1"/>
      <dgm:spPr/>
      <dgm:t>
        <a:bodyPr/>
        <a:lstStyle/>
        <a:p>
          <a:r>
            <a:rPr lang="en-US" sz="2800" b="1">
              <a:latin typeface="Agency FB" panose="020B0503020202020204" pitchFamily="34" charset="0"/>
              <a:cs typeface="Arial" panose="020B0604020202020204" pitchFamily="34" charset="0"/>
            </a:rPr>
            <a:t>Provides exceptional and professional customer service </a:t>
          </a:r>
          <a:endParaRPr lang="en-US" sz="2800" b="1" dirty="0">
            <a:latin typeface="Agency FB" panose="020B0503020202020204" pitchFamily="34" charset="0"/>
            <a:cs typeface="Arial" panose="020B0604020202020204" pitchFamily="34" charset="0"/>
          </a:endParaRPr>
        </a:p>
      </dgm:t>
    </dgm:pt>
    <dgm:pt modelId="{CB8E33C1-03EF-4532-B6CA-1DA862B5A8F3}" type="par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B81FF4-5D6B-4F96-877C-4A8CE5D550F4}" type="sib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D28DE0EA-5C59-4F72-95C2-158CB9684A14}" type="pres">
      <dgm:prSet presAssocID="{04CBC009-C575-4A71-A4B0-18CEEDA8045A}" presName="linear" presStyleCnt="0">
        <dgm:presLayoutVars>
          <dgm:dir/>
          <dgm:animLvl val="lvl"/>
          <dgm:resizeHandles val="exact"/>
        </dgm:presLayoutVars>
      </dgm:prSet>
      <dgm:spPr/>
    </dgm:pt>
    <dgm:pt modelId="{B2D5B39F-EEA5-47FC-9B40-382102AE8568}" type="pres">
      <dgm:prSet presAssocID="{99F9FB80-C82F-467A-9DE0-C0CCC721EFF5}" presName="parentLin" presStyleCnt="0"/>
      <dgm:spPr/>
    </dgm:pt>
    <dgm:pt modelId="{7C3E426B-390D-4AE5-ADAC-2AD189AC84CF}" type="pres">
      <dgm:prSet presAssocID="{99F9FB80-C82F-467A-9DE0-C0CCC721EFF5}" presName="parentLeftMargin" presStyleLbl="node1" presStyleIdx="0" presStyleCnt="3"/>
      <dgm:spPr/>
    </dgm:pt>
    <dgm:pt modelId="{8E548FD9-F7C9-4C50-9CE7-7AFBA3F3DE35}" type="pres">
      <dgm:prSet presAssocID="{99F9FB80-C82F-467A-9DE0-C0CCC721EFF5}" presName="parentText" presStyleLbl="node1" presStyleIdx="0" presStyleCnt="3">
        <dgm:presLayoutVars>
          <dgm:chMax val="0"/>
          <dgm:bulletEnabled val="1"/>
        </dgm:presLayoutVars>
      </dgm:prSet>
      <dgm:spPr/>
    </dgm:pt>
    <dgm:pt modelId="{9A45837E-1587-41F4-80D8-42E7C938AC6D}" type="pres">
      <dgm:prSet presAssocID="{99F9FB80-C82F-467A-9DE0-C0CCC721EFF5}" presName="negativeSpace" presStyleCnt="0"/>
      <dgm:spPr/>
    </dgm:pt>
    <dgm:pt modelId="{BBC4E273-BB5F-4E1A-8DFF-3518517967A7}" type="pres">
      <dgm:prSet presAssocID="{99F9FB80-C82F-467A-9DE0-C0CCC721EFF5}" presName="childText" presStyleLbl="conFgAcc1" presStyleIdx="0" presStyleCnt="3">
        <dgm:presLayoutVars>
          <dgm:bulletEnabled val="1"/>
        </dgm:presLayoutVars>
      </dgm:prSet>
      <dgm:spPr/>
    </dgm:pt>
    <dgm:pt modelId="{3A27A85C-CCF0-40E3-B022-A5DA14C048E4}" type="pres">
      <dgm:prSet presAssocID="{CB0838C6-045F-4971-85D7-95012B10E7E8}" presName="spaceBetweenRectangles" presStyleCnt="0"/>
      <dgm:spPr/>
    </dgm:pt>
    <dgm:pt modelId="{E8E909C7-4466-4D08-9E9B-16BE84E58795}" type="pres">
      <dgm:prSet presAssocID="{AC78B839-5561-47F4-BB0E-7906CD615A0A}" presName="parentLin" presStyleCnt="0"/>
      <dgm:spPr/>
    </dgm:pt>
    <dgm:pt modelId="{0C0662F0-B6E3-43D4-BC74-041A67EB62F0}" type="pres">
      <dgm:prSet presAssocID="{AC78B839-5561-47F4-BB0E-7906CD615A0A}" presName="parentLeftMargin" presStyleLbl="node1" presStyleIdx="0" presStyleCnt="3"/>
      <dgm:spPr/>
    </dgm:pt>
    <dgm:pt modelId="{D5D24F4D-4D21-406E-9495-AEA17E21C8DF}" type="pres">
      <dgm:prSet presAssocID="{AC78B839-5561-47F4-BB0E-7906CD615A0A}" presName="parentText" presStyleLbl="node1" presStyleIdx="1" presStyleCnt="3">
        <dgm:presLayoutVars>
          <dgm:chMax val="0"/>
          <dgm:bulletEnabled val="1"/>
        </dgm:presLayoutVars>
      </dgm:prSet>
      <dgm:spPr/>
    </dgm:pt>
    <dgm:pt modelId="{E4ADC3F5-FC86-4DBB-9757-12DFAB355019}" type="pres">
      <dgm:prSet presAssocID="{AC78B839-5561-47F4-BB0E-7906CD615A0A}" presName="negativeSpace" presStyleCnt="0"/>
      <dgm:spPr/>
    </dgm:pt>
    <dgm:pt modelId="{3371588A-BE55-4FC7-BDC7-FFE18F681A7B}" type="pres">
      <dgm:prSet presAssocID="{AC78B839-5561-47F4-BB0E-7906CD615A0A}" presName="childText" presStyleLbl="conFgAcc1" presStyleIdx="1" presStyleCnt="3">
        <dgm:presLayoutVars>
          <dgm:bulletEnabled val="1"/>
        </dgm:presLayoutVars>
      </dgm:prSet>
      <dgm:spPr/>
    </dgm:pt>
    <dgm:pt modelId="{A5B4F44B-1A09-4535-AA6B-7AD0CE056FE4}" type="pres">
      <dgm:prSet presAssocID="{596AD350-56F4-46B4-9429-5628BB138570}" presName="spaceBetweenRectangles" presStyleCnt="0"/>
      <dgm:spPr/>
    </dgm:pt>
    <dgm:pt modelId="{293A6217-077D-4FAD-B572-16878B98C9A2}" type="pres">
      <dgm:prSet presAssocID="{F73ACDD5-A670-4EB9-A326-CF839A82943D}" presName="parentLin" presStyleCnt="0"/>
      <dgm:spPr/>
    </dgm:pt>
    <dgm:pt modelId="{581C23E0-E44D-4708-88F5-4D2DD69C6993}" type="pres">
      <dgm:prSet presAssocID="{F73ACDD5-A670-4EB9-A326-CF839A82943D}" presName="parentLeftMargin" presStyleLbl="node1" presStyleIdx="1" presStyleCnt="3"/>
      <dgm:spPr/>
    </dgm:pt>
    <dgm:pt modelId="{3B089B62-F0B2-4653-8A4C-699BE9622865}" type="pres">
      <dgm:prSet presAssocID="{F73ACDD5-A670-4EB9-A326-CF839A82943D}" presName="parentText" presStyleLbl="node1" presStyleIdx="2" presStyleCnt="3">
        <dgm:presLayoutVars>
          <dgm:chMax val="0"/>
          <dgm:bulletEnabled val="1"/>
        </dgm:presLayoutVars>
      </dgm:prSet>
      <dgm:spPr/>
    </dgm:pt>
    <dgm:pt modelId="{DE14F634-D759-4731-8309-CA080F80F102}" type="pres">
      <dgm:prSet presAssocID="{F73ACDD5-A670-4EB9-A326-CF839A82943D}" presName="negativeSpace" presStyleCnt="0"/>
      <dgm:spPr/>
    </dgm:pt>
    <dgm:pt modelId="{6D7670D0-EF2E-4620-800C-9F0AB5086BF1}" type="pres">
      <dgm:prSet presAssocID="{F73ACDD5-A670-4EB9-A326-CF839A82943D}" presName="childText" presStyleLbl="conFgAcc1" presStyleIdx="2" presStyleCnt="3">
        <dgm:presLayoutVars>
          <dgm:bulletEnabled val="1"/>
        </dgm:presLayoutVars>
      </dgm:prSet>
      <dgm:spPr/>
    </dgm:pt>
  </dgm:ptLst>
  <dgm:cxnLst>
    <dgm:cxn modelId="{66D6B01B-422A-4714-87C8-A9934A8A0745}" srcId="{04CBC009-C575-4A71-A4B0-18CEEDA8045A}" destId="{AC78B839-5561-47F4-BB0E-7906CD615A0A}" srcOrd="1" destOrd="0" parTransId="{97494518-F62D-4875-9965-2D4E7AF21E8C}" sibTransId="{596AD350-56F4-46B4-9429-5628BB138570}"/>
    <dgm:cxn modelId="{D5E36840-3F25-4137-AFC8-9ACF801EDA53}" type="presOf" srcId="{F73ACDD5-A670-4EB9-A326-CF839A82943D}" destId="{581C23E0-E44D-4708-88F5-4D2DD69C6993}" srcOrd="0" destOrd="0" presId="urn:microsoft.com/office/officeart/2005/8/layout/list1"/>
    <dgm:cxn modelId="{0253F05E-5141-44DC-89D7-9F63E9DC8F70}" type="presOf" srcId="{99F9FB80-C82F-467A-9DE0-C0CCC721EFF5}" destId="{7C3E426B-390D-4AE5-ADAC-2AD189AC84CF}" srcOrd="0" destOrd="0" presId="urn:microsoft.com/office/officeart/2005/8/layout/list1"/>
    <dgm:cxn modelId="{BAD27862-1A68-46E9-9D01-181B043255AE}" type="presOf" srcId="{04CBC009-C575-4A71-A4B0-18CEEDA8045A}" destId="{D28DE0EA-5C59-4F72-95C2-158CB9684A14}" srcOrd="0" destOrd="0" presId="urn:microsoft.com/office/officeart/2005/8/layout/list1"/>
    <dgm:cxn modelId="{F5AAE76E-0E33-4248-9526-594F61253634}" srcId="{04CBC009-C575-4A71-A4B0-18CEEDA8045A}" destId="{99F9FB80-C82F-467A-9DE0-C0CCC721EFF5}" srcOrd="0" destOrd="0" parTransId="{6400438B-9D6D-41E6-A16A-48D0DDB4DC7E}" sibTransId="{CB0838C6-045F-4971-85D7-95012B10E7E8}"/>
    <dgm:cxn modelId="{B601AE70-9D76-45BC-BA04-A45759F31D17}" srcId="{04CBC009-C575-4A71-A4B0-18CEEDA8045A}" destId="{F73ACDD5-A670-4EB9-A326-CF839A82943D}" srcOrd="2" destOrd="0" parTransId="{CB8E33C1-03EF-4532-B6CA-1DA862B5A8F3}" sibTransId="{ACB81FF4-5D6B-4F96-877C-4A8CE5D550F4}"/>
    <dgm:cxn modelId="{196DBC80-E9A8-4CED-A76A-95B836D29DA1}" type="presOf" srcId="{AC78B839-5561-47F4-BB0E-7906CD615A0A}" destId="{0C0662F0-B6E3-43D4-BC74-041A67EB62F0}" srcOrd="0" destOrd="0" presId="urn:microsoft.com/office/officeart/2005/8/layout/list1"/>
    <dgm:cxn modelId="{BD970D90-4CF4-484F-84E6-8C6089DAE46D}" type="presOf" srcId="{F73ACDD5-A670-4EB9-A326-CF839A82943D}" destId="{3B089B62-F0B2-4653-8A4C-699BE9622865}" srcOrd="1" destOrd="0" presId="urn:microsoft.com/office/officeart/2005/8/layout/list1"/>
    <dgm:cxn modelId="{0398D39D-5CB2-4430-A963-1DE0953A4846}" type="presOf" srcId="{99F9FB80-C82F-467A-9DE0-C0CCC721EFF5}" destId="{8E548FD9-F7C9-4C50-9CE7-7AFBA3F3DE35}" srcOrd="1" destOrd="0" presId="urn:microsoft.com/office/officeart/2005/8/layout/list1"/>
    <dgm:cxn modelId="{545048EB-359D-4F7E-BFEB-EC4F18B9AAA0}" type="presOf" srcId="{AC78B839-5561-47F4-BB0E-7906CD615A0A}" destId="{D5D24F4D-4D21-406E-9495-AEA17E21C8DF}" srcOrd="1" destOrd="0" presId="urn:microsoft.com/office/officeart/2005/8/layout/list1"/>
    <dgm:cxn modelId="{F7DCC075-3513-4DF3-A23E-2C63B9ABBDC2}" type="presParOf" srcId="{D28DE0EA-5C59-4F72-95C2-158CB9684A14}" destId="{B2D5B39F-EEA5-47FC-9B40-382102AE8568}" srcOrd="0" destOrd="0" presId="urn:microsoft.com/office/officeart/2005/8/layout/list1"/>
    <dgm:cxn modelId="{30DD5149-5505-432D-8CD1-A0DAC8BBAED0}" type="presParOf" srcId="{B2D5B39F-EEA5-47FC-9B40-382102AE8568}" destId="{7C3E426B-390D-4AE5-ADAC-2AD189AC84CF}" srcOrd="0" destOrd="0" presId="urn:microsoft.com/office/officeart/2005/8/layout/list1"/>
    <dgm:cxn modelId="{48CDF367-A10E-449B-A31E-51A415B47E7C}" type="presParOf" srcId="{B2D5B39F-EEA5-47FC-9B40-382102AE8568}" destId="{8E548FD9-F7C9-4C50-9CE7-7AFBA3F3DE35}" srcOrd="1" destOrd="0" presId="urn:microsoft.com/office/officeart/2005/8/layout/list1"/>
    <dgm:cxn modelId="{B736316C-1A21-4E27-BE23-4D1792B52AE4}" type="presParOf" srcId="{D28DE0EA-5C59-4F72-95C2-158CB9684A14}" destId="{9A45837E-1587-41F4-80D8-42E7C938AC6D}" srcOrd="1" destOrd="0" presId="urn:microsoft.com/office/officeart/2005/8/layout/list1"/>
    <dgm:cxn modelId="{5D99F532-4F17-4E4D-AD72-9CFBF1DC9AFA}" type="presParOf" srcId="{D28DE0EA-5C59-4F72-95C2-158CB9684A14}" destId="{BBC4E273-BB5F-4E1A-8DFF-3518517967A7}" srcOrd="2" destOrd="0" presId="urn:microsoft.com/office/officeart/2005/8/layout/list1"/>
    <dgm:cxn modelId="{A435CCD9-90F9-44F4-BD5D-B2DA53ABF747}" type="presParOf" srcId="{D28DE0EA-5C59-4F72-95C2-158CB9684A14}" destId="{3A27A85C-CCF0-40E3-B022-A5DA14C048E4}" srcOrd="3" destOrd="0" presId="urn:microsoft.com/office/officeart/2005/8/layout/list1"/>
    <dgm:cxn modelId="{729C95AA-2B8A-4DD9-A86F-559037B1054C}" type="presParOf" srcId="{D28DE0EA-5C59-4F72-95C2-158CB9684A14}" destId="{E8E909C7-4466-4D08-9E9B-16BE84E58795}" srcOrd="4" destOrd="0" presId="urn:microsoft.com/office/officeart/2005/8/layout/list1"/>
    <dgm:cxn modelId="{2A46F9CE-1308-4BE5-9639-D6B453004F6E}" type="presParOf" srcId="{E8E909C7-4466-4D08-9E9B-16BE84E58795}" destId="{0C0662F0-B6E3-43D4-BC74-041A67EB62F0}" srcOrd="0" destOrd="0" presId="urn:microsoft.com/office/officeart/2005/8/layout/list1"/>
    <dgm:cxn modelId="{1F615166-281F-43A5-A530-E61D5826211E}" type="presParOf" srcId="{E8E909C7-4466-4D08-9E9B-16BE84E58795}" destId="{D5D24F4D-4D21-406E-9495-AEA17E21C8DF}" srcOrd="1" destOrd="0" presId="urn:microsoft.com/office/officeart/2005/8/layout/list1"/>
    <dgm:cxn modelId="{27880066-18D7-412A-A31D-29CEB7811009}" type="presParOf" srcId="{D28DE0EA-5C59-4F72-95C2-158CB9684A14}" destId="{E4ADC3F5-FC86-4DBB-9757-12DFAB355019}" srcOrd="5" destOrd="0" presId="urn:microsoft.com/office/officeart/2005/8/layout/list1"/>
    <dgm:cxn modelId="{4EA44AC3-A482-416B-B101-6EBABA828393}" type="presParOf" srcId="{D28DE0EA-5C59-4F72-95C2-158CB9684A14}" destId="{3371588A-BE55-4FC7-BDC7-FFE18F681A7B}" srcOrd="6" destOrd="0" presId="urn:microsoft.com/office/officeart/2005/8/layout/list1"/>
    <dgm:cxn modelId="{512B24C1-A913-4687-8275-20827086A9F9}" type="presParOf" srcId="{D28DE0EA-5C59-4F72-95C2-158CB9684A14}" destId="{A5B4F44B-1A09-4535-AA6B-7AD0CE056FE4}" srcOrd="7" destOrd="0" presId="urn:microsoft.com/office/officeart/2005/8/layout/list1"/>
    <dgm:cxn modelId="{A7C9C2E3-06DB-4B13-9191-1DDF63105442}" type="presParOf" srcId="{D28DE0EA-5C59-4F72-95C2-158CB9684A14}" destId="{293A6217-077D-4FAD-B572-16878B98C9A2}" srcOrd="8" destOrd="0" presId="urn:microsoft.com/office/officeart/2005/8/layout/list1"/>
    <dgm:cxn modelId="{E3E51C1B-9267-455E-88F9-AF6837811167}" type="presParOf" srcId="{293A6217-077D-4FAD-B572-16878B98C9A2}" destId="{581C23E0-E44D-4708-88F5-4D2DD69C6993}" srcOrd="0" destOrd="0" presId="urn:microsoft.com/office/officeart/2005/8/layout/list1"/>
    <dgm:cxn modelId="{BFFE5BCB-DCE2-45F8-9407-6E173E704999}" type="presParOf" srcId="{293A6217-077D-4FAD-B572-16878B98C9A2}" destId="{3B089B62-F0B2-4653-8A4C-699BE9622865}" srcOrd="1" destOrd="0" presId="urn:microsoft.com/office/officeart/2005/8/layout/list1"/>
    <dgm:cxn modelId="{A1A01109-5551-46A9-A2A1-377809D142DA}" type="presParOf" srcId="{D28DE0EA-5C59-4F72-95C2-158CB9684A14}" destId="{DE14F634-D759-4731-8309-CA080F80F102}" srcOrd="9" destOrd="0" presId="urn:microsoft.com/office/officeart/2005/8/layout/list1"/>
    <dgm:cxn modelId="{1AB13237-7FEF-43EC-8FAB-099B35D0355D}" type="presParOf" srcId="{D28DE0EA-5C59-4F72-95C2-158CB9684A14}" destId="{6D7670D0-EF2E-4620-800C-9F0AB5086BF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CBC009-C575-4A71-A4B0-18CEEDA8045A}" type="doc">
      <dgm:prSet loTypeId="urn:microsoft.com/office/officeart/2005/8/layout/list1" loCatId="list" qsTypeId="urn:microsoft.com/office/officeart/2005/8/quickstyle/simple5" qsCatId="simple" csTypeId="urn:microsoft.com/office/officeart/2005/8/colors/colorful2" csCatId="colorful" phldr="1"/>
      <dgm:spPr/>
      <dgm:t>
        <a:bodyPr/>
        <a:lstStyle/>
        <a:p>
          <a:endParaRPr lang="en-US"/>
        </a:p>
      </dgm:t>
    </dgm:pt>
    <dgm:pt modelId="{99F9FB80-C82F-467A-9DE0-C0CCC721EFF5}">
      <dgm:prSet phldrT="[Text]" custT="1"/>
      <dgm:spPr/>
      <dgm:t>
        <a:bodyPr/>
        <a:lstStyle/>
        <a:p>
          <a:r>
            <a:rPr lang="en-US" sz="2800" b="1">
              <a:latin typeface="Agency FB" panose="020B0503020202020204" pitchFamily="34" charset="0"/>
              <a:cs typeface="Arial" panose="020B0604020202020204" pitchFamily="34" charset="0"/>
            </a:rPr>
            <a:t>Maximizing guest satisfaction that is directly interacted with organizational performance</a:t>
          </a:r>
          <a:endParaRPr lang="en-US" sz="2800" b="1" dirty="0">
            <a:latin typeface="Agency FB" panose="020B0503020202020204" pitchFamily="34" charset="0"/>
            <a:cs typeface="Arial" panose="020B0604020202020204" pitchFamily="34" charset="0"/>
          </a:endParaRPr>
        </a:p>
      </dgm:t>
    </dgm:pt>
    <dgm:pt modelId="{6400438B-9D6D-41E6-A16A-48D0DDB4DC7E}" type="par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CB0838C6-045F-4971-85D7-95012B10E7E8}" type="sibTrans" cxnId="{F5AAE76E-0E33-4248-9526-594F61253634}">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78B839-5561-47F4-BB0E-7906CD615A0A}">
      <dgm:prSet phldrT="[Text]" custT="1"/>
      <dgm:spPr/>
      <dgm:t>
        <a:bodyPr/>
        <a:lstStyle/>
        <a:p>
          <a:r>
            <a:rPr lang="en-US" sz="2800" b="1">
              <a:latin typeface="Agency FB" panose="020B0503020202020204" pitchFamily="34" charset="0"/>
              <a:cs typeface="Arial" panose="020B0604020202020204" pitchFamily="34" charset="0"/>
            </a:rPr>
            <a:t>Ensuring rooms are ready for the tourists or guests</a:t>
          </a:r>
          <a:endParaRPr lang="en-US" sz="2800" b="1" dirty="0">
            <a:latin typeface="Agency FB" panose="020B0503020202020204" pitchFamily="34" charset="0"/>
            <a:cs typeface="Arial" panose="020B0604020202020204" pitchFamily="34" charset="0"/>
          </a:endParaRPr>
        </a:p>
      </dgm:t>
    </dgm:pt>
    <dgm:pt modelId="{97494518-F62D-4875-9965-2D4E7AF21E8C}" type="par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596AD350-56F4-46B4-9429-5628BB138570}" type="sibTrans" cxnId="{66D6B01B-422A-4714-87C8-A9934A8A0745}">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F73ACDD5-A670-4EB9-A326-CF839A82943D}">
      <dgm:prSet phldrT="[Text]" custT="1"/>
      <dgm:spPr/>
      <dgm:t>
        <a:bodyPr/>
        <a:lstStyle/>
        <a:p>
          <a:r>
            <a:rPr lang="en-US" sz="2800" b="1">
              <a:latin typeface="Agency FB" panose="020B0503020202020204" pitchFamily="34" charset="0"/>
              <a:cs typeface="Arial" panose="020B0604020202020204" pitchFamily="34" charset="0"/>
            </a:rPr>
            <a:t>Handling overall job functions and resolving complaints </a:t>
          </a:r>
          <a:endParaRPr lang="en-US" sz="2800" b="1" dirty="0">
            <a:latin typeface="Agency FB" panose="020B0503020202020204" pitchFamily="34" charset="0"/>
            <a:cs typeface="Arial" panose="020B0604020202020204" pitchFamily="34" charset="0"/>
          </a:endParaRPr>
        </a:p>
      </dgm:t>
    </dgm:pt>
    <dgm:pt modelId="{CB8E33C1-03EF-4532-B6CA-1DA862B5A8F3}" type="par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ACB81FF4-5D6B-4F96-877C-4A8CE5D550F4}" type="sibTrans" cxnId="{B601AE70-9D76-45BC-BA04-A45759F31D17}">
      <dgm:prSet/>
      <dgm:spPr/>
      <dgm:t>
        <a:bodyPr/>
        <a:lstStyle/>
        <a:p>
          <a:endParaRPr lang="en-US" sz="2800" b="1">
            <a:solidFill>
              <a:schemeClr val="tx1"/>
            </a:solidFill>
            <a:latin typeface="Agency FB" panose="020B0503020202020204" pitchFamily="34" charset="0"/>
            <a:cs typeface="Arial" panose="020B0604020202020204" pitchFamily="34" charset="0"/>
          </a:endParaRPr>
        </a:p>
      </dgm:t>
    </dgm:pt>
    <dgm:pt modelId="{D28DE0EA-5C59-4F72-95C2-158CB9684A14}" type="pres">
      <dgm:prSet presAssocID="{04CBC009-C575-4A71-A4B0-18CEEDA8045A}" presName="linear" presStyleCnt="0">
        <dgm:presLayoutVars>
          <dgm:dir/>
          <dgm:animLvl val="lvl"/>
          <dgm:resizeHandles val="exact"/>
        </dgm:presLayoutVars>
      </dgm:prSet>
      <dgm:spPr/>
    </dgm:pt>
    <dgm:pt modelId="{B2D5B39F-EEA5-47FC-9B40-382102AE8568}" type="pres">
      <dgm:prSet presAssocID="{99F9FB80-C82F-467A-9DE0-C0CCC721EFF5}" presName="parentLin" presStyleCnt="0"/>
      <dgm:spPr/>
    </dgm:pt>
    <dgm:pt modelId="{7C3E426B-390D-4AE5-ADAC-2AD189AC84CF}" type="pres">
      <dgm:prSet presAssocID="{99F9FB80-C82F-467A-9DE0-C0CCC721EFF5}" presName="parentLeftMargin" presStyleLbl="node1" presStyleIdx="0" presStyleCnt="3"/>
      <dgm:spPr/>
    </dgm:pt>
    <dgm:pt modelId="{8E548FD9-F7C9-4C50-9CE7-7AFBA3F3DE35}" type="pres">
      <dgm:prSet presAssocID="{99F9FB80-C82F-467A-9DE0-C0CCC721EFF5}" presName="parentText" presStyleLbl="node1" presStyleIdx="0" presStyleCnt="3">
        <dgm:presLayoutVars>
          <dgm:chMax val="0"/>
          <dgm:bulletEnabled val="1"/>
        </dgm:presLayoutVars>
      </dgm:prSet>
      <dgm:spPr/>
    </dgm:pt>
    <dgm:pt modelId="{9A45837E-1587-41F4-80D8-42E7C938AC6D}" type="pres">
      <dgm:prSet presAssocID="{99F9FB80-C82F-467A-9DE0-C0CCC721EFF5}" presName="negativeSpace" presStyleCnt="0"/>
      <dgm:spPr/>
    </dgm:pt>
    <dgm:pt modelId="{BBC4E273-BB5F-4E1A-8DFF-3518517967A7}" type="pres">
      <dgm:prSet presAssocID="{99F9FB80-C82F-467A-9DE0-C0CCC721EFF5}" presName="childText" presStyleLbl="conFgAcc1" presStyleIdx="0" presStyleCnt="3">
        <dgm:presLayoutVars>
          <dgm:bulletEnabled val="1"/>
        </dgm:presLayoutVars>
      </dgm:prSet>
      <dgm:spPr/>
    </dgm:pt>
    <dgm:pt modelId="{3A27A85C-CCF0-40E3-B022-A5DA14C048E4}" type="pres">
      <dgm:prSet presAssocID="{CB0838C6-045F-4971-85D7-95012B10E7E8}" presName="spaceBetweenRectangles" presStyleCnt="0"/>
      <dgm:spPr/>
    </dgm:pt>
    <dgm:pt modelId="{E8E909C7-4466-4D08-9E9B-16BE84E58795}" type="pres">
      <dgm:prSet presAssocID="{AC78B839-5561-47F4-BB0E-7906CD615A0A}" presName="parentLin" presStyleCnt="0"/>
      <dgm:spPr/>
    </dgm:pt>
    <dgm:pt modelId="{0C0662F0-B6E3-43D4-BC74-041A67EB62F0}" type="pres">
      <dgm:prSet presAssocID="{AC78B839-5561-47F4-BB0E-7906CD615A0A}" presName="parentLeftMargin" presStyleLbl="node1" presStyleIdx="0" presStyleCnt="3"/>
      <dgm:spPr/>
    </dgm:pt>
    <dgm:pt modelId="{D5D24F4D-4D21-406E-9495-AEA17E21C8DF}" type="pres">
      <dgm:prSet presAssocID="{AC78B839-5561-47F4-BB0E-7906CD615A0A}" presName="parentText" presStyleLbl="node1" presStyleIdx="1" presStyleCnt="3">
        <dgm:presLayoutVars>
          <dgm:chMax val="0"/>
          <dgm:bulletEnabled val="1"/>
        </dgm:presLayoutVars>
      </dgm:prSet>
      <dgm:spPr/>
    </dgm:pt>
    <dgm:pt modelId="{E4ADC3F5-FC86-4DBB-9757-12DFAB355019}" type="pres">
      <dgm:prSet presAssocID="{AC78B839-5561-47F4-BB0E-7906CD615A0A}" presName="negativeSpace" presStyleCnt="0"/>
      <dgm:spPr/>
    </dgm:pt>
    <dgm:pt modelId="{3371588A-BE55-4FC7-BDC7-FFE18F681A7B}" type="pres">
      <dgm:prSet presAssocID="{AC78B839-5561-47F4-BB0E-7906CD615A0A}" presName="childText" presStyleLbl="conFgAcc1" presStyleIdx="1" presStyleCnt="3">
        <dgm:presLayoutVars>
          <dgm:bulletEnabled val="1"/>
        </dgm:presLayoutVars>
      </dgm:prSet>
      <dgm:spPr/>
    </dgm:pt>
    <dgm:pt modelId="{A5B4F44B-1A09-4535-AA6B-7AD0CE056FE4}" type="pres">
      <dgm:prSet presAssocID="{596AD350-56F4-46B4-9429-5628BB138570}" presName="spaceBetweenRectangles" presStyleCnt="0"/>
      <dgm:spPr/>
    </dgm:pt>
    <dgm:pt modelId="{293A6217-077D-4FAD-B572-16878B98C9A2}" type="pres">
      <dgm:prSet presAssocID="{F73ACDD5-A670-4EB9-A326-CF839A82943D}" presName="parentLin" presStyleCnt="0"/>
      <dgm:spPr/>
    </dgm:pt>
    <dgm:pt modelId="{581C23E0-E44D-4708-88F5-4D2DD69C6993}" type="pres">
      <dgm:prSet presAssocID="{F73ACDD5-A670-4EB9-A326-CF839A82943D}" presName="parentLeftMargin" presStyleLbl="node1" presStyleIdx="1" presStyleCnt="3"/>
      <dgm:spPr/>
    </dgm:pt>
    <dgm:pt modelId="{3B089B62-F0B2-4653-8A4C-699BE9622865}" type="pres">
      <dgm:prSet presAssocID="{F73ACDD5-A670-4EB9-A326-CF839A82943D}" presName="parentText" presStyleLbl="node1" presStyleIdx="2" presStyleCnt="3">
        <dgm:presLayoutVars>
          <dgm:chMax val="0"/>
          <dgm:bulletEnabled val="1"/>
        </dgm:presLayoutVars>
      </dgm:prSet>
      <dgm:spPr/>
    </dgm:pt>
    <dgm:pt modelId="{DE14F634-D759-4731-8309-CA080F80F102}" type="pres">
      <dgm:prSet presAssocID="{F73ACDD5-A670-4EB9-A326-CF839A82943D}" presName="negativeSpace" presStyleCnt="0"/>
      <dgm:spPr/>
    </dgm:pt>
    <dgm:pt modelId="{6D7670D0-EF2E-4620-800C-9F0AB5086BF1}" type="pres">
      <dgm:prSet presAssocID="{F73ACDD5-A670-4EB9-A326-CF839A82943D}" presName="childText" presStyleLbl="conFgAcc1" presStyleIdx="2" presStyleCnt="3">
        <dgm:presLayoutVars>
          <dgm:bulletEnabled val="1"/>
        </dgm:presLayoutVars>
      </dgm:prSet>
      <dgm:spPr/>
    </dgm:pt>
  </dgm:ptLst>
  <dgm:cxnLst>
    <dgm:cxn modelId="{66D6B01B-422A-4714-87C8-A9934A8A0745}" srcId="{04CBC009-C575-4A71-A4B0-18CEEDA8045A}" destId="{AC78B839-5561-47F4-BB0E-7906CD615A0A}" srcOrd="1" destOrd="0" parTransId="{97494518-F62D-4875-9965-2D4E7AF21E8C}" sibTransId="{596AD350-56F4-46B4-9429-5628BB138570}"/>
    <dgm:cxn modelId="{D5E36840-3F25-4137-AFC8-9ACF801EDA53}" type="presOf" srcId="{F73ACDD5-A670-4EB9-A326-CF839A82943D}" destId="{581C23E0-E44D-4708-88F5-4D2DD69C6993}" srcOrd="0" destOrd="0" presId="urn:microsoft.com/office/officeart/2005/8/layout/list1"/>
    <dgm:cxn modelId="{0253F05E-5141-44DC-89D7-9F63E9DC8F70}" type="presOf" srcId="{99F9FB80-C82F-467A-9DE0-C0CCC721EFF5}" destId="{7C3E426B-390D-4AE5-ADAC-2AD189AC84CF}" srcOrd="0" destOrd="0" presId="urn:microsoft.com/office/officeart/2005/8/layout/list1"/>
    <dgm:cxn modelId="{BAD27862-1A68-46E9-9D01-181B043255AE}" type="presOf" srcId="{04CBC009-C575-4A71-A4B0-18CEEDA8045A}" destId="{D28DE0EA-5C59-4F72-95C2-158CB9684A14}" srcOrd="0" destOrd="0" presId="urn:microsoft.com/office/officeart/2005/8/layout/list1"/>
    <dgm:cxn modelId="{F5AAE76E-0E33-4248-9526-594F61253634}" srcId="{04CBC009-C575-4A71-A4B0-18CEEDA8045A}" destId="{99F9FB80-C82F-467A-9DE0-C0CCC721EFF5}" srcOrd="0" destOrd="0" parTransId="{6400438B-9D6D-41E6-A16A-48D0DDB4DC7E}" sibTransId="{CB0838C6-045F-4971-85D7-95012B10E7E8}"/>
    <dgm:cxn modelId="{B601AE70-9D76-45BC-BA04-A45759F31D17}" srcId="{04CBC009-C575-4A71-A4B0-18CEEDA8045A}" destId="{F73ACDD5-A670-4EB9-A326-CF839A82943D}" srcOrd="2" destOrd="0" parTransId="{CB8E33C1-03EF-4532-B6CA-1DA862B5A8F3}" sibTransId="{ACB81FF4-5D6B-4F96-877C-4A8CE5D550F4}"/>
    <dgm:cxn modelId="{196DBC80-E9A8-4CED-A76A-95B836D29DA1}" type="presOf" srcId="{AC78B839-5561-47F4-BB0E-7906CD615A0A}" destId="{0C0662F0-B6E3-43D4-BC74-041A67EB62F0}" srcOrd="0" destOrd="0" presId="urn:microsoft.com/office/officeart/2005/8/layout/list1"/>
    <dgm:cxn modelId="{BD970D90-4CF4-484F-84E6-8C6089DAE46D}" type="presOf" srcId="{F73ACDD5-A670-4EB9-A326-CF839A82943D}" destId="{3B089B62-F0B2-4653-8A4C-699BE9622865}" srcOrd="1" destOrd="0" presId="urn:microsoft.com/office/officeart/2005/8/layout/list1"/>
    <dgm:cxn modelId="{0398D39D-5CB2-4430-A963-1DE0953A4846}" type="presOf" srcId="{99F9FB80-C82F-467A-9DE0-C0CCC721EFF5}" destId="{8E548FD9-F7C9-4C50-9CE7-7AFBA3F3DE35}" srcOrd="1" destOrd="0" presId="urn:microsoft.com/office/officeart/2005/8/layout/list1"/>
    <dgm:cxn modelId="{545048EB-359D-4F7E-BFEB-EC4F18B9AAA0}" type="presOf" srcId="{AC78B839-5561-47F4-BB0E-7906CD615A0A}" destId="{D5D24F4D-4D21-406E-9495-AEA17E21C8DF}" srcOrd="1" destOrd="0" presId="urn:microsoft.com/office/officeart/2005/8/layout/list1"/>
    <dgm:cxn modelId="{F7DCC075-3513-4DF3-A23E-2C63B9ABBDC2}" type="presParOf" srcId="{D28DE0EA-5C59-4F72-95C2-158CB9684A14}" destId="{B2D5B39F-EEA5-47FC-9B40-382102AE8568}" srcOrd="0" destOrd="0" presId="urn:microsoft.com/office/officeart/2005/8/layout/list1"/>
    <dgm:cxn modelId="{30DD5149-5505-432D-8CD1-A0DAC8BBAED0}" type="presParOf" srcId="{B2D5B39F-EEA5-47FC-9B40-382102AE8568}" destId="{7C3E426B-390D-4AE5-ADAC-2AD189AC84CF}" srcOrd="0" destOrd="0" presId="urn:microsoft.com/office/officeart/2005/8/layout/list1"/>
    <dgm:cxn modelId="{48CDF367-A10E-449B-A31E-51A415B47E7C}" type="presParOf" srcId="{B2D5B39F-EEA5-47FC-9B40-382102AE8568}" destId="{8E548FD9-F7C9-4C50-9CE7-7AFBA3F3DE35}" srcOrd="1" destOrd="0" presId="urn:microsoft.com/office/officeart/2005/8/layout/list1"/>
    <dgm:cxn modelId="{B736316C-1A21-4E27-BE23-4D1792B52AE4}" type="presParOf" srcId="{D28DE0EA-5C59-4F72-95C2-158CB9684A14}" destId="{9A45837E-1587-41F4-80D8-42E7C938AC6D}" srcOrd="1" destOrd="0" presId="urn:microsoft.com/office/officeart/2005/8/layout/list1"/>
    <dgm:cxn modelId="{5D99F532-4F17-4E4D-AD72-9CFBF1DC9AFA}" type="presParOf" srcId="{D28DE0EA-5C59-4F72-95C2-158CB9684A14}" destId="{BBC4E273-BB5F-4E1A-8DFF-3518517967A7}" srcOrd="2" destOrd="0" presId="urn:microsoft.com/office/officeart/2005/8/layout/list1"/>
    <dgm:cxn modelId="{A435CCD9-90F9-44F4-BD5D-B2DA53ABF747}" type="presParOf" srcId="{D28DE0EA-5C59-4F72-95C2-158CB9684A14}" destId="{3A27A85C-CCF0-40E3-B022-A5DA14C048E4}" srcOrd="3" destOrd="0" presId="urn:microsoft.com/office/officeart/2005/8/layout/list1"/>
    <dgm:cxn modelId="{729C95AA-2B8A-4DD9-A86F-559037B1054C}" type="presParOf" srcId="{D28DE0EA-5C59-4F72-95C2-158CB9684A14}" destId="{E8E909C7-4466-4D08-9E9B-16BE84E58795}" srcOrd="4" destOrd="0" presId="urn:microsoft.com/office/officeart/2005/8/layout/list1"/>
    <dgm:cxn modelId="{2A46F9CE-1308-4BE5-9639-D6B453004F6E}" type="presParOf" srcId="{E8E909C7-4466-4D08-9E9B-16BE84E58795}" destId="{0C0662F0-B6E3-43D4-BC74-041A67EB62F0}" srcOrd="0" destOrd="0" presId="urn:microsoft.com/office/officeart/2005/8/layout/list1"/>
    <dgm:cxn modelId="{1F615166-281F-43A5-A530-E61D5826211E}" type="presParOf" srcId="{E8E909C7-4466-4D08-9E9B-16BE84E58795}" destId="{D5D24F4D-4D21-406E-9495-AEA17E21C8DF}" srcOrd="1" destOrd="0" presId="urn:microsoft.com/office/officeart/2005/8/layout/list1"/>
    <dgm:cxn modelId="{27880066-18D7-412A-A31D-29CEB7811009}" type="presParOf" srcId="{D28DE0EA-5C59-4F72-95C2-158CB9684A14}" destId="{E4ADC3F5-FC86-4DBB-9757-12DFAB355019}" srcOrd="5" destOrd="0" presId="urn:microsoft.com/office/officeart/2005/8/layout/list1"/>
    <dgm:cxn modelId="{4EA44AC3-A482-416B-B101-6EBABA828393}" type="presParOf" srcId="{D28DE0EA-5C59-4F72-95C2-158CB9684A14}" destId="{3371588A-BE55-4FC7-BDC7-FFE18F681A7B}" srcOrd="6" destOrd="0" presId="urn:microsoft.com/office/officeart/2005/8/layout/list1"/>
    <dgm:cxn modelId="{512B24C1-A913-4687-8275-20827086A9F9}" type="presParOf" srcId="{D28DE0EA-5C59-4F72-95C2-158CB9684A14}" destId="{A5B4F44B-1A09-4535-AA6B-7AD0CE056FE4}" srcOrd="7" destOrd="0" presId="urn:microsoft.com/office/officeart/2005/8/layout/list1"/>
    <dgm:cxn modelId="{A7C9C2E3-06DB-4B13-9191-1DDF63105442}" type="presParOf" srcId="{D28DE0EA-5C59-4F72-95C2-158CB9684A14}" destId="{293A6217-077D-4FAD-B572-16878B98C9A2}" srcOrd="8" destOrd="0" presId="urn:microsoft.com/office/officeart/2005/8/layout/list1"/>
    <dgm:cxn modelId="{E3E51C1B-9267-455E-88F9-AF6837811167}" type="presParOf" srcId="{293A6217-077D-4FAD-B572-16878B98C9A2}" destId="{581C23E0-E44D-4708-88F5-4D2DD69C6993}" srcOrd="0" destOrd="0" presId="urn:microsoft.com/office/officeart/2005/8/layout/list1"/>
    <dgm:cxn modelId="{BFFE5BCB-DCE2-45F8-9407-6E173E704999}" type="presParOf" srcId="{293A6217-077D-4FAD-B572-16878B98C9A2}" destId="{3B089B62-F0B2-4653-8A4C-699BE9622865}" srcOrd="1" destOrd="0" presId="urn:microsoft.com/office/officeart/2005/8/layout/list1"/>
    <dgm:cxn modelId="{A1A01109-5551-46A9-A2A1-377809D142DA}" type="presParOf" srcId="{D28DE0EA-5C59-4F72-95C2-158CB9684A14}" destId="{DE14F634-D759-4731-8309-CA080F80F102}" srcOrd="9" destOrd="0" presId="urn:microsoft.com/office/officeart/2005/8/layout/list1"/>
    <dgm:cxn modelId="{1AB13237-7FEF-43EC-8FAB-099B35D0355D}" type="presParOf" srcId="{D28DE0EA-5C59-4F72-95C2-158CB9684A14}" destId="{6D7670D0-EF2E-4620-800C-9F0AB5086BF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1E378-6C1D-4E96-9917-3D0B56C3B80B}">
      <dsp:nvSpPr>
        <dsp:cNvPr id="0" name=""/>
        <dsp:cNvSpPr/>
      </dsp:nvSpPr>
      <dsp:spPr>
        <a:xfrm>
          <a:off x="0" y="0"/>
          <a:ext cx="7497364" cy="2069698"/>
        </a:xfrm>
        <a:prstGeom prst="roundRect">
          <a:avLst>
            <a:gd name="adj" fmla="val 10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F62289-A2E3-46A6-9DCC-B82AE87B2D62}">
      <dsp:nvSpPr>
        <dsp:cNvPr id="0" name=""/>
        <dsp:cNvSpPr/>
      </dsp:nvSpPr>
      <dsp:spPr>
        <a:xfrm>
          <a:off x="224920" y="275959"/>
          <a:ext cx="2202350" cy="1517778"/>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000" b="-1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94C0E-5D5D-459D-A1B0-8E1259ECEDCD}">
      <dsp:nvSpPr>
        <dsp:cNvPr id="0" name=""/>
        <dsp:cNvSpPr/>
      </dsp:nvSpPr>
      <dsp:spPr>
        <a:xfrm rot="10800000">
          <a:off x="224920" y="2069698"/>
          <a:ext cx="2202350" cy="2529630"/>
        </a:xfrm>
        <a:prstGeom prst="round2SameRect">
          <a:avLst>
            <a:gd name="adj1" fmla="val 10500"/>
            <a:gd name="adj2" fmla="val 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a:latin typeface="Agency FB" panose="020B0503020202020204" pitchFamily="34" charset="0"/>
              <a:cs typeface="Arial" panose="020B0604020202020204" pitchFamily="34" charset="0"/>
            </a:rPr>
            <a:t>Guest accommodation</a:t>
          </a:r>
          <a:endParaRPr lang="en-US" sz="2400" b="1" kern="1200" dirty="0">
            <a:latin typeface="Agency FB" panose="020B0503020202020204" pitchFamily="34" charset="0"/>
            <a:cs typeface="Arial" panose="020B0604020202020204" pitchFamily="34" charset="0"/>
          </a:endParaRPr>
        </a:p>
      </dsp:txBody>
      <dsp:txXfrm rot="10800000">
        <a:off x="292650" y="2069698"/>
        <a:ext cx="2066890" cy="2461900"/>
      </dsp:txXfrm>
    </dsp:sp>
    <dsp:sp modelId="{0C3E0CCB-F832-47C3-AB35-6EFC23752AA3}">
      <dsp:nvSpPr>
        <dsp:cNvPr id="0" name=""/>
        <dsp:cNvSpPr/>
      </dsp:nvSpPr>
      <dsp:spPr>
        <a:xfrm>
          <a:off x="2647506" y="275959"/>
          <a:ext cx="2202350" cy="1517778"/>
        </a:xfrm>
        <a:prstGeom prst="roundRect">
          <a:avLst>
            <a:gd name="adj" fmla="val 10000"/>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9000" r="-19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13F3BD-9CDB-4C89-8EB7-017B22C6B6D0}">
      <dsp:nvSpPr>
        <dsp:cNvPr id="0" name=""/>
        <dsp:cNvSpPr/>
      </dsp:nvSpPr>
      <dsp:spPr>
        <a:xfrm rot="10800000">
          <a:off x="2647506" y="2069698"/>
          <a:ext cx="2202350" cy="2529630"/>
        </a:xfrm>
        <a:prstGeom prst="round2SameRect">
          <a:avLst>
            <a:gd name="adj1" fmla="val 10500"/>
            <a:gd name="adj2" fmla="val 0"/>
          </a:avLst>
        </a:prstGeom>
        <a:solidFill>
          <a:schemeClr val="accent2">
            <a:hueOff val="-9882860"/>
            <a:satOff val="451"/>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a:latin typeface="Agency FB" panose="020B0503020202020204" pitchFamily="34" charset="0"/>
              <a:cs typeface="Arial" panose="020B0604020202020204" pitchFamily="34" charset="0"/>
            </a:rPr>
            <a:t>Preparing foods, raw materials, ready-made foods</a:t>
          </a:r>
          <a:endParaRPr lang="en-US" sz="2400" b="1" kern="1200" dirty="0">
            <a:latin typeface="Agency FB" panose="020B0503020202020204" pitchFamily="34" charset="0"/>
            <a:cs typeface="Arial" panose="020B0604020202020204" pitchFamily="34" charset="0"/>
          </a:endParaRPr>
        </a:p>
      </dsp:txBody>
      <dsp:txXfrm rot="10800000">
        <a:off x="2715236" y="2069698"/>
        <a:ext cx="2066890" cy="2461900"/>
      </dsp:txXfrm>
    </dsp:sp>
    <dsp:sp modelId="{9F5BE4FF-F7DF-4304-B2BE-8F6CD714D91F}">
      <dsp:nvSpPr>
        <dsp:cNvPr id="0" name=""/>
        <dsp:cNvSpPr/>
      </dsp:nvSpPr>
      <dsp:spPr>
        <a:xfrm>
          <a:off x="5070092" y="275959"/>
          <a:ext cx="2202350" cy="1517778"/>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000" b="-3000"/>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EFCE4F-504E-4387-BF70-45AE12195AF5}">
      <dsp:nvSpPr>
        <dsp:cNvPr id="0" name=""/>
        <dsp:cNvSpPr/>
      </dsp:nvSpPr>
      <dsp:spPr>
        <a:xfrm rot="10800000">
          <a:off x="5070092" y="2069698"/>
          <a:ext cx="2202350" cy="2529630"/>
        </a:xfrm>
        <a:prstGeom prst="round2SameRect">
          <a:avLst>
            <a:gd name="adj1" fmla="val 10500"/>
            <a:gd name="adj2" fmla="val 0"/>
          </a:avLst>
        </a:prstGeom>
        <a:solidFill>
          <a:schemeClr val="accent2">
            <a:hueOff val="-19765721"/>
            <a:satOff val="901"/>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kern="1200">
              <a:latin typeface="Agency FB" panose="020B0503020202020204" pitchFamily="34" charset="0"/>
              <a:cs typeface="Arial" panose="020B0604020202020204" pitchFamily="34" charset="0"/>
            </a:rPr>
            <a:t>A user-friendly interface, extensive back-office management, security management</a:t>
          </a:r>
          <a:endParaRPr lang="en-US" sz="2400" b="1" kern="1200" dirty="0">
            <a:latin typeface="Agency FB" panose="020B0503020202020204" pitchFamily="34" charset="0"/>
            <a:cs typeface="Arial" panose="020B0604020202020204" pitchFamily="34" charset="0"/>
          </a:endParaRPr>
        </a:p>
      </dsp:txBody>
      <dsp:txXfrm rot="10800000">
        <a:off x="5137822" y="2069698"/>
        <a:ext cx="2066890" cy="2461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4E273-BB5F-4E1A-8DFF-3518517967A7}">
      <dsp:nvSpPr>
        <dsp:cNvPr id="0" name=""/>
        <dsp:cNvSpPr/>
      </dsp:nvSpPr>
      <dsp:spPr>
        <a:xfrm>
          <a:off x="0" y="614249"/>
          <a:ext cx="7497364" cy="982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8E548FD9-F7C9-4C50-9CE7-7AFBA3F3DE35}">
      <dsp:nvSpPr>
        <dsp:cNvPr id="0" name=""/>
        <dsp:cNvSpPr/>
      </dsp:nvSpPr>
      <dsp:spPr>
        <a:xfrm>
          <a:off x="374868" y="38609"/>
          <a:ext cx="5248154" cy="1151280"/>
        </a:xfrm>
        <a:prstGeom prst="round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a:latin typeface="Agency FB" panose="020B0503020202020204" pitchFamily="34" charset="0"/>
              <a:cs typeface="Arial" panose="020B0604020202020204" pitchFamily="34" charset="0"/>
            </a:rPr>
            <a:t>Setting up and maintaining displays</a:t>
          </a:r>
          <a:endParaRPr lang="en-US" sz="2800" b="1" kern="1200" dirty="0">
            <a:latin typeface="Agency FB" panose="020B0503020202020204" pitchFamily="34" charset="0"/>
            <a:cs typeface="Arial" panose="020B0604020202020204" pitchFamily="34" charset="0"/>
          </a:endParaRPr>
        </a:p>
      </dsp:txBody>
      <dsp:txXfrm>
        <a:off x="431069" y="94810"/>
        <a:ext cx="5135752" cy="1038878"/>
      </dsp:txXfrm>
    </dsp:sp>
    <dsp:sp modelId="{3371588A-BE55-4FC7-BDC7-FFE18F681A7B}">
      <dsp:nvSpPr>
        <dsp:cNvPr id="0" name=""/>
        <dsp:cNvSpPr/>
      </dsp:nvSpPr>
      <dsp:spPr>
        <a:xfrm>
          <a:off x="0" y="2383289"/>
          <a:ext cx="7497364" cy="982800"/>
        </a:xfrm>
        <a:prstGeom prst="rect">
          <a:avLst/>
        </a:prstGeom>
        <a:solidFill>
          <a:schemeClr val="lt1">
            <a:alpha val="90000"/>
            <a:hueOff val="0"/>
            <a:satOff val="0"/>
            <a:lumOff val="0"/>
            <a:alphaOff val="0"/>
          </a:schemeClr>
        </a:solidFill>
        <a:ln w="9525" cap="flat" cmpd="sng" algn="ctr">
          <a:solidFill>
            <a:schemeClr val="accent2">
              <a:hueOff val="-9882860"/>
              <a:satOff val="451"/>
              <a:lumOff val="0"/>
              <a:alphaOff val="0"/>
            </a:schemeClr>
          </a:solidFill>
          <a:prstDash val="solid"/>
        </a:ln>
        <a:effectLst/>
      </dsp:spPr>
      <dsp:style>
        <a:lnRef idx="1">
          <a:scrgbClr r="0" g="0" b="0"/>
        </a:lnRef>
        <a:fillRef idx="1">
          <a:scrgbClr r="0" g="0" b="0"/>
        </a:fillRef>
        <a:effectRef idx="2">
          <a:scrgbClr r="0" g="0" b="0"/>
        </a:effectRef>
        <a:fontRef idx="minor"/>
      </dsp:style>
    </dsp:sp>
    <dsp:sp modelId="{D5D24F4D-4D21-406E-9495-AEA17E21C8DF}">
      <dsp:nvSpPr>
        <dsp:cNvPr id="0" name=""/>
        <dsp:cNvSpPr/>
      </dsp:nvSpPr>
      <dsp:spPr>
        <a:xfrm>
          <a:off x="374868" y="1807649"/>
          <a:ext cx="5248154" cy="1151280"/>
        </a:xfrm>
        <a:prstGeom prst="roundRect">
          <a:avLst/>
        </a:prstGeom>
        <a:solidFill>
          <a:schemeClr val="accent2">
            <a:hueOff val="-9882860"/>
            <a:satOff val="451"/>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a:latin typeface="Agency FB" panose="020B0503020202020204" pitchFamily="34" charset="0"/>
              <a:cs typeface="Arial" panose="020B0604020202020204" pitchFamily="34" charset="0"/>
            </a:rPr>
            <a:t>Assists customers with wine tasting and purchases</a:t>
          </a:r>
          <a:endParaRPr lang="en-US" sz="2800" b="1" kern="1200" dirty="0">
            <a:latin typeface="Agency FB" panose="020B0503020202020204" pitchFamily="34" charset="0"/>
            <a:cs typeface="Arial" panose="020B0604020202020204" pitchFamily="34" charset="0"/>
          </a:endParaRPr>
        </a:p>
      </dsp:txBody>
      <dsp:txXfrm>
        <a:off x="431069" y="1863850"/>
        <a:ext cx="5135752" cy="1038878"/>
      </dsp:txXfrm>
    </dsp:sp>
    <dsp:sp modelId="{6D7670D0-EF2E-4620-800C-9F0AB5086BF1}">
      <dsp:nvSpPr>
        <dsp:cNvPr id="0" name=""/>
        <dsp:cNvSpPr/>
      </dsp:nvSpPr>
      <dsp:spPr>
        <a:xfrm>
          <a:off x="0" y="4152329"/>
          <a:ext cx="7497364" cy="982800"/>
        </a:xfrm>
        <a:prstGeom prst="rect">
          <a:avLst/>
        </a:prstGeom>
        <a:solidFill>
          <a:schemeClr val="lt1">
            <a:alpha val="90000"/>
            <a:hueOff val="0"/>
            <a:satOff val="0"/>
            <a:lumOff val="0"/>
            <a:alphaOff val="0"/>
          </a:schemeClr>
        </a:solidFill>
        <a:ln w="9525" cap="flat" cmpd="sng" algn="ctr">
          <a:solidFill>
            <a:schemeClr val="accent2">
              <a:hueOff val="-19765721"/>
              <a:satOff val="901"/>
              <a:lumOff val="0"/>
              <a:alphaOff val="0"/>
            </a:schemeClr>
          </a:solidFill>
          <a:prstDash val="solid"/>
        </a:ln>
        <a:effectLst/>
      </dsp:spPr>
      <dsp:style>
        <a:lnRef idx="1">
          <a:scrgbClr r="0" g="0" b="0"/>
        </a:lnRef>
        <a:fillRef idx="1">
          <a:scrgbClr r="0" g="0" b="0"/>
        </a:fillRef>
        <a:effectRef idx="2">
          <a:scrgbClr r="0" g="0" b="0"/>
        </a:effectRef>
        <a:fontRef idx="minor"/>
      </dsp:style>
    </dsp:sp>
    <dsp:sp modelId="{3B089B62-F0B2-4653-8A4C-699BE9622865}">
      <dsp:nvSpPr>
        <dsp:cNvPr id="0" name=""/>
        <dsp:cNvSpPr/>
      </dsp:nvSpPr>
      <dsp:spPr>
        <a:xfrm>
          <a:off x="374868" y="3576689"/>
          <a:ext cx="5248154" cy="1151280"/>
        </a:xfrm>
        <a:prstGeom prst="roundRect">
          <a:avLst/>
        </a:prstGeom>
        <a:solidFill>
          <a:schemeClr val="accent2">
            <a:hueOff val="-19765721"/>
            <a:satOff val="901"/>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a:latin typeface="Agency FB" panose="020B0503020202020204" pitchFamily="34" charset="0"/>
              <a:cs typeface="Arial" panose="020B0604020202020204" pitchFamily="34" charset="0"/>
            </a:rPr>
            <a:t>Provides exceptional and professional customer service </a:t>
          </a:r>
          <a:endParaRPr lang="en-US" sz="2800" b="1" kern="1200" dirty="0">
            <a:latin typeface="Agency FB" panose="020B0503020202020204" pitchFamily="34" charset="0"/>
            <a:cs typeface="Arial" panose="020B0604020202020204" pitchFamily="34" charset="0"/>
          </a:endParaRPr>
        </a:p>
      </dsp:txBody>
      <dsp:txXfrm>
        <a:off x="431069" y="3632890"/>
        <a:ext cx="5135752" cy="1038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4E273-BB5F-4E1A-8DFF-3518517967A7}">
      <dsp:nvSpPr>
        <dsp:cNvPr id="0" name=""/>
        <dsp:cNvSpPr/>
      </dsp:nvSpPr>
      <dsp:spPr>
        <a:xfrm>
          <a:off x="0" y="614249"/>
          <a:ext cx="7497364" cy="982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8E548FD9-F7C9-4C50-9CE7-7AFBA3F3DE35}">
      <dsp:nvSpPr>
        <dsp:cNvPr id="0" name=""/>
        <dsp:cNvSpPr/>
      </dsp:nvSpPr>
      <dsp:spPr>
        <a:xfrm>
          <a:off x="374868" y="38609"/>
          <a:ext cx="5248154" cy="1151280"/>
        </a:xfrm>
        <a:prstGeom prst="round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a:latin typeface="Agency FB" panose="020B0503020202020204" pitchFamily="34" charset="0"/>
              <a:cs typeface="Arial" panose="020B0604020202020204" pitchFamily="34" charset="0"/>
            </a:rPr>
            <a:t>Maximizing guest satisfaction that is directly interacted with organizational performance</a:t>
          </a:r>
          <a:endParaRPr lang="en-US" sz="2800" b="1" kern="1200" dirty="0">
            <a:latin typeface="Agency FB" panose="020B0503020202020204" pitchFamily="34" charset="0"/>
            <a:cs typeface="Arial" panose="020B0604020202020204" pitchFamily="34" charset="0"/>
          </a:endParaRPr>
        </a:p>
      </dsp:txBody>
      <dsp:txXfrm>
        <a:off x="431069" y="94810"/>
        <a:ext cx="5135752" cy="1038878"/>
      </dsp:txXfrm>
    </dsp:sp>
    <dsp:sp modelId="{3371588A-BE55-4FC7-BDC7-FFE18F681A7B}">
      <dsp:nvSpPr>
        <dsp:cNvPr id="0" name=""/>
        <dsp:cNvSpPr/>
      </dsp:nvSpPr>
      <dsp:spPr>
        <a:xfrm>
          <a:off x="0" y="2383289"/>
          <a:ext cx="7497364" cy="982800"/>
        </a:xfrm>
        <a:prstGeom prst="rect">
          <a:avLst/>
        </a:prstGeom>
        <a:solidFill>
          <a:schemeClr val="lt1">
            <a:alpha val="90000"/>
            <a:hueOff val="0"/>
            <a:satOff val="0"/>
            <a:lumOff val="0"/>
            <a:alphaOff val="0"/>
          </a:schemeClr>
        </a:solidFill>
        <a:ln w="9525" cap="flat" cmpd="sng" algn="ctr">
          <a:solidFill>
            <a:schemeClr val="accent2">
              <a:hueOff val="-9882860"/>
              <a:satOff val="451"/>
              <a:lumOff val="0"/>
              <a:alphaOff val="0"/>
            </a:schemeClr>
          </a:solidFill>
          <a:prstDash val="solid"/>
        </a:ln>
        <a:effectLst/>
      </dsp:spPr>
      <dsp:style>
        <a:lnRef idx="1">
          <a:scrgbClr r="0" g="0" b="0"/>
        </a:lnRef>
        <a:fillRef idx="1">
          <a:scrgbClr r="0" g="0" b="0"/>
        </a:fillRef>
        <a:effectRef idx="2">
          <a:scrgbClr r="0" g="0" b="0"/>
        </a:effectRef>
        <a:fontRef idx="minor"/>
      </dsp:style>
    </dsp:sp>
    <dsp:sp modelId="{D5D24F4D-4D21-406E-9495-AEA17E21C8DF}">
      <dsp:nvSpPr>
        <dsp:cNvPr id="0" name=""/>
        <dsp:cNvSpPr/>
      </dsp:nvSpPr>
      <dsp:spPr>
        <a:xfrm>
          <a:off x="374868" y="1807649"/>
          <a:ext cx="5248154" cy="1151280"/>
        </a:xfrm>
        <a:prstGeom prst="roundRect">
          <a:avLst/>
        </a:prstGeom>
        <a:solidFill>
          <a:schemeClr val="accent2">
            <a:hueOff val="-9882860"/>
            <a:satOff val="451"/>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a:latin typeface="Agency FB" panose="020B0503020202020204" pitchFamily="34" charset="0"/>
              <a:cs typeface="Arial" panose="020B0604020202020204" pitchFamily="34" charset="0"/>
            </a:rPr>
            <a:t>Ensuring rooms are ready for the tourists or guests</a:t>
          </a:r>
          <a:endParaRPr lang="en-US" sz="2800" b="1" kern="1200" dirty="0">
            <a:latin typeface="Agency FB" panose="020B0503020202020204" pitchFamily="34" charset="0"/>
            <a:cs typeface="Arial" panose="020B0604020202020204" pitchFamily="34" charset="0"/>
          </a:endParaRPr>
        </a:p>
      </dsp:txBody>
      <dsp:txXfrm>
        <a:off x="431069" y="1863850"/>
        <a:ext cx="5135752" cy="1038878"/>
      </dsp:txXfrm>
    </dsp:sp>
    <dsp:sp modelId="{6D7670D0-EF2E-4620-800C-9F0AB5086BF1}">
      <dsp:nvSpPr>
        <dsp:cNvPr id="0" name=""/>
        <dsp:cNvSpPr/>
      </dsp:nvSpPr>
      <dsp:spPr>
        <a:xfrm>
          <a:off x="0" y="4152329"/>
          <a:ext cx="7497364" cy="982800"/>
        </a:xfrm>
        <a:prstGeom prst="rect">
          <a:avLst/>
        </a:prstGeom>
        <a:solidFill>
          <a:schemeClr val="lt1">
            <a:alpha val="90000"/>
            <a:hueOff val="0"/>
            <a:satOff val="0"/>
            <a:lumOff val="0"/>
            <a:alphaOff val="0"/>
          </a:schemeClr>
        </a:solidFill>
        <a:ln w="9525" cap="flat" cmpd="sng" algn="ctr">
          <a:solidFill>
            <a:schemeClr val="accent2">
              <a:hueOff val="-19765721"/>
              <a:satOff val="901"/>
              <a:lumOff val="0"/>
              <a:alphaOff val="0"/>
            </a:schemeClr>
          </a:solidFill>
          <a:prstDash val="solid"/>
        </a:ln>
        <a:effectLst/>
      </dsp:spPr>
      <dsp:style>
        <a:lnRef idx="1">
          <a:scrgbClr r="0" g="0" b="0"/>
        </a:lnRef>
        <a:fillRef idx="1">
          <a:scrgbClr r="0" g="0" b="0"/>
        </a:fillRef>
        <a:effectRef idx="2">
          <a:scrgbClr r="0" g="0" b="0"/>
        </a:effectRef>
        <a:fontRef idx="minor"/>
      </dsp:style>
    </dsp:sp>
    <dsp:sp modelId="{3B089B62-F0B2-4653-8A4C-699BE9622865}">
      <dsp:nvSpPr>
        <dsp:cNvPr id="0" name=""/>
        <dsp:cNvSpPr/>
      </dsp:nvSpPr>
      <dsp:spPr>
        <a:xfrm>
          <a:off x="374868" y="3576689"/>
          <a:ext cx="5248154" cy="1151280"/>
        </a:xfrm>
        <a:prstGeom prst="roundRect">
          <a:avLst/>
        </a:prstGeom>
        <a:solidFill>
          <a:schemeClr val="accent2">
            <a:hueOff val="-19765721"/>
            <a:satOff val="901"/>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98368" tIns="0" rIns="198368" bIns="0" numCol="1" spcCol="1270" anchor="ctr" anchorCtr="0">
          <a:noAutofit/>
        </a:bodyPr>
        <a:lstStyle/>
        <a:p>
          <a:pPr marL="0" lvl="0" indent="0" algn="l" defTabSz="1244600">
            <a:lnSpc>
              <a:spcPct val="90000"/>
            </a:lnSpc>
            <a:spcBef>
              <a:spcPct val="0"/>
            </a:spcBef>
            <a:spcAft>
              <a:spcPct val="35000"/>
            </a:spcAft>
            <a:buNone/>
          </a:pPr>
          <a:r>
            <a:rPr lang="en-US" sz="2800" b="1" kern="1200">
              <a:latin typeface="Agency FB" panose="020B0503020202020204" pitchFamily="34" charset="0"/>
              <a:cs typeface="Arial" panose="020B0604020202020204" pitchFamily="34" charset="0"/>
            </a:rPr>
            <a:t>Handling overall job functions and resolving complaints </a:t>
          </a:r>
          <a:endParaRPr lang="en-US" sz="2800" b="1" kern="1200" dirty="0">
            <a:latin typeface="Agency FB" panose="020B0503020202020204" pitchFamily="34" charset="0"/>
            <a:cs typeface="Arial" panose="020B0604020202020204" pitchFamily="34" charset="0"/>
          </a:endParaRPr>
        </a:p>
      </dsp:txBody>
      <dsp:txXfrm>
        <a:off x="431069" y="3632890"/>
        <a:ext cx="5135752" cy="1038878"/>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A896D-F506-4B3C-BC80-AE564B672CC4}" type="datetimeFigureOut">
              <a:rPr lang="en-US" smtClean="0"/>
              <a:pPr/>
              <a:t>22-Sep-23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561AC9-9C12-4F8D-9D91-9A0E2FE58FF4}" type="slidenum">
              <a:rPr lang="en-US" smtClean="0"/>
              <a:pPr/>
              <a:t>‹#›</a:t>
            </a:fld>
            <a:endParaRPr lang="en-US"/>
          </a:p>
        </p:txBody>
      </p:sp>
    </p:spTree>
    <p:extLst>
      <p:ext uri="{BB962C8B-B14F-4D97-AF65-F5344CB8AC3E}">
        <p14:creationId xmlns:p14="http://schemas.microsoft.com/office/powerpoint/2010/main" val="1182334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a:t>
            </a:fld>
            <a:endParaRPr lang="en-US"/>
          </a:p>
        </p:txBody>
      </p:sp>
    </p:spTree>
    <p:extLst>
      <p:ext uri="{BB962C8B-B14F-4D97-AF65-F5344CB8AC3E}">
        <p14:creationId xmlns:p14="http://schemas.microsoft.com/office/powerpoint/2010/main" val="4281449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Conrad Hotels and Resorts is a subsidiary business in the hospitality sector that is founded on 31st May 1985. Across 38 years ago, this subsidiary business’s parent company is Conrad Worldwide which has been serving customers worldwide. Conrad Hotels and Resorts is one of the major flagship brands as well as the largest hotel brands in the world. This hotel brand has its distinct targeted customers (Conrad Hotels and Resorts, 2023). Different programs are participated in by this hotel brand, like Conrad Honors and Conrad’s guest-loyalty program. The headquarter of this hotel brand is in Virginia, USA. </a:t>
            </a:r>
          </a:p>
        </p:txBody>
      </p:sp>
      <p:sp>
        <p:nvSpPr>
          <p:cNvPr id="4" name="Slide Number Placeholder 3"/>
          <p:cNvSpPr>
            <a:spLocks noGrp="1"/>
          </p:cNvSpPr>
          <p:nvPr>
            <p:ph type="sldNum" sz="quarter" idx="5"/>
          </p:nvPr>
        </p:nvSpPr>
        <p:spPr/>
        <p:txBody>
          <a:bodyPr/>
          <a:lstStyle/>
          <a:p>
            <a:fld id="{68561AC9-9C12-4F8D-9D91-9A0E2FE58FF4}" type="slidenum">
              <a:rPr lang="en-US" smtClean="0"/>
              <a:pPr/>
              <a:t>3</a:t>
            </a:fld>
            <a:endParaRPr lang="en-US"/>
          </a:p>
        </p:txBody>
      </p:sp>
    </p:spTree>
    <p:extLst>
      <p:ext uri="{BB962C8B-B14F-4D97-AF65-F5344CB8AC3E}">
        <p14:creationId xmlns:p14="http://schemas.microsoft.com/office/powerpoint/2010/main" val="205478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customers of the brand</a:t>
            </a:r>
          </a:p>
          <a:p>
            <a:r>
              <a:rPr lang="en-US" dirty="0"/>
              <a:t>Customers have been segmentized by this hotel brand efficiently. They are demographic segmentation, social segmentation, behavioral segmentation, and geographic segmentation.</a:t>
            </a:r>
          </a:p>
          <a:p>
            <a:r>
              <a:rPr lang="en-US" dirty="0"/>
              <a:t>Demographic segment: In the case of demographic segmentation, this business targets middle and senior-aged professionals who are having a high level of income that belongs to the upper social class (Horner &amp; </a:t>
            </a:r>
            <a:r>
              <a:rPr lang="en-US" dirty="0" err="1"/>
              <a:t>Swarbrooke</a:t>
            </a:r>
            <a:r>
              <a:rPr lang="en-US" dirty="0"/>
              <a:t>, 2021). </a:t>
            </a:r>
          </a:p>
          <a:p>
            <a:r>
              <a:rPr lang="en-US" dirty="0"/>
              <a:t>Behavioral segmentation: Different businesses and leisure travelers are the major customer segment of this hotel brand. Different business organizations are looking for premises to arrange their specific programs. </a:t>
            </a:r>
          </a:p>
          <a:p>
            <a:r>
              <a:rPr lang="en-US" dirty="0"/>
              <a:t>Social segmentation: Besides, people who are keen to have leisure time are also considered. That is why leisure travelers are also targeted by Conrad Hotels and Resorts where high-income earners are highly prioritized by Conrad Hotels. </a:t>
            </a:r>
          </a:p>
          <a:p>
            <a:r>
              <a:rPr lang="en-US" dirty="0"/>
              <a:t>Geographic segmentation: This hotel brand’s main headquarter is in the USA. But the corporate sector is welcomed cordially by this multinational hotel brand. It is being served worldwide. </a:t>
            </a:r>
          </a:p>
        </p:txBody>
      </p:sp>
      <p:sp>
        <p:nvSpPr>
          <p:cNvPr id="4" name="Slide Number Placeholder 3"/>
          <p:cNvSpPr>
            <a:spLocks noGrp="1"/>
          </p:cNvSpPr>
          <p:nvPr>
            <p:ph type="sldNum" sz="quarter" idx="5"/>
          </p:nvPr>
        </p:nvSpPr>
        <p:spPr/>
        <p:txBody>
          <a:bodyPr/>
          <a:lstStyle/>
          <a:p>
            <a:fld id="{68561AC9-9C12-4F8D-9D91-9A0E2FE58FF4}" type="slidenum">
              <a:rPr lang="en-US" smtClean="0"/>
              <a:pPr/>
              <a:t>4</a:t>
            </a:fld>
            <a:endParaRPr lang="en-US"/>
          </a:p>
        </p:txBody>
      </p:sp>
    </p:spTree>
    <p:extLst>
      <p:ext uri="{BB962C8B-B14F-4D97-AF65-F5344CB8AC3E}">
        <p14:creationId xmlns:p14="http://schemas.microsoft.com/office/powerpoint/2010/main" val="817847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Conrad Hotel and Resorts indulges in operating the entire hotel sector considering the portfolio that can support exploring a magnificent experience for this subsidiary hotel. A luxury lifestyle is the basic nature of this hotel business that envisages providing full-service hotel brands throughout the business (Johnston et al., 2021). It also indulges in providing exceptional travel experiences as well as values to all sorts of guests who can walk via its entrance. </a:t>
            </a:r>
          </a:p>
        </p:txBody>
      </p:sp>
      <p:sp>
        <p:nvSpPr>
          <p:cNvPr id="4" name="Slide Number Placeholder 3"/>
          <p:cNvSpPr>
            <a:spLocks noGrp="1"/>
          </p:cNvSpPr>
          <p:nvPr>
            <p:ph type="sldNum" sz="quarter" idx="5"/>
          </p:nvPr>
        </p:nvSpPr>
        <p:spPr/>
        <p:txBody>
          <a:bodyPr/>
          <a:lstStyle/>
          <a:p>
            <a:fld id="{68561AC9-9C12-4F8D-9D91-9A0E2FE58FF4}" type="slidenum">
              <a:rPr lang="en-US" smtClean="0"/>
              <a:pPr/>
              <a:t>5</a:t>
            </a:fld>
            <a:endParaRPr lang="en-US"/>
          </a:p>
        </p:txBody>
      </p:sp>
    </p:spTree>
    <p:extLst>
      <p:ext uri="{BB962C8B-B14F-4D97-AF65-F5344CB8AC3E}">
        <p14:creationId xmlns:p14="http://schemas.microsoft.com/office/powerpoint/2010/main" val="1625220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Scope: This business is not confined to specific goods and services because it also indulges in offering additional services to the targeted customers that always prioritize luxury and premium pricing and qualities. Its scope always insists on filling the earth with the light and warmth of hospitality through the delivery of exceptional experiences considering each hotel, guest, and time. This hotel brand always works with integrity where integrity indicates trustworthiness as well as incorruptibility to a degree. This business stands on trust, responsibility, or a pledge that implies tried and proven honesty. Leadership is also found in the field of hospitality where Conrad Hotels and Resorts requires some specific leadership features and qualities that have been leading this multinational hotel brand efficiently. This requires teamwork that supports exploring team spirit and dedication. A sense of urgency is always prioritized in this hotel industry and all of these are considered as the brand pillars. </a:t>
            </a:r>
          </a:p>
        </p:txBody>
      </p:sp>
      <p:sp>
        <p:nvSpPr>
          <p:cNvPr id="4" name="Slide Number Placeholder 3"/>
          <p:cNvSpPr>
            <a:spLocks noGrp="1"/>
          </p:cNvSpPr>
          <p:nvPr>
            <p:ph type="sldNum" sz="quarter" idx="5"/>
          </p:nvPr>
        </p:nvSpPr>
        <p:spPr/>
        <p:txBody>
          <a:bodyPr/>
          <a:lstStyle/>
          <a:p>
            <a:fld id="{68561AC9-9C12-4F8D-9D91-9A0E2FE58FF4}" type="slidenum">
              <a:rPr lang="en-US" smtClean="0"/>
              <a:pPr/>
              <a:t>6</a:t>
            </a:fld>
            <a:endParaRPr lang="en-US"/>
          </a:p>
        </p:txBody>
      </p:sp>
    </p:spTree>
    <p:extLst>
      <p:ext uri="{BB962C8B-B14F-4D97-AF65-F5344CB8AC3E}">
        <p14:creationId xmlns:p14="http://schemas.microsoft.com/office/powerpoint/2010/main" val="418094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Roles of guest services: In this case, the hotel business indulges in setting up and maintaining displays. It insists on operating cash registers, counting, and remitting cash receipts that provide direction to staff in the absence of a supervisor and coordinates staff scheduling with site management (Wood, 2015). In this case, the guests’ services assist customers with wine tasting and purchases that assist customers with site management. It assists customers with wine tasting and purchases that insists on conducting entertaining and informative tours of the winery including performing structured tastings for tour groups. It provides exceptional and professional customer service that indulges in using a computer-operated point-of-sales system and performs opening and closing duties. This role pressurizes dinner service in both formal and informal settings. </a:t>
            </a:r>
          </a:p>
        </p:txBody>
      </p:sp>
      <p:sp>
        <p:nvSpPr>
          <p:cNvPr id="4" name="Slide Number Placeholder 3"/>
          <p:cNvSpPr>
            <a:spLocks noGrp="1"/>
          </p:cNvSpPr>
          <p:nvPr>
            <p:ph type="sldNum" sz="quarter" idx="5"/>
          </p:nvPr>
        </p:nvSpPr>
        <p:spPr/>
        <p:txBody>
          <a:bodyPr/>
          <a:lstStyle/>
          <a:p>
            <a:fld id="{68561AC9-9C12-4F8D-9D91-9A0E2FE58FF4}" type="slidenum">
              <a:rPr lang="en-US" smtClean="0"/>
              <a:pPr/>
              <a:t>7</a:t>
            </a:fld>
            <a:endParaRPr lang="en-US"/>
          </a:p>
        </p:txBody>
      </p:sp>
    </p:spTree>
    <p:extLst>
      <p:ext uri="{BB962C8B-B14F-4D97-AF65-F5344CB8AC3E}">
        <p14:creationId xmlns:p14="http://schemas.microsoft.com/office/powerpoint/2010/main" val="4174475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Functions of guest services: The guest service indulges in maximizing guest satisfaction that is directly interacted with organizational performance. As a result, the customers can come back and supports maximizing revenue and marketing for the business. Guest service focuses on ensuring rooms are ready for the tourists or guests, especially since this needs to be ensured before their arrival (</a:t>
            </a:r>
            <a:r>
              <a:rPr lang="en-US" dirty="0" err="1"/>
              <a:t>Heppell</a:t>
            </a:r>
            <a:r>
              <a:rPr lang="en-US" dirty="0"/>
              <a:t>, 2015). Besides, they are also responsible for handling all sorts of complaints or negative feedback. Their functions include handling overall job functions and resolving complaints so that everything can be followed regarding the track. </a:t>
            </a:r>
          </a:p>
        </p:txBody>
      </p:sp>
      <p:sp>
        <p:nvSpPr>
          <p:cNvPr id="4" name="Slide Number Placeholder 3"/>
          <p:cNvSpPr>
            <a:spLocks noGrp="1"/>
          </p:cNvSpPr>
          <p:nvPr>
            <p:ph type="sldNum" sz="quarter" idx="5"/>
          </p:nvPr>
        </p:nvSpPr>
        <p:spPr/>
        <p:txBody>
          <a:bodyPr/>
          <a:lstStyle/>
          <a:p>
            <a:fld id="{68561AC9-9C12-4F8D-9D91-9A0E2FE58FF4}" type="slidenum">
              <a:rPr lang="en-US" smtClean="0"/>
              <a:pPr/>
              <a:t>8</a:t>
            </a:fld>
            <a:endParaRPr lang="en-US"/>
          </a:p>
        </p:txBody>
      </p:sp>
    </p:spTree>
    <p:extLst>
      <p:ext uri="{BB962C8B-B14F-4D97-AF65-F5344CB8AC3E}">
        <p14:creationId xmlns:p14="http://schemas.microsoft.com/office/powerpoint/2010/main" val="17731300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Importance of hospitality: This ensures customer satisfaction through the service. Success in hospitality is always dependent on the process of maximizing and ensuring customer satisfaction. It supports creating quality employment for the business that can be utilized for building up a brand image or value for the business. Quality employment can support providing quality services to the ultimate customers of the business and for this, the employees of the business should be provided with sufficient opportunities and training facilities (</a:t>
            </a:r>
            <a:r>
              <a:rPr lang="en-US" dirty="0" err="1"/>
              <a:t>Tesone</a:t>
            </a:r>
            <a:r>
              <a:rPr lang="en-US" dirty="0"/>
              <a:t>, 2014). Effective and efficient hospitality in the industry supports the development of the image of the country as this can aid in capturing tourists and business markets. That means effective hospitality can help focus on attracting customers and for this, quality services and arrangements are ensured for exploring the overall opportunities as well as aspects of the business. In this field, it acts as a major engine of economic growth and development. When hospitality and tourism and economic issues are combined, an effective outcome for the entire business can be attained. By understanding the behavior of consumers, an effective decision can be adopted at the end of the day that can support exploring the concept of marketing tourism products and functions.</a:t>
            </a:r>
          </a:p>
        </p:txBody>
      </p:sp>
      <p:sp>
        <p:nvSpPr>
          <p:cNvPr id="4" name="Slide Number Placeholder 3"/>
          <p:cNvSpPr>
            <a:spLocks noGrp="1"/>
          </p:cNvSpPr>
          <p:nvPr>
            <p:ph type="sldNum" sz="quarter" idx="5"/>
          </p:nvPr>
        </p:nvSpPr>
        <p:spPr/>
        <p:txBody>
          <a:bodyPr/>
          <a:lstStyle/>
          <a:p>
            <a:fld id="{68561AC9-9C12-4F8D-9D91-9A0E2FE58FF4}" type="slidenum">
              <a:rPr lang="en-US" smtClean="0"/>
              <a:pPr/>
              <a:t>9</a:t>
            </a:fld>
            <a:endParaRPr lang="en-US"/>
          </a:p>
        </p:txBody>
      </p:sp>
    </p:spTree>
    <p:extLst>
      <p:ext uri="{BB962C8B-B14F-4D97-AF65-F5344CB8AC3E}">
        <p14:creationId xmlns:p14="http://schemas.microsoft.com/office/powerpoint/2010/main" val="3436603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hotels, like Conrad Hotel and Resorts, meet the expectations</a:t>
            </a:r>
          </a:p>
          <a:p>
            <a:r>
              <a:rPr lang="en-US" dirty="0"/>
              <a:t>It indulges in providing digital solutions so that a positive experience among guests can be obtained. The needs of the guests are properly and closely listened to and anticipated so that personalization can be used to make the guests feel appreciated (</a:t>
            </a:r>
            <a:r>
              <a:rPr lang="en-US" dirty="0" err="1"/>
              <a:t>Vallen</a:t>
            </a:r>
            <a:r>
              <a:rPr lang="en-US" dirty="0"/>
              <a:t> &amp; </a:t>
            </a:r>
            <a:r>
              <a:rPr lang="en-US" dirty="0" err="1"/>
              <a:t>Vallen</a:t>
            </a:r>
            <a:r>
              <a:rPr lang="en-US" dirty="0"/>
              <a:t>, 2018). There should always be a willingness to help and asking for feedback regularly. </a:t>
            </a:r>
          </a:p>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10</a:t>
            </a:fld>
            <a:endParaRPr lang="en-US"/>
          </a:p>
        </p:txBody>
      </p:sp>
    </p:spTree>
    <p:extLst>
      <p:ext uri="{BB962C8B-B14F-4D97-AF65-F5344CB8AC3E}">
        <p14:creationId xmlns:p14="http://schemas.microsoft.com/office/powerpoint/2010/main" val="3121519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This subsidiary hotel brand of Hilton Worldwide focuses on upper-class and corporate society via its luxurious and ambitious or aristocratic services. That is why its nature and scope are quite significant; it insists on guest services providing quality and efficient goods or services to the targeted customers. The greater use of technology supports fulfilling the expectations of the customers </a:t>
            </a:r>
          </a:p>
        </p:txBody>
      </p:sp>
      <p:sp>
        <p:nvSpPr>
          <p:cNvPr id="4" name="Slide Number Placeholder 3"/>
          <p:cNvSpPr>
            <a:spLocks noGrp="1"/>
          </p:cNvSpPr>
          <p:nvPr>
            <p:ph type="sldNum" sz="quarter" idx="5"/>
          </p:nvPr>
        </p:nvSpPr>
        <p:spPr/>
        <p:txBody>
          <a:bodyPr/>
          <a:lstStyle/>
          <a:p>
            <a:fld id="{68561AC9-9C12-4F8D-9D91-9A0E2FE58FF4}" type="slidenum">
              <a:rPr lang="en-US" smtClean="0"/>
              <a:pPr/>
              <a:t>11</a:t>
            </a:fld>
            <a:endParaRPr lang="en-US"/>
          </a:p>
        </p:txBody>
      </p:sp>
    </p:spTree>
    <p:extLst>
      <p:ext uri="{BB962C8B-B14F-4D97-AF65-F5344CB8AC3E}">
        <p14:creationId xmlns:p14="http://schemas.microsoft.com/office/powerpoint/2010/main" val="577255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13</a:t>
            </a:fld>
            <a:endParaRPr lang="en-US"/>
          </a:p>
        </p:txBody>
      </p:sp>
    </p:spTree>
    <p:extLst>
      <p:ext uri="{BB962C8B-B14F-4D97-AF65-F5344CB8AC3E}">
        <p14:creationId xmlns:p14="http://schemas.microsoft.com/office/powerpoint/2010/main" val="2707957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14</a:t>
            </a:fld>
            <a:endParaRPr lang="en-US"/>
          </a:p>
        </p:txBody>
      </p:sp>
    </p:spTree>
    <p:extLst>
      <p:ext uri="{BB962C8B-B14F-4D97-AF65-F5344CB8AC3E}">
        <p14:creationId xmlns:p14="http://schemas.microsoft.com/office/powerpoint/2010/main" val="2286162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9849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13169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62566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91904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03753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28805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59869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35492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43900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3820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22-Sep-23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41339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22-Sep-23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10793238"/>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geobrava.wordpress.com/2015/09/11/digital-marketing-services-will-reach-120-billion-by-202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hilton.girvinstores.com/brand/conrad-hotels-resorts.html?instockorcustom=11" TargetMode="External"/><Relationship Id="rId5" Type="http://schemas.openxmlformats.org/officeDocument/2006/relationships/image" Target="../media/image3.jpg"/><Relationship Id="rId4" Type="http://schemas.openxmlformats.org/officeDocument/2006/relationships/hyperlink" Target="https://www.flickr.com/photos/la1e/4470657177/"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soundsandcolours.com/subjects/travel/the-hilton-aruba-caribbean-resort-and-casino-hotel-60507/" TargetMode="External"/><Relationship Id="rId5" Type="http://schemas.openxmlformats.org/officeDocument/2006/relationships/image" Target="../media/image5.jpg"/><Relationship Id="rId4" Type="http://schemas.openxmlformats.org/officeDocument/2006/relationships/hyperlink" Target="https://courses.lumenlearning.com/wm-introductiontobusiness/chapter/defining-your-target-marke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travelthewholeworld.org/2016/05/the-worlds-30-best-rooftop-bars-everyone-should-drink-at-9-at-least-once.html"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en.wikipedia.org/wiki/Conrad_Hotels" TargetMode="External"/><Relationship Id="rId5" Type="http://schemas.openxmlformats.org/officeDocument/2006/relationships/diagramQuickStyle" Target="../diagrams/quickStyle1.xml"/><Relationship Id="rId10" Type="http://schemas.openxmlformats.org/officeDocument/2006/relationships/image" Target="../media/image11.JPG"/><Relationship Id="rId4" Type="http://schemas.openxmlformats.org/officeDocument/2006/relationships/diagramLayout" Target="../diagrams/layout1.xml"/><Relationship Id="rId9" Type="http://schemas.openxmlformats.org/officeDocument/2006/relationships/hyperlink" Target="https://www.slideshare.net/SwathiKumar6/hospitality-ppt-64033742"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www.hotelogix.com/blog/2015/03/23/infographic-simple-tips-for-independent-hotels-to-heighten-guest-experience/"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s://okcredit.in/blog/how-does-the-hospitality-industry-wor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pinclipart.com/maxpin/TRmxbR/"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breatheful.com/information-technology-in-hotel-industry-in-the-21st-century/" TargetMode="External"/><Relationship Id="rId3" Type="http://schemas.openxmlformats.org/officeDocument/2006/relationships/image" Target="../media/image15.png"/><Relationship Id="rId7"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technology4hotels.com.au/article/how-hotels-can-utilise-technology-to-attract-millennials" TargetMode="External"/><Relationship Id="rId5" Type="http://schemas.openxmlformats.org/officeDocument/2006/relationships/image" Target="../media/image17.jp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hilton.girvinstores.com/brand/conrad-hotels-resorts.html?instockorcustom=11" TargetMode="External"/><Relationship Id="rId5" Type="http://schemas.openxmlformats.org/officeDocument/2006/relationships/image" Target="../media/image3.jpg"/><Relationship Id="rId4" Type="http://schemas.openxmlformats.org/officeDocument/2006/relationships/hyperlink" Target="https://www.flickr.com/photos/la1e/4470657177/"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disgracesonthemenu.com/2011/11/search-queries.html?page_number_0=2"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ixabay.com/en/thank-you-note-thank-thank-you-note-14281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A9DF-188C-7B27-0769-4F728291CF64}"/>
              </a:ext>
            </a:extLst>
          </p:cNvPr>
          <p:cNvSpPr>
            <a:spLocks noGrp="1"/>
          </p:cNvSpPr>
          <p:nvPr>
            <p:ph type="ctrTitle"/>
          </p:nvPr>
        </p:nvSpPr>
        <p:spPr>
          <a:xfrm>
            <a:off x="1" y="1453241"/>
            <a:ext cx="9143998" cy="3670301"/>
          </a:xfrm>
        </p:spPr>
        <p:txBody>
          <a:bodyPr>
            <a:noAutofit/>
          </a:bodyPr>
          <a:lstStyle/>
          <a:p>
            <a:pPr algn="ctr"/>
            <a:r>
              <a:rPr lang="en-US" sz="6000" b="1" dirty="0">
                <a:solidFill>
                  <a:schemeClr val="tx1"/>
                </a:solidFill>
                <a:latin typeface="Arial" panose="020B0604020202020204" pitchFamily="34" charset="0"/>
                <a:cs typeface="Arial" panose="020B0604020202020204" pitchFamily="34" charset="0"/>
              </a:rPr>
              <a:t>Welcome </a:t>
            </a:r>
            <a:br>
              <a:rPr lang="en-US" sz="6000" b="1" dirty="0">
                <a:solidFill>
                  <a:schemeClr val="tx1"/>
                </a:solidFill>
                <a:latin typeface="Arial" panose="020B0604020202020204" pitchFamily="34" charset="0"/>
                <a:cs typeface="Arial" panose="020B0604020202020204" pitchFamily="34" charset="0"/>
              </a:rPr>
            </a:br>
            <a:r>
              <a:rPr lang="en-US" sz="6000" b="1" dirty="0">
                <a:solidFill>
                  <a:schemeClr val="tx1"/>
                </a:solidFill>
                <a:latin typeface="Arial" panose="020B0604020202020204" pitchFamily="34" charset="0"/>
                <a:cs typeface="Arial" panose="020B0604020202020204" pitchFamily="34" charset="0"/>
              </a:rPr>
              <a:t>To</a:t>
            </a:r>
            <a:br>
              <a:rPr lang="en-US" sz="6000" b="1" dirty="0">
                <a:solidFill>
                  <a:schemeClr val="tx1"/>
                </a:solidFill>
                <a:latin typeface="Arial" panose="020B0604020202020204" pitchFamily="34" charset="0"/>
                <a:cs typeface="Arial" panose="020B0604020202020204" pitchFamily="34" charset="0"/>
              </a:rPr>
            </a:br>
            <a:r>
              <a:rPr lang="en-US" sz="6000" b="1" dirty="0">
                <a:solidFill>
                  <a:schemeClr val="tx1"/>
                </a:solidFill>
                <a:latin typeface="Arial" panose="020B0604020202020204" pitchFamily="34" charset="0"/>
                <a:cs typeface="Arial" panose="020B0604020202020204" pitchFamily="34" charset="0"/>
              </a:rPr>
              <a:t>The group presentation</a:t>
            </a:r>
            <a:br>
              <a:rPr lang="en-US" sz="6000" b="1" dirty="0">
                <a:solidFill>
                  <a:schemeClr val="tx1"/>
                </a:solidFill>
                <a:latin typeface="Arial" panose="020B0604020202020204" pitchFamily="34" charset="0"/>
                <a:cs typeface="Arial" panose="020B0604020202020204" pitchFamily="34" charset="0"/>
              </a:rPr>
            </a:br>
            <a:br>
              <a:rPr lang="en-US" sz="6000" b="1" dirty="0">
                <a:solidFill>
                  <a:schemeClr val="tx1"/>
                </a:solidFill>
                <a:latin typeface="Arial" panose="020B0604020202020204" pitchFamily="34" charset="0"/>
                <a:cs typeface="Arial" panose="020B0604020202020204" pitchFamily="34" charset="0"/>
              </a:rPr>
            </a:br>
            <a:endParaRPr lang="en-US" sz="6000" b="1" i="1" dirty="0">
              <a:solidFill>
                <a:srgbClr val="FFFF00"/>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6260A3D-9870-11CD-7CB8-BAF58D37A6A9}"/>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9280478" y="793630"/>
            <a:ext cx="2911522" cy="5365630"/>
          </a:xfrm>
          <a:prstGeom prst="rect">
            <a:avLst/>
          </a:prstGeom>
        </p:spPr>
      </p:pic>
      <p:sp>
        <p:nvSpPr>
          <p:cNvPr id="3" name="Title 1">
            <a:extLst>
              <a:ext uri="{FF2B5EF4-FFF2-40B4-BE49-F238E27FC236}">
                <a16:creationId xmlns:a16="http://schemas.microsoft.com/office/drawing/2014/main" id="{04A93952-505D-A20C-FCB9-5D8A0C5F7A4C}"/>
              </a:ext>
            </a:extLst>
          </p:cNvPr>
          <p:cNvSpPr txBox="1">
            <a:spLocks/>
          </p:cNvSpPr>
          <p:nvPr/>
        </p:nvSpPr>
        <p:spPr>
          <a:xfrm>
            <a:off x="0" y="3657599"/>
            <a:ext cx="9143999" cy="1465943"/>
          </a:xfrm>
          <a:prstGeom prst="rect">
            <a:avLst/>
          </a:prstGeom>
          <a:solidFill>
            <a:srgbClr val="FFFFCC"/>
          </a:solidFill>
          <a:ln w="38100">
            <a:solidFill>
              <a:schemeClr val="accent2">
                <a:lumMod val="75000"/>
              </a:schemeClr>
            </a:solidFill>
            <a:prstDash val="sysDash"/>
          </a:ln>
        </p:spPr>
        <p:txBody>
          <a:bodyPr vert="horz" lIns="91440" tIns="45720" rIns="91440" bIns="45720" rtlCol="0" anchor="b">
            <a:normAutofit/>
          </a:bodyPr>
          <a:lstStyle>
            <a:lvl1pPr algn="l" defTabSz="914400" rtl="0" eaLnBrk="1" latinLnBrk="0" hangingPunct="1">
              <a:lnSpc>
                <a:spcPct val="90000"/>
              </a:lnSpc>
              <a:spcBef>
                <a:spcPct val="0"/>
              </a:spcBef>
              <a:buNone/>
              <a:defRPr sz="5900" kern="1200" spc="-100" baseline="0">
                <a:solidFill>
                  <a:srgbClr val="FFFFFF"/>
                </a:solidFill>
                <a:latin typeface="+mj-lt"/>
                <a:ea typeface="+mj-ea"/>
                <a:cs typeface="+mj-cs"/>
              </a:defRPr>
            </a:lvl1pPr>
          </a:lstStyle>
          <a:p>
            <a:pPr algn="ctr"/>
            <a:r>
              <a:rPr lang="en-US" sz="2400" b="1" dirty="0">
                <a:solidFill>
                  <a:schemeClr val="tx1"/>
                </a:solidFill>
                <a:latin typeface="Agency FB" panose="020B0503020202020204" pitchFamily="34" charset="0"/>
                <a:cs typeface="Arial" panose="020B0604020202020204" pitchFamily="34" charset="0"/>
              </a:rPr>
              <a:t>Title: </a:t>
            </a:r>
            <a:r>
              <a:rPr lang="en-US" sz="2400" b="1" i="1" dirty="0">
                <a:solidFill>
                  <a:schemeClr val="tx1"/>
                </a:solidFill>
                <a:latin typeface="Agency FB" panose="020B0503020202020204" pitchFamily="34" charset="0"/>
                <a:cs typeface="Arial" panose="020B0604020202020204" pitchFamily="34" charset="0"/>
              </a:rPr>
              <a:t>“The role and importance of quality service, hospitality, and guest services  considering Conrad Hotels and Resorts”</a:t>
            </a:r>
          </a:p>
          <a:p>
            <a:pPr algn="ctr"/>
            <a:endParaRPr lang="en-US" sz="2400" b="1" i="1" dirty="0">
              <a:solidFill>
                <a:schemeClr val="tx1"/>
              </a:solidFill>
              <a:latin typeface="Agency FB" panose="020B0503020202020204" pitchFamily="34" charset="0"/>
              <a:cs typeface="Arial" panose="020B0604020202020204" pitchFamily="34" charset="0"/>
            </a:endParaRPr>
          </a:p>
        </p:txBody>
      </p:sp>
    </p:spTree>
    <p:extLst>
      <p:ext uri="{BB962C8B-B14F-4D97-AF65-F5344CB8AC3E}">
        <p14:creationId xmlns:p14="http://schemas.microsoft.com/office/powerpoint/2010/main" val="64243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380BD-FD32-50D4-F006-E7F28E9F7901}"/>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4D17B124-153E-E5D5-3C92-33B56908BEB3}"/>
              </a:ext>
            </a:extLst>
          </p:cNvPr>
          <p:cNvSpPr>
            <a:spLocks noGrp="1"/>
          </p:cNvSpPr>
          <p:nvPr>
            <p:ph idx="1"/>
          </p:nvPr>
        </p:nvSpPr>
        <p:spPr>
          <a:xfrm>
            <a:off x="3869268" y="798286"/>
            <a:ext cx="7315200" cy="5186461"/>
          </a:xfrm>
        </p:spPr>
        <p:txBody>
          <a:bodyPr>
            <a:normAutofit/>
          </a:bodyPr>
          <a:lstStyle/>
          <a:p>
            <a:r>
              <a:rPr lang="en-US" sz="3200" b="1" dirty="0">
                <a:solidFill>
                  <a:schemeClr val="tx1"/>
                </a:solidFill>
                <a:latin typeface="Agency FB" panose="020B0503020202020204" pitchFamily="34" charset="0"/>
              </a:rPr>
              <a:t>Introduction of Conrad Hotels and Resorts</a:t>
            </a:r>
          </a:p>
          <a:p>
            <a:r>
              <a:rPr lang="en-US" sz="3200" b="1" dirty="0">
                <a:solidFill>
                  <a:schemeClr val="tx1"/>
                </a:solidFill>
                <a:latin typeface="Agency FB" panose="020B0503020202020204" pitchFamily="34" charset="0"/>
              </a:rPr>
              <a:t>Main customers of the brand</a:t>
            </a:r>
          </a:p>
          <a:p>
            <a:r>
              <a:rPr lang="en-US" sz="3200" b="1" dirty="0">
                <a:solidFill>
                  <a:schemeClr val="tx1"/>
                </a:solidFill>
                <a:latin typeface="Agency FB" panose="020B0503020202020204" pitchFamily="34" charset="0"/>
              </a:rPr>
              <a:t>Nature and scope of the brand</a:t>
            </a:r>
          </a:p>
          <a:p>
            <a:r>
              <a:rPr lang="en-US" sz="3200" b="1" dirty="0">
                <a:solidFill>
                  <a:schemeClr val="tx1"/>
                </a:solidFill>
                <a:latin typeface="Agency FB" panose="020B0503020202020204" pitchFamily="34" charset="0"/>
              </a:rPr>
              <a:t>The roles and functions of guest service</a:t>
            </a:r>
          </a:p>
          <a:p>
            <a:r>
              <a:rPr lang="en-US" sz="3200" b="1" dirty="0">
                <a:solidFill>
                  <a:schemeClr val="tx1"/>
                </a:solidFill>
                <a:latin typeface="Agency FB" panose="020B0503020202020204" pitchFamily="34" charset="0"/>
              </a:rPr>
              <a:t>Importance of hospitality</a:t>
            </a:r>
          </a:p>
          <a:p>
            <a:r>
              <a:rPr lang="en-US" sz="3200" b="1" dirty="0">
                <a:solidFill>
                  <a:schemeClr val="tx1"/>
                </a:solidFill>
                <a:latin typeface="Agency FB" panose="020B0503020202020204" pitchFamily="34" charset="0"/>
              </a:rPr>
              <a:t>How the hotel brand meets the customer expectation</a:t>
            </a:r>
          </a:p>
          <a:p>
            <a:endParaRPr lang="en-US" sz="3200" b="1" dirty="0">
              <a:solidFill>
                <a:schemeClr val="tx1"/>
              </a:solidFill>
              <a:latin typeface="Agency FB" panose="020B0503020202020204" pitchFamily="34" charset="0"/>
            </a:endParaRPr>
          </a:p>
        </p:txBody>
      </p:sp>
    </p:spTree>
    <p:extLst>
      <p:ext uri="{BB962C8B-B14F-4D97-AF65-F5344CB8AC3E}">
        <p14:creationId xmlns:p14="http://schemas.microsoft.com/office/powerpoint/2010/main" val="3889791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solidFill>
            <a:srgbClr val="FFFFCC"/>
          </a:solidFill>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a:t>
            </a:r>
            <a:b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 </a:t>
            </a:r>
            <a:b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Conrad Hotel brand</a:t>
            </a:r>
            <a:endParaRPr lang="en-US" sz="2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633906" y="3372085"/>
            <a:ext cx="7726987" cy="2695123"/>
          </a:xfrm>
          <a:ln w="57150">
            <a:solidFill>
              <a:schemeClr val="accent2">
                <a:lumMod val="75000"/>
              </a:schemeClr>
            </a:solidFill>
          </a:ln>
        </p:spPr>
        <p:txBody>
          <a:bodyPr>
            <a:normAutofit fontScale="92500" lnSpcReduction="10000"/>
          </a:bodyPr>
          <a:lstStyle/>
          <a:p>
            <a:pPr algn="just"/>
            <a:r>
              <a:rPr lang="en-US" sz="3200" b="1" dirty="0">
                <a:solidFill>
                  <a:schemeClr val="tx1"/>
                </a:solidFill>
                <a:latin typeface="Agency FB" panose="020B0503020202020204" pitchFamily="34" charset="0"/>
                <a:cs typeface="Arial" panose="020B0604020202020204" pitchFamily="34" charset="0"/>
              </a:rPr>
              <a:t>A subsidiary business of Hilton Worldwide </a:t>
            </a:r>
          </a:p>
          <a:p>
            <a:pPr algn="just"/>
            <a:r>
              <a:rPr lang="en-US" sz="3200" b="1" dirty="0">
                <a:solidFill>
                  <a:schemeClr val="tx1"/>
                </a:solidFill>
                <a:latin typeface="Agency FB" panose="020B0503020202020204" pitchFamily="34" charset="0"/>
                <a:cs typeface="Arial" panose="020B0604020202020204" pitchFamily="34" charset="0"/>
              </a:rPr>
              <a:t>Founded on 31st May 1985. Across 38 years ago</a:t>
            </a:r>
          </a:p>
          <a:p>
            <a:pPr algn="just"/>
            <a:r>
              <a:rPr lang="en-US" sz="3200" b="1" dirty="0">
                <a:solidFill>
                  <a:schemeClr val="tx1"/>
                </a:solidFill>
                <a:latin typeface="Agency FB" panose="020B0503020202020204" pitchFamily="34" charset="0"/>
                <a:cs typeface="Arial" panose="020B0604020202020204" pitchFamily="34" charset="0"/>
              </a:rPr>
              <a:t>Serving customers worldwide</a:t>
            </a:r>
          </a:p>
          <a:p>
            <a:pPr algn="just"/>
            <a:r>
              <a:rPr lang="en-US" sz="3200" b="1" dirty="0">
                <a:solidFill>
                  <a:schemeClr val="tx1"/>
                </a:solidFill>
                <a:latin typeface="Agency FB" panose="020B0503020202020204" pitchFamily="34" charset="0"/>
                <a:cs typeface="Arial" panose="020B0604020202020204" pitchFamily="34" charset="0"/>
              </a:rPr>
              <a:t>Flagship brands as well as the largest hotel brands </a:t>
            </a:r>
          </a:p>
          <a:p>
            <a:pPr algn="just"/>
            <a:r>
              <a:rPr lang="en-US" sz="3200" b="1" dirty="0">
                <a:solidFill>
                  <a:schemeClr val="tx1"/>
                </a:solidFill>
                <a:latin typeface="Agency FB" panose="020B0503020202020204" pitchFamily="34" charset="0"/>
                <a:cs typeface="Arial" panose="020B0604020202020204" pitchFamily="34" charset="0"/>
              </a:rPr>
              <a:t>Having distinct targeted customers.</a:t>
            </a:r>
          </a:p>
        </p:txBody>
      </p:sp>
      <p:pic>
        <p:nvPicPr>
          <p:cNvPr id="5" name="Picture 4">
            <a:extLst>
              <a:ext uri="{FF2B5EF4-FFF2-40B4-BE49-F238E27FC236}">
                <a16:creationId xmlns:a16="http://schemas.microsoft.com/office/drawing/2014/main" id="{7F51626B-8449-3D32-15AA-D3FE9ED90D06}"/>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3633906" y="790792"/>
            <a:ext cx="3767019" cy="2089498"/>
          </a:xfrm>
          <a:prstGeom prst="rect">
            <a:avLst/>
          </a:prstGeom>
        </p:spPr>
      </p:pic>
      <p:pic>
        <p:nvPicPr>
          <p:cNvPr id="6" name="Picture 5">
            <a:extLst>
              <a:ext uri="{FF2B5EF4-FFF2-40B4-BE49-F238E27FC236}">
                <a16:creationId xmlns:a16="http://schemas.microsoft.com/office/drawing/2014/main" id="{8650BC23-FE44-06DD-D411-BE7E8477C8F0}"/>
              </a:ext>
            </a:extLst>
          </p:cNvPr>
          <p:cNvPicPr>
            <a:picLocks noChangeAspect="1"/>
          </p:cNvPicPr>
          <p:nvPr/>
        </p:nvPicPr>
        <p:blipFill>
          <a:blip r:embed="rId5">
            <a:extLst>
              <a:ext uri="{837473B0-CC2E-450A-ABE3-18F120FF3D39}">
                <a1611:picAttrSrcUrl xmlns:a1611="http://schemas.microsoft.com/office/drawing/2016/11/main" r:id="rId6"/>
              </a:ext>
            </a:extLst>
          </a:blip>
          <a:srcRect/>
          <a:stretch/>
        </p:blipFill>
        <p:spPr>
          <a:xfrm>
            <a:off x="7956479" y="790792"/>
            <a:ext cx="3404413" cy="2458830"/>
          </a:xfrm>
          <a:prstGeom prst="rect">
            <a:avLst/>
          </a:prstGeom>
        </p:spPr>
      </p:pic>
      <p:sp>
        <p:nvSpPr>
          <p:cNvPr id="7" name="TextBox 6">
            <a:extLst>
              <a:ext uri="{FF2B5EF4-FFF2-40B4-BE49-F238E27FC236}">
                <a16:creationId xmlns:a16="http://schemas.microsoft.com/office/drawing/2014/main" id="{4920DE65-39A4-23E3-6441-5D27F3A8EBD8}"/>
              </a:ext>
            </a:extLst>
          </p:cNvPr>
          <p:cNvSpPr txBox="1"/>
          <p:nvPr/>
        </p:nvSpPr>
        <p:spPr>
          <a:xfrm>
            <a:off x="3633907" y="2880290"/>
            <a:ext cx="7726986" cy="369332"/>
          </a:xfrm>
          <a:prstGeom prst="rect">
            <a:avLst/>
          </a:prstGeom>
          <a:noFill/>
        </p:spPr>
        <p:txBody>
          <a:bodyPr wrap="square">
            <a:spAutoFit/>
          </a:bodyPr>
          <a:lstStyle/>
          <a:p>
            <a:pPr algn="ctr"/>
            <a:r>
              <a:rPr kumimoji="0" lang="en-US" b="1" i="0" u="none" strike="noStrike" kern="1200" cap="none" spc="0" normalizeH="0" baseline="0" noProof="0" dirty="0">
                <a:ln>
                  <a:noFill/>
                </a:ln>
                <a:solidFill>
                  <a:prstClr val="black"/>
                </a:solidFill>
                <a:effectLst/>
                <a:uLnTx/>
                <a:uFillTx/>
                <a:latin typeface="Agency FB" panose="020B0503020202020204" pitchFamily="34" charset="0"/>
                <a:ea typeface="+mn-ea"/>
                <a:cs typeface="Arial" panose="020B0604020202020204" pitchFamily="34" charset="0"/>
              </a:rPr>
              <a:t>(Conrad Hotels and Resorts, 2023).</a:t>
            </a:r>
            <a:endParaRPr lang="en-US" sz="1100" dirty="0"/>
          </a:p>
        </p:txBody>
      </p:sp>
    </p:spTree>
    <p:extLst>
      <p:ext uri="{BB962C8B-B14F-4D97-AF65-F5344CB8AC3E}">
        <p14:creationId xmlns:p14="http://schemas.microsoft.com/office/powerpoint/2010/main" val="3712767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0" y="0"/>
            <a:ext cx="12192000" cy="742949"/>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Main customers of Conrad Hotels and Resorts</a:t>
            </a:r>
          </a:p>
        </p:txBody>
      </p:sp>
      <p:pic>
        <p:nvPicPr>
          <p:cNvPr id="4" name="Picture 3">
            <a:extLst>
              <a:ext uri="{FF2B5EF4-FFF2-40B4-BE49-F238E27FC236}">
                <a16:creationId xmlns:a16="http://schemas.microsoft.com/office/drawing/2014/main" id="{E70845D3-FC30-D4AE-90AC-2B40AF6E341F}"/>
              </a:ext>
            </a:extLst>
          </p:cNvPr>
          <p:cNvPicPr>
            <a:picLocks noChangeAspect="1"/>
          </p:cNvPicPr>
          <p:nvPr/>
        </p:nvPicPr>
        <p:blipFill>
          <a:blip r:embed="rId3">
            <a:extLst>
              <a:ext uri="{837473B0-CC2E-450A-ABE3-18F120FF3D39}">
                <a1611:picAttrSrcUrl xmlns:a1611="http://schemas.microsoft.com/office/drawing/2016/11/main" r:id="rId4"/>
              </a:ext>
            </a:extLst>
          </a:blip>
          <a:srcRect t="20123" b="20123"/>
          <a:stretch/>
        </p:blipFill>
        <p:spPr>
          <a:xfrm>
            <a:off x="0" y="3223117"/>
            <a:ext cx="3398293" cy="28443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551BFD19-7B49-4ECA-BA3A-6A9DA11B984B}"/>
              </a:ext>
            </a:extLst>
          </p:cNvPr>
          <p:cNvPicPr>
            <a:picLocks noChangeAspect="1"/>
          </p:cNvPicPr>
          <p:nvPr/>
        </p:nvPicPr>
        <p:blipFill>
          <a:blip r:embed="rId5">
            <a:extLst>
              <a:ext uri="{837473B0-CC2E-450A-ABE3-18F120FF3D39}">
                <a1611:picAttrSrcUrl xmlns:a1611="http://schemas.microsoft.com/office/drawing/2016/11/main" r:id="rId6"/>
              </a:ext>
            </a:extLst>
          </a:blip>
          <a:srcRect/>
          <a:stretch/>
        </p:blipFill>
        <p:spPr>
          <a:xfrm>
            <a:off x="0" y="902607"/>
            <a:ext cx="3398293" cy="2159907"/>
          </a:xfrm>
          <a:prstGeom prst="rect">
            <a:avLst/>
          </a:prstGeom>
        </p:spPr>
      </p:pic>
      <p:graphicFrame>
        <p:nvGraphicFramePr>
          <p:cNvPr id="3" name="Table 5">
            <a:extLst>
              <a:ext uri="{FF2B5EF4-FFF2-40B4-BE49-F238E27FC236}">
                <a16:creationId xmlns:a16="http://schemas.microsoft.com/office/drawing/2014/main" id="{2FE05E39-449C-3541-0CEC-73088CBAE00F}"/>
              </a:ext>
            </a:extLst>
          </p:cNvPr>
          <p:cNvGraphicFramePr>
            <a:graphicFrameLocks noGrp="1"/>
          </p:cNvGraphicFramePr>
          <p:nvPr>
            <p:extLst>
              <p:ext uri="{D42A27DB-BD31-4B8C-83A1-F6EECF244321}">
                <p14:modId xmlns:p14="http://schemas.microsoft.com/office/powerpoint/2010/main" val="509942749"/>
              </p:ext>
            </p:extLst>
          </p:nvPr>
        </p:nvGraphicFramePr>
        <p:xfrm>
          <a:off x="3643084" y="902607"/>
          <a:ext cx="8548915" cy="5193393"/>
        </p:xfrm>
        <a:graphic>
          <a:graphicData uri="http://schemas.openxmlformats.org/drawingml/2006/table">
            <a:tbl>
              <a:tblPr firstRow="1" bandRow="1">
                <a:tableStyleId>{5C22544A-7EE6-4342-B048-85BDC9FD1C3A}</a:tableStyleId>
              </a:tblPr>
              <a:tblGrid>
                <a:gridCol w="2274622">
                  <a:extLst>
                    <a:ext uri="{9D8B030D-6E8A-4147-A177-3AD203B41FA5}">
                      <a16:colId xmlns:a16="http://schemas.microsoft.com/office/drawing/2014/main" val="2198395313"/>
                    </a:ext>
                  </a:extLst>
                </a:gridCol>
                <a:gridCol w="6274293">
                  <a:extLst>
                    <a:ext uri="{9D8B030D-6E8A-4147-A177-3AD203B41FA5}">
                      <a16:colId xmlns:a16="http://schemas.microsoft.com/office/drawing/2014/main" val="1412501249"/>
                    </a:ext>
                  </a:extLst>
                </a:gridCol>
              </a:tblGrid>
              <a:tr h="1032971">
                <a:tc>
                  <a:txBody>
                    <a:bodyPr/>
                    <a:lstStyle/>
                    <a:p>
                      <a:pPr algn="ctr"/>
                      <a:r>
                        <a:rPr lang="en-US" sz="2800" b="1" dirty="0">
                          <a:latin typeface="Agency FB" panose="020B0503020202020204" pitchFamily="34" charset="0"/>
                        </a:rPr>
                        <a:t>Segment</a:t>
                      </a:r>
                    </a:p>
                  </a:txBody>
                  <a:tcPr/>
                </a:tc>
                <a:tc>
                  <a:txBody>
                    <a:bodyPr/>
                    <a:lstStyle/>
                    <a:p>
                      <a:pPr algn="ctr"/>
                      <a:r>
                        <a:rPr lang="en-US" sz="2800" b="1" dirty="0">
                          <a:latin typeface="Agency FB" panose="020B0503020202020204" pitchFamily="34" charset="0"/>
                        </a:rPr>
                        <a:t>Details </a:t>
                      </a:r>
                    </a:p>
                  </a:txBody>
                  <a:tcPr/>
                </a:tc>
                <a:extLst>
                  <a:ext uri="{0D108BD9-81ED-4DB2-BD59-A6C34878D82A}">
                    <a16:rowId xmlns:a16="http://schemas.microsoft.com/office/drawing/2014/main" val="1439005230"/>
                  </a:ext>
                </a:extLst>
              </a:tr>
              <a:tr h="1032971">
                <a:tc>
                  <a:txBody>
                    <a:bodyPr/>
                    <a:lstStyle/>
                    <a:p>
                      <a:r>
                        <a:rPr lang="en-US" sz="2800" b="1" dirty="0">
                          <a:latin typeface="Agency FB" panose="020B0503020202020204" pitchFamily="34" charset="0"/>
                        </a:rPr>
                        <a:t>Demographic </a:t>
                      </a:r>
                    </a:p>
                  </a:txBody>
                  <a:tcPr>
                    <a:solidFill>
                      <a:srgbClr val="CCFFCC"/>
                    </a:solidFill>
                  </a:tcPr>
                </a:tc>
                <a:tc>
                  <a:txBody>
                    <a:bodyPr/>
                    <a:lstStyle/>
                    <a:p>
                      <a:pPr marL="342900" indent="-342900">
                        <a:buFont typeface="Arial" panose="020B0604020202020204" pitchFamily="34" charset="0"/>
                        <a:buChar char="•"/>
                      </a:pPr>
                      <a:r>
                        <a:rPr kumimoji="0" lang="en-US" sz="24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Middle and senior-aged professionals </a:t>
                      </a:r>
                    </a:p>
                    <a:p>
                      <a:pPr marL="342900" indent="-342900">
                        <a:buFont typeface="Arial" panose="020B0604020202020204" pitchFamily="34" charset="0"/>
                        <a:buChar char="•"/>
                      </a:pPr>
                      <a:r>
                        <a:rPr kumimoji="0" lang="en-US" sz="24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High level of income </a:t>
                      </a:r>
                    </a:p>
                    <a:p>
                      <a:pPr marL="342900" indent="-342900">
                        <a:buFont typeface="Arial" panose="020B0604020202020204" pitchFamily="34" charset="0"/>
                        <a:buChar char="•"/>
                      </a:pPr>
                      <a:r>
                        <a:rPr kumimoji="0" lang="en-US" sz="24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Upper social class</a:t>
                      </a:r>
                    </a:p>
                  </a:txBody>
                  <a:tcPr>
                    <a:solidFill>
                      <a:srgbClr val="CCFFCC"/>
                    </a:solidFill>
                  </a:tcPr>
                </a:tc>
                <a:extLst>
                  <a:ext uri="{0D108BD9-81ED-4DB2-BD59-A6C34878D82A}">
                    <a16:rowId xmlns:a16="http://schemas.microsoft.com/office/drawing/2014/main" val="1180247802"/>
                  </a:ext>
                </a:extLst>
              </a:tr>
              <a:tr h="1032971">
                <a:tc>
                  <a:txBody>
                    <a:bodyPr/>
                    <a:lstStyle/>
                    <a:p>
                      <a:r>
                        <a:rPr lang="en-US" sz="2800" b="1" dirty="0">
                          <a:latin typeface="Agency FB" panose="020B0503020202020204" pitchFamily="34" charset="0"/>
                        </a:rPr>
                        <a:t>Behavioral</a:t>
                      </a:r>
                    </a:p>
                  </a:txBody>
                  <a:tcPr>
                    <a:solidFill>
                      <a:srgbClr val="CC99FF"/>
                    </a:solidFill>
                  </a:tcPr>
                </a:tc>
                <a:tc>
                  <a:txBody>
                    <a:bodyPr/>
                    <a:lstStyle/>
                    <a:p>
                      <a:pPr marL="342900" indent="-342900">
                        <a:buFont typeface="Arial" panose="020B0604020202020204" pitchFamily="34" charset="0"/>
                        <a:buChar char="•"/>
                      </a:pPr>
                      <a:r>
                        <a:rPr kumimoji="0" lang="en-US" sz="24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Businesses want to organize events or programs</a:t>
                      </a:r>
                      <a:endParaRPr lang="en-US" sz="2800" b="1" dirty="0">
                        <a:latin typeface="Agency FB" panose="020B0503020202020204" pitchFamily="34" charset="0"/>
                      </a:endParaRPr>
                    </a:p>
                  </a:txBody>
                  <a:tcPr>
                    <a:solidFill>
                      <a:srgbClr val="CC99FF"/>
                    </a:solidFill>
                  </a:tcPr>
                </a:tc>
                <a:extLst>
                  <a:ext uri="{0D108BD9-81ED-4DB2-BD59-A6C34878D82A}">
                    <a16:rowId xmlns:a16="http://schemas.microsoft.com/office/drawing/2014/main" val="2522984021"/>
                  </a:ext>
                </a:extLst>
              </a:tr>
              <a:tr h="1032971">
                <a:tc>
                  <a:txBody>
                    <a:bodyPr/>
                    <a:lstStyle/>
                    <a:p>
                      <a:r>
                        <a:rPr lang="en-US" sz="2800" b="1" dirty="0">
                          <a:latin typeface="Agency FB" panose="020B0503020202020204" pitchFamily="34" charset="0"/>
                        </a:rPr>
                        <a:t>Social </a:t>
                      </a:r>
                    </a:p>
                  </a:txBody>
                  <a:tcPr>
                    <a:solidFill>
                      <a:srgbClr val="FFFFCC"/>
                    </a:solidFill>
                  </a:tcPr>
                </a:tc>
                <a:tc>
                  <a:txBody>
                    <a:bodyPr/>
                    <a:lstStyle/>
                    <a:p>
                      <a:pPr marL="342900" indent="-342900">
                        <a:buFont typeface="Arial" panose="020B0604020202020204" pitchFamily="34" charset="0"/>
                        <a:buChar char="•"/>
                      </a:pPr>
                      <a:r>
                        <a:rPr kumimoji="0" lang="en-US" sz="24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Leisure time and travelers </a:t>
                      </a:r>
                      <a:endParaRPr lang="en-US" sz="2800" b="1" dirty="0">
                        <a:latin typeface="Agency FB" panose="020B0503020202020204" pitchFamily="34" charset="0"/>
                      </a:endParaRPr>
                    </a:p>
                  </a:txBody>
                  <a:tcPr>
                    <a:solidFill>
                      <a:srgbClr val="FFFFCC"/>
                    </a:solidFill>
                  </a:tcPr>
                </a:tc>
                <a:extLst>
                  <a:ext uri="{0D108BD9-81ED-4DB2-BD59-A6C34878D82A}">
                    <a16:rowId xmlns:a16="http://schemas.microsoft.com/office/drawing/2014/main" val="1256183680"/>
                  </a:ext>
                </a:extLst>
              </a:tr>
              <a:tr h="905760">
                <a:tc>
                  <a:txBody>
                    <a:bodyPr/>
                    <a:lstStyle/>
                    <a:p>
                      <a:r>
                        <a:rPr lang="en-US" sz="2800" b="1" dirty="0">
                          <a:latin typeface="Agency FB" panose="020B0503020202020204" pitchFamily="34" charset="0"/>
                        </a:rPr>
                        <a:t>Geographic </a:t>
                      </a:r>
                    </a:p>
                  </a:txBody>
                  <a:tcPr>
                    <a:solidFill>
                      <a:schemeClr val="accent1">
                        <a:lumMod val="20000"/>
                        <a:lumOff val="80000"/>
                      </a:schemeClr>
                    </a:solidFill>
                  </a:tcPr>
                </a:tc>
                <a:tc>
                  <a:txBody>
                    <a:bodyPr/>
                    <a:lstStyle/>
                    <a:p>
                      <a:pPr marL="342900" indent="-342900">
                        <a:buFont typeface="Arial" panose="020B0604020202020204" pitchFamily="34" charset="0"/>
                        <a:buChar char="•"/>
                      </a:pPr>
                      <a:r>
                        <a:rPr kumimoji="0" lang="en-US" sz="2400" b="0" i="0" u="none" strike="noStrike" kern="1200" cap="none" spc="0" normalizeH="0" baseline="0" noProof="0" dirty="0">
                          <a:ln>
                            <a:noFill/>
                          </a:ln>
                          <a:solidFill>
                            <a:prstClr val="black"/>
                          </a:solidFill>
                          <a:effectLst/>
                          <a:uLnTx/>
                          <a:uFillTx/>
                          <a:latin typeface="Agency FB" panose="020B0503020202020204" pitchFamily="34" charset="0"/>
                          <a:ea typeface="+mn-ea"/>
                          <a:cs typeface="+mn-cs"/>
                        </a:rPr>
                        <a:t>Worldwide</a:t>
                      </a:r>
                      <a:endParaRPr lang="en-US" sz="2800" b="1" dirty="0">
                        <a:latin typeface="Agency FB" panose="020B0503020202020204" pitchFamily="34" charset="0"/>
                      </a:endParaRPr>
                    </a:p>
                  </a:txBody>
                  <a:tcPr>
                    <a:solidFill>
                      <a:schemeClr val="accent1">
                        <a:lumMod val="20000"/>
                        <a:lumOff val="80000"/>
                      </a:schemeClr>
                    </a:solidFill>
                  </a:tcPr>
                </a:tc>
                <a:extLst>
                  <a:ext uri="{0D108BD9-81ED-4DB2-BD59-A6C34878D82A}">
                    <a16:rowId xmlns:a16="http://schemas.microsoft.com/office/drawing/2014/main" val="2787919061"/>
                  </a:ext>
                </a:extLst>
              </a:tr>
            </a:tbl>
          </a:graphicData>
        </a:graphic>
      </p:graphicFrame>
    </p:spTree>
    <p:extLst>
      <p:ext uri="{BB962C8B-B14F-4D97-AF65-F5344CB8AC3E}">
        <p14:creationId xmlns:p14="http://schemas.microsoft.com/office/powerpoint/2010/main" val="950855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0" y="2484607"/>
            <a:ext cx="3398293" cy="1888786"/>
          </a:xfrm>
          <a:solidFill>
            <a:srgbClr val="FFFFCC"/>
          </a:solidFill>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Nature of </a:t>
            </a:r>
            <a:b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Conrad Hotel</a:t>
            </a:r>
          </a:p>
        </p:txBody>
      </p:sp>
      <p:graphicFrame>
        <p:nvGraphicFramePr>
          <p:cNvPr id="6" name="Table 6">
            <a:extLst>
              <a:ext uri="{FF2B5EF4-FFF2-40B4-BE49-F238E27FC236}">
                <a16:creationId xmlns:a16="http://schemas.microsoft.com/office/drawing/2014/main" id="{B2D94B66-8FEC-0999-9F24-651B4FE82010}"/>
              </a:ext>
            </a:extLst>
          </p:cNvPr>
          <p:cNvGraphicFramePr>
            <a:graphicFrameLocks noGrp="1"/>
          </p:cNvGraphicFramePr>
          <p:nvPr>
            <p:ph idx="1"/>
            <p:extLst>
              <p:ext uri="{D42A27DB-BD31-4B8C-83A1-F6EECF244321}">
                <p14:modId xmlns:p14="http://schemas.microsoft.com/office/powerpoint/2010/main" val="3668715566"/>
              </p:ext>
            </p:extLst>
          </p:nvPr>
        </p:nvGraphicFramePr>
        <p:xfrm>
          <a:off x="3597648" y="938792"/>
          <a:ext cx="7956645" cy="2470599"/>
        </p:xfrm>
        <a:graphic>
          <a:graphicData uri="http://schemas.openxmlformats.org/drawingml/2006/table">
            <a:tbl>
              <a:tblPr firstRow="1" bandRow="1">
                <a:tableStyleId>{5C22544A-7EE6-4342-B048-85BDC9FD1C3A}</a:tableStyleId>
              </a:tblPr>
              <a:tblGrid>
                <a:gridCol w="7956645">
                  <a:extLst>
                    <a:ext uri="{9D8B030D-6E8A-4147-A177-3AD203B41FA5}">
                      <a16:colId xmlns:a16="http://schemas.microsoft.com/office/drawing/2014/main" val="125144717"/>
                    </a:ext>
                  </a:extLst>
                </a:gridCol>
              </a:tblGrid>
              <a:tr h="2470599">
                <a:tc>
                  <a:txBody>
                    <a:bodyPr/>
                    <a:lstStyle/>
                    <a:p>
                      <a:pPr algn="ctr"/>
                      <a:endParaRPr lang="en-US" sz="2800" b="1" dirty="0">
                        <a:solidFill>
                          <a:schemeClr val="tx1"/>
                        </a:solidFill>
                        <a:latin typeface="Agency FB" panose="020B0503020202020204" pitchFamily="34" charset="0"/>
                        <a:cs typeface="Arial" panose="020B0604020202020204" pitchFamily="34" charset="0"/>
                      </a:endParaRPr>
                    </a:p>
                    <a:p>
                      <a:pPr marL="457200" indent="-457200" algn="ctr">
                        <a:buFont typeface="Arial" panose="020B0604020202020204" pitchFamily="34" charset="0"/>
                        <a:buChar char="•"/>
                      </a:pPr>
                      <a:r>
                        <a:rPr lang="en-US" sz="2800" b="1" dirty="0">
                          <a:solidFill>
                            <a:schemeClr val="tx1"/>
                          </a:solidFill>
                          <a:latin typeface="Agency FB" panose="020B0503020202020204" pitchFamily="34" charset="0"/>
                          <a:cs typeface="Arial" panose="020B0604020202020204" pitchFamily="34" charset="0"/>
                        </a:rPr>
                        <a:t>Portfolio operation</a:t>
                      </a:r>
                    </a:p>
                    <a:p>
                      <a:pPr marL="457200" indent="-457200" algn="ctr">
                        <a:buFont typeface="Arial" panose="020B0604020202020204" pitchFamily="34" charset="0"/>
                        <a:buChar char="•"/>
                      </a:pPr>
                      <a:r>
                        <a:rPr lang="en-US" sz="2800" b="1" dirty="0">
                          <a:solidFill>
                            <a:schemeClr val="tx1"/>
                          </a:solidFill>
                          <a:latin typeface="Agency FB" panose="020B0503020202020204" pitchFamily="34" charset="0"/>
                          <a:cs typeface="Arial" panose="020B0604020202020204" pitchFamily="34" charset="0"/>
                        </a:rPr>
                        <a:t>A luxury lifestyle</a:t>
                      </a:r>
                    </a:p>
                    <a:p>
                      <a:pPr marL="457200" indent="-457200" algn="ctr">
                        <a:buFont typeface="Arial" panose="020B0604020202020204" pitchFamily="34" charset="0"/>
                        <a:buChar char="•"/>
                      </a:pPr>
                      <a:r>
                        <a:rPr lang="en-US" sz="2800" b="1" dirty="0">
                          <a:solidFill>
                            <a:schemeClr val="tx1"/>
                          </a:solidFill>
                          <a:latin typeface="Agency FB" panose="020B0503020202020204" pitchFamily="34" charset="0"/>
                          <a:cs typeface="Arial" panose="020B0604020202020204" pitchFamily="34" charset="0"/>
                        </a:rPr>
                        <a:t>Exceptional travel experiences </a:t>
                      </a:r>
                    </a:p>
                    <a:p>
                      <a:pPr marL="457200" indent="-457200" algn="ctr">
                        <a:buFont typeface="Arial" panose="020B0604020202020204" pitchFamily="34" charset="0"/>
                        <a:buChar char="•"/>
                      </a:pPr>
                      <a:r>
                        <a:rPr lang="en-US" sz="2800" b="1" dirty="0">
                          <a:solidFill>
                            <a:schemeClr val="tx1"/>
                          </a:solidFill>
                          <a:latin typeface="Agency FB" panose="020B0503020202020204" pitchFamily="34" charset="0"/>
                          <a:cs typeface="Arial" panose="020B0604020202020204" pitchFamily="34" charset="0"/>
                        </a:rPr>
                        <a:t>All sorts of guests</a:t>
                      </a:r>
                    </a:p>
                  </a:txBody>
                  <a:tcPr>
                    <a:solidFill>
                      <a:srgbClr val="FFFFCC"/>
                    </a:solidFill>
                  </a:tcPr>
                </a:tc>
                <a:extLst>
                  <a:ext uri="{0D108BD9-81ED-4DB2-BD59-A6C34878D82A}">
                    <a16:rowId xmlns:a16="http://schemas.microsoft.com/office/drawing/2014/main" val="726411858"/>
                  </a:ext>
                </a:extLst>
              </a:tr>
            </a:tbl>
          </a:graphicData>
        </a:graphic>
      </p:graphicFrame>
      <p:pic>
        <p:nvPicPr>
          <p:cNvPr id="4" name="Picture 3">
            <a:extLst>
              <a:ext uri="{FF2B5EF4-FFF2-40B4-BE49-F238E27FC236}">
                <a16:creationId xmlns:a16="http://schemas.microsoft.com/office/drawing/2014/main" id="{E70845D3-FC30-D4AE-90AC-2B40AF6E341F}"/>
              </a:ext>
            </a:extLst>
          </p:cNvPr>
          <p:cNvPicPr>
            <a:picLocks noChangeAspect="1"/>
          </p:cNvPicPr>
          <p:nvPr/>
        </p:nvPicPr>
        <p:blipFill>
          <a:blip r:embed="rId3">
            <a:extLst>
              <a:ext uri="{837473B0-CC2E-450A-ABE3-18F120FF3D39}">
                <a1611:picAttrSrcUrl xmlns:a1611="http://schemas.microsoft.com/office/drawing/2016/11/main" r:id="rId4"/>
              </a:ext>
            </a:extLst>
          </a:blip>
          <a:srcRect t="7113" b="7113"/>
          <a:stretch/>
        </p:blipFill>
        <p:spPr>
          <a:xfrm>
            <a:off x="3597648" y="3605235"/>
            <a:ext cx="7956644" cy="24705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itle 1">
            <a:extLst>
              <a:ext uri="{FF2B5EF4-FFF2-40B4-BE49-F238E27FC236}">
                <a16:creationId xmlns:a16="http://schemas.microsoft.com/office/drawing/2014/main" id="{B4BB7CF1-EF15-EB27-2256-889BB35FD26D}"/>
              </a:ext>
            </a:extLst>
          </p:cNvPr>
          <p:cNvSpPr txBox="1">
            <a:spLocks/>
          </p:cNvSpPr>
          <p:nvPr/>
        </p:nvSpPr>
        <p:spPr>
          <a:xfrm>
            <a:off x="0" y="0"/>
            <a:ext cx="12192000" cy="742949"/>
          </a:xfrm>
          <a:prstGeom prst="rect">
            <a:avLst/>
          </a:prstGeom>
          <a:ln w="38100">
            <a:solidFill>
              <a:schemeClr val="accent2">
                <a:lumMod val="75000"/>
              </a:schemeClr>
            </a:solidFill>
            <a:prstDash val="sysDash"/>
          </a:ln>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Nature of Conrad Hotels and Resorts</a:t>
            </a:r>
          </a:p>
        </p:txBody>
      </p:sp>
    </p:spTree>
    <p:extLst>
      <p:ext uri="{BB962C8B-B14F-4D97-AF65-F5344CB8AC3E}">
        <p14:creationId xmlns:p14="http://schemas.microsoft.com/office/powerpoint/2010/main" val="1797954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729457"/>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rPr>
              <a:t>Scope in Conrad hotel brand</a:t>
            </a:r>
          </a:p>
        </p:txBody>
      </p:sp>
      <p:graphicFrame>
        <p:nvGraphicFramePr>
          <p:cNvPr id="7" name="Content Placeholder 6">
            <a:extLst>
              <a:ext uri="{FF2B5EF4-FFF2-40B4-BE49-F238E27FC236}">
                <a16:creationId xmlns:a16="http://schemas.microsoft.com/office/drawing/2014/main" id="{83FE850D-AEE3-8703-D41C-1E7013A16F0C}"/>
              </a:ext>
            </a:extLst>
          </p:cNvPr>
          <p:cNvGraphicFramePr>
            <a:graphicFrameLocks noGrp="1"/>
          </p:cNvGraphicFramePr>
          <p:nvPr>
            <p:ph idx="1"/>
            <p:extLst>
              <p:ext uri="{D42A27DB-BD31-4B8C-83A1-F6EECF244321}">
                <p14:modId xmlns:p14="http://schemas.microsoft.com/office/powerpoint/2010/main" val="2437219175"/>
              </p:ext>
            </p:extLst>
          </p:nvPr>
        </p:nvGraphicFramePr>
        <p:xfrm>
          <a:off x="3686574" y="1583870"/>
          <a:ext cx="7497364" cy="4599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66A6B694-1451-92DE-CE85-86E37D89B045}"/>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0" y="3464578"/>
            <a:ext cx="3452884" cy="2718622"/>
          </a:xfrm>
          <a:prstGeom prst="rect">
            <a:avLst/>
          </a:prstGeom>
        </p:spPr>
      </p:pic>
      <p:pic>
        <p:nvPicPr>
          <p:cNvPr id="3" name="Picture 2">
            <a:extLst>
              <a:ext uri="{FF2B5EF4-FFF2-40B4-BE49-F238E27FC236}">
                <a16:creationId xmlns:a16="http://schemas.microsoft.com/office/drawing/2014/main" id="{202D2D3F-E607-83C1-34F4-A406B51A5EA9}"/>
              </a:ext>
            </a:extLst>
          </p:cNvPr>
          <p:cNvPicPr>
            <a:picLocks noChangeAspect="1"/>
          </p:cNvPicPr>
          <p:nvPr/>
        </p:nvPicPr>
        <p:blipFill rotWithShape="1">
          <a:blip r:embed="rId10">
            <a:extLst>
              <a:ext uri="{837473B0-CC2E-450A-ABE3-18F120FF3D39}">
                <a1611:picAttrSrcUrl xmlns:a1611="http://schemas.microsoft.com/office/drawing/2016/11/main" r:id="rId11"/>
              </a:ext>
            </a:extLst>
          </a:blip>
          <a:srcRect t="24044"/>
          <a:stretch/>
        </p:blipFill>
        <p:spPr>
          <a:xfrm>
            <a:off x="0" y="674800"/>
            <a:ext cx="3452884" cy="2789778"/>
          </a:xfrm>
          <a:prstGeom prst="rect">
            <a:avLst/>
          </a:prstGeom>
        </p:spPr>
      </p:pic>
    </p:spTree>
    <p:extLst>
      <p:ext uri="{BB962C8B-B14F-4D97-AF65-F5344CB8AC3E}">
        <p14:creationId xmlns:p14="http://schemas.microsoft.com/office/powerpoint/2010/main" val="2009129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680471"/>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roles of guests services</a:t>
            </a:r>
          </a:p>
        </p:txBody>
      </p:sp>
      <p:graphicFrame>
        <p:nvGraphicFramePr>
          <p:cNvPr id="5" name="Diagram 4">
            <a:extLst>
              <a:ext uri="{FF2B5EF4-FFF2-40B4-BE49-F238E27FC236}">
                <a16:creationId xmlns:a16="http://schemas.microsoft.com/office/drawing/2014/main" id="{7D853E2D-FE50-B9C2-A42C-5ABBE4907228}"/>
              </a:ext>
            </a:extLst>
          </p:cNvPr>
          <p:cNvGraphicFramePr/>
          <p:nvPr>
            <p:extLst>
              <p:ext uri="{D42A27DB-BD31-4B8C-83A1-F6EECF244321}">
                <p14:modId xmlns:p14="http://schemas.microsoft.com/office/powerpoint/2010/main" val="2982292135"/>
              </p:ext>
            </p:extLst>
          </p:nvPr>
        </p:nvGraphicFramePr>
        <p:xfrm>
          <a:off x="3695702" y="1600200"/>
          <a:ext cx="7497364" cy="517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7E66381-66EA-C2EA-CEFE-3ED52310C7FC}"/>
              </a:ext>
            </a:extLst>
          </p:cNvPr>
          <p:cNvPicPr>
            <a:picLocks noChangeAspect="1"/>
          </p:cNvPicPr>
          <p:nvPr/>
        </p:nvPicPr>
        <p:blipFill>
          <a:blip r:embed="rId8">
            <a:extLst>
              <a:ext uri="{837473B0-CC2E-450A-ABE3-18F120FF3D39}">
                <a1611:picAttrSrcUrl xmlns:a1611="http://schemas.microsoft.com/office/drawing/2016/11/main" r:id="rId9"/>
              </a:ext>
            </a:extLst>
          </a:blip>
          <a:srcRect/>
          <a:stretch/>
        </p:blipFill>
        <p:spPr>
          <a:xfrm>
            <a:off x="0" y="783771"/>
            <a:ext cx="3454400" cy="5312229"/>
          </a:xfrm>
          <a:prstGeom prst="rect">
            <a:avLst/>
          </a:prstGeom>
        </p:spPr>
      </p:pic>
    </p:spTree>
    <p:extLst>
      <p:ext uri="{BB962C8B-B14F-4D97-AF65-F5344CB8AC3E}">
        <p14:creationId xmlns:p14="http://schemas.microsoft.com/office/powerpoint/2010/main" val="2993374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674800"/>
            <a:ext cx="7497364" cy="680471"/>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functions of guests services</a:t>
            </a:r>
          </a:p>
        </p:txBody>
      </p:sp>
      <p:graphicFrame>
        <p:nvGraphicFramePr>
          <p:cNvPr id="5" name="Diagram 4">
            <a:extLst>
              <a:ext uri="{FF2B5EF4-FFF2-40B4-BE49-F238E27FC236}">
                <a16:creationId xmlns:a16="http://schemas.microsoft.com/office/drawing/2014/main" id="{7D853E2D-FE50-B9C2-A42C-5ABBE4907228}"/>
              </a:ext>
            </a:extLst>
          </p:cNvPr>
          <p:cNvGraphicFramePr/>
          <p:nvPr>
            <p:extLst>
              <p:ext uri="{D42A27DB-BD31-4B8C-83A1-F6EECF244321}">
                <p14:modId xmlns:p14="http://schemas.microsoft.com/office/powerpoint/2010/main" val="3429394809"/>
              </p:ext>
            </p:extLst>
          </p:nvPr>
        </p:nvGraphicFramePr>
        <p:xfrm>
          <a:off x="3695702" y="1600200"/>
          <a:ext cx="7497364" cy="517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7E66381-66EA-C2EA-CEFE-3ED52310C7F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0" y="674800"/>
            <a:ext cx="3493827" cy="5622368"/>
          </a:xfrm>
          <a:prstGeom prst="rect">
            <a:avLst/>
          </a:prstGeom>
        </p:spPr>
      </p:pic>
    </p:spTree>
    <p:extLst>
      <p:ext uri="{BB962C8B-B14F-4D97-AF65-F5344CB8AC3E}">
        <p14:creationId xmlns:p14="http://schemas.microsoft.com/office/powerpoint/2010/main" val="358554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696" y="65199"/>
            <a:ext cx="7497364" cy="680471"/>
          </a:xfrm>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Importance of hospitality</a:t>
            </a:r>
          </a:p>
        </p:txBody>
      </p:sp>
      <p:pic>
        <p:nvPicPr>
          <p:cNvPr id="7" name="Picture 6">
            <a:extLst>
              <a:ext uri="{FF2B5EF4-FFF2-40B4-BE49-F238E27FC236}">
                <a16:creationId xmlns:a16="http://schemas.microsoft.com/office/drawing/2014/main" id="{BC33A18F-F149-0D7C-853A-B30C2A21161B}"/>
              </a:ext>
            </a:extLst>
          </p:cNvPr>
          <p:cNvPicPr>
            <a:picLocks noChangeAspect="1"/>
          </p:cNvPicPr>
          <p:nvPr/>
        </p:nvPicPr>
        <p:blipFill>
          <a:blip r:embed="rId3">
            <a:extLst>
              <a:ext uri="{837473B0-CC2E-450A-ABE3-18F120FF3D39}">
                <a1611:picAttrSrcUrl xmlns:a1611="http://schemas.microsoft.com/office/drawing/2016/11/main" r:id="rId4"/>
              </a:ext>
            </a:extLst>
          </a:blip>
          <a:srcRect l="18179" r="18179"/>
          <a:stretch/>
        </p:blipFill>
        <p:spPr>
          <a:xfrm>
            <a:off x="0" y="674799"/>
            <a:ext cx="3462828" cy="5415449"/>
          </a:xfrm>
          <a:prstGeom prst="rect">
            <a:avLst/>
          </a:prstGeom>
        </p:spPr>
      </p:pic>
      <p:sp>
        <p:nvSpPr>
          <p:cNvPr id="4" name="TextBox 3">
            <a:extLst>
              <a:ext uri="{FF2B5EF4-FFF2-40B4-BE49-F238E27FC236}">
                <a16:creationId xmlns:a16="http://schemas.microsoft.com/office/drawing/2014/main" id="{E84E4A70-C763-4052-F197-60A55C3A2646}"/>
              </a:ext>
            </a:extLst>
          </p:cNvPr>
          <p:cNvSpPr txBox="1"/>
          <p:nvPr/>
        </p:nvSpPr>
        <p:spPr>
          <a:xfrm>
            <a:off x="3695691" y="1041310"/>
            <a:ext cx="7497363" cy="52322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US" sz="2800" b="1" dirty="0">
                <a:effectLst/>
                <a:latin typeface="Agency FB" panose="020B0503020202020204" pitchFamily="34" charset="0"/>
                <a:ea typeface="Times New Roman" panose="02020603050405020304" pitchFamily="18" charset="0"/>
              </a:rPr>
              <a:t>This ensures customer satisfaction through the service. </a:t>
            </a:r>
            <a:endParaRPr lang="en-US" sz="2800" b="1" dirty="0">
              <a:latin typeface="Agency FB" panose="020B0503020202020204" pitchFamily="34" charset="0"/>
            </a:endParaRPr>
          </a:p>
        </p:txBody>
      </p:sp>
      <p:sp>
        <p:nvSpPr>
          <p:cNvPr id="8" name="TextBox 7">
            <a:extLst>
              <a:ext uri="{FF2B5EF4-FFF2-40B4-BE49-F238E27FC236}">
                <a16:creationId xmlns:a16="http://schemas.microsoft.com/office/drawing/2014/main" id="{FBA8891A-5CD9-895D-E1E8-262C4092780B}"/>
              </a:ext>
            </a:extLst>
          </p:cNvPr>
          <p:cNvSpPr txBox="1"/>
          <p:nvPr/>
        </p:nvSpPr>
        <p:spPr>
          <a:xfrm>
            <a:off x="3695691" y="4442047"/>
            <a:ext cx="7497363" cy="65107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111760" marR="0" algn="just">
              <a:lnSpc>
                <a:spcPct val="150000"/>
              </a:lnSpc>
              <a:spcBef>
                <a:spcPts val="0"/>
              </a:spcBef>
              <a:spcAft>
                <a:spcPts val="1000"/>
              </a:spcAft>
            </a:pPr>
            <a:r>
              <a:rPr lang="en-US" sz="2800" b="1" dirty="0">
                <a:effectLst/>
                <a:latin typeface="Agency FB" panose="020B0503020202020204" pitchFamily="34" charset="0"/>
                <a:ea typeface="Times New Roman" panose="02020603050405020304" pitchFamily="18" charset="0"/>
              </a:rPr>
              <a:t>An effective decision can be adopted</a:t>
            </a:r>
          </a:p>
        </p:txBody>
      </p:sp>
      <p:sp>
        <p:nvSpPr>
          <p:cNvPr id="3" name="TextBox 2">
            <a:extLst>
              <a:ext uri="{FF2B5EF4-FFF2-40B4-BE49-F238E27FC236}">
                <a16:creationId xmlns:a16="http://schemas.microsoft.com/office/drawing/2014/main" id="{1D73574A-A759-DB14-EB89-3FA7C680E73D}"/>
              </a:ext>
            </a:extLst>
          </p:cNvPr>
          <p:cNvSpPr txBox="1"/>
          <p:nvPr/>
        </p:nvSpPr>
        <p:spPr>
          <a:xfrm>
            <a:off x="3695691" y="1898073"/>
            <a:ext cx="7497363" cy="52322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US" sz="2800" b="1" dirty="0">
                <a:effectLst/>
                <a:latin typeface="Agency FB" panose="020B0503020202020204" pitchFamily="34" charset="0"/>
                <a:ea typeface="Times New Roman" panose="02020603050405020304" pitchFamily="18" charset="0"/>
              </a:rPr>
              <a:t>It creates quality employment for the business</a:t>
            </a:r>
            <a:endParaRPr lang="en-US" sz="2800" b="1" dirty="0">
              <a:latin typeface="Agency FB" panose="020B0503020202020204" pitchFamily="34" charset="0"/>
            </a:endParaRPr>
          </a:p>
        </p:txBody>
      </p:sp>
      <p:sp>
        <p:nvSpPr>
          <p:cNvPr id="5" name="TextBox 4">
            <a:extLst>
              <a:ext uri="{FF2B5EF4-FFF2-40B4-BE49-F238E27FC236}">
                <a16:creationId xmlns:a16="http://schemas.microsoft.com/office/drawing/2014/main" id="{DF6F9BB1-92D4-211D-F331-F5552CC6FE66}"/>
              </a:ext>
            </a:extLst>
          </p:cNvPr>
          <p:cNvSpPr txBox="1"/>
          <p:nvPr/>
        </p:nvSpPr>
        <p:spPr>
          <a:xfrm>
            <a:off x="3695691" y="2859303"/>
            <a:ext cx="7497363" cy="523220"/>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US" sz="2800" b="1" dirty="0">
                <a:effectLst/>
                <a:latin typeface="Agency FB" panose="020B0503020202020204" pitchFamily="34" charset="0"/>
                <a:ea typeface="Times New Roman" panose="02020603050405020304" pitchFamily="18" charset="0"/>
              </a:rPr>
              <a:t>It creates quality employment </a:t>
            </a:r>
            <a:endParaRPr lang="en-US" sz="2800" b="1" dirty="0">
              <a:latin typeface="Agency FB" panose="020B0503020202020204" pitchFamily="34" charset="0"/>
            </a:endParaRPr>
          </a:p>
        </p:txBody>
      </p:sp>
      <p:sp>
        <p:nvSpPr>
          <p:cNvPr id="6" name="TextBox 5">
            <a:extLst>
              <a:ext uri="{FF2B5EF4-FFF2-40B4-BE49-F238E27FC236}">
                <a16:creationId xmlns:a16="http://schemas.microsoft.com/office/drawing/2014/main" id="{45E42131-7BCC-BAD7-B6EA-8E87D4F88F1A}"/>
              </a:ext>
            </a:extLst>
          </p:cNvPr>
          <p:cNvSpPr txBox="1"/>
          <p:nvPr/>
        </p:nvSpPr>
        <p:spPr>
          <a:xfrm>
            <a:off x="3695691" y="3573697"/>
            <a:ext cx="7497363" cy="65107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111760" marR="0" algn="just">
              <a:lnSpc>
                <a:spcPct val="150000"/>
              </a:lnSpc>
              <a:spcBef>
                <a:spcPts val="0"/>
              </a:spcBef>
              <a:spcAft>
                <a:spcPts val="1000"/>
              </a:spcAft>
            </a:pPr>
            <a:r>
              <a:rPr lang="en-US" sz="2800" b="1" dirty="0">
                <a:effectLst/>
                <a:latin typeface="Agency FB" panose="020B0503020202020204" pitchFamily="34" charset="0"/>
                <a:ea typeface="Times New Roman" panose="02020603050405020304" pitchFamily="18" charset="0"/>
              </a:rPr>
              <a:t>The engine of economic growth</a:t>
            </a:r>
          </a:p>
        </p:txBody>
      </p:sp>
      <p:sp>
        <p:nvSpPr>
          <p:cNvPr id="10" name="TextBox 9">
            <a:extLst>
              <a:ext uri="{FF2B5EF4-FFF2-40B4-BE49-F238E27FC236}">
                <a16:creationId xmlns:a16="http://schemas.microsoft.com/office/drawing/2014/main" id="{9188B5E6-EB98-09D2-245A-EBD6A6263047}"/>
              </a:ext>
            </a:extLst>
          </p:cNvPr>
          <p:cNvSpPr txBox="1"/>
          <p:nvPr/>
        </p:nvSpPr>
        <p:spPr>
          <a:xfrm>
            <a:off x="3695691" y="5388763"/>
            <a:ext cx="7497363" cy="651076"/>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111760" marR="0" algn="just">
              <a:lnSpc>
                <a:spcPct val="150000"/>
              </a:lnSpc>
              <a:spcBef>
                <a:spcPts val="0"/>
              </a:spcBef>
              <a:spcAft>
                <a:spcPts val="1000"/>
              </a:spcAft>
            </a:pPr>
            <a:r>
              <a:rPr lang="en-US" sz="2800" b="1" dirty="0">
                <a:effectLst/>
                <a:latin typeface="Agency FB" panose="020B0503020202020204" pitchFamily="34" charset="0"/>
                <a:ea typeface="Times New Roman" panose="02020603050405020304" pitchFamily="18" charset="0"/>
              </a:rPr>
              <a:t>Exploration of marketing tourism goods and services</a:t>
            </a:r>
          </a:p>
        </p:txBody>
      </p:sp>
    </p:spTree>
    <p:extLst>
      <p:ext uri="{BB962C8B-B14F-4D97-AF65-F5344CB8AC3E}">
        <p14:creationId xmlns:p14="http://schemas.microsoft.com/office/powerpoint/2010/main" val="3515736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3695702" y="785810"/>
            <a:ext cx="7656652" cy="870461"/>
          </a:xfrm>
          <a:ln w="38100">
            <a:solidFill>
              <a:schemeClr val="accent2">
                <a:lumMod val="75000"/>
              </a:schemeClr>
            </a:solidFill>
            <a:prstDash val="sysDash"/>
          </a:ln>
        </p:spPr>
        <p:txBody>
          <a:bodyPr>
            <a:normAutofit fontScale="90000"/>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Conrad Hotel and Resorts </a:t>
            </a:r>
            <a:b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meeting the expectations</a:t>
            </a:r>
          </a:p>
        </p:txBody>
      </p:sp>
      <p:sp>
        <p:nvSpPr>
          <p:cNvPr id="4" name="Content Placeholder 2">
            <a:extLst>
              <a:ext uri="{FF2B5EF4-FFF2-40B4-BE49-F238E27FC236}">
                <a16:creationId xmlns:a16="http://schemas.microsoft.com/office/drawing/2014/main" id="{DD08C477-B660-9B20-F96D-68AB2AF41F4B}"/>
              </a:ext>
            </a:extLst>
          </p:cNvPr>
          <p:cNvSpPr>
            <a:spLocks noGrp="1"/>
          </p:cNvSpPr>
          <p:nvPr>
            <p:ph idx="1"/>
          </p:nvPr>
        </p:nvSpPr>
        <p:spPr>
          <a:xfrm>
            <a:off x="3695702" y="3428999"/>
            <a:ext cx="7656652" cy="2643189"/>
          </a:xfrm>
          <a:ln w="57150">
            <a:solidFill>
              <a:schemeClr val="accent2">
                <a:lumMod val="75000"/>
              </a:schemeClr>
            </a:solidFill>
          </a:ln>
        </p:spPr>
        <p:txBody>
          <a:bodyPr>
            <a:normAutofit/>
          </a:bodyPr>
          <a:lstStyle/>
          <a:p>
            <a:pPr marL="0" indent="0" algn="just">
              <a:buNone/>
            </a:pPr>
            <a:r>
              <a:rPr lang="en-US" sz="2800" b="1" dirty="0">
                <a:solidFill>
                  <a:schemeClr val="tx1"/>
                </a:solidFill>
                <a:latin typeface="Agency FB" panose="020B0503020202020204" pitchFamily="34" charset="0"/>
                <a:cs typeface="Arial" panose="020B0604020202020204" pitchFamily="34" charset="0"/>
              </a:rPr>
              <a:t>It indulges in providing digital solutions so that a positive experience among guests can be obtained. The needs of the guests are properly and closely listened to and anticipated so that personalization can be used to make the guests feel appreciated (</a:t>
            </a:r>
            <a:r>
              <a:rPr lang="en-US" sz="2800" b="1" dirty="0" err="1">
                <a:solidFill>
                  <a:schemeClr val="tx1"/>
                </a:solidFill>
                <a:latin typeface="Agency FB" panose="020B0503020202020204" pitchFamily="34" charset="0"/>
                <a:cs typeface="Arial" panose="020B0604020202020204" pitchFamily="34" charset="0"/>
              </a:rPr>
              <a:t>Vallen</a:t>
            </a:r>
            <a:r>
              <a:rPr lang="en-US" sz="2800" b="1" dirty="0">
                <a:solidFill>
                  <a:schemeClr val="tx1"/>
                </a:solidFill>
                <a:latin typeface="Agency FB" panose="020B0503020202020204" pitchFamily="34" charset="0"/>
                <a:cs typeface="Arial" panose="020B0604020202020204" pitchFamily="34" charset="0"/>
              </a:rPr>
              <a:t> &amp; </a:t>
            </a:r>
            <a:r>
              <a:rPr lang="en-US" sz="2800" b="1" dirty="0" err="1">
                <a:solidFill>
                  <a:schemeClr val="tx1"/>
                </a:solidFill>
                <a:latin typeface="Agency FB" panose="020B0503020202020204" pitchFamily="34" charset="0"/>
                <a:cs typeface="Arial" panose="020B0604020202020204" pitchFamily="34" charset="0"/>
              </a:rPr>
              <a:t>Vallen</a:t>
            </a:r>
            <a:r>
              <a:rPr lang="en-US" sz="2800" b="1" dirty="0">
                <a:solidFill>
                  <a:schemeClr val="tx1"/>
                </a:solidFill>
                <a:latin typeface="Agency FB" panose="020B0503020202020204" pitchFamily="34" charset="0"/>
                <a:cs typeface="Arial" panose="020B0604020202020204" pitchFamily="34" charset="0"/>
              </a:rPr>
              <a:t>, 2018). There should always be a willingness to help and asking for feedback regularly. </a:t>
            </a:r>
          </a:p>
        </p:txBody>
      </p:sp>
      <p:pic>
        <p:nvPicPr>
          <p:cNvPr id="7" name="Picture 6">
            <a:extLst>
              <a:ext uri="{FF2B5EF4-FFF2-40B4-BE49-F238E27FC236}">
                <a16:creationId xmlns:a16="http://schemas.microsoft.com/office/drawing/2014/main" id="{D2B962AF-17F7-5350-4502-42AD237CD74B}"/>
              </a:ext>
            </a:extLst>
          </p:cNvPr>
          <p:cNvPicPr>
            <a:picLocks noChangeAspect="1"/>
          </p:cNvPicPr>
          <p:nvPr/>
        </p:nvPicPr>
        <p:blipFill>
          <a:blip r:embed="rId3"/>
          <a:stretch>
            <a:fillRect/>
          </a:stretch>
        </p:blipFill>
        <p:spPr>
          <a:xfrm>
            <a:off x="0" y="3429000"/>
            <a:ext cx="3439886" cy="2643188"/>
          </a:xfrm>
          <a:prstGeom prst="rect">
            <a:avLst/>
          </a:prstGeom>
        </p:spPr>
      </p:pic>
      <p:pic>
        <p:nvPicPr>
          <p:cNvPr id="6" name="Picture 5">
            <a:extLst>
              <a:ext uri="{FF2B5EF4-FFF2-40B4-BE49-F238E27FC236}">
                <a16:creationId xmlns:a16="http://schemas.microsoft.com/office/drawing/2014/main" id="{BA6A4341-5368-8D70-E2C8-2ABE8C0B8A7D}"/>
              </a:ext>
            </a:extLst>
          </p:cNvPr>
          <p:cNvPicPr>
            <a:picLocks noChangeAspect="1"/>
          </p:cNvPicPr>
          <p:nvPr/>
        </p:nvPicPr>
        <p:blipFill>
          <a:blip r:embed="rId4"/>
          <a:stretch>
            <a:fillRect/>
          </a:stretch>
        </p:blipFill>
        <p:spPr>
          <a:xfrm>
            <a:off x="0" y="785811"/>
            <a:ext cx="3439886" cy="2643188"/>
          </a:xfrm>
          <a:prstGeom prst="rect">
            <a:avLst/>
          </a:prstGeom>
        </p:spPr>
      </p:pic>
      <p:pic>
        <p:nvPicPr>
          <p:cNvPr id="9" name="Picture 8">
            <a:extLst>
              <a:ext uri="{FF2B5EF4-FFF2-40B4-BE49-F238E27FC236}">
                <a16:creationId xmlns:a16="http://schemas.microsoft.com/office/drawing/2014/main" id="{DA683094-A6DD-55B6-8330-36221FA7ADC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3695702" y="1785257"/>
            <a:ext cx="3721098" cy="1480457"/>
          </a:xfrm>
          <a:prstGeom prst="rect">
            <a:avLst/>
          </a:prstGeom>
        </p:spPr>
      </p:pic>
      <p:pic>
        <p:nvPicPr>
          <p:cNvPr id="10" name="Picture 9">
            <a:extLst>
              <a:ext uri="{FF2B5EF4-FFF2-40B4-BE49-F238E27FC236}">
                <a16:creationId xmlns:a16="http://schemas.microsoft.com/office/drawing/2014/main" id="{98A1EBD2-CE64-4005-7A57-8D65793E972C}"/>
              </a:ext>
            </a:extLst>
          </p:cNvPr>
          <p:cNvPicPr>
            <a:picLocks noChangeAspect="1"/>
          </p:cNvPicPr>
          <p:nvPr/>
        </p:nvPicPr>
        <p:blipFill>
          <a:blip r:embed="rId7">
            <a:extLst>
              <a:ext uri="{837473B0-CC2E-450A-ABE3-18F120FF3D39}">
                <a1611:picAttrSrcUrl xmlns:a1611="http://schemas.microsoft.com/office/drawing/2016/11/main" r:id="rId8"/>
              </a:ext>
            </a:extLst>
          </a:blip>
          <a:srcRect/>
          <a:stretch/>
        </p:blipFill>
        <p:spPr>
          <a:xfrm>
            <a:off x="7672616" y="1819557"/>
            <a:ext cx="3679738" cy="1446158"/>
          </a:xfrm>
          <a:prstGeom prst="rect">
            <a:avLst/>
          </a:prstGeom>
        </p:spPr>
      </p:pic>
    </p:spTree>
    <p:extLst>
      <p:ext uri="{BB962C8B-B14F-4D97-AF65-F5344CB8AC3E}">
        <p14:creationId xmlns:p14="http://schemas.microsoft.com/office/powerpoint/2010/main" val="165624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solidFill>
            <a:srgbClr val="FFFFCC"/>
          </a:solidFill>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Summary</a:t>
            </a:r>
            <a:endParaRPr lang="en-US" sz="2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633906" y="3372085"/>
            <a:ext cx="7726987" cy="2695123"/>
          </a:xfrm>
          <a:ln w="57150">
            <a:solidFill>
              <a:schemeClr val="accent2">
                <a:lumMod val="75000"/>
              </a:schemeClr>
            </a:solidFill>
          </a:ln>
        </p:spPr>
        <p:txBody>
          <a:bodyPr>
            <a:normAutofit fontScale="92500" lnSpcReduction="10000"/>
          </a:bodyPr>
          <a:lstStyle/>
          <a:p>
            <a:pPr marL="0" indent="0" algn="just">
              <a:buNone/>
            </a:pPr>
            <a:r>
              <a:rPr lang="en-US" sz="3200" b="1" dirty="0">
                <a:solidFill>
                  <a:schemeClr val="tx1"/>
                </a:solidFill>
                <a:latin typeface="Agency FB" panose="020B0503020202020204" pitchFamily="34" charset="0"/>
                <a:cs typeface="Arial" panose="020B0604020202020204" pitchFamily="34" charset="0"/>
              </a:rPr>
              <a:t>This subsidiary hotel brand of Hilton Worldwide focuses on upper-class and corporate society via its luxurious and ambitious or aristocratic services. That is why its nature and scope are quite significant; it insists on guest services providing quality and efficient goods or services to the targeted customers. The greater use of technology supports fulfilling the expectations of the customers </a:t>
            </a:r>
          </a:p>
        </p:txBody>
      </p:sp>
      <p:pic>
        <p:nvPicPr>
          <p:cNvPr id="5" name="Picture 4">
            <a:extLst>
              <a:ext uri="{FF2B5EF4-FFF2-40B4-BE49-F238E27FC236}">
                <a16:creationId xmlns:a16="http://schemas.microsoft.com/office/drawing/2014/main" id="{7F51626B-8449-3D32-15AA-D3FE9ED90D06}"/>
              </a:ext>
            </a:extLst>
          </p:cNvPr>
          <p:cNvPicPr>
            <a:picLocks noChangeAspect="1"/>
          </p:cNvPicPr>
          <p:nvPr/>
        </p:nvPicPr>
        <p:blipFill>
          <a:blip r:embed="rId3">
            <a:extLst>
              <a:ext uri="{837473B0-CC2E-450A-ABE3-18F120FF3D39}">
                <a1611:picAttrSrcUrl xmlns:a1611="http://schemas.microsoft.com/office/drawing/2016/11/main" r:id="rId4"/>
              </a:ext>
            </a:extLst>
          </a:blip>
          <a:srcRect/>
          <a:stretch/>
        </p:blipFill>
        <p:spPr>
          <a:xfrm>
            <a:off x="3633906" y="790792"/>
            <a:ext cx="3767019" cy="2089498"/>
          </a:xfrm>
          <a:prstGeom prst="rect">
            <a:avLst/>
          </a:prstGeom>
        </p:spPr>
      </p:pic>
      <p:pic>
        <p:nvPicPr>
          <p:cNvPr id="6" name="Picture 5">
            <a:extLst>
              <a:ext uri="{FF2B5EF4-FFF2-40B4-BE49-F238E27FC236}">
                <a16:creationId xmlns:a16="http://schemas.microsoft.com/office/drawing/2014/main" id="{8650BC23-FE44-06DD-D411-BE7E8477C8F0}"/>
              </a:ext>
            </a:extLst>
          </p:cNvPr>
          <p:cNvPicPr>
            <a:picLocks noChangeAspect="1"/>
          </p:cNvPicPr>
          <p:nvPr/>
        </p:nvPicPr>
        <p:blipFill>
          <a:blip r:embed="rId5">
            <a:extLst>
              <a:ext uri="{837473B0-CC2E-450A-ABE3-18F120FF3D39}">
                <a1611:picAttrSrcUrl xmlns:a1611="http://schemas.microsoft.com/office/drawing/2016/11/main" r:id="rId6"/>
              </a:ext>
            </a:extLst>
          </a:blip>
          <a:srcRect/>
          <a:stretch/>
        </p:blipFill>
        <p:spPr>
          <a:xfrm>
            <a:off x="7956479" y="790792"/>
            <a:ext cx="3404413" cy="2458830"/>
          </a:xfrm>
          <a:prstGeom prst="rect">
            <a:avLst/>
          </a:prstGeom>
        </p:spPr>
      </p:pic>
      <p:sp>
        <p:nvSpPr>
          <p:cNvPr id="7" name="TextBox 6">
            <a:extLst>
              <a:ext uri="{FF2B5EF4-FFF2-40B4-BE49-F238E27FC236}">
                <a16:creationId xmlns:a16="http://schemas.microsoft.com/office/drawing/2014/main" id="{4920DE65-39A4-23E3-6441-5D27F3A8EBD8}"/>
              </a:ext>
            </a:extLst>
          </p:cNvPr>
          <p:cNvSpPr txBox="1"/>
          <p:nvPr/>
        </p:nvSpPr>
        <p:spPr>
          <a:xfrm>
            <a:off x="3633907" y="2880290"/>
            <a:ext cx="7726986" cy="369332"/>
          </a:xfrm>
          <a:prstGeom prst="rect">
            <a:avLst/>
          </a:prstGeom>
          <a:noFill/>
        </p:spPr>
        <p:txBody>
          <a:bodyPr wrap="square">
            <a:spAutoFit/>
          </a:bodyPr>
          <a:lstStyle/>
          <a:p>
            <a:pPr algn="ctr"/>
            <a:r>
              <a:rPr kumimoji="0" lang="en-US" b="1" i="0" u="none" strike="noStrike" kern="1200" cap="none" spc="0" normalizeH="0" baseline="0" noProof="0" dirty="0">
                <a:ln>
                  <a:noFill/>
                </a:ln>
                <a:solidFill>
                  <a:prstClr val="black"/>
                </a:solidFill>
                <a:effectLst/>
                <a:uLnTx/>
                <a:uFillTx/>
                <a:latin typeface="Agency FB" panose="020B0503020202020204" pitchFamily="34" charset="0"/>
                <a:ea typeface="+mn-ea"/>
                <a:cs typeface="Arial" panose="020B0604020202020204" pitchFamily="34" charset="0"/>
              </a:rPr>
              <a:t>(Conrad Hotels and Resorts, 2023).</a:t>
            </a:r>
            <a:endParaRPr lang="en-US" sz="1100" dirty="0"/>
          </a:p>
        </p:txBody>
      </p:sp>
    </p:spTree>
    <p:extLst>
      <p:ext uri="{BB962C8B-B14F-4D97-AF65-F5344CB8AC3E}">
        <p14:creationId xmlns:p14="http://schemas.microsoft.com/office/powerpoint/2010/main" val="2739559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 </a:t>
            </a:r>
            <a:endParaRPr lang="en-US" sz="2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698064" y="774627"/>
            <a:ext cx="8058508" cy="5299601"/>
          </a:xfrm>
          <a:ln w="57150">
            <a:solidFill>
              <a:schemeClr val="accent2">
                <a:lumMod val="75000"/>
              </a:schemeClr>
            </a:solidFill>
          </a:ln>
        </p:spPr>
        <p:txBody>
          <a:bodyPr>
            <a:normAutofit fontScale="92500" lnSpcReduction="10000"/>
          </a:bodyPr>
          <a:lstStyle/>
          <a:p>
            <a:r>
              <a:rPr lang="en-US" sz="1800" b="1" dirty="0">
                <a:solidFill>
                  <a:schemeClr val="tx1"/>
                </a:solidFill>
                <a:effectLst/>
                <a:latin typeface="Agency FB" panose="020B0503020202020204" pitchFamily="34" charset="0"/>
              </a:rPr>
              <a:t>D., O.G.K. (2010) </a:t>
            </a:r>
            <a:r>
              <a:rPr lang="en-US" sz="1800" b="1" i="1" dirty="0">
                <a:solidFill>
                  <a:schemeClr val="tx1"/>
                </a:solidFill>
                <a:effectLst/>
                <a:latin typeface="Agency FB" panose="020B0503020202020204" pitchFamily="34" charset="0"/>
              </a:rPr>
              <a:t>The origins of hospitality and tourism</a:t>
            </a:r>
            <a:r>
              <a:rPr lang="en-US" sz="1800" b="1" dirty="0">
                <a:solidFill>
                  <a:schemeClr val="tx1"/>
                </a:solidFill>
                <a:effectLst/>
                <a:latin typeface="Agency FB" panose="020B0503020202020204" pitchFamily="34" charset="0"/>
              </a:rPr>
              <a:t>. Oxford: Goodfellow. </a:t>
            </a:r>
          </a:p>
          <a:p>
            <a:r>
              <a:rPr lang="en-US" sz="1800" b="1" dirty="0" err="1">
                <a:solidFill>
                  <a:schemeClr val="tx1"/>
                </a:solidFill>
                <a:effectLst/>
                <a:latin typeface="Agency FB" panose="020B0503020202020204" pitchFamily="34" charset="0"/>
              </a:rPr>
              <a:t>Heppell</a:t>
            </a:r>
            <a:r>
              <a:rPr lang="en-US" sz="1800" b="1" dirty="0">
                <a:solidFill>
                  <a:schemeClr val="tx1"/>
                </a:solidFill>
                <a:effectLst/>
                <a:latin typeface="Agency FB" panose="020B0503020202020204" pitchFamily="34" charset="0"/>
              </a:rPr>
              <a:t>, M. (2015) </a:t>
            </a:r>
            <a:r>
              <a:rPr lang="en-US" sz="1800" b="1" i="1" dirty="0">
                <a:solidFill>
                  <a:schemeClr val="tx1"/>
                </a:solidFill>
                <a:effectLst/>
                <a:latin typeface="Agency FB" panose="020B0503020202020204" pitchFamily="34" charset="0"/>
              </a:rPr>
              <a:t>Five star service - how to deliver Exceptional Customer Service</a:t>
            </a:r>
            <a:r>
              <a:rPr lang="en-US" sz="1800" b="1" dirty="0">
                <a:solidFill>
                  <a:schemeClr val="tx1"/>
                </a:solidFill>
                <a:effectLst/>
                <a:latin typeface="Agency FB" panose="020B0503020202020204" pitchFamily="34" charset="0"/>
              </a:rPr>
              <a:t>. Pearson Education Limited. </a:t>
            </a:r>
          </a:p>
          <a:p>
            <a:r>
              <a:rPr lang="en-US" sz="1800" b="1" dirty="0">
                <a:solidFill>
                  <a:schemeClr val="tx1"/>
                </a:solidFill>
                <a:effectLst/>
                <a:latin typeface="Agency FB" panose="020B0503020202020204" pitchFamily="34" charset="0"/>
              </a:rPr>
              <a:t>Conrad Hotels and Resorts (2023) </a:t>
            </a:r>
            <a:r>
              <a:rPr lang="en-US" sz="1800" b="1" i="1" dirty="0">
                <a:solidFill>
                  <a:schemeClr val="tx1"/>
                </a:solidFill>
                <a:effectLst/>
                <a:latin typeface="Agency FB" panose="020B0503020202020204" pitchFamily="34" charset="0"/>
              </a:rPr>
              <a:t>Conrad Hotels and resorts - find hotel rooms</a:t>
            </a:r>
            <a:r>
              <a:rPr lang="en-US" sz="1800" b="1" dirty="0">
                <a:solidFill>
                  <a:schemeClr val="tx1"/>
                </a:solidFill>
                <a:effectLst/>
                <a:latin typeface="Agency FB" panose="020B0503020202020204" pitchFamily="34" charset="0"/>
              </a:rPr>
              <a:t>. Available at: https://www.Conrad.com/en/brands/Conrad-hotels/ (Accessed: 13 May 2023). </a:t>
            </a:r>
          </a:p>
          <a:p>
            <a:r>
              <a:rPr lang="en-US" sz="1800" b="1" dirty="0">
                <a:solidFill>
                  <a:schemeClr val="tx1"/>
                </a:solidFill>
                <a:effectLst/>
                <a:latin typeface="Agency FB" panose="020B0503020202020204" pitchFamily="34" charset="0"/>
              </a:rPr>
              <a:t>Horner, S. and </a:t>
            </a:r>
            <a:r>
              <a:rPr lang="en-US" sz="1800" b="1" dirty="0" err="1">
                <a:solidFill>
                  <a:schemeClr val="tx1"/>
                </a:solidFill>
                <a:effectLst/>
                <a:latin typeface="Agency FB" panose="020B0503020202020204" pitchFamily="34" charset="0"/>
              </a:rPr>
              <a:t>Swarbrooke</a:t>
            </a:r>
            <a:r>
              <a:rPr lang="en-US" sz="1800" b="1" dirty="0">
                <a:solidFill>
                  <a:schemeClr val="tx1"/>
                </a:solidFill>
                <a:effectLst/>
                <a:latin typeface="Agency FB" panose="020B0503020202020204" pitchFamily="34" charset="0"/>
              </a:rPr>
              <a:t>, J. (2021) </a:t>
            </a:r>
            <a:r>
              <a:rPr lang="en-US" sz="1800" b="1" i="1" dirty="0">
                <a:solidFill>
                  <a:schemeClr val="tx1"/>
                </a:solidFill>
                <a:effectLst/>
                <a:latin typeface="Agency FB" panose="020B0503020202020204" pitchFamily="34" charset="0"/>
              </a:rPr>
              <a:t>Consumer </a:t>
            </a:r>
            <a:r>
              <a:rPr lang="en-US" sz="1800" b="1" i="1" dirty="0" err="1">
                <a:solidFill>
                  <a:schemeClr val="tx1"/>
                </a:solidFill>
                <a:effectLst/>
                <a:latin typeface="Agency FB" panose="020B0503020202020204" pitchFamily="34" charset="0"/>
              </a:rPr>
              <a:t>behaviour</a:t>
            </a:r>
            <a:r>
              <a:rPr lang="en-US" sz="1800" b="1" i="1" dirty="0">
                <a:solidFill>
                  <a:schemeClr val="tx1"/>
                </a:solidFill>
                <a:effectLst/>
                <a:latin typeface="Agency FB" panose="020B0503020202020204" pitchFamily="34" charset="0"/>
              </a:rPr>
              <a:t> in tourism</a:t>
            </a:r>
            <a:r>
              <a:rPr lang="en-US" sz="1800" b="1" dirty="0">
                <a:solidFill>
                  <a:schemeClr val="tx1"/>
                </a:solidFill>
                <a:effectLst/>
                <a:latin typeface="Agency FB" panose="020B0503020202020204" pitchFamily="34" charset="0"/>
              </a:rPr>
              <a:t>. 2nd </a:t>
            </a:r>
            <a:r>
              <a:rPr lang="en-US" sz="1800" b="1" dirty="0" err="1">
                <a:solidFill>
                  <a:schemeClr val="tx1"/>
                </a:solidFill>
                <a:effectLst/>
                <a:latin typeface="Agency FB" panose="020B0503020202020204" pitchFamily="34" charset="0"/>
              </a:rPr>
              <a:t>edn</a:t>
            </a:r>
            <a:r>
              <a:rPr lang="en-US" sz="1800" b="1" dirty="0">
                <a:solidFill>
                  <a:schemeClr val="tx1"/>
                </a:solidFill>
                <a:effectLst/>
                <a:latin typeface="Agency FB" panose="020B0503020202020204" pitchFamily="34" charset="0"/>
              </a:rPr>
              <a:t>. Oxford: Goodfellow. </a:t>
            </a:r>
          </a:p>
          <a:p>
            <a:r>
              <a:rPr lang="en-US" sz="1800" b="1" dirty="0">
                <a:solidFill>
                  <a:schemeClr val="tx1"/>
                </a:solidFill>
                <a:effectLst/>
                <a:latin typeface="Agency FB" panose="020B0503020202020204" pitchFamily="34" charset="0"/>
              </a:rPr>
              <a:t>Johnston, R. </a:t>
            </a:r>
            <a:r>
              <a:rPr lang="en-US" sz="1800" b="1" i="1" dirty="0">
                <a:solidFill>
                  <a:schemeClr val="tx1"/>
                </a:solidFill>
                <a:effectLst/>
                <a:latin typeface="Agency FB" panose="020B0503020202020204" pitchFamily="34" charset="0"/>
              </a:rPr>
              <a:t>et al.</a:t>
            </a:r>
            <a:r>
              <a:rPr lang="en-US" sz="1800" b="1" dirty="0">
                <a:solidFill>
                  <a:schemeClr val="tx1"/>
                </a:solidFill>
                <a:effectLst/>
                <a:latin typeface="Agency FB" panose="020B0503020202020204" pitchFamily="34" charset="0"/>
              </a:rPr>
              <a:t> (2021) </a:t>
            </a:r>
            <a:r>
              <a:rPr lang="en-US" sz="1800" b="1" i="1" dirty="0">
                <a:solidFill>
                  <a:schemeClr val="tx1"/>
                </a:solidFill>
                <a:effectLst/>
                <a:latin typeface="Agency FB" panose="020B0503020202020204" pitchFamily="34" charset="0"/>
              </a:rPr>
              <a:t>Service Operations Management: Improving Service Delivery</a:t>
            </a:r>
            <a:r>
              <a:rPr lang="en-US" sz="1800" b="1" dirty="0">
                <a:solidFill>
                  <a:schemeClr val="tx1"/>
                </a:solidFill>
                <a:effectLst/>
                <a:latin typeface="Agency FB" panose="020B0503020202020204" pitchFamily="34" charset="0"/>
              </a:rPr>
              <a:t>. Harlow, England: Pearson. </a:t>
            </a:r>
          </a:p>
          <a:p>
            <a:r>
              <a:rPr lang="en-US" sz="1800" b="1" dirty="0">
                <a:solidFill>
                  <a:schemeClr val="tx1"/>
                </a:solidFill>
                <a:effectLst/>
                <a:latin typeface="Agency FB" panose="020B0503020202020204" pitchFamily="34" charset="0"/>
              </a:rPr>
              <a:t>O’Fallon, M.J. and Rutherford, D.G. (2011) </a:t>
            </a:r>
            <a:r>
              <a:rPr lang="en-US" sz="1800" b="1" i="1" dirty="0">
                <a:solidFill>
                  <a:schemeClr val="tx1"/>
                </a:solidFill>
                <a:effectLst/>
                <a:latin typeface="Agency FB" panose="020B0503020202020204" pitchFamily="34" charset="0"/>
              </a:rPr>
              <a:t>Hotel Management and Operations</a:t>
            </a:r>
            <a:r>
              <a:rPr lang="en-US" sz="1800" b="1" dirty="0">
                <a:solidFill>
                  <a:schemeClr val="tx1"/>
                </a:solidFill>
                <a:effectLst/>
                <a:latin typeface="Agency FB" panose="020B0503020202020204" pitchFamily="34" charset="0"/>
              </a:rPr>
              <a:t>. 5th </a:t>
            </a:r>
            <a:r>
              <a:rPr lang="en-US" sz="1800" b="1" dirty="0" err="1">
                <a:solidFill>
                  <a:schemeClr val="tx1"/>
                </a:solidFill>
                <a:effectLst/>
                <a:latin typeface="Agency FB" panose="020B0503020202020204" pitchFamily="34" charset="0"/>
              </a:rPr>
              <a:t>edn</a:t>
            </a:r>
            <a:r>
              <a:rPr lang="en-US" sz="1800" b="1" dirty="0">
                <a:solidFill>
                  <a:schemeClr val="tx1"/>
                </a:solidFill>
                <a:effectLst/>
                <a:latin typeface="Agency FB" panose="020B0503020202020204" pitchFamily="34" charset="0"/>
              </a:rPr>
              <a:t>. Hoboken (N.J.): J. Wiley. </a:t>
            </a:r>
          </a:p>
          <a:p>
            <a:r>
              <a:rPr lang="en-US" sz="1800" b="1" dirty="0">
                <a:solidFill>
                  <a:schemeClr val="tx1"/>
                </a:solidFill>
                <a:effectLst/>
                <a:latin typeface="Agency FB" panose="020B0503020202020204" pitchFamily="34" charset="0"/>
              </a:rPr>
              <a:t>People, J.R. (2013) </a:t>
            </a:r>
            <a:r>
              <a:rPr lang="en-US" sz="1800" b="1" i="1" dirty="0">
                <a:solidFill>
                  <a:schemeClr val="tx1"/>
                </a:solidFill>
                <a:effectLst/>
                <a:latin typeface="Agency FB" panose="020B0503020202020204" pitchFamily="34" charset="0"/>
              </a:rPr>
              <a:t>Management</a:t>
            </a:r>
            <a:r>
              <a:rPr lang="en-US" sz="1800" b="1" dirty="0">
                <a:solidFill>
                  <a:schemeClr val="tx1"/>
                </a:solidFill>
                <a:effectLst/>
                <a:latin typeface="Agency FB" panose="020B0503020202020204" pitchFamily="34" charset="0"/>
              </a:rPr>
              <a:t>. 1st </a:t>
            </a:r>
            <a:r>
              <a:rPr lang="en-US" sz="1800" b="1" dirty="0" err="1">
                <a:solidFill>
                  <a:schemeClr val="tx1"/>
                </a:solidFill>
                <a:effectLst/>
                <a:latin typeface="Agency FB" panose="020B0503020202020204" pitchFamily="34" charset="0"/>
              </a:rPr>
              <a:t>edn</a:t>
            </a:r>
            <a:r>
              <a:rPr lang="en-US" sz="1800" b="1" dirty="0">
                <a:solidFill>
                  <a:schemeClr val="tx1"/>
                </a:solidFill>
                <a:effectLst/>
                <a:latin typeface="Agency FB" panose="020B0503020202020204" pitchFamily="34" charset="0"/>
              </a:rPr>
              <a:t>. Uxbridge: PF. </a:t>
            </a:r>
          </a:p>
          <a:p>
            <a:r>
              <a:rPr lang="en-US" sz="1800" b="1" dirty="0" err="1">
                <a:solidFill>
                  <a:schemeClr val="tx1"/>
                </a:solidFill>
                <a:effectLst/>
                <a:latin typeface="Agency FB" panose="020B0503020202020204" pitchFamily="34" charset="0"/>
              </a:rPr>
              <a:t>Tesone</a:t>
            </a:r>
            <a:r>
              <a:rPr lang="en-US" sz="1800" b="1" dirty="0">
                <a:solidFill>
                  <a:schemeClr val="tx1"/>
                </a:solidFill>
                <a:effectLst/>
                <a:latin typeface="Agency FB" panose="020B0503020202020204" pitchFamily="34" charset="0"/>
              </a:rPr>
              <a:t>, D.V. (2014) </a:t>
            </a:r>
            <a:r>
              <a:rPr lang="en-US" sz="1800" b="1" i="1" dirty="0">
                <a:solidFill>
                  <a:schemeClr val="tx1"/>
                </a:solidFill>
                <a:effectLst/>
                <a:latin typeface="Agency FB" panose="020B0503020202020204" pitchFamily="34" charset="0"/>
              </a:rPr>
              <a:t>Principles of Management for the Hospitality Industry</a:t>
            </a:r>
            <a:r>
              <a:rPr lang="en-US" sz="1800" b="1" dirty="0">
                <a:solidFill>
                  <a:schemeClr val="tx1"/>
                </a:solidFill>
                <a:effectLst/>
                <a:latin typeface="Agency FB" panose="020B0503020202020204" pitchFamily="34" charset="0"/>
              </a:rPr>
              <a:t>. Oxford: Butterworth  Heineman. </a:t>
            </a:r>
          </a:p>
          <a:p>
            <a:r>
              <a:rPr lang="en-US" sz="1800" b="1" dirty="0" err="1">
                <a:solidFill>
                  <a:schemeClr val="tx1"/>
                </a:solidFill>
                <a:effectLst/>
                <a:latin typeface="Agency FB" panose="020B0503020202020204" pitchFamily="34" charset="0"/>
              </a:rPr>
              <a:t>Vallen</a:t>
            </a:r>
            <a:r>
              <a:rPr lang="en-US" sz="1800" b="1" dirty="0">
                <a:solidFill>
                  <a:schemeClr val="tx1"/>
                </a:solidFill>
                <a:effectLst/>
                <a:latin typeface="Agency FB" panose="020B0503020202020204" pitchFamily="34" charset="0"/>
              </a:rPr>
              <a:t>, G.K. and </a:t>
            </a:r>
            <a:r>
              <a:rPr lang="en-US" sz="1800" b="1" dirty="0" err="1">
                <a:solidFill>
                  <a:schemeClr val="tx1"/>
                </a:solidFill>
                <a:effectLst/>
                <a:latin typeface="Agency FB" panose="020B0503020202020204" pitchFamily="34" charset="0"/>
              </a:rPr>
              <a:t>Vallen</a:t>
            </a:r>
            <a:r>
              <a:rPr lang="en-US" sz="1800" b="1" dirty="0">
                <a:solidFill>
                  <a:schemeClr val="tx1"/>
                </a:solidFill>
                <a:effectLst/>
                <a:latin typeface="Agency FB" panose="020B0503020202020204" pitchFamily="34" charset="0"/>
              </a:rPr>
              <a:t>, J.J. (2018) </a:t>
            </a:r>
            <a:r>
              <a:rPr lang="en-US" sz="1800" b="1" i="1" dirty="0">
                <a:solidFill>
                  <a:schemeClr val="tx1"/>
                </a:solidFill>
                <a:effectLst/>
                <a:latin typeface="Agency FB" panose="020B0503020202020204" pitchFamily="34" charset="0"/>
              </a:rPr>
              <a:t>Check-in check-out: Managing hotel operations</a:t>
            </a:r>
            <a:r>
              <a:rPr lang="en-US" sz="1800" b="1" dirty="0">
                <a:solidFill>
                  <a:schemeClr val="tx1"/>
                </a:solidFill>
                <a:effectLst/>
                <a:latin typeface="Agency FB" panose="020B0503020202020204" pitchFamily="34" charset="0"/>
              </a:rPr>
              <a:t>. Boston: Pearson. </a:t>
            </a:r>
          </a:p>
          <a:p>
            <a:r>
              <a:rPr lang="en-US" sz="1800" b="1" dirty="0">
                <a:solidFill>
                  <a:schemeClr val="tx1"/>
                </a:solidFill>
                <a:effectLst/>
                <a:latin typeface="Agency FB" panose="020B0503020202020204" pitchFamily="34" charset="0"/>
              </a:rPr>
              <a:t>Walker, J.R. (2013) </a:t>
            </a:r>
            <a:r>
              <a:rPr lang="en-US" sz="1800" b="1" i="1" dirty="0">
                <a:solidFill>
                  <a:schemeClr val="tx1"/>
                </a:solidFill>
                <a:effectLst/>
                <a:latin typeface="Agency FB" panose="020B0503020202020204" pitchFamily="34" charset="0"/>
              </a:rPr>
              <a:t>Introduction to hospitality management</a:t>
            </a:r>
            <a:r>
              <a:rPr lang="en-US" sz="1800" b="1" dirty="0">
                <a:solidFill>
                  <a:schemeClr val="tx1"/>
                </a:solidFill>
                <a:effectLst/>
                <a:latin typeface="Agency FB" panose="020B0503020202020204" pitchFamily="34" charset="0"/>
              </a:rPr>
              <a:t>. London: Pearson. </a:t>
            </a:r>
          </a:p>
          <a:p>
            <a:r>
              <a:rPr lang="en-US" sz="1800" b="1" dirty="0">
                <a:solidFill>
                  <a:schemeClr val="tx1"/>
                </a:solidFill>
                <a:effectLst/>
                <a:latin typeface="Agency FB" panose="020B0503020202020204" pitchFamily="34" charset="0"/>
              </a:rPr>
              <a:t>Wood, R.C. (2015) </a:t>
            </a:r>
            <a:r>
              <a:rPr lang="en-US" sz="1800" b="1" i="1" dirty="0">
                <a:solidFill>
                  <a:schemeClr val="tx1"/>
                </a:solidFill>
                <a:effectLst/>
                <a:latin typeface="Agency FB" panose="020B0503020202020204" pitchFamily="34" charset="0"/>
              </a:rPr>
              <a:t>Hospitality management: A brief introduction</a:t>
            </a:r>
            <a:r>
              <a:rPr lang="en-US" sz="1800" b="1" dirty="0">
                <a:solidFill>
                  <a:schemeClr val="tx1"/>
                </a:solidFill>
                <a:effectLst/>
                <a:latin typeface="Agency FB" panose="020B0503020202020204" pitchFamily="34" charset="0"/>
              </a:rPr>
              <a:t>. London: SAGE Publications Ltd. </a:t>
            </a:r>
          </a:p>
        </p:txBody>
      </p:sp>
    </p:spTree>
    <p:extLst>
      <p:ext uri="{BB962C8B-B14F-4D97-AF65-F5344CB8AC3E}">
        <p14:creationId xmlns:p14="http://schemas.microsoft.com/office/powerpoint/2010/main" val="4136991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32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queries?</a:t>
            </a:r>
            <a:endParaRPr lang="en-US" sz="28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33BED630-72F4-D10E-4A59-71D4AF26CEC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3868738" y="783770"/>
            <a:ext cx="7315200" cy="5339443"/>
          </a:xfrm>
        </p:spPr>
      </p:pic>
    </p:spTree>
    <p:extLst>
      <p:ext uri="{BB962C8B-B14F-4D97-AF65-F5344CB8AC3E}">
        <p14:creationId xmlns:p14="http://schemas.microsoft.com/office/powerpoint/2010/main" val="49933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3BED630-72F4-D10E-4A59-71D4AF26CEC4}"/>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a:stretch/>
        </p:blipFill>
        <p:spPr>
          <a:xfrm>
            <a:off x="272143" y="0"/>
            <a:ext cx="11919857" cy="6371510"/>
          </a:xfrm>
        </p:spPr>
      </p:pic>
    </p:spTree>
    <p:extLst>
      <p:ext uri="{BB962C8B-B14F-4D97-AF65-F5344CB8AC3E}">
        <p14:creationId xmlns:p14="http://schemas.microsoft.com/office/powerpoint/2010/main" val="3706707797"/>
      </p:ext>
    </p:extLst>
  </p:cSld>
  <p:clrMapOvr>
    <a:masterClrMapping/>
  </p:clrMapOvr>
</p:sld>
</file>

<file path=ppt/theme/theme1.xml><?xml version="1.0" encoding="utf-8"?>
<a:theme xmlns:a="http://schemas.openxmlformats.org/drawingml/2006/main" name="Frame">
  <a:themeElements>
    <a:clrScheme name="Custom 11">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FF0000"/>
      </a:accent5>
      <a:accent6>
        <a:srgbClr val="C00000"/>
      </a:accent6>
      <a:hlink>
        <a:srgbClr val="8F8F8F"/>
      </a:hlink>
      <a:folHlink>
        <a:srgbClr val="A5A5A5"/>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39D77354-939E-4A26-AE51-B3F9618B14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1419</TotalTime>
  <Words>1848</Words>
  <PresentationFormat>Widescreen</PresentationFormat>
  <Paragraphs>100</Paragraphs>
  <Slides>14</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Agency FB</vt:lpstr>
      <vt:lpstr>Arial</vt:lpstr>
      <vt:lpstr>Calibri</vt:lpstr>
      <vt:lpstr>Corbel</vt:lpstr>
      <vt:lpstr>Times New Roman</vt:lpstr>
      <vt:lpstr>Wingdings 2</vt:lpstr>
      <vt:lpstr>Frame</vt:lpstr>
      <vt:lpstr>Welcome  To The group presentation  </vt:lpstr>
      <vt:lpstr>Contents</vt:lpstr>
      <vt:lpstr>Introduction  of  Conrad Hotel brand</vt:lpstr>
      <vt:lpstr>Main customers of Conrad Hotels and Resorts</vt:lpstr>
      <vt:lpstr>Nature of  Conrad Hotel</vt:lpstr>
      <vt:lpstr>Scope in Conrad hotel brand</vt:lpstr>
      <vt:lpstr>The roles of guests services</vt:lpstr>
      <vt:lpstr>The functions of guests services</vt:lpstr>
      <vt:lpstr>Importance of hospitality</vt:lpstr>
      <vt:lpstr>How Conrad Hotel and Resorts  meeting the expectations</vt:lpstr>
      <vt:lpstr>Summary</vt:lpstr>
      <vt:lpstr>References </vt:lpstr>
      <vt:lpstr>Any queries?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2022-06-03T16:15:48Z</dcterms:created>
  <dcterms:modified xsi:type="dcterms:W3CDTF">2023-09-22T15:56:31Z</dcterms:modified>
</cp:coreProperties>
</file>