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66" r:id="rId2"/>
    <p:sldId id="267" r:id="rId3"/>
    <p:sldId id="268" r:id="rId4"/>
    <p:sldId id="269" r:id="rId5"/>
    <p:sldId id="281" r:id="rId6"/>
    <p:sldId id="282" r:id="rId7"/>
    <p:sldId id="271" r:id="rId8"/>
    <p:sldId id="272" r:id="rId9"/>
    <p:sldId id="273" r:id="rId10"/>
    <p:sldId id="286" r:id="rId11"/>
    <p:sldId id="292" r:id="rId12"/>
    <p:sldId id="274" r:id="rId13"/>
    <p:sldId id="275" r:id="rId14"/>
    <p:sldId id="283" r:id="rId15"/>
    <p:sldId id="284" r:id="rId16"/>
    <p:sldId id="280" r:id="rId17"/>
    <p:sldId id="291" r:id="rId18"/>
    <p:sldId id="289" r:id="rId19"/>
    <p:sldId id="290" r:id="rId20"/>
    <p:sldId id="29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78" d="100"/>
          <a:sy n="78" d="100"/>
        </p:scale>
        <p:origin x="12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19D0E1-FB73-404D-8494-9A576A48E946}" type="datetimeFigureOut">
              <a:rPr lang="en-GB" smtClean="0"/>
              <a:t>11/06/2019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F1A24D-05B9-48ED-9A3A-33D1F0B4D31F}" type="slidenum">
              <a:rPr lang="en-GB" smtClean="0"/>
              <a:t>‹#›</a:t>
            </a:fld>
            <a:endParaRPr lang="en-GB"/>
          </a:p>
        </p:txBody>
      </p:sp>
    </p:spTree>
    <p:extLst>
      <p:ext uri="{BB962C8B-B14F-4D97-AF65-F5344CB8AC3E}">
        <p14:creationId xmlns:p14="http://schemas.microsoft.com/office/powerpoint/2010/main" val="43816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B2CD30D-2811-4956-BB44-BF66631DC342}" type="datetimeFigureOut">
              <a:rPr lang="en-GB" smtClean="0"/>
              <a:t>11/06/2019</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50822A14-1409-4DAA-9D23-6EEAD9D45032}"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77837618"/>
      </p:ext>
    </p:extLst>
  </p:cSld>
  <p:clrMapOvr>
    <a:masterClrMapping/>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B2CD30D-2811-4956-BB44-BF66631DC342}"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822A14-1409-4DAA-9D23-6EEAD9D45032}"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3953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B2CD30D-2811-4956-BB44-BF66631DC342}"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822A14-1409-4DAA-9D23-6EEAD9D45032}"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93952490"/>
      </p:ext>
    </p:extLst>
  </p:cSld>
  <p:clrMapOvr>
    <a:masterClrMapping/>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B2CD30D-2811-4956-BB44-BF66631DC342}" type="datetimeFigureOut">
              <a:rPr lang="en-GB" smtClean="0"/>
              <a:t>11/06/2019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822A14-1409-4DAA-9D23-6EEAD9D45032}"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60960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B2CD30D-2811-4956-BB44-BF66631DC342}" type="datetimeFigureOut">
              <a:rPr lang="en-GB" smtClean="0"/>
              <a:t>11/06/2019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822A14-1409-4DAA-9D23-6EEAD9D45032}"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10160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B2CD30D-2811-4956-BB44-BF66631DC342}" type="datetimeFigureOut">
              <a:rPr lang="en-GB" smtClean="0"/>
              <a:t>11/06/2019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822A14-1409-4DAA-9D23-6EEAD9D45032}"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24453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2CD30D-2811-4956-BB44-BF66631DC342}" type="datetimeFigureOut">
              <a:rPr lang="en-GB" smtClean="0"/>
              <a:t>11/06/2019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0822A14-1409-4DAA-9D23-6EEAD9D45032}" type="slidenum">
              <a:rPr lang="en-GB" smtClean="0"/>
              <a:t>‹#›</a:t>
            </a:fld>
            <a:endParaRPr lang="en-GB"/>
          </a:p>
        </p:txBody>
      </p:sp>
    </p:spTree>
    <p:extLst>
      <p:ext uri="{BB962C8B-B14F-4D97-AF65-F5344CB8AC3E}">
        <p14:creationId xmlns:p14="http://schemas.microsoft.com/office/powerpoint/2010/main" val="2374024450"/>
      </p:ext>
    </p:extLst>
  </p:cSld>
  <p:clrMapOvr>
    <a:masterClrMapping/>
  </p:clrMapOvr>
  <p:extLst mod="1">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B2CD30D-2811-4956-BB44-BF66631DC342}" type="datetimeFigureOut">
              <a:rPr lang="en-GB" smtClean="0"/>
              <a:t>11/06/2019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822A14-1409-4DAA-9D23-6EEAD9D45032}"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35277169"/>
      </p:ext>
    </p:extLst>
  </p:cSld>
  <p:clrMapOvr>
    <a:masterClrMapping/>
  </p:clrMapOvr>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B2CD30D-2811-4956-BB44-BF66631DC342}" type="datetimeFigureOut">
              <a:rPr lang="en-GB" smtClean="0"/>
              <a:t>11/06/2019</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50822A14-1409-4DAA-9D23-6EEAD9D45032}"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7576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B2CD30D-2811-4956-BB44-BF66631DC342}"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822A14-1409-4DAA-9D23-6EEAD9D45032}"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51482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B2CD30D-2811-4956-BB44-BF66631DC342}"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822A14-1409-4DAA-9D23-6EEAD9D45032}"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75340213"/>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B2CD30D-2811-4956-BB44-BF66631DC342}" type="datetimeFigureOut">
              <a:rPr lang="en-GB" smtClean="0"/>
              <a:t>11/06/2019</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0822A14-1409-4DAA-9D23-6EEAD9D45032}"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17223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UDTVasxLNho"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jpe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jpeg"/><Relationship Id="rId14" Type="http://schemas.openxmlformats.org/officeDocument/2006/relationships/hyperlink" Target="https://www.youtube.com/watch?v=4MRZbWuUmkk"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International Business Communication</a:t>
            </a:r>
            <a:endParaRPr lang="en-GB" dirty="0"/>
          </a:p>
        </p:txBody>
      </p:sp>
      <p:sp>
        <p:nvSpPr>
          <p:cNvPr id="3" name="Subtitle 2"/>
          <p:cNvSpPr>
            <a:spLocks noGrp="1"/>
          </p:cNvSpPr>
          <p:nvPr>
            <p:ph type="subTitle" idx="1"/>
          </p:nvPr>
        </p:nvSpPr>
        <p:spPr/>
        <p:txBody>
          <a:bodyPr/>
          <a:lstStyle/>
          <a:p>
            <a:r>
              <a:rPr lang="en-GB" dirty="0" smtClean="0"/>
              <a:t>lecture 2 </a:t>
            </a:r>
            <a:r>
              <a:rPr lang="en-GB" smtClean="0"/>
              <a:t>– Stereotypes </a:t>
            </a:r>
            <a:endParaRPr lang="en-GB" dirty="0"/>
          </a:p>
        </p:txBody>
      </p:sp>
    </p:spTree>
    <p:extLst>
      <p:ext uri="{BB962C8B-B14F-4D97-AF65-F5344CB8AC3E}">
        <p14:creationId xmlns:p14="http://schemas.microsoft.com/office/powerpoint/2010/main" val="18957875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idx="1"/>
          </p:nvPr>
        </p:nvSpPr>
        <p:spPr/>
        <p:txBody>
          <a:bodyPr/>
          <a:lstStyle/>
          <a:p>
            <a:r>
              <a:rPr lang="en-GB" dirty="0" smtClean="0"/>
              <a:t>In the first lecture, we looked at communication, barriers to communication and culture</a:t>
            </a:r>
          </a:p>
          <a:p>
            <a:r>
              <a:rPr lang="en-GB" dirty="0" smtClean="0"/>
              <a:t>In readiness for the tutorial you were tasked with researching and determining different stereotypes associated with your assignment country (plus other countries).  </a:t>
            </a:r>
          </a:p>
          <a:p>
            <a:r>
              <a:rPr lang="en-GB" dirty="0" smtClean="0"/>
              <a:t>You also need to re-familiarise yourselves with Hofstede’s dimensions theory.</a:t>
            </a:r>
          </a:p>
          <a:p>
            <a:pPr marL="0" indent="0">
              <a:buNone/>
            </a:pPr>
            <a:endParaRPr lang="en-GB" b="1" dirty="0" smtClean="0"/>
          </a:p>
          <a:p>
            <a:endParaRPr lang="en-GB" dirty="0"/>
          </a:p>
        </p:txBody>
      </p:sp>
    </p:spTree>
    <p:extLst>
      <p:ext uri="{BB962C8B-B14F-4D97-AF65-F5344CB8AC3E}">
        <p14:creationId xmlns:p14="http://schemas.microsoft.com/office/powerpoint/2010/main" val="3016219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a:t>
            </a:r>
            <a:endParaRPr lang="en-GB" dirty="0"/>
          </a:p>
        </p:txBody>
      </p:sp>
      <p:sp>
        <p:nvSpPr>
          <p:cNvPr id="3" name="Content Placeholder 2"/>
          <p:cNvSpPr>
            <a:spLocks noGrp="1"/>
          </p:cNvSpPr>
          <p:nvPr>
            <p:ph idx="1"/>
          </p:nvPr>
        </p:nvSpPr>
        <p:spPr/>
        <p:txBody>
          <a:bodyPr/>
          <a:lstStyle/>
          <a:p>
            <a:r>
              <a:rPr lang="en-GB" dirty="0" smtClean="0"/>
              <a:t>In this weeks tutorial we will:</a:t>
            </a:r>
          </a:p>
          <a:p>
            <a:r>
              <a:rPr lang="en-GB" dirty="0" smtClean="0"/>
              <a:t>Undertake activities that apply the research you were tasked with in last weeks lecture</a:t>
            </a:r>
            <a:endParaRPr lang="en-GB" dirty="0"/>
          </a:p>
        </p:txBody>
      </p:sp>
    </p:spTree>
    <p:extLst>
      <p:ext uri="{BB962C8B-B14F-4D97-AF65-F5344CB8AC3E}">
        <p14:creationId xmlns:p14="http://schemas.microsoft.com/office/powerpoint/2010/main" val="42188226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Stereotype definition</a:t>
            </a:r>
            <a:br>
              <a:rPr lang="en-GB" dirty="0" smtClean="0"/>
            </a:br>
            <a:r>
              <a:rPr lang="en-GB" dirty="0" smtClean="0"/>
              <a:t/>
            </a:r>
            <a:br>
              <a:rPr lang="en-GB" dirty="0" smtClean="0"/>
            </a:br>
            <a:r>
              <a:rPr lang="en-GB" dirty="0"/>
              <a:t/>
            </a:r>
            <a:br>
              <a:rPr lang="en-GB" dirty="0"/>
            </a:br>
            <a:r>
              <a:rPr lang="en-GB" dirty="0"/>
              <a:t/>
            </a:r>
            <a:br>
              <a:rPr lang="en-GB" dirty="0"/>
            </a:br>
            <a:r>
              <a:rPr lang="en-GB" dirty="0" smtClean="0"/>
              <a:t/>
            </a:r>
            <a:br>
              <a:rPr lang="en-GB" dirty="0" smtClean="0"/>
            </a:br>
            <a:r>
              <a:rPr lang="en-GB" dirty="0" smtClean="0"/>
              <a:t/>
            </a:r>
            <a:br>
              <a:rPr lang="en-GB" dirty="0" smtClean="0"/>
            </a:br>
            <a:endParaRPr lang="en-GB" dirty="0"/>
          </a:p>
        </p:txBody>
      </p:sp>
      <p:sp>
        <p:nvSpPr>
          <p:cNvPr id="3" name="Content Placeholder 2"/>
          <p:cNvSpPr>
            <a:spLocks noGrp="1"/>
          </p:cNvSpPr>
          <p:nvPr>
            <p:ph idx="1"/>
          </p:nvPr>
        </p:nvSpPr>
        <p:spPr>
          <a:xfrm>
            <a:off x="1451578" y="2032357"/>
            <a:ext cx="9603275" cy="3450613"/>
          </a:xfrm>
        </p:spPr>
        <p:txBody>
          <a:bodyPr>
            <a:normAutofit fontScale="25000" lnSpcReduction="20000"/>
          </a:bodyPr>
          <a:lstStyle/>
          <a:p>
            <a:r>
              <a:rPr lang="en-GB" sz="8000" dirty="0" smtClean="0"/>
              <a:t>A stereotype is “…a fixed, over generalised belief about a particular group or class of people.” (Caldwell, 1996).</a:t>
            </a:r>
            <a:endParaRPr lang="en-GB" sz="8000" dirty="0"/>
          </a:p>
          <a:p>
            <a:r>
              <a:rPr lang="en-GB" sz="8000" dirty="0" smtClean="0"/>
              <a:t>The Oxford English Dictionary defines a stereotype as a “widely held but fixed and oversimplified image or idea of a particular type of person or thing.” </a:t>
            </a:r>
          </a:p>
          <a:p>
            <a:endParaRPr lang="en-GB" sz="8000" dirty="0" smtClean="0"/>
          </a:p>
          <a:p>
            <a:pPr marL="0" indent="0">
              <a:buNone/>
            </a:pPr>
            <a:r>
              <a:rPr lang="en-GB" sz="7200" dirty="0" smtClean="0"/>
              <a:t>The </a:t>
            </a:r>
            <a:r>
              <a:rPr lang="en-GB" sz="7200" dirty="0"/>
              <a:t>definition of a stereotype is any commonly known public belief about a certain social group or a type of individual. Stereotypes are often confused with prejudices, because, like prejudices, a stereotype is based on a prior assumption. Stereotypes are often created about people of specific cultures or races.</a:t>
            </a:r>
            <a:endParaRPr lang="en-GB" sz="7200" dirty="0" smtClean="0"/>
          </a:p>
          <a:p>
            <a:pPr marL="0" indent="0">
              <a:buNone/>
            </a:pPr>
            <a:endParaRPr lang="en-GB" dirty="0"/>
          </a:p>
          <a:p>
            <a:pPr marL="0" indent="0">
              <a:buNone/>
            </a:pPr>
            <a:r>
              <a:rPr lang="en-GB" sz="4800" dirty="0">
                <a:hlinkClick r:id="rId2"/>
              </a:rPr>
              <a:t>https://</a:t>
            </a:r>
            <a:r>
              <a:rPr lang="en-GB" sz="4800" dirty="0" smtClean="0">
                <a:hlinkClick r:id="rId2"/>
              </a:rPr>
              <a:t>www.youtube.com/watch?v=UDTVasxLNho</a:t>
            </a:r>
            <a:r>
              <a:rPr lang="en-GB" sz="4800" dirty="0" smtClean="0"/>
              <a:t> </a:t>
            </a:r>
          </a:p>
          <a:p>
            <a:pPr marL="0" indent="0">
              <a:buNone/>
            </a:pPr>
            <a:endParaRPr lang="en-GB" dirty="0"/>
          </a:p>
          <a:p>
            <a:pPr marL="0" indent="0">
              <a:buNone/>
            </a:pPr>
            <a:endParaRPr lang="en-GB" dirty="0" smtClean="0"/>
          </a:p>
          <a:p>
            <a:pPr marL="0" indent="0">
              <a:buNone/>
            </a:pPr>
            <a:endParaRPr lang="en-GB" sz="6400" dirty="0"/>
          </a:p>
        </p:txBody>
      </p:sp>
    </p:spTree>
    <p:extLst>
      <p:ext uri="{BB962C8B-B14F-4D97-AF65-F5344CB8AC3E}">
        <p14:creationId xmlns:p14="http://schemas.microsoft.com/office/powerpoint/2010/main" val="20574112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Stereotypes</a:t>
            </a:r>
            <a:endParaRPr lang="en-GB" dirty="0"/>
          </a:p>
        </p:txBody>
      </p:sp>
      <p:sp>
        <p:nvSpPr>
          <p:cNvPr id="3" name="Content Placeholder 2"/>
          <p:cNvSpPr>
            <a:spLocks noGrp="1"/>
          </p:cNvSpPr>
          <p:nvPr>
            <p:ph idx="1"/>
          </p:nvPr>
        </p:nvSpPr>
        <p:spPr/>
        <p:txBody>
          <a:bodyPr/>
          <a:lstStyle/>
          <a:p>
            <a:r>
              <a:rPr lang="en-GB" dirty="0" smtClean="0"/>
              <a:t>Stereotypes cover racial groups, political groups, genders, demographic groups and activities.</a:t>
            </a:r>
          </a:p>
          <a:p>
            <a:pPr>
              <a:buFontTx/>
              <a:buChar char="-"/>
            </a:pPr>
            <a:r>
              <a:rPr lang="en-GB" dirty="0" smtClean="0"/>
              <a:t>Asians are good at maths</a:t>
            </a:r>
          </a:p>
          <a:p>
            <a:pPr>
              <a:buFontTx/>
              <a:buChar char="-"/>
            </a:pPr>
            <a:r>
              <a:rPr lang="en-GB" dirty="0" smtClean="0"/>
              <a:t>Republicans are rich</a:t>
            </a:r>
          </a:p>
          <a:p>
            <a:pPr>
              <a:buFontTx/>
              <a:buChar char="-"/>
            </a:pPr>
            <a:r>
              <a:rPr lang="en-GB" dirty="0" smtClean="0"/>
              <a:t>Women are bad drivers</a:t>
            </a:r>
          </a:p>
          <a:p>
            <a:pPr>
              <a:buFontTx/>
              <a:buChar char="-"/>
            </a:pPr>
            <a:r>
              <a:rPr lang="en-GB" dirty="0" smtClean="0"/>
              <a:t>Florida is full of elderly people</a:t>
            </a:r>
            <a:r>
              <a:rPr lang="en-GB" dirty="0" smtClean="0">
                <a:solidFill>
                  <a:srgbClr val="FF0000"/>
                </a:solidFill>
              </a:rPr>
              <a:t>  </a:t>
            </a:r>
            <a:endParaRPr lang="en-GB" dirty="0" smtClean="0"/>
          </a:p>
          <a:p>
            <a:pPr>
              <a:buFontTx/>
              <a:buChar char="-"/>
            </a:pPr>
            <a:r>
              <a:rPr lang="en-GB" dirty="0" smtClean="0"/>
              <a:t>Flying is dangerous </a:t>
            </a:r>
            <a:endParaRPr lang="en-GB" dirty="0"/>
          </a:p>
        </p:txBody>
      </p:sp>
    </p:spTree>
    <p:extLst>
      <p:ext uri="{BB962C8B-B14F-4D97-AF65-F5344CB8AC3E}">
        <p14:creationId xmlns:p14="http://schemas.microsoft.com/office/powerpoint/2010/main" val="25712938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stereotypes happen</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Stereotypes </a:t>
            </a:r>
            <a:r>
              <a:rPr lang="en-GB" dirty="0"/>
              <a:t>don’t just appear out of nowhere – they are based on ideas and experiences with certain groups and then extended to apply to an entire group. </a:t>
            </a:r>
            <a:endParaRPr lang="en-GB" dirty="0" smtClean="0"/>
          </a:p>
          <a:p>
            <a:r>
              <a:rPr lang="en-GB" dirty="0" smtClean="0"/>
              <a:t>We look at the individual; spot something that we recognize and categorize them according to how this characteristics corresponds to something familiar with us: short or tall, man or woman, loud or quiet, hair colour, build, language spoken.</a:t>
            </a:r>
          </a:p>
          <a:p>
            <a:r>
              <a:rPr lang="en-GB" dirty="0" smtClean="0"/>
              <a:t>If we meet someone, discover what they do for a living, and scan through information to get a handle on what this person may be like.</a:t>
            </a:r>
          </a:p>
          <a:p>
            <a:r>
              <a:rPr lang="en-GB" dirty="0" smtClean="0"/>
              <a:t>If you meet someone with red hair, you may think that they are “Irish”. Or it can lead to assumptions about their personality. </a:t>
            </a:r>
          </a:p>
          <a:p>
            <a:r>
              <a:rPr lang="en-GB" dirty="0" smtClean="0"/>
              <a:t>A lack of exposure to other groups and cultures.</a:t>
            </a:r>
          </a:p>
          <a:p>
            <a:r>
              <a:rPr lang="en-GB" dirty="0" smtClean="0"/>
              <a:t>Television and movies.</a:t>
            </a:r>
          </a:p>
          <a:p>
            <a:pPr marL="0" indent="0">
              <a:buNone/>
            </a:pPr>
            <a:endParaRPr lang="en-GB" dirty="0"/>
          </a:p>
        </p:txBody>
      </p:sp>
    </p:spTree>
    <p:extLst>
      <p:ext uri="{BB962C8B-B14F-4D97-AF65-F5344CB8AC3E}">
        <p14:creationId xmlns:p14="http://schemas.microsoft.com/office/powerpoint/2010/main" val="28490999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Stereotypes - pros</a:t>
            </a:r>
            <a:endParaRPr lang="en-GB" dirty="0"/>
          </a:p>
        </p:txBody>
      </p:sp>
      <p:sp>
        <p:nvSpPr>
          <p:cNvPr id="3" name="Content Placeholder 2"/>
          <p:cNvSpPr>
            <a:spLocks noGrp="1"/>
          </p:cNvSpPr>
          <p:nvPr>
            <p:ph idx="1"/>
          </p:nvPr>
        </p:nvSpPr>
        <p:spPr/>
        <p:txBody>
          <a:bodyPr/>
          <a:lstStyle/>
          <a:p>
            <a:r>
              <a:rPr lang="en-GB" dirty="0" smtClean="0"/>
              <a:t>Stereotypes can be useful if you are in a new surrounding and need to make a quick judgements. For example, if you’ve never met Royal Family,  you already have a fixed idea on how they act. So if you suddenly meet the royalty, you already know how to react because of their stereotype. </a:t>
            </a:r>
          </a:p>
          <a:p>
            <a:r>
              <a:rPr lang="en-GB" dirty="0" smtClean="0"/>
              <a:t>Stereotypes enable you to categorize people into groups, which allows you to form expectations about people and situations. </a:t>
            </a:r>
          </a:p>
          <a:p>
            <a:r>
              <a:rPr lang="en-GB" dirty="0" smtClean="0"/>
              <a:t>Some people may like to be stereotypes as they want their looks and the way they dress to come across clearly to other people.</a:t>
            </a:r>
          </a:p>
          <a:p>
            <a:endParaRPr lang="en-GB" dirty="0" smtClean="0"/>
          </a:p>
          <a:p>
            <a:pPr marL="0" indent="0">
              <a:buNone/>
            </a:pPr>
            <a:endParaRPr lang="en-GB" dirty="0" smtClean="0"/>
          </a:p>
        </p:txBody>
      </p:sp>
    </p:spTree>
    <p:extLst>
      <p:ext uri="{BB962C8B-B14F-4D97-AF65-F5344CB8AC3E}">
        <p14:creationId xmlns:p14="http://schemas.microsoft.com/office/powerpoint/2010/main" val="30339469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Stereotypes - cons</a:t>
            </a:r>
            <a:endParaRPr lang="en-GB" dirty="0"/>
          </a:p>
        </p:txBody>
      </p:sp>
      <p:sp>
        <p:nvSpPr>
          <p:cNvPr id="3" name="Content Placeholder 2"/>
          <p:cNvSpPr>
            <a:spLocks noGrp="1"/>
          </p:cNvSpPr>
          <p:nvPr>
            <p:ph idx="1"/>
          </p:nvPr>
        </p:nvSpPr>
        <p:spPr/>
        <p:txBody>
          <a:bodyPr/>
          <a:lstStyle/>
          <a:p>
            <a:r>
              <a:rPr lang="en-GB" dirty="0" smtClean="0"/>
              <a:t>Make a judgement about someone that might be completely misguided and incorrect.</a:t>
            </a:r>
          </a:p>
          <a:p>
            <a:r>
              <a:rPr lang="en-GB" dirty="0" smtClean="0"/>
              <a:t>The media have a big impact on the way they perceive places and particular people.</a:t>
            </a:r>
          </a:p>
          <a:p>
            <a:r>
              <a:rPr lang="en-GB" dirty="0" smtClean="0"/>
              <a:t>Assuming that the same group of people share the same ideals and personality traits just because they have something in common.</a:t>
            </a:r>
          </a:p>
          <a:p>
            <a:r>
              <a:rPr lang="en-GB" dirty="0" smtClean="0"/>
              <a:t>Stereotypes can create problems in the workplace.</a:t>
            </a:r>
          </a:p>
          <a:p>
            <a:r>
              <a:rPr lang="en-GB" dirty="0" smtClean="0"/>
              <a:t>Affects the way we remember people.</a:t>
            </a:r>
          </a:p>
          <a:p>
            <a:r>
              <a:rPr lang="en-GB" dirty="0" smtClean="0"/>
              <a:t>Can lead to bullying and make offensive jokes.</a:t>
            </a:r>
          </a:p>
        </p:txBody>
      </p:sp>
    </p:spTree>
    <p:extLst>
      <p:ext uri="{BB962C8B-B14F-4D97-AF65-F5344CB8AC3E}">
        <p14:creationId xmlns:p14="http://schemas.microsoft.com/office/powerpoint/2010/main" val="14269343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6641" y="841581"/>
            <a:ext cx="9603275" cy="1049235"/>
          </a:xfrm>
        </p:spPr>
        <p:txBody>
          <a:bodyPr/>
          <a:lstStyle/>
          <a:p>
            <a:r>
              <a:rPr lang="en-GB" dirty="0" smtClean="0"/>
              <a:t>Flags/Pictures examples</a:t>
            </a:r>
            <a:endParaRPr lang="en-GB" dirty="0"/>
          </a:p>
        </p:txBody>
      </p:sp>
      <p:pic>
        <p:nvPicPr>
          <p:cNvPr id="8" name="Picture 7"/>
          <p:cNvPicPr>
            <a:picLocks noChangeAspect="1"/>
          </p:cNvPicPr>
          <p:nvPr/>
        </p:nvPicPr>
        <p:blipFill>
          <a:blip r:embed="rId2"/>
          <a:stretch>
            <a:fillRect/>
          </a:stretch>
        </p:blipFill>
        <p:spPr>
          <a:xfrm>
            <a:off x="460374" y="1918651"/>
            <a:ext cx="1584556" cy="1056370"/>
          </a:xfrm>
          <a:prstGeom prst="rect">
            <a:avLst/>
          </a:prstGeom>
        </p:spPr>
      </p:pic>
      <p:pic>
        <p:nvPicPr>
          <p:cNvPr id="11" name="Picture 10"/>
          <p:cNvPicPr>
            <a:picLocks noChangeAspect="1"/>
          </p:cNvPicPr>
          <p:nvPr/>
        </p:nvPicPr>
        <p:blipFill>
          <a:blip r:embed="rId3"/>
          <a:stretch>
            <a:fillRect/>
          </a:stretch>
        </p:blipFill>
        <p:spPr>
          <a:xfrm>
            <a:off x="460375" y="3412046"/>
            <a:ext cx="1584555" cy="1056370"/>
          </a:xfrm>
          <a:prstGeom prst="rect">
            <a:avLst/>
          </a:prstGeom>
        </p:spPr>
      </p:pic>
      <p:pic>
        <p:nvPicPr>
          <p:cNvPr id="12" name="Picture 11"/>
          <p:cNvPicPr>
            <a:picLocks noChangeAspect="1"/>
          </p:cNvPicPr>
          <p:nvPr/>
        </p:nvPicPr>
        <p:blipFill>
          <a:blip r:embed="rId4"/>
          <a:stretch>
            <a:fillRect/>
          </a:stretch>
        </p:blipFill>
        <p:spPr>
          <a:xfrm>
            <a:off x="460374" y="4787476"/>
            <a:ext cx="1584557" cy="1056371"/>
          </a:xfrm>
          <a:prstGeom prst="rect">
            <a:avLst/>
          </a:prstGeom>
        </p:spPr>
      </p:pic>
      <p:pic>
        <p:nvPicPr>
          <p:cNvPr id="13" name="Picture 12"/>
          <p:cNvPicPr>
            <a:picLocks noChangeAspect="1"/>
          </p:cNvPicPr>
          <p:nvPr/>
        </p:nvPicPr>
        <p:blipFill rotWithShape="1">
          <a:blip r:embed="rId5"/>
          <a:srcRect r="21265"/>
          <a:stretch/>
        </p:blipFill>
        <p:spPr>
          <a:xfrm>
            <a:off x="6705314" y="3412047"/>
            <a:ext cx="1580277" cy="1056369"/>
          </a:xfrm>
          <a:prstGeom prst="rect">
            <a:avLst/>
          </a:prstGeom>
        </p:spPr>
      </p:pic>
      <p:pic>
        <p:nvPicPr>
          <p:cNvPr id="14" name="Picture 13"/>
          <p:cNvPicPr>
            <a:picLocks noChangeAspect="1"/>
          </p:cNvPicPr>
          <p:nvPr/>
        </p:nvPicPr>
        <p:blipFill rotWithShape="1">
          <a:blip r:embed="rId6"/>
          <a:srcRect t="1" b="2386"/>
          <a:stretch/>
        </p:blipFill>
        <p:spPr>
          <a:xfrm>
            <a:off x="6705314" y="4787476"/>
            <a:ext cx="1580277" cy="1046751"/>
          </a:xfrm>
          <a:prstGeom prst="rect">
            <a:avLst/>
          </a:prstGeom>
        </p:spPr>
      </p:pic>
      <p:pic>
        <p:nvPicPr>
          <p:cNvPr id="17" name="Picture 16"/>
          <p:cNvPicPr>
            <a:picLocks noChangeAspect="1"/>
          </p:cNvPicPr>
          <p:nvPr/>
        </p:nvPicPr>
        <p:blipFill rotWithShape="1">
          <a:blip r:embed="rId7"/>
          <a:srcRect b="11947"/>
          <a:stretch/>
        </p:blipFill>
        <p:spPr>
          <a:xfrm>
            <a:off x="3171522" y="1918651"/>
            <a:ext cx="1358914" cy="1292297"/>
          </a:xfrm>
          <a:prstGeom prst="rect">
            <a:avLst/>
          </a:prstGeom>
        </p:spPr>
      </p:pic>
      <p:pic>
        <p:nvPicPr>
          <p:cNvPr id="18" name="Picture 17"/>
          <p:cNvPicPr>
            <a:picLocks noChangeAspect="1"/>
          </p:cNvPicPr>
          <p:nvPr/>
        </p:nvPicPr>
        <p:blipFill>
          <a:blip r:embed="rId8"/>
          <a:stretch>
            <a:fillRect/>
          </a:stretch>
        </p:blipFill>
        <p:spPr>
          <a:xfrm>
            <a:off x="3381966" y="3244528"/>
            <a:ext cx="938026" cy="1391406"/>
          </a:xfrm>
          <a:prstGeom prst="rect">
            <a:avLst/>
          </a:prstGeom>
        </p:spPr>
      </p:pic>
      <p:pic>
        <p:nvPicPr>
          <p:cNvPr id="1038" name="Picture 14" descr="Image result for sushi"/>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987754" y="4693932"/>
            <a:ext cx="1726450" cy="1233837"/>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p:cNvPicPr>
            <a:picLocks noChangeAspect="1"/>
          </p:cNvPicPr>
          <p:nvPr/>
        </p:nvPicPr>
        <p:blipFill>
          <a:blip r:embed="rId10"/>
          <a:stretch>
            <a:fillRect/>
          </a:stretch>
        </p:blipFill>
        <p:spPr>
          <a:xfrm>
            <a:off x="6571245" y="2036617"/>
            <a:ext cx="1848416" cy="1056370"/>
          </a:xfrm>
          <a:prstGeom prst="rect">
            <a:avLst/>
          </a:prstGeom>
        </p:spPr>
      </p:pic>
      <p:pic>
        <p:nvPicPr>
          <p:cNvPr id="20" name="Picture 19"/>
          <p:cNvPicPr>
            <a:picLocks noChangeAspect="1"/>
          </p:cNvPicPr>
          <p:nvPr/>
        </p:nvPicPr>
        <p:blipFill>
          <a:blip r:embed="rId11"/>
          <a:stretch>
            <a:fillRect/>
          </a:stretch>
        </p:blipFill>
        <p:spPr>
          <a:xfrm>
            <a:off x="9410007" y="1918651"/>
            <a:ext cx="1096548" cy="1243728"/>
          </a:xfrm>
          <a:prstGeom prst="rect">
            <a:avLst/>
          </a:prstGeom>
        </p:spPr>
      </p:pic>
      <p:pic>
        <p:nvPicPr>
          <p:cNvPr id="21" name="Picture 20"/>
          <p:cNvPicPr>
            <a:picLocks noChangeAspect="1"/>
          </p:cNvPicPr>
          <p:nvPr/>
        </p:nvPicPr>
        <p:blipFill>
          <a:blip r:embed="rId12"/>
          <a:stretch>
            <a:fillRect/>
          </a:stretch>
        </p:blipFill>
        <p:spPr>
          <a:xfrm>
            <a:off x="9288571" y="3244528"/>
            <a:ext cx="1339419" cy="1339419"/>
          </a:xfrm>
          <a:prstGeom prst="rect">
            <a:avLst/>
          </a:prstGeom>
        </p:spPr>
      </p:pic>
      <p:pic>
        <p:nvPicPr>
          <p:cNvPr id="1040" name="Picture 16" descr="Image result for brazilian street football cartoon"/>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9061970" y="4787476"/>
            <a:ext cx="1792620" cy="110022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356759" y="219890"/>
            <a:ext cx="5191678" cy="369332"/>
          </a:xfrm>
          <a:prstGeom prst="rect">
            <a:avLst/>
          </a:prstGeom>
        </p:spPr>
        <p:txBody>
          <a:bodyPr wrap="none">
            <a:spAutoFit/>
          </a:bodyPr>
          <a:lstStyle/>
          <a:p>
            <a:r>
              <a:rPr lang="en-GB" dirty="0">
                <a:hlinkClick r:id="rId14"/>
              </a:rPr>
              <a:t>https://</a:t>
            </a:r>
            <a:r>
              <a:rPr lang="en-GB" dirty="0" smtClean="0">
                <a:hlinkClick r:id="rId14"/>
              </a:rPr>
              <a:t>www.youtube.com/watch?v=4MRZbWuUmkk</a:t>
            </a:r>
            <a:r>
              <a:rPr lang="en-GB" dirty="0" smtClean="0"/>
              <a:t> </a:t>
            </a:r>
            <a:endParaRPr lang="en-GB" dirty="0"/>
          </a:p>
        </p:txBody>
      </p:sp>
    </p:spTree>
    <p:extLst>
      <p:ext uri="{BB962C8B-B14F-4D97-AF65-F5344CB8AC3E}">
        <p14:creationId xmlns:p14="http://schemas.microsoft.com/office/powerpoint/2010/main" val="24026154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 all stereotypes are accurate</a:t>
            </a:r>
            <a:endParaRPr lang="en-GB" dirty="0"/>
          </a:p>
        </p:txBody>
      </p:sp>
      <p:sp>
        <p:nvSpPr>
          <p:cNvPr id="5" name="Content Placeholder 4"/>
          <p:cNvSpPr>
            <a:spLocks noGrp="1"/>
          </p:cNvSpPr>
          <p:nvPr>
            <p:ph idx="1"/>
          </p:nvPr>
        </p:nvSpPr>
        <p:spPr/>
        <p:txBody>
          <a:bodyPr>
            <a:normAutofit/>
          </a:bodyPr>
          <a:lstStyle/>
          <a:p>
            <a:r>
              <a:rPr lang="en-GB" sz="1800" dirty="0"/>
              <a:t>“... overgeneralized sets of beliefs about members of a particular social group” (definition of “stereotype),” Schultz &amp; </a:t>
            </a:r>
            <a:r>
              <a:rPr lang="en-GB" sz="1800" dirty="0" err="1"/>
              <a:t>Oskamp</a:t>
            </a:r>
            <a:r>
              <a:rPr lang="en-GB" sz="1800" dirty="0"/>
              <a:t>, 2002, p. 63).</a:t>
            </a:r>
          </a:p>
          <a:p>
            <a:r>
              <a:rPr lang="en-GB" sz="1800" dirty="0"/>
              <a:t>"A stereotype is any generalization about a group ... By definition, a generalization about a group is bound to be "unjustified" for some portion of the group members" (Nelson, 2002, p. 5</a:t>
            </a:r>
            <a:r>
              <a:rPr lang="en-GB" sz="1800" dirty="0" smtClean="0"/>
              <a:t>).</a:t>
            </a:r>
          </a:p>
          <a:p>
            <a:pPr marL="0" indent="0">
              <a:buNone/>
            </a:pPr>
            <a:endParaRPr lang="en-GB" sz="1800" dirty="0" smtClean="0"/>
          </a:p>
          <a:p>
            <a:pPr marL="0" indent="0">
              <a:buNone/>
            </a:pPr>
            <a:r>
              <a:rPr lang="en-GB" sz="1800" dirty="0" smtClean="0"/>
              <a:t>One stereotype that is popular particularly within the UK is that women can’t drive, particularly in comparison to their male counterparts. However recent statistics have proved otherwise. </a:t>
            </a:r>
            <a:endParaRPr lang="en-GB" sz="1800" dirty="0"/>
          </a:p>
        </p:txBody>
      </p:sp>
    </p:spTree>
    <p:extLst>
      <p:ext uri="{BB962C8B-B14F-4D97-AF65-F5344CB8AC3E}">
        <p14:creationId xmlns:p14="http://schemas.microsoft.com/office/powerpoint/2010/main" val="37550640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Male vs female driving statistics </a:t>
            </a:r>
            <a:endParaRPr lang="en-GB" dirty="0"/>
          </a:p>
        </p:txBody>
      </p:sp>
      <p:sp>
        <p:nvSpPr>
          <p:cNvPr id="3" name="Content Placeholder 2"/>
          <p:cNvSpPr>
            <a:spLocks noGrp="1"/>
          </p:cNvSpPr>
          <p:nvPr>
            <p:ph idx="1"/>
          </p:nvPr>
        </p:nvSpPr>
        <p:spPr/>
        <p:txBody>
          <a:bodyPr/>
          <a:lstStyle/>
          <a:p>
            <a:r>
              <a:rPr lang="en-GB" dirty="0"/>
              <a:t>Men account for 73% of all worldwide road traffic deaths, three times the rate of women;</a:t>
            </a:r>
          </a:p>
          <a:p>
            <a:r>
              <a:rPr lang="en-GB" dirty="0"/>
              <a:t>In Britain men account for 74% road traffic deaths, 70% of serious injuries and 59% slight injuries on the roads;</a:t>
            </a:r>
          </a:p>
          <a:p>
            <a:r>
              <a:rPr lang="en-GB" dirty="0"/>
              <a:t>In Britain men make up 82% of cycling deaths and serious injuries, young male cyclists are the most over-represented age group, accounting for 30% of all cycling casualties;</a:t>
            </a:r>
          </a:p>
          <a:p>
            <a:r>
              <a:rPr lang="en-GB" dirty="0"/>
              <a:t>In Britain 95% of convictions for deaths caused by dangerous driving are against men;</a:t>
            </a:r>
          </a:p>
          <a:p>
            <a:endParaRPr lang="en-GB" dirty="0"/>
          </a:p>
        </p:txBody>
      </p:sp>
    </p:spTree>
    <p:extLst>
      <p:ext uri="{BB962C8B-B14F-4D97-AF65-F5344CB8AC3E}">
        <p14:creationId xmlns:p14="http://schemas.microsoft.com/office/powerpoint/2010/main" val="27342916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normAutofit/>
          </a:bodyPr>
          <a:lstStyle/>
          <a:p>
            <a:r>
              <a:rPr lang="en-GB" sz="2400" dirty="0" smtClean="0"/>
              <a:t>In my box of goodies are strips of paper with the name of various countries.</a:t>
            </a:r>
          </a:p>
          <a:p>
            <a:r>
              <a:rPr lang="en-GB" sz="2400" dirty="0" smtClean="0"/>
              <a:t>Your task (working in groups) is to pick out a strip of paper, and with the country that you are given, you are to write as many stereotypes as possible for that country</a:t>
            </a:r>
            <a:r>
              <a:rPr lang="en-GB" sz="2400" dirty="0" smtClean="0"/>
              <a:t>.  </a:t>
            </a:r>
            <a:endParaRPr lang="en-GB" sz="2400" dirty="0" smtClean="0"/>
          </a:p>
          <a:p>
            <a:r>
              <a:rPr lang="en-GB" sz="2400" dirty="0" smtClean="0"/>
              <a:t>Present your suggestions to the class</a:t>
            </a:r>
            <a:endParaRPr lang="en-GB" sz="2400" dirty="0"/>
          </a:p>
        </p:txBody>
      </p:sp>
    </p:spTree>
    <p:extLst>
      <p:ext uri="{BB962C8B-B14F-4D97-AF65-F5344CB8AC3E}">
        <p14:creationId xmlns:p14="http://schemas.microsoft.com/office/powerpoint/2010/main" val="12002343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5077" y="804520"/>
            <a:ext cx="9603275" cy="533830"/>
          </a:xfrm>
        </p:spPr>
        <p:txBody>
          <a:bodyPr>
            <a:normAutofit fontScale="90000"/>
          </a:bodyPr>
          <a:lstStyle/>
          <a:p>
            <a:r>
              <a:rPr lang="en-GB" dirty="0" smtClean="0"/>
              <a:t>Colloquialism </a:t>
            </a:r>
            <a:br>
              <a:rPr lang="en-GB" dirty="0" smtClean="0"/>
            </a:br>
            <a:endParaRPr lang="en-GB" dirty="0"/>
          </a:p>
        </p:txBody>
      </p:sp>
      <p:sp>
        <p:nvSpPr>
          <p:cNvPr id="3" name="Content Placeholder 2"/>
          <p:cNvSpPr>
            <a:spLocks noGrp="1"/>
          </p:cNvSpPr>
          <p:nvPr>
            <p:ph idx="1"/>
          </p:nvPr>
        </p:nvSpPr>
        <p:spPr>
          <a:xfrm>
            <a:off x="1318575" y="1267586"/>
            <a:ext cx="9603275" cy="3450613"/>
          </a:xfrm>
        </p:spPr>
        <p:txBody>
          <a:bodyPr/>
          <a:lstStyle/>
          <a:p>
            <a:pPr marL="0" indent="0">
              <a:buNone/>
            </a:pPr>
            <a:r>
              <a:rPr lang="en-GB" dirty="0" smtClean="0"/>
              <a:t>Colloquialism is the use of informal words, phrases, or even slang in a piece of writing.</a:t>
            </a:r>
          </a:p>
          <a:p>
            <a:pPr marL="0" indent="0">
              <a:buNone/>
            </a:pPr>
            <a:endParaRPr lang="en-GB" dirty="0"/>
          </a:p>
          <a:p>
            <a:r>
              <a:rPr lang="en-GB" dirty="0" smtClean="0"/>
              <a:t>In high context cultures, how something is said may be more important than what is being said.</a:t>
            </a:r>
          </a:p>
          <a:p>
            <a:r>
              <a:rPr lang="en-GB" dirty="0" smtClean="0"/>
              <a:t>In low context cultures, what is meant is being said.</a:t>
            </a:r>
            <a:endParaRPr lang="en-GB" dirty="0"/>
          </a:p>
          <a:p>
            <a:r>
              <a:rPr lang="en-GB" dirty="0" smtClean="0"/>
              <a:t>However, within high and low context cultures, colloquialism and slang words can often lead to confusion to what is being said and meant. </a:t>
            </a:r>
            <a:endParaRPr lang="en-GB" dirty="0"/>
          </a:p>
        </p:txBody>
      </p:sp>
    </p:spTree>
    <p:extLst>
      <p:ext uri="{BB962C8B-B14F-4D97-AF65-F5344CB8AC3E}">
        <p14:creationId xmlns:p14="http://schemas.microsoft.com/office/powerpoint/2010/main" val="127346305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a:t>
            </a:r>
            <a:endParaRPr lang="en-GB" dirty="0"/>
          </a:p>
        </p:txBody>
      </p:sp>
      <p:sp>
        <p:nvSpPr>
          <p:cNvPr id="3" name="Content Placeholder 2"/>
          <p:cNvSpPr>
            <a:spLocks noGrp="1"/>
          </p:cNvSpPr>
          <p:nvPr>
            <p:ph idx="1"/>
          </p:nvPr>
        </p:nvSpPr>
        <p:spPr/>
        <p:txBody>
          <a:bodyPr>
            <a:noAutofit/>
          </a:bodyPr>
          <a:lstStyle/>
          <a:p>
            <a:r>
              <a:rPr lang="en-GB" dirty="0" smtClean="0"/>
              <a:t>Here is a list of 10 slang words that are used within Britain. </a:t>
            </a:r>
            <a:r>
              <a:rPr lang="en-GB" dirty="0"/>
              <a:t> </a:t>
            </a:r>
            <a:r>
              <a:rPr lang="en-GB" dirty="0" smtClean="0"/>
              <a:t>Your task (working in your groups) is to try and to identify what the slang words mean.</a:t>
            </a:r>
          </a:p>
          <a:p>
            <a:r>
              <a:rPr lang="en-GB" dirty="0" smtClean="0"/>
              <a:t>You will have 10 minutes to complete the task.</a:t>
            </a:r>
          </a:p>
          <a:p>
            <a:pPr marL="0" indent="0">
              <a:buNone/>
            </a:pPr>
            <a:endParaRPr lang="en-GB" dirty="0"/>
          </a:p>
          <a:p>
            <a:pPr marL="0" indent="0">
              <a:buNone/>
            </a:pPr>
            <a:endParaRPr lang="en-GB" dirty="0" smtClean="0"/>
          </a:p>
        </p:txBody>
      </p:sp>
      <p:graphicFrame>
        <p:nvGraphicFramePr>
          <p:cNvPr id="6" name="Table 5"/>
          <p:cNvGraphicFramePr>
            <a:graphicFrameLocks noGrp="1"/>
          </p:cNvGraphicFramePr>
          <p:nvPr>
            <p:extLst>
              <p:ext uri="{D42A27DB-BD31-4B8C-83A1-F6EECF244321}">
                <p14:modId xmlns:p14="http://schemas.microsoft.com/office/powerpoint/2010/main" val="1719066859"/>
              </p:ext>
            </p:extLst>
          </p:nvPr>
        </p:nvGraphicFramePr>
        <p:xfrm>
          <a:off x="1707804" y="3612145"/>
          <a:ext cx="8128000" cy="18542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xmlns="" val="2749718859"/>
                    </a:ext>
                  </a:extLst>
                </a:gridCol>
                <a:gridCol w="4064000">
                  <a:extLst>
                    <a:ext uri="{9D8B030D-6E8A-4147-A177-3AD203B41FA5}">
                      <a16:colId xmlns:a16="http://schemas.microsoft.com/office/drawing/2014/main" xmlns="" val="2972246571"/>
                    </a:ext>
                  </a:extLst>
                </a:gridCol>
              </a:tblGrid>
              <a:tr h="370840">
                <a:tc>
                  <a:txBody>
                    <a:bodyPr/>
                    <a:lstStyle/>
                    <a:p>
                      <a:r>
                        <a:rPr lang="en-GB" dirty="0" smtClean="0"/>
                        <a:t>1. Chuffed</a:t>
                      </a:r>
                      <a:endParaRPr lang="en-GB" dirty="0"/>
                    </a:p>
                  </a:txBody>
                  <a:tcPr/>
                </a:tc>
                <a:tc>
                  <a:txBody>
                    <a:bodyPr/>
                    <a:lstStyle/>
                    <a:p>
                      <a:r>
                        <a:rPr lang="en-GB" dirty="0" smtClean="0"/>
                        <a:t>6. Mate</a:t>
                      </a:r>
                      <a:endParaRPr lang="en-GB" dirty="0"/>
                    </a:p>
                  </a:txBody>
                  <a:tcPr/>
                </a:tc>
                <a:extLst>
                  <a:ext uri="{0D108BD9-81ED-4DB2-BD59-A6C34878D82A}">
                    <a16:rowId xmlns:a16="http://schemas.microsoft.com/office/drawing/2014/main" xmlns="" val="1599844659"/>
                  </a:ext>
                </a:extLst>
              </a:tr>
              <a:tr h="370840">
                <a:tc>
                  <a:txBody>
                    <a:bodyPr/>
                    <a:lstStyle/>
                    <a:p>
                      <a:r>
                        <a:rPr lang="en-GB" dirty="0" smtClean="0"/>
                        <a:t>2. Bants</a:t>
                      </a:r>
                      <a:endParaRPr lang="en-GB" dirty="0"/>
                    </a:p>
                  </a:txBody>
                  <a:tcPr/>
                </a:tc>
                <a:tc>
                  <a:txBody>
                    <a:bodyPr/>
                    <a:lstStyle/>
                    <a:p>
                      <a:r>
                        <a:rPr lang="en-GB" dirty="0" smtClean="0"/>
                        <a:t>7. Ledge</a:t>
                      </a:r>
                      <a:endParaRPr lang="en-GB" dirty="0"/>
                    </a:p>
                  </a:txBody>
                  <a:tcPr/>
                </a:tc>
                <a:extLst>
                  <a:ext uri="{0D108BD9-81ED-4DB2-BD59-A6C34878D82A}">
                    <a16:rowId xmlns:a16="http://schemas.microsoft.com/office/drawing/2014/main" xmlns="" val="3930959227"/>
                  </a:ext>
                </a:extLst>
              </a:tr>
              <a:tr h="370840">
                <a:tc>
                  <a:txBody>
                    <a:bodyPr/>
                    <a:lstStyle/>
                    <a:p>
                      <a:r>
                        <a:rPr lang="en-GB" dirty="0" smtClean="0"/>
                        <a:t>3. Knackered</a:t>
                      </a:r>
                      <a:endParaRPr lang="en-GB" dirty="0"/>
                    </a:p>
                  </a:txBody>
                  <a:tcPr/>
                </a:tc>
                <a:tc>
                  <a:txBody>
                    <a:bodyPr/>
                    <a:lstStyle/>
                    <a:p>
                      <a:r>
                        <a:rPr lang="en-GB" dirty="0" smtClean="0"/>
                        <a:t>8. Gutted</a:t>
                      </a:r>
                      <a:endParaRPr lang="en-GB" dirty="0"/>
                    </a:p>
                  </a:txBody>
                  <a:tcPr/>
                </a:tc>
                <a:extLst>
                  <a:ext uri="{0D108BD9-81ED-4DB2-BD59-A6C34878D82A}">
                    <a16:rowId xmlns:a16="http://schemas.microsoft.com/office/drawing/2014/main" xmlns="" val="4044086869"/>
                  </a:ext>
                </a:extLst>
              </a:tr>
              <a:tr h="370840">
                <a:tc>
                  <a:txBody>
                    <a:bodyPr/>
                    <a:lstStyle/>
                    <a:p>
                      <a:r>
                        <a:rPr lang="en-GB" dirty="0" smtClean="0"/>
                        <a:t>4. Cheeky</a:t>
                      </a:r>
                      <a:endParaRPr lang="en-GB" dirty="0"/>
                    </a:p>
                  </a:txBody>
                  <a:tcPr/>
                </a:tc>
                <a:tc>
                  <a:txBody>
                    <a:bodyPr/>
                    <a:lstStyle/>
                    <a:p>
                      <a:r>
                        <a:rPr lang="en-GB" dirty="0" smtClean="0"/>
                        <a:t>9. Fluke</a:t>
                      </a:r>
                      <a:endParaRPr lang="en-GB" dirty="0"/>
                    </a:p>
                  </a:txBody>
                  <a:tcPr/>
                </a:tc>
                <a:extLst>
                  <a:ext uri="{0D108BD9-81ED-4DB2-BD59-A6C34878D82A}">
                    <a16:rowId xmlns:a16="http://schemas.microsoft.com/office/drawing/2014/main" xmlns="" val="2425222593"/>
                  </a:ext>
                </a:extLst>
              </a:tr>
              <a:tr h="370840">
                <a:tc>
                  <a:txBody>
                    <a:bodyPr/>
                    <a:lstStyle/>
                    <a:p>
                      <a:r>
                        <a:rPr lang="en-GB" dirty="0" smtClean="0"/>
                        <a:t>5. Cuppa</a:t>
                      </a:r>
                      <a:endParaRPr lang="en-GB" dirty="0"/>
                    </a:p>
                  </a:txBody>
                  <a:tcPr/>
                </a:tc>
                <a:tc>
                  <a:txBody>
                    <a:bodyPr/>
                    <a:lstStyle/>
                    <a:p>
                      <a:r>
                        <a:rPr lang="en-GB" dirty="0" smtClean="0"/>
                        <a:t>10. Arsed</a:t>
                      </a:r>
                      <a:endParaRPr lang="en-GB" dirty="0"/>
                    </a:p>
                  </a:txBody>
                  <a:tcPr/>
                </a:tc>
                <a:extLst>
                  <a:ext uri="{0D108BD9-81ED-4DB2-BD59-A6C34878D82A}">
                    <a16:rowId xmlns:a16="http://schemas.microsoft.com/office/drawing/2014/main" xmlns="" val="2054839763"/>
                  </a:ext>
                </a:extLst>
              </a:tr>
            </a:tbl>
          </a:graphicData>
        </a:graphic>
      </p:graphicFrame>
    </p:spTree>
    <p:extLst>
      <p:ext uri="{BB962C8B-B14F-4D97-AF65-F5344CB8AC3E}">
        <p14:creationId xmlns:p14="http://schemas.microsoft.com/office/powerpoint/2010/main" val="366295761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 </a:t>
            </a:r>
            <a:endParaRPr lang="en-GB" dirty="0"/>
          </a:p>
        </p:txBody>
      </p:sp>
      <p:sp>
        <p:nvSpPr>
          <p:cNvPr id="3" name="Content Placeholder 2"/>
          <p:cNvSpPr>
            <a:spLocks noGrp="1"/>
          </p:cNvSpPr>
          <p:nvPr>
            <p:ph idx="1"/>
          </p:nvPr>
        </p:nvSpPr>
        <p:spPr/>
        <p:txBody>
          <a:bodyPr>
            <a:normAutofit fontScale="70000" lnSpcReduction="20000"/>
          </a:bodyPr>
          <a:lstStyle/>
          <a:p>
            <a:pPr marL="457200" indent="-457200">
              <a:buAutoNum type="arabicPeriod"/>
            </a:pPr>
            <a:r>
              <a:rPr lang="en-GB" b="1" dirty="0" smtClean="0"/>
              <a:t>Chuffed</a:t>
            </a:r>
            <a:r>
              <a:rPr lang="en-GB" dirty="0" smtClean="0"/>
              <a:t> – Pleased or happy about something.</a:t>
            </a:r>
          </a:p>
          <a:p>
            <a:pPr marL="457200" indent="-457200">
              <a:buAutoNum type="arabicPeriod"/>
            </a:pPr>
            <a:r>
              <a:rPr lang="en-GB" b="1" dirty="0" smtClean="0"/>
              <a:t>Bants</a:t>
            </a:r>
            <a:r>
              <a:rPr lang="en-GB" dirty="0" smtClean="0"/>
              <a:t> – An abbreviation of ‘banter’. Banter means joke.</a:t>
            </a:r>
          </a:p>
          <a:p>
            <a:pPr marL="457200" indent="-457200">
              <a:buAutoNum type="arabicPeriod"/>
            </a:pPr>
            <a:r>
              <a:rPr lang="en-GB" b="1" dirty="0" smtClean="0"/>
              <a:t>Knackered</a:t>
            </a:r>
            <a:r>
              <a:rPr lang="en-GB" dirty="0" smtClean="0"/>
              <a:t> – Means someone is extremely tired.</a:t>
            </a:r>
          </a:p>
          <a:p>
            <a:pPr marL="457200" indent="-457200">
              <a:buAutoNum type="arabicPeriod"/>
            </a:pPr>
            <a:r>
              <a:rPr lang="en-GB" b="1" dirty="0" smtClean="0"/>
              <a:t>Cheeky</a:t>
            </a:r>
            <a:r>
              <a:rPr lang="en-GB" dirty="0" smtClean="0"/>
              <a:t> – Someone that is being rude or disrespectful, but in a funny way.</a:t>
            </a:r>
          </a:p>
          <a:p>
            <a:pPr marL="457200" indent="-457200">
              <a:buAutoNum type="arabicPeriod"/>
            </a:pPr>
            <a:r>
              <a:rPr lang="en-GB" b="1" dirty="0" smtClean="0"/>
              <a:t>Cuppa</a:t>
            </a:r>
            <a:r>
              <a:rPr lang="en-GB" dirty="0" smtClean="0"/>
              <a:t> – Shortened version for cup of tea.</a:t>
            </a:r>
          </a:p>
          <a:p>
            <a:pPr marL="457200" indent="-457200">
              <a:buAutoNum type="arabicPeriod"/>
            </a:pPr>
            <a:r>
              <a:rPr lang="en-GB" b="1" dirty="0" smtClean="0"/>
              <a:t>Mate</a:t>
            </a:r>
            <a:r>
              <a:rPr lang="en-GB" dirty="0" smtClean="0"/>
              <a:t> – Its used to describe a friend.</a:t>
            </a:r>
          </a:p>
          <a:p>
            <a:pPr marL="457200" indent="-457200">
              <a:buAutoNum type="arabicPeriod"/>
            </a:pPr>
            <a:r>
              <a:rPr lang="en-GB" b="1" dirty="0" smtClean="0"/>
              <a:t>Ledge</a:t>
            </a:r>
            <a:r>
              <a:rPr lang="en-GB" dirty="0" smtClean="0"/>
              <a:t> – Shortened word for ‘legend’.</a:t>
            </a:r>
          </a:p>
          <a:p>
            <a:pPr marL="457200" indent="-457200">
              <a:buAutoNum type="arabicPeriod"/>
            </a:pPr>
            <a:r>
              <a:rPr lang="en-GB" b="1" dirty="0" smtClean="0"/>
              <a:t>Gutted</a:t>
            </a:r>
            <a:r>
              <a:rPr lang="en-GB" dirty="0" smtClean="0"/>
              <a:t> – Bitterly disappointed about something.</a:t>
            </a:r>
          </a:p>
          <a:p>
            <a:pPr marL="457200" indent="-457200">
              <a:buAutoNum type="arabicPeriod"/>
            </a:pPr>
            <a:r>
              <a:rPr lang="en-GB" b="1" dirty="0" smtClean="0"/>
              <a:t>Fluke</a:t>
            </a:r>
            <a:r>
              <a:rPr lang="en-GB" dirty="0" smtClean="0"/>
              <a:t> – Something caused by chance or luck.</a:t>
            </a:r>
          </a:p>
          <a:p>
            <a:pPr marL="457200" indent="-457200">
              <a:buAutoNum type="arabicPeriod"/>
            </a:pPr>
            <a:r>
              <a:rPr lang="en-GB" b="1" dirty="0" smtClean="0"/>
              <a:t>Arsed</a:t>
            </a:r>
            <a:r>
              <a:rPr lang="en-GB" dirty="0" smtClean="0"/>
              <a:t> – It’s a less polite version of  ‘can’t be bothered’.</a:t>
            </a:r>
            <a:endParaRPr lang="en-GB" dirty="0"/>
          </a:p>
        </p:txBody>
      </p:sp>
    </p:spTree>
    <p:extLst>
      <p:ext uri="{BB962C8B-B14F-4D97-AF65-F5344CB8AC3E}">
        <p14:creationId xmlns:p14="http://schemas.microsoft.com/office/powerpoint/2010/main" val="27062651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How slang can have another meaning in another country </a:t>
            </a:r>
            <a:endParaRPr lang="en-GB" dirty="0"/>
          </a:p>
        </p:txBody>
      </p:sp>
      <p:sp>
        <p:nvSpPr>
          <p:cNvPr id="3" name="Content Placeholder 2"/>
          <p:cNvSpPr>
            <a:spLocks noGrp="1"/>
          </p:cNvSpPr>
          <p:nvPr>
            <p:ph idx="1"/>
          </p:nvPr>
        </p:nvSpPr>
        <p:spPr>
          <a:xfrm>
            <a:off x="1385078" y="2181986"/>
            <a:ext cx="9603275" cy="3450613"/>
          </a:xfrm>
        </p:spPr>
        <p:txBody>
          <a:bodyPr/>
          <a:lstStyle/>
          <a:p>
            <a:r>
              <a:rPr lang="en-GB" dirty="0" smtClean="0"/>
              <a:t>Fart is a natural gas that comes from the body. However, fart in Danish, Norwegian and Swedish means speed.</a:t>
            </a:r>
          </a:p>
          <a:p>
            <a:r>
              <a:rPr lang="en-GB" dirty="0" smtClean="0"/>
              <a:t>In English, a gift is something that you give to someone. In Germany, a gift means poison.</a:t>
            </a:r>
          </a:p>
          <a:p>
            <a:r>
              <a:rPr lang="en-GB" dirty="0" smtClean="0"/>
              <a:t>Kiss has a more juvenile meaning in Swedish – pee.</a:t>
            </a:r>
          </a:p>
          <a:p>
            <a:r>
              <a:rPr lang="en-GB" dirty="0" smtClean="0"/>
              <a:t>The common British name Gary means diarreah in Japanese.</a:t>
            </a:r>
          </a:p>
          <a:p>
            <a:r>
              <a:rPr lang="en-GB" dirty="0" smtClean="0"/>
              <a:t>Smoking means tuxedo in French.</a:t>
            </a:r>
            <a:endParaRPr lang="en-GB" dirty="0"/>
          </a:p>
        </p:txBody>
      </p:sp>
    </p:spTree>
    <p:extLst>
      <p:ext uri="{BB962C8B-B14F-4D97-AF65-F5344CB8AC3E}">
        <p14:creationId xmlns:p14="http://schemas.microsoft.com/office/powerpoint/2010/main" val="13150568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Corruption stereotypes</a:t>
            </a:r>
            <a:endParaRPr lang="en-US" dirty="0"/>
          </a:p>
        </p:txBody>
      </p:sp>
      <p:sp>
        <p:nvSpPr>
          <p:cNvPr id="3" name="Content Placeholder 2"/>
          <p:cNvSpPr>
            <a:spLocks noGrp="1"/>
          </p:cNvSpPr>
          <p:nvPr>
            <p:ph idx="1"/>
          </p:nvPr>
        </p:nvSpPr>
        <p:spPr/>
        <p:txBody>
          <a:bodyPr/>
          <a:lstStyle/>
          <a:p>
            <a:r>
              <a:rPr lang="en-US" dirty="0" smtClean="0"/>
              <a:t>A common stereotype against Africa is that its full of corruption. However Africa is a continent that is so vast and with diverse political, social and economic differences.</a:t>
            </a:r>
          </a:p>
          <a:p>
            <a:r>
              <a:rPr lang="en-US" dirty="0" smtClean="0"/>
              <a:t>Some countries in Africa have been ranked among the most corrupt free nations in the world. Botswana and Cape Verde are two examples of this. </a:t>
            </a:r>
          </a:p>
          <a:p>
            <a:r>
              <a:rPr lang="en-US" dirty="0" smtClean="0"/>
              <a:t>However, the impact of corruption within Africa is so much bigger than European countries because of institutional weaknesses and the fragility of states and cities. </a:t>
            </a:r>
            <a:endParaRPr lang="en-US" dirty="0"/>
          </a:p>
          <a:p>
            <a:endParaRPr lang="en-US" dirty="0">
              <a:solidFill>
                <a:srgbClr val="FF0000"/>
              </a:solidFill>
            </a:endParaRPr>
          </a:p>
        </p:txBody>
      </p:sp>
    </p:spTree>
    <p:extLst>
      <p:ext uri="{BB962C8B-B14F-4D97-AF65-F5344CB8AC3E}">
        <p14:creationId xmlns:p14="http://schemas.microsoft.com/office/powerpoint/2010/main" val="16130051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20012" t="19631" r="24142" b="7113"/>
          <a:stretch/>
        </p:blipFill>
        <p:spPr>
          <a:xfrm>
            <a:off x="-66502" y="0"/>
            <a:ext cx="12258501" cy="6201293"/>
          </a:xfrm>
          <a:prstGeom prst="rect">
            <a:avLst/>
          </a:prstGeom>
        </p:spPr>
      </p:pic>
      <p:sp>
        <p:nvSpPr>
          <p:cNvPr id="2" name="Title 1"/>
          <p:cNvSpPr>
            <a:spLocks noGrp="1"/>
          </p:cNvSpPr>
          <p:nvPr>
            <p:ph type="title"/>
          </p:nvPr>
        </p:nvSpPr>
        <p:spPr/>
        <p:txBody>
          <a:bodyPr/>
          <a:lstStyle/>
          <a:p>
            <a:r>
              <a:rPr lang="en-GB" dirty="0" err="1" smtClean="0"/>
              <a:t>hofstede</a:t>
            </a:r>
            <a:endParaRPr lang="en-GB" dirty="0"/>
          </a:p>
        </p:txBody>
      </p:sp>
      <p:sp>
        <p:nvSpPr>
          <p:cNvPr id="5" name="TextBox 4"/>
          <p:cNvSpPr txBox="1"/>
          <p:nvPr/>
        </p:nvSpPr>
        <p:spPr>
          <a:xfrm>
            <a:off x="3704255" y="865872"/>
            <a:ext cx="6953510" cy="646331"/>
          </a:xfrm>
          <a:prstGeom prst="rect">
            <a:avLst/>
          </a:prstGeom>
          <a:noFill/>
        </p:spPr>
        <p:txBody>
          <a:bodyPr wrap="square" rtlCol="0">
            <a:spAutoFit/>
          </a:bodyPr>
          <a:lstStyle/>
          <a:p>
            <a:r>
              <a:rPr lang="en-GB" b="1" dirty="0" smtClean="0"/>
              <a:t>Power distance</a:t>
            </a:r>
            <a:r>
              <a:rPr lang="en-GB" dirty="0" smtClean="0"/>
              <a:t> – corruption (abuse of power for private gain: unequal distribution of power)</a:t>
            </a:r>
            <a:endParaRPr lang="en-GB" dirty="0"/>
          </a:p>
        </p:txBody>
      </p:sp>
      <p:sp>
        <p:nvSpPr>
          <p:cNvPr id="7" name="TextBox 6"/>
          <p:cNvSpPr txBox="1"/>
          <p:nvPr/>
        </p:nvSpPr>
        <p:spPr>
          <a:xfrm>
            <a:off x="681644" y="3557847"/>
            <a:ext cx="3507971" cy="923330"/>
          </a:xfrm>
          <a:prstGeom prst="rect">
            <a:avLst/>
          </a:prstGeom>
          <a:noFill/>
        </p:spPr>
        <p:txBody>
          <a:bodyPr wrap="square" rtlCol="0">
            <a:spAutoFit/>
          </a:bodyPr>
          <a:lstStyle/>
          <a:p>
            <a:r>
              <a:rPr lang="en-GB" dirty="0" smtClean="0"/>
              <a:t>1/180 = New Zealand</a:t>
            </a:r>
          </a:p>
          <a:p>
            <a:r>
              <a:rPr lang="en-GB" dirty="0" smtClean="0"/>
              <a:t>2/180 = Denmark</a:t>
            </a:r>
          </a:p>
          <a:p>
            <a:r>
              <a:rPr lang="en-GB" dirty="0" smtClean="0"/>
              <a:t>3/180 = Norway/Finland/Sweden</a:t>
            </a:r>
            <a:endParaRPr lang="en-GB" dirty="0"/>
          </a:p>
        </p:txBody>
      </p:sp>
      <p:sp>
        <p:nvSpPr>
          <p:cNvPr id="8" name="TextBox 7"/>
          <p:cNvSpPr txBox="1"/>
          <p:nvPr/>
        </p:nvSpPr>
        <p:spPr>
          <a:xfrm>
            <a:off x="9639992" y="2909154"/>
            <a:ext cx="2552007" cy="923330"/>
          </a:xfrm>
          <a:prstGeom prst="rect">
            <a:avLst/>
          </a:prstGeom>
          <a:noFill/>
        </p:spPr>
        <p:txBody>
          <a:bodyPr wrap="square" rtlCol="0">
            <a:spAutoFit/>
          </a:bodyPr>
          <a:lstStyle/>
          <a:p>
            <a:r>
              <a:rPr lang="en-GB" dirty="0" smtClean="0"/>
              <a:t>180/180 = Somalia</a:t>
            </a:r>
          </a:p>
          <a:p>
            <a:r>
              <a:rPr lang="en-GB" dirty="0" smtClean="0"/>
              <a:t>179/180 = South Sudan</a:t>
            </a:r>
          </a:p>
          <a:p>
            <a:r>
              <a:rPr lang="en-GB" dirty="0" smtClean="0"/>
              <a:t>178/180 = Syria</a:t>
            </a:r>
            <a:endParaRPr lang="en-GB" dirty="0"/>
          </a:p>
        </p:txBody>
      </p:sp>
      <p:sp>
        <p:nvSpPr>
          <p:cNvPr id="9" name="TextBox 8"/>
          <p:cNvSpPr txBox="1"/>
          <p:nvPr/>
        </p:nvSpPr>
        <p:spPr>
          <a:xfrm>
            <a:off x="6858000" y="4879571"/>
            <a:ext cx="4846320" cy="646331"/>
          </a:xfrm>
          <a:prstGeom prst="rect">
            <a:avLst/>
          </a:prstGeom>
          <a:noFill/>
        </p:spPr>
        <p:txBody>
          <a:bodyPr wrap="square" rtlCol="0">
            <a:spAutoFit/>
          </a:bodyPr>
          <a:lstStyle/>
          <a:p>
            <a:r>
              <a:rPr lang="en-GB" dirty="0" smtClean="0"/>
              <a:t>Ranked by business people and experts based on perceived levels of Public sector corruption</a:t>
            </a:r>
            <a:endParaRPr lang="en-GB" dirty="0"/>
          </a:p>
        </p:txBody>
      </p:sp>
    </p:spTree>
    <p:extLst>
      <p:ext uri="{BB962C8B-B14F-4D97-AF65-F5344CB8AC3E}">
        <p14:creationId xmlns:p14="http://schemas.microsoft.com/office/powerpoint/2010/main" val="336196360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Image result for briber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12465" y="1485494"/>
            <a:ext cx="5921591" cy="421144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rotWithShape="1">
          <a:blip r:embed="rId3"/>
          <a:srcRect l="20944" t="23995" r="39289" b="30431"/>
          <a:stretch/>
        </p:blipFill>
        <p:spPr>
          <a:xfrm>
            <a:off x="223935" y="1485494"/>
            <a:ext cx="5088531" cy="4206179"/>
          </a:xfrm>
          <a:prstGeom prst="rect">
            <a:avLst/>
          </a:prstGeom>
        </p:spPr>
      </p:pic>
      <p:sp>
        <p:nvSpPr>
          <p:cNvPr id="2" name="Title 1"/>
          <p:cNvSpPr>
            <a:spLocks noGrp="1"/>
          </p:cNvSpPr>
          <p:nvPr>
            <p:ph type="title"/>
          </p:nvPr>
        </p:nvSpPr>
        <p:spPr>
          <a:xfrm>
            <a:off x="223935" y="121298"/>
            <a:ext cx="9603275" cy="1049235"/>
          </a:xfrm>
        </p:spPr>
        <p:txBody>
          <a:bodyPr/>
          <a:lstStyle/>
          <a:p>
            <a:r>
              <a:rPr lang="en-GB" dirty="0" smtClean="0"/>
              <a:t>Bribery  </a:t>
            </a:r>
            <a:endParaRPr lang="en-GB" dirty="0"/>
          </a:p>
        </p:txBody>
      </p:sp>
      <p:sp>
        <p:nvSpPr>
          <p:cNvPr id="7" name="Rectangle 6"/>
          <p:cNvSpPr/>
          <p:nvPr/>
        </p:nvSpPr>
        <p:spPr>
          <a:xfrm>
            <a:off x="331906" y="524617"/>
            <a:ext cx="11831216" cy="830997"/>
          </a:xfrm>
          <a:prstGeom prst="rect">
            <a:avLst/>
          </a:prstGeom>
        </p:spPr>
        <p:txBody>
          <a:bodyPr wrap="square">
            <a:spAutoFit/>
          </a:bodyPr>
          <a:lstStyle/>
          <a:p>
            <a:r>
              <a:rPr lang="en-GB" sz="1600" dirty="0" smtClean="0">
                <a:latin typeface="Neue Helvetica 55 Roman"/>
              </a:rPr>
              <a:t>Transparency International (2018): “The </a:t>
            </a:r>
            <a:r>
              <a:rPr lang="en-GB" sz="1600" dirty="0">
                <a:latin typeface="Neue Helvetica 55 Roman"/>
              </a:rPr>
              <a:t>offering, promising, giving, accepting or soliciting of an advantage as an inducement for an action which is illegal, unethical or a breach of trust. Inducements can take the form of gifts, loans, fees, rewards or other advantages (taxes, services, donations, favours etc</a:t>
            </a:r>
            <a:r>
              <a:rPr lang="en-GB" sz="1600" dirty="0" smtClean="0">
                <a:latin typeface="Neue Helvetica 55 Roman"/>
              </a:rPr>
              <a:t>.)”.</a:t>
            </a:r>
            <a:endParaRPr lang="en-GB" sz="1600" dirty="0"/>
          </a:p>
        </p:txBody>
      </p:sp>
      <p:sp>
        <p:nvSpPr>
          <p:cNvPr id="8" name="TextBox 7"/>
          <p:cNvSpPr txBox="1"/>
          <p:nvPr/>
        </p:nvSpPr>
        <p:spPr>
          <a:xfrm>
            <a:off x="5682343" y="1679510"/>
            <a:ext cx="4907902" cy="646331"/>
          </a:xfrm>
          <a:prstGeom prst="rect">
            <a:avLst/>
          </a:prstGeom>
          <a:noFill/>
        </p:spPr>
        <p:txBody>
          <a:bodyPr wrap="square" rtlCol="0">
            <a:spAutoFit/>
          </a:bodyPr>
          <a:lstStyle/>
          <a:p>
            <a:r>
              <a:rPr lang="en-GB" dirty="0" smtClean="0">
                <a:solidFill>
                  <a:schemeClr val="bg1"/>
                </a:solidFill>
              </a:rPr>
              <a:t>Abuse of entrusted power – unequal power distribution</a:t>
            </a:r>
            <a:endParaRPr lang="en-GB" dirty="0">
              <a:solidFill>
                <a:schemeClr val="bg1"/>
              </a:solidFill>
            </a:endParaRPr>
          </a:p>
        </p:txBody>
      </p:sp>
      <p:sp>
        <p:nvSpPr>
          <p:cNvPr id="9" name="TextBox 8"/>
          <p:cNvSpPr txBox="1"/>
          <p:nvPr/>
        </p:nvSpPr>
        <p:spPr>
          <a:xfrm>
            <a:off x="331906" y="5691673"/>
            <a:ext cx="2597906" cy="369332"/>
          </a:xfrm>
          <a:prstGeom prst="rect">
            <a:avLst/>
          </a:prstGeom>
          <a:noFill/>
        </p:spPr>
        <p:txBody>
          <a:bodyPr wrap="square" rtlCol="0">
            <a:spAutoFit/>
          </a:bodyPr>
          <a:lstStyle/>
          <a:p>
            <a:r>
              <a:rPr lang="en-GB" dirty="0" smtClean="0"/>
              <a:t>(worldatlas.com, 2018)</a:t>
            </a:r>
            <a:endParaRPr lang="en-GB" dirty="0"/>
          </a:p>
        </p:txBody>
      </p:sp>
    </p:spTree>
    <p:extLst>
      <p:ext uri="{BB962C8B-B14F-4D97-AF65-F5344CB8AC3E}">
        <p14:creationId xmlns:p14="http://schemas.microsoft.com/office/powerpoint/2010/main" val="38998630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basing corruption and bribery on an index fair?</a:t>
            </a:r>
            <a:endParaRPr lang="en-GB" dirty="0"/>
          </a:p>
        </p:txBody>
      </p:sp>
      <p:sp>
        <p:nvSpPr>
          <p:cNvPr id="3" name="Content Placeholder 2"/>
          <p:cNvSpPr>
            <a:spLocks noGrp="1"/>
          </p:cNvSpPr>
          <p:nvPr>
            <p:ph idx="1"/>
          </p:nvPr>
        </p:nvSpPr>
        <p:spPr/>
        <p:txBody>
          <a:bodyPr/>
          <a:lstStyle/>
          <a:p>
            <a:r>
              <a:rPr lang="en-GB" dirty="0" smtClean="0"/>
              <a:t>This </a:t>
            </a:r>
            <a:r>
              <a:rPr lang="en-GB" dirty="0"/>
              <a:t>is a point worth reflecting on before making a definitive judgement based on a cultural stereotype</a:t>
            </a:r>
            <a:r>
              <a:rPr lang="en-GB" dirty="0" smtClean="0"/>
              <a:t>.</a:t>
            </a:r>
          </a:p>
          <a:p>
            <a:r>
              <a:rPr lang="en-GB" dirty="0"/>
              <a:t>If you are doing business in countries such as Russia or </a:t>
            </a:r>
            <a:r>
              <a:rPr lang="en-GB" dirty="0" smtClean="0"/>
              <a:t>Japan, </a:t>
            </a:r>
            <a:r>
              <a:rPr lang="en-GB" dirty="0"/>
              <a:t>you should be aware of the differences in your counterparts’ way of establishing business relationships. Learning as much as you can about the business culture and practices of the country is key if you are going to be able to navigate these types of issues and more.</a:t>
            </a:r>
          </a:p>
        </p:txBody>
      </p:sp>
    </p:spTree>
    <p:extLst>
      <p:ext uri="{BB962C8B-B14F-4D97-AF65-F5344CB8AC3E}">
        <p14:creationId xmlns:p14="http://schemas.microsoft.com/office/powerpoint/2010/main" val="988775333"/>
      </p:ext>
    </p:extLst>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International Business Communications (Week 1) (1)</Template>
  <TotalTime>706</TotalTime>
  <Words>1324</Words>
  <Application>Microsoft Office PowerPoint</Application>
  <PresentationFormat>Widescreen</PresentationFormat>
  <Paragraphs>114</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Gill Sans MT</vt:lpstr>
      <vt:lpstr>Neue Helvetica 55 Roman</vt:lpstr>
      <vt:lpstr>Gallery</vt:lpstr>
      <vt:lpstr>International Business Communication</vt:lpstr>
      <vt:lpstr>Recap</vt:lpstr>
      <vt:lpstr>This week</vt:lpstr>
      <vt:lpstr>Stereotype definition      </vt:lpstr>
      <vt:lpstr>Stereotypes</vt:lpstr>
      <vt:lpstr>How do stereotypes happen</vt:lpstr>
      <vt:lpstr>Stereotypes - pros</vt:lpstr>
      <vt:lpstr>Stereotypes - cons</vt:lpstr>
      <vt:lpstr>Flags/Pictures examples</vt:lpstr>
      <vt:lpstr>Not all stereotypes are accurate</vt:lpstr>
      <vt:lpstr>Male vs female driving statistics </vt:lpstr>
      <vt:lpstr>Activity</vt:lpstr>
      <vt:lpstr>Colloquialism  </vt:lpstr>
      <vt:lpstr>Activity </vt:lpstr>
      <vt:lpstr>Answers </vt:lpstr>
      <vt:lpstr>How slang can have another meaning in another country </vt:lpstr>
      <vt:lpstr>Corruption stereotypes</vt:lpstr>
      <vt:lpstr>hofstede</vt:lpstr>
      <vt:lpstr>Bribery  </vt:lpstr>
      <vt:lpstr>is basing corruption and bribery on an index fair?</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dc:title>
  <dc:creator>Marie Pitson</dc:creator>
  <cp:lastModifiedBy>Marie Pitson</cp:lastModifiedBy>
  <cp:revision>51</cp:revision>
  <dcterms:created xsi:type="dcterms:W3CDTF">2018-10-08T07:31:03Z</dcterms:created>
  <dcterms:modified xsi:type="dcterms:W3CDTF">2019-06-11T11:33:46Z</dcterms:modified>
</cp:coreProperties>
</file>