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545" r:id="rId2"/>
    <p:sldId id="529" r:id="rId3"/>
    <p:sldId id="548" r:id="rId4"/>
    <p:sldId id="549" r:id="rId5"/>
    <p:sldId id="550" r:id="rId6"/>
    <p:sldId id="567" r:id="rId7"/>
    <p:sldId id="568" r:id="rId8"/>
    <p:sldId id="569" r:id="rId9"/>
    <p:sldId id="565" r:id="rId10"/>
    <p:sldId id="570" r:id="rId11"/>
    <p:sldId id="571" r:id="rId12"/>
    <p:sldId id="572" r:id="rId13"/>
    <p:sldId id="573" r:id="rId14"/>
    <p:sldId id="574" r:id="rId15"/>
    <p:sldId id="575" r:id="rId16"/>
    <p:sldId id="576" r:id="rId17"/>
    <p:sldId id="577" r:id="rId18"/>
    <p:sldId id="578" r:id="rId19"/>
    <p:sldId id="579" r:id="rId20"/>
    <p:sldId id="580" r:id="rId21"/>
    <p:sldId id="543" r:id="rId22"/>
    <p:sldId id="546" r:id="rId23"/>
    <p:sldId id="547" r:id="rId24"/>
    <p:sldId id="493" r:id="rId25"/>
    <p:sldId id="551" r:id="rId26"/>
    <p:sldId id="552" r:id="rId27"/>
    <p:sldId id="553" r:id="rId28"/>
    <p:sldId id="560" r:id="rId29"/>
    <p:sldId id="561" r:id="rId30"/>
    <p:sldId id="562" r:id="rId31"/>
    <p:sldId id="554" r:id="rId32"/>
    <p:sldId id="555" r:id="rId33"/>
    <p:sldId id="558" r:id="rId34"/>
    <p:sldId id="559" r:id="rId35"/>
    <p:sldId id="563" r:id="rId36"/>
    <p:sldId id="564" r:id="rId37"/>
    <p:sldId id="56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4C8611-9E89-467C-8471-A70A05C49881}" v="74" dt="2025-10-14T18:34:16.114"/>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78" d="100"/>
          <a:sy n="78" d="100"/>
        </p:scale>
        <p:origin x="4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avier Matieni" userId="9d3e8e5e-d398-465d-9080-0d05209e1cdd" providerId="ADAL" clId="{8D4C8611-9E89-467C-8471-A70A05C49881}"/>
    <pc:docChg chg="custSel addSld delSld modSld sldOrd">
      <pc:chgData name="Xavier Matieni" userId="9d3e8e5e-d398-465d-9080-0d05209e1cdd" providerId="ADAL" clId="{8D4C8611-9E89-467C-8471-A70A05C49881}" dt="2025-10-14T18:36:19.536" v="531" actId="47"/>
      <pc:docMkLst>
        <pc:docMk/>
      </pc:docMkLst>
      <pc:sldChg chg="del">
        <pc:chgData name="Xavier Matieni" userId="9d3e8e5e-d398-465d-9080-0d05209e1cdd" providerId="ADAL" clId="{8D4C8611-9E89-467C-8471-A70A05C49881}" dt="2025-10-14T18:36:11.738" v="523" actId="47"/>
        <pc:sldMkLst>
          <pc:docMk/>
          <pc:sldMk cId="382702579" sldId="530"/>
        </pc:sldMkLst>
      </pc:sldChg>
      <pc:sldChg chg="del">
        <pc:chgData name="Xavier Matieni" userId="9d3e8e5e-d398-465d-9080-0d05209e1cdd" providerId="ADAL" clId="{8D4C8611-9E89-467C-8471-A70A05C49881}" dt="2025-10-14T18:36:13.299" v="524" actId="47"/>
        <pc:sldMkLst>
          <pc:docMk/>
          <pc:sldMk cId="3951632056" sldId="531"/>
        </pc:sldMkLst>
      </pc:sldChg>
      <pc:sldChg chg="del">
        <pc:chgData name="Xavier Matieni" userId="9d3e8e5e-d398-465d-9080-0d05209e1cdd" providerId="ADAL" clId="{8D4C8611-9E89-467C-8471-A70A05C49881}" dt="2025-10-14T18:36:15.318" v="525" actId="47"/>
        <pc:sldMkLst>
          <pc:docMk/>
          <pc:sldMk cId="507655558" sldId="532"/>
        </pc:sldMkLst>
      </pc:sldChg>
      <pc:sldChg chg="del">
        <pc:chgData name="Xavier Matieni" userId="9d3e8e5e-d398-465d-9080-0d05209e1cdd" providerId="ADAL" clId="{8D4C8611-9E89-467C-8471-A70A05C49881}" dt="2025-10-14T18:36:16.843" v="526" actId="47"/>
        <pc:sldMkLst>
          <pc:docMk/>
          <pc:sldMk cId="3573231762" sldId="533"/>
        </pc:sldMkLst>
      </pc:sldChg>
      <pc:sldChg chg="del">
        <pc:chgData name="Xavier Matieni" userId="9d3e8e5e-d398-465d-9080-0d05209e1cdd" providerId="ADAL" clId="{8D4C8611-9E89-467C-8471-A70A05C49881}" dt="2025-10-14T18:36:17.447" v="527" actId="47"/>
        <pc:sldMkLst>
          <pc:docMk/>
          <pc:sldMk cId="747594170" sldId="534"/>
        </pc:sldMkLst>
      </pc:sldChg>
      <pc:sldChg chg="del">
        <pc:chgData name="Xavier Matieni" userId="9d3e8e5e-d398-465d-9080-0d05209e1cdd" providerId="ADAL" clId="{8D4C8611-9E89-467C-8471-A70A05C49881}" dt="2025-10-14T18:36:17.991" v="528" actId="47"/>
        <pc:sldMkLst>
          <pc:docMk/>
          <pc:sldMk cId="1177478139" sldId="535"/>
        </pc:sldMkLst>
      </pc:sldChg>
      <pc:sldChg chg="modSp del">
        <pc:chgData name="Xavier Matieni" userId="9d3e8e5e-d398-465d-9080-0d05209e1cdd" providerId="ADAL" clId="{8D4C8611-9E89-467C-8471-A70A05C49881}" dt="2025-10-14T18:36:18.695" v="529" actId="47"/>
        <pc:sldMkLst>
          <pc:docMk/>
          <pc:sldMk cId="3505927651" sldId="536"/>
        </pc:sldMkLst>
        <pc:spChg chg="mod">
          <ac:chgData name="Xavier Matieni" userId="9d3e8e5e-d398-465d-9080-0d05209e1cdd" providerId="ADAL" clId="{8D4C8611-9E89-467C-8471-A70A05C49881}" dt="2025-10-13T23:10:20.683" v="94" actId="1076"/>
          <ac:spMkLst>
            <pc:docMk/>
            <pc:sldMk cId="3505927651" sldId="536"/>
            <ac:spMk id="4" creationId="{D6BE1AB3-F3E2-49A5-3723-1BA9C7C7A97D}"/>
          </ac:spMkLst>
        </pc:spChg>
      </pc:sldChg>
      <pc:sldChg chg="modSp del">
        <pc:chgData name="Xavier Matieni" userId="9d3e8e5e-d398-465d-9080-0d05209e1cdd" providerId="ADAL" clId="{8D4C8611-9E89-467C-8471-A70A05C49881}" dt="2025-10-14T18:36:19.110" v="530" actId="47"/>
        <pc:sldMkLst>
          <pc:docMk/>
          <pc:sldMk cId="2399870194" sldId="537"/>
        </pc:sldMkLst>
        <pc:spChg chg="mod">
          <ac:chgData name="Xavier Matieni" userId="9d3e8e5e-d398-465d-9080-0d05209e1cdd" providerId="ADAL" clId="{8D4C8611-9E89-467C-8471-A70A05C49881}" dt="2025-10-13T23:10:26.934" v="95" actId="1076"/>
          <ac:spMkLst>
            <pc:docMk/>
            <pc:sldMk cId="2399870194" sldId="537"/>
            <ac:spMk id="4" creationId="{69AD23C8-773C-3CAF-5135-999BE8487295}"/>
          </ac:spMkLst>
        </pc:spChg>
      </pc:sldChg>
      <pc:sldChg chg="modSp del">
        <pc:chgData name="Xavier Matieni" userId="9d3e8e5e-d398-465d-9080-0d05209e1cdd" providerId="ADAL" clId="{8D4C8611-9E89-467C-8471-A70A05C49881}" dt="2025-10-14T18:36:19.536" v="531" actId="47"/>
        <pc:sldMkLst>
          <pc:docMk/>
          <pc:sldMk cId="2258885506" sldId="538"/>
        </pc:sldMkLst>
        <pc:spChg chg="mod">
          <ac:chgData name="Xavier Matieni" userId="9d3e8e5e-d398-465d-9080-0d05209e1cdd" providerId="ADAL" clId="{8D4C8611-9E89-467C-8471-A70A05C49881}" dt="2025-10-13T23:10:33.992" v="96" actId="1076"/>
          <ac:spMkLst>
            <pc:docMk/>
            <pc:sldMk cId="2258885506" sldId="538"/>
            <ac:spMk id="4" creationId="{2A3470C0-209F-AC80-B098-6AE6FCCD2142}"/>
          </ac:spMkLst>
        </pc:spChg>
      </pc:sldChg>
      <pc:sldChg chg="del">
        <pc:chgData name="Xavier Matieni" userId="9d3e8e5e-d398-465d-9080-0d05209e1cdd" providerId="ADAL" clId="{8D4C8611-9E89-467C-8471-A70A05C49881}" dt="2025-10-14T18:35:53.632" v="520" actId="47"/>
        <pc:sldMkLst>
          <pc:docMk/>
          <pc:sldMk cId="3339615469" sldId="539"/>
        </pc:sldMkLst>
      </pc:sldChg>
      <pc:sldChg chg="del">
        <pc:chgData name="Xavier Matieni" userId="9d3e8e5e-d398-465d-9080-0d05209e1cdd" providerId="ADAL" clId="{8D4C8611-9E89-467C-8471-A70A05C49881}" dt="2025-10-14T18:35:55.506" v="521" actId="47"/>
        <pc:sldMkLst>
          <pc:docMk/>
          <pc:sldMk cId="1691095602" sldId="540"/>
        </pc:sldMkLst>
      </pc:sldChg>
      <pc:sldChg chg="del">
        <pc:chgData name="Xavier Matieni" userId="9d3e8e5e-d398-465d-9080-0d05209e1cdd" providerId="ADAL" clId="{8D4C8611-9E89-467C-8471-A70A05C49881}" dt="2025-10-14T18:35:56.337" v="522" actId="47"/>
        <pc:sldMkLst>
          <pc:docMk/>
          <pc:sldMk cId="1474302169" sldId="541"/>
        </pc:sldMkLst>
      </pc:sldChg>
      <pc:sldChg chg="del">
        <pc:chgData name="Xavier Matieni" userId="9d3e8e5e-d398-465d-9080-0d05209e1cdd" providerId="ADAL" clId="{8D4C8611-9E89-467C-8471-A70A05C49881}" dt="2025-10-14T18:35:49.058" v="519" actId="47"/>
        <pc:sldMkLst>
          <pc:docMk/>
          <pc:sldMk cId="2380039130" sldId="542"/>
        </pc:sldMkLst>
      </pc:sldChg>
      <pc:sldChg chg="del">
        <pc:chgData name="Xavier Matieni" userId="9d3e8e5e-d398-465d-9080-0d05209e1cdd" providerId="ADAL" clId="{8D4C8611-9E89-467C-8471-A70A05C49881}" dt="2025-10-14T18:35:43.694" v="518" actId="47"/>
        <pc:sldMkLst>
          <pc:docMk/>
          <pc:sldMk cId="1899319005" sldId="544"/>
        </pc:sldMkLst>
      </pc:sldChg>
      <pc:sldChg chg="modSp mod">
        <pc:chgData name="Xavier Matieni" userId="9d3e8e5e-d398-465d-9080-0d05209e1cdd" providerId="ADAL" clId="{8D4C8611-9E89-467C-8471-A70A05C49881}" dt="2025-10-13T22:53:52.593" v="64" actId="1076"/>
        <pc:sldMkLst>
          <pc:docMk/>
          <pc:sldMk cId="3109546715" sldId="555"/>
        </pc:sldMkLst>
        <pc:spChg chg="mod">
          <ac:chgData name="Xavier Matieni" userId="9d3e8e5e-d398-465d-9080-0d05209e1cdd" providerId="ADAL" clId="{8D4C8611-9E89-467C-8471-A70A05C49881}" dt="2025-10-13T22:53:18.657" v="60" actId="1076"/>
          <ac:spMkLst>
            <pc:docMk/>
            <pc:sldMk cId="3109546715" sldId="555"/>
            <ac:spMk id="2" creationId="{2E09C968-33AA-015E-7147-9227A9AB23AA}"/>
          </ac:spMkLst>
        </pc:spChg>
        <pc:spChg chg="mod">
          <ac:chgData name="Xavier Matieni" userId="9d3e8e5e-d398-465d-9080-0d05209e1cdd" providerId="ADAL" clId="{8D4C8611-9E89-467C-8471-A70A05C49881}" dt="2025-10-13T22:53:52.593" v="64" actId="1076"/>
          <ac:spMkLst>
            <pc:docMk/>
            <pc:sldMk cId="3109546715" sldId="555"/>
            <ac:spMk id="3" creationId="{B705A7AD-6179-5BC3-3247-972732736A98}"/>
          </ac:spMkLst>
        </pc:spChg>
      </pc:sldChg>
      <pc:sldChg chg="del">
        <pc:chgData name="Xavier Matieni" userId="9d3e8e5e-d398-465d-9080-0d05209e1cdd" providerId="ADAL" clId="{8D4C8611-9E89-467C-8471-A70A05C49881}" dt="2025-10-13T22:55:42.502" v="81" actId="47"/>
        <pc:sldMkLst>
          <pc:docMk/>
          <pc:sldMk cId="2607989064" sldId="556"/>
        </pc:sldMkLst>
      </pc:sldChg>
      <pc:sldChg chg="del">
        <pc:chgData name="Xavier Matieni" userId="9d3e8e5e-d398-465d-9080-0d05209e1cdd" providerId="ADAL" clId="{8D4C8611-9E89-467C-8471-A70A05C49881}" dt="2025-10-13T22:55:54.630" v="82" actId="47"/>
        <pc:sldMkLst>
          <pc:docMk/>
          <pc:sldMk cId="4160087161" sldId="557"/>
        </pc:sldMkLst>
      </pc:sldChg>
      <pc:sldChg chg="addSp delSp modSp mod">
        <pc:chgData name="Xavier Matieni" userId="9d3e8e5e-d398-465d-9080-0d05209e1cdd" providerId="ADAL" clId="{8D4C8611-9E89-467C-8471-A70A05C49881}" dt="2025-10-13T23:01:54.782" v="93" actId="1076"/>
        <pc:sldMkLst>
          <pc:docMk/>
          <pc:sldMk cId="1526298737" sldId="558"/>
        </pc:sldMkLst>
        <pc:spChg chg="mod">
          <ac:chgData name="Xavier Matieni" userId="9d3e8e5e-d398-465d-9080-0d05209e1cdd" providerId="ADAL" clId="{8D4C8611-9E89-467C-8471-A70A05C49881}" dt="2025-10-13T23:01:54.782" v="93" actId="1076"/>
          <ac:spMkLst>
            <pc:docMk/>
            <pc:sldMk cId="1526298737" sldId="558"/>
            <ac:spMk id="2" creationId="{44FB97AB-68D3-F200-1347-F751C5AF41EF}"/>
          </ac:spMkLst>
        </pc:spChg>
        <pc:spChg chg="del">
          <ac:chgData name="Xavier Matieni" userId="9d3e8e5e-d398-465d-9080-0d05209e1cdd" providerId="ADAL" clId="{8D4C8611-9E89-467C-8471-A70A05C49881}" dt="2025-10-13T23:00:56.708" v="85" actId="478"/>
          <ac:spMkLst>
            <pc:docMk/>
            <pc:sldMk cId="1526298737" sldId="558"/>
            <ac:spMk id="4" creationId="{67E31C05-975F-0AF2-EE6A-07FB1F63C257}"/>
          </ac:spMkLst>
        </pc:spChg>
        <pc:spChg chg="add del mod">
          <ac:chgData name="Xavier Matieni" userId="9d3e8e5e-d398-465d-9080-0d05209e1cdd" providerId="ADAL" clId="{8D4C8611-9E89-467C-8471-A70A05C49881}" dt="2025-10-13T23:01:00.540" v="86" actId="478"/>
          <ac:spMkLst>
            <pc:docMk/>
            <pc:sldMk cId="1526298737" sldId="558"/>
            <ac:spMk id="6" creationId="{D849D42A-B064-FAAC-A826-1B4063219EE3}"/>
          </ac:spMkLst>
        </pc:spChg>
        <pc:graphicFrameChg chg="add mod modGraphic">
          <ac:chgData name="Xavier Matieni" userId="9d3e8e5e-d398-465d-9080-0d05209e1cdd" providerId="ADAL" clId="{8D4C8611-9E89-467C-8471-A70A05C49881}" dt="2025-10-13T23:01:43.906" v="92" actId="12385"/>
          <ac:graphicFrameMkLst>
            <pc:docMk/>
            <pc:sldMk cId="1526298737" sldId="558"/>
            <ac:graphicFrameMk id="5" creationId="{32497505-220A-24EF-7798-81792FCC3552}"/>
          </ac:graphicFrameMkLst>
        </pc:graphicFrameChg>
      </pc:sldChg>
      <pc:sldChg chg="modSp mod">
        <pc:chgData name="Xavier Matieni" userId="9d3e8e5e-d398-465d-9080-0d05209e1cdd" providerId="ADAL" clId="{8D4C8611-9E89-467C-8471-A70A05C49881}" dt="2025-10-13T22:55:14.224" v="80" actId="20577"/>
        <pc:sldMkLst>
          <pc:docMk/>
          <pc:sldMk cId="481986595" sldId="562"/>
        </pc:sldMkLst>
        <pc:spChg chg="mod">
          <ac:chgData name="Xavier Matieni" userId="9d3e8e5e-d398-465d-9080-0d05209e1cdd" providerId="ADAL" clId="{8D4C8611-9E89-467C-8471-A70A05C49881}" dt="2025-10-13T22:54:22.940" v="65" actId="1076"/>
          <ac:spMkLst>
            <pc:docMk/>
            <pc:sldMk cId="481986595" sldId="562"/>
            <ac:spMk id="2" creationId="{7A932814-225A-3E3E-2764-4A895C751BA5}"/>
          </ac:spMkLst>
        </pc:spChg>
        <pc:spChg chg="mod">
          <ac:chgData name="Xavier Matieni" userId="9d3e8e5e-d398-465d-9080-0d05209e1cdd" providerId="ADAL" clId="{8D4C8611-9E89-467C-8471-A70A05C49881}" dt="2025-10-13T22:55:14.224" v="80" actId="20577"/>
          <ac:spMkLst>
            <pc:docMk/>
            <pc:sldMk cId="481986595" sldId="562"/>
            <ac:spMk id="3" creationId="{DB74186C-BCDD-FAB0-1CFC-003241E2D56E}"/>
          </ac:spMkLst>
        </pc:spChg>
      </pc:sldChg>
      <pc:sldChg chg="modSp mod">
        <pc:chgData name="Xavier Matieni" userId="9d3e8e5e-d398-465d-9080-0d05209e1cdd" providerId="ADAL" clId="{8D4C8611-9E89-467C-8471-A70A05C49881}" dt="2025-10-14T14:26:59.571" v="110" actId="1076"/>
        <pc:sldMkLst>
          <pc:docMk/>
          <pc:sldMk cId="3814667637" sldId="564"/>
        </pc:sldMkLst>
        <pc:spChg chg="mod">
          <ac:chgData name="Xavier Matieni" userId="9d3e8e5e-d398-465d-9080-0d05209e1cdd" providerId="ADAL" clId="{8D4C8611-9E89-467C-8471-A70A05C49881}" dt="2025-10-14T14:26:45.679" v="108" actId="1076"/>
          <ac:spMkLst>
            <pc:docMk/>
            <pc:sldMk cId="3814667637" sldId="564"/>
            <ac:spMk id="2" creationId="{87D1E4F3-AC48-1F39-A2E2-97C5A1060BAF}"/>
          </ac:spMkLst>
        </pc:spChg>
        <pc:spChg chg="mod">
          <ac:chgData name="Xavier Matieni" userId="9d3e8e5e-d398-465d-9080-0d05209e1cdd" providerId="ADAL" clId="{8D4C8611-9E89-467C-8471-A70A05C49881}" dt="2025-10-14T14:26:59.571" v="110" actId="1076"/>
          <ac:spMkLst>
            <pc:docMk/>
            <pc:sldMk cId="3814667637" sldId="564"/>
            <ac:spMk id="3" creationId="{433D3097-752B-17A9-48D3-123C90CE8C0B}"/>
          </ac:spMkLst>
        </pc:spChg>
      </pc:sldChg>
      <pc:sldChg chg="ord">
        <pc:chgData name="Xavier Matieni" userId="9d3e8e5e-d398-465d-9080-0d05209e1cdd" providerId="ADAL" clId="{8D4C8611-9E89-467C-8471-A70A05C49881}" dt="2025-10-14T18:33:17.775" v="505"/>
        <pc:sldMkLst>
          <pc:docMk/>
          <pc:sldMk cId="4205800920" sldId="565"/>
        </pc:sldMkLst>
      </pc:sldChg>
      <pc:sldChg chg="modSp new mod">
        <pc:chgData name="Xavier Matieni" userId="9d3e8e5e-d398-465d-9080-0d05209e1cdd" providerId="ADAL" clId="{8D4C8611-9E89-467C-8471-A70A05C49881}" dt="2025-10-14T14:35:57.798" v="117" actId="255"/>
        <pc:sldMkLst>
          <pc:docMk/>
          <pc:sldMk cId="412995966" sldId="567"/>
        </pc:sldMkLst>
        <pc:spChg chg="mod">
          <ac:chgData name="Xavier Matieni" userId="9d3e8e5e-d398-465d-9080-0d05209e1cdd" providerId="ADAL" clId="{8D4C8611-9E89-467C-8471-A70A05C49881}" dt="2025-10-14T14:35:43.876" v="115"/>
          <ac:spMkLst>
            <pc:docMk/>
            <pc:sldMk cId="412995966" sldId="567"/>
            <ac:spMk id="2" creationId="{B65654BD-0D27-8001-9FD6-1924783BAB98}"/>
          </ac:spMkLst>
        </pc:spChg>
        <pc:spChg chg="mod">
          <ac:chgData name="Xavier Matieni" userId="9d3e8e5e-d398-465d-9080-0d05209e1cdd" providerId="ADAL" clId="{8D4C8611-9E89-467C-8471-A70A05C49881}" dt="2025-10-14T14:35:57.798" v="117" actId="255"/>
          <ac:spMkLst>
            <pc:docMk/>
            <pc:sldMk cId="412995966" sldId="567"/>
            <ac:spMk id="3" creationId="{9007A11B-CC51-E1BD-F5BA-DFB7577D0812}"/>
          </ac:spMkLst>
        </pc:spChg>
      </pc:sldChg>
      <pc:sldChg chg="modSp new mod">
        <pc:chgData name="Xavier Matieni" userId="9d3e8e5e-d398-465d-9080-0d05209e1cdd" providerId="ADAL" clId="{8D4C8611-9E89-467C-8471-A70A05C49881}" dt="2025-10-14T18:34:16.114" v="513" actId="1076"/>
        <pc:sldMkLst>
          <pc:docMk/>
          <pc:sldMk cId="2100847707" sldId="568"/>
        </pc:sldMkLst>
        <pc:spChg chg="mod">
          <ac:chgData name="Xavier Matieni" userId="9d3e8e5e-d398-465d-9080-0d05209e1cdd" providerId="ADAL" clId="{8D4C8611-9E89-467C-8471-A70A05C49881}" dt="2025-10-14T14:39:20.945" v="141" actId="1076"/>
          <ac:spMkLst>
            <pc:docMk/>
            <pc:sldMk cId="2100847707" sldId="568"/>
            <ac:spMk id="2" creationId="{215D013F-57EA-F593-CC24-24D43CFE9FA6}"/>
          </ac:spMkLst>
        </pc:spChg>
        <pc:spChg chg="mod">
          <ac:chgData name="Xavier Matieni" userId="9d3e8e5e-d398-465d-9080-0d05209e1cdd" providerId="ADAL" clId="{8D4C8611-9E89-467C-8471-A70A05C49881}" dt="2025-10-14T18:34:16.114" v="513" actId="1076"/>
          <ac:spMkLst>
            <pc:docMk/>
            <pc:sldMk cId="2100847707" sldId="568"/>
            <ac:spMk id="3" creationId="{5E7297D7-D2FB-7907-D97B-E7F990FA5649}"/>
          </ac:spMkLst>
        </pc:spChg>
      </pc:sldChg>
      <pc:sldChg chg="addSp delSp modSp new mod ord">
        <pc:chgData name="Xavier Matieni" userId="9d3e8e5e-d398-465d-9080-0d05209e1cdd" providerId="ADAL" clId="{8D4C8611-9E89-467C-8471-A70A05C49881}" dt="2025-10-14T18:34:58.652" v="517" actId="113"/>
        <pc:sldMkLst>
          <pc:docMk/>
          <pc:sldMk cId="1091367884" sldId="569"/>
        </pc:sldMkLst>
        <pc:spChg chg="mod">
          <ac:chgData name="Xavier Matieni" userId="9d3e8e5e-d398-465d-9080-0d05209e1cdd" providerId="ADAL" clId="{8D4C8611-9E89-467C-8471-A70A05C49881}" dt="2025-10-14T18:34:58.652" v="517" actId="113"/>
          <ac:spMkLst>
            <pc:docMk/>
            <pc:sldMk cId="1091367884" sldId="569"/>
            <ac:spMk id="2" creationId="{28C15390-B87C-1BB9-D00E-41DE195C176A}"/>
          </ac:spMkLst>
        </pc:spChg>
        <pc:spChg chg="del">
          <ac:chgData name="Xavier Matieni" userId="9d3e8e5e-d398-465d-9080-0d05209e1cdd" providerId="ADAL" clId="{8D4C8611-9E89-467C-8471-A70A05C49881}" dt="2025-10-14T14:42:35.569" v="147" actId="478"/>
          <ac:spMkLst>
            <pc:docMk/>
            <pc:sldMk cId="1091367884" sldId="569"/>
            <ac:spMk id="3" creationId="{1B379B55-5F29-4610-6EE1-C8C8947B502A}"/>
          </ac:spMkLst>
        </pc:spChg>
        <pc:graphicFrameChg chg="add mod modGraphic">
          <ac:chgData name="Xavier Matieni" userId="9d3e8e5e-d398-465d-9080-0d05209e1cdd" providerId="ADAL" clId="{8D4C8611-9E89-467C-8471-A70A05C49881}" dt="2025-10-14T18:34:32.287" v="515" actId="14734"/>
          <ac:graphicFrameMkLst>
            <pc:docMk/>
            <pc:sldMk cId="1091367884" sldId="569"/>
            <ac:graphicFrameMk id="4" creationId="{1AABC7D2-946B-B2A4-FCA5-799BCDB248EE}"/>
          </ac:graphicFrameMkLst>
        </pc:graphicFrameChg>
      </pc:sldChg>
      <pc:sldChg chg="addSp delSp modSp new mod">
        <pc:chgData name="Xavier Matieni" userId="9d3e8e5e-d398-465d-9080-0d05209e1cdd" providerId="ADAL" clId="{8D4C8611-9E89-467C-8471-A70A05C49881}" dt="2025-10-14T14:49:45.284" v="224" actId="20577"/>
        <pc:sldMkLst>
          <pc:docMk/>
          <pc:sldMk cId="4055160180" sldId="570"/>
        </pc:sldMkLst>
        <pc:spChg chg="mod">
          <ac:chgData name="Xavier Matieni" userId="9d3e8e5e-d398-465d-9080-0d05209e1cdd" providerId="ADAL" clId="{8D4C8611-9E89-467C-8471-A70A05C49881}" dt="2025-10-14T14:48:53.781" v="214" actId="14100"/>
          <ac:spMkLst>
            <pc:docMk/>
            <pc:sldMk cId="4055160180" sldId="570"/>
            <ac:spMk id="2" creationId="{FF9889FC-D9B4-180A-8827-27C4B811EB54}"/>
          </ac:spMkLst>
        </pc:spChg>
        <pc:spChg chg="del">
          <ac:chgData name="Xavier Matieni" userId="9d3e8e5e-d398-465d-9080-0d05209e1cdd" providerId="ADAL" clId="{8D4C8611-9E89-467C-8471-A70A05C49881}" dt="2025-10-14T14:47:48.291" v="190" actId="478"/>
          <ac:spMkLst>
            <pc:docMk/>
            <pc:sldMk cId="4055160180" sldId="570"/>
            <ac:spMk id="3" creationId="{7A035CC0-635E-BD16-2ACA-366E252E2151}"/>
          </ac:spMkLst>
        </pc:spChg>
        <pc:spChg chg="add mod">
          <ac:chgData name="Xavier Matieni" userId="9d3e8e5e-d398-465d-9080-0d05209e1cdd" providerId="ADAL" clId="{8D4C8611-9E89-467C-8471-A70A05C49881}" dt="2025-10-14T14:49:45.284" v="224" actId="20577"/>
          <ac:spMkLst>
            <pc:docMk/>
            <pc:sldMk cId="4055160180" sldId="570"/>
            <ac:spMk id="6" creationId="{31CADA6E-CF93-082C-EC1E-921750FF026B}"/>
          </ac:spMkLst>
        </pc:spChg>
        <pc:graphicFrameChg chg="add mod modGraphic">
          <ac:chgData name="Xavier Matieni" userId="9d3e8e5e-d398-465d-9080-0d05209e1cdd" providerId="ADAL" clId="{8D4C8611-9E89-467C-8471-A70A05C49881}" dt="2025-10-14T14:49:41.278" v="223" actId="1076"/>
          <ac:graphicFrameMkLst>
            <pc:docMk/>
            <pc:sldMk cId="4055160180" sldId="570"/>
            <ac:graphicFrameMk id="4" creationId="{8556A491-08E7-12B9-5277-B677DA8C7877}"/>
          </ac:graphicFrameMkLst>
        </pc:graphicFrameChg>
      </pc:sldChg>
      <pc:sldChg chg="addSp delSp modSp new mod">
        <pc:chgData name="Xavier Matieni" userId="9d3e8e5e-d398-465d-9080-0d05209e1cdd" providerId="ADAL" clId="{8D4C8611-9E89-467C-8471-A70A05C49881}" dt="2025-10-14T14:51:56.696" v="258" actId="14734"/>
        <pc:sldMkLst>
          <pc:docMk/>
          <pc:sldMk cId="3375611916" sldId="571"/>
        </pc:sldMkLst>
        <pc:spChg chg="mod">
          <ac:chgData name="Xavier Matieni" userId="9d3e8e5e-d398-465d-9080-0d05209e1cdd" providerId="ADAL" clId="{8D4C8611-9E89-467C-8471-A70A05C49881}" dt="2025-10-14T14:50:46.640" v="246" actId="14100"/>
          <ac:spMkLst>
            <pc:docMk/>
            <pc:sldMk cId="3375611916" sldId="571"/>
            <ac:spMk id="2" creationId="{8637FD96-8DCE-E271-E71B-747A52FD6C86}"/>
          </ac:spMkLst>
        </pc:spChg>
        <pc:spChg chg="del">
          <ac:chgData name="Xavier Matieni" userId="9d3e8e5e-d398-465d-9080-0d05209e1cdd" providerId="ADAL" clId="{8D4C8611-9E89-467C-8471-A70A05C49881}" dt="2025-10-14T14:50:22.766" v="226" actId="478"/>
          <ac:spMkLst>
            <pc:docMk/>
            <pc:sldMk cId="3375611916" sldId="571"/>
            <ac:spMk id="3" creationId="{55298AFC-71FC-28C4-C637-64E6D0C5E8C4}"/>
          </ac:spMkLst>
        </pc:spChg>
        <pc:spChg chg="add mod">
          <ac:chgData name="Xavier Matieni" userId="9d3e8e5e-d398-465d-9080-0d05209e1cdd" providerId="ADAL" clId="{8D4C8611-9E89-467C-8471-A70A05C49881}" dt="2025-10-14T14:51:48.800" v="257" actId="20577"/>
          <ac:spMkLst>
            <pc:docMk/>
            <pc:sldMk cId="3375611916" sldId="571"/>
            <ac:spMk id="6" creationId="{CD2C8DEC-E4B0-30E5-D34D-30D23C803C6C}"/>
          </ac:spMkLst>
        </pc:spChg>
        <pc:graphicFrameChg chg="add mod modGraphic">
          <ac:chgData name="Xavier Matieni" userId="9d3e8e5e-d398-465d-9080-0d05209e1cdd" providerId="ADAL" clId="{8D4C8611-9E89-467C-8471-A70A05C49881}" dt="2025-10-14T14:51:56.696" v="258" actId="14734"/>
          <ac:graphicFrameMkLst>
            <pc:docMk/>
            <pc:sldMk cId="3375611916" sldId="571"/>
            <ac:graphicFrameMk id="4" creationId="{9EA561D7-ED0C-910C-F7B7-E3638204F62E}"/>
          </ac:graphicFrameMkLst>
        </pc:graphicFrameChg>
      </pc:sldChg>
      <pc:sldChg chg="addSp delSp modSp new mod">
        <pc:chgData name="Xavier Matieni" userId="9d3e8e5e-d398-465d-9080-0d05209e1cdd" providerId="ADAL" clId="{8D4C8611-9E89-467C-8471-A70A05C49881}" dt="2025-10-14T15:46:37.534" v="273" actId="14734"/>
        <pc:sldMkLst>
          <pc:docMk/>
          <pc:sldMk cId="3680659483" sldId="572"/>
        </pc:sldMkLst>
        <pc:spChg chg="mod">
          <ac:chgData name="Xavier Matieni" userId="9d3e8e5e-d398-465d-9080-0d05209e1cdd" providerId="ADAL" clId="{8D4C8611-9E89-467C-8471-A70A05C49881}" dt="2025-10-14T15:46:15.878" v="269" actId="14100"/>
          <ac:spMkLst>
            <pc:docMk/>
            <pc:sldMk cId="3680659483" sldId="572"/>
            <ac:spMk id="2" creationId="{3C785F91-AE05-D707-FFEF-1D4570340F56}"/>
          </ac:spMkLst>
        </pc:spChg>
        <pc:spChg chg="del">
          <ac:chgData name="Xavier Matieni" userId="9d3e8e5e-d398-465d-9080-0d05209e1cdd" providerId="ADAL" clId="{8D4C8611-9E89-467C-8471-A70A05C49881}" dt="2025-10-14T15:45:22.568" v="261" actId="478"/>
          <ac:spMkLst>
            <pc:docMk/>
            <pc:sldMk cId="3680659483" sldId="572"/>
            <ac:spMk id="3" creationId="{B8CE4991-2C33-5EE5-952D-8A722B346808}"/>
          </ac:spMkLst>
        </pc:spChg>
        <pc:spChg chg="add mod">
          <ac:chgData name="Xavier Matieni" userId="9d3e8e5e-d398-465d-9080-0d05209e1cdd" providerId="ADAL" clId="{8D4C8611-9E89-467C-8471-A70A05C49881}" dt="2025-10-14T15:46:26.042" v="271" actId="1076"/>
          <ac:spMkLst>
            <pc:docMk/>
            <pc:sldMk cId="3680659483" sldId="572"/>
            <ac:spMk id="6" creationId="{A5A8369B-5AF8-51E5-EC8D-FBD9AEEA856C}"/>
          </ac:spMkLst>
        </pc:spChg>
        <pc:graphicFrameChg chg="add mod modGraphic">
          <ac:chgData name="Xavier Matieni" userId="9d3e8e5e-d398-465d-9080-0d05209e1cdd" providerId="ADAL" clId="{8D4C8611-9E89-467C-8471-A70A05C49881}" dt="2025-10-14T15:46:37.534" v="273" actId="14734"/>
          <ac:graphicFrameMkLst>
            <pc:docMk/>
            <pc:sldMk cId="3680659483" sldId="572"/>
            <ac:graphicFrameMk id="4" creationId="{3EDC14C5-4B39-6B31-66C1-B324C640A772}"/>
          </ac:graphicFrameMkLst>
        </pc:graphicFrameChg>
      </pc:sldChg>
      <pc:sldChg chg="addSp delSp modSp new mod">
        <pc:chgData name="Xavier Matieni" userId="9d3e8e5e-d398-465d-9080-0d05209e1cdd" providerId="ADAL" clId="{8D4C8611-9E89-467C-8471-A70A05C49881}" dt="2025-10-14T15:48:04.853" v="288" actId="12385"/>
        <pc:sldMkLst>
          <pc:docMk/>
          <pc:sldMk cId="207480956" sldId="573"/>
        </pc:sldMkLst>
        <pc:spChg chg="mod">
          <ac:chgData name="Xavier Matieni" userId="9d3e8e5e-d398-465d-9080-0d05209e1cdd" providerId="ADAL" clId="{8D4C8611-9E89-467C-8471-A70A05C49881}" dt="2025-10-14T15:47:45.975" v="285" actId="20577"/>
          <ac:spMkLst>
            <pc:docMk/>
            <pc:sldMk cId="207480956" sldId="573"/>
            <ac:spMk id="2" creationId="{C7A76082-8A29-4BBD-8209-8C460ED85E57}"/>
          </ac:spMkLst>
        </pc:spChg>
        <pc:spChg chg="del">
          <ac:chgData name="Xavier Matieni" userId="9d3e8e5e-d398-465d-9080-0d05209e1cdd" providerId="ADAL" clId="{8D4C8611-9E89-467C-8471-A70A05C49881}" dt="2025-10-14T15:47:57.584" v="286" actId="478"/>
          <ac:spMkLst>
            <pc:docMk/>
            <pc:sldMk cId="207480956" sldId="573"/>
            <ac:spMk id="3" creationId="{9634D752-9605-DEE5-91DD-C049ADFEC29E}"/>
          </ac:spMkLst>
        </pc:spChg>
        <pc:graphicFrameChg chg="add mod modGraphic">
          <ac:chgData name="Xavier Matieni" userId="9d3e8e5e-d398-465d-9080-0d05209e1cdd" providerId="ADAL" clId="{8D4C8611-9E89-467C-8471-A70A05C49881}" dt="2025-10-14T15:48:04.853" v="288" actId="12385"/>
          <ac:graphicFrameMkLst>
            <pc:docMk/>
            <pc:sldMk cId="207480956" sldId="573"/>
            <ac:graphicFrameMk id="4" creationId="{D9A1851F-E517-38EC-5ECF-6BE7DA9DC6F7}"/>
          </ac:graphicFrameMkLst>
        </pc:graphicFrameChg>
      </pc:sldChg>
      <pc:sldChg chg="addSp delSp modSp new mod">
        <pc:chgData name="Xavier Matieni" userId="9d3e8e5e-d398-465d-9080-0d05209e1cdd" providerId="ADAL" clId="{8D4C8611-9E89-467C-8471-A70A05C49881}" dt="2025-10-14T15:49:10.432" v="311" actId="14734"/>
        <pc:sldMkLst>
          <pc:docMk/>
          <pc:sldMk cId="2662018163" sldId="574"/>
        </pc:sldMkLst>
        <pc:spChg chg="mod">
          <ac:chgData name="Xavier Matieni" userId="9d3e8e5e-d398-465d-9080-0d05209e1cdd" providerId="ADAL" clId="{8D4C8611-9E89-467C-8471-A70A05C49881}" dt="2025-10-14T15:48:49.289" v="307" actId="20577"/>
          <ac:spMkLst>
            <pc:docMk/>
            <pc:sldMk cId="2662018163" sldId="574"/>
            <ac:spMk id="2" creationId="{CE8E88E4-26A7-DEFE-5C08-0289FB50FF69}"/>
          </ac:spMkLst>
        </pc:spChg>
        <pc:spChg chg="del">
          <ac:chgData name="Xavier Matieni" userId="9d3e8e5e-d398-465d-9080-0d05209e1cdd" providerId="ADAL" clId="{8D4C8611-9E89-467C-8471-A70A05C49881}" dt="2025-10-14T15:48:29.632" v="290" actId="478"/>
          <ac:spMkLst>
            <pc:docMk/>
            <pc:sldMk cId="2662018163" sldId="574"/>
            <ac:spMk id="3" creationId="{DF14D6E0-F9BF-CBF6-7304-262610D6D9D7}"/>
          </ac:spMkLst>
        </pc:spChg>
        <pc:graphicFrameChg chg="add mod modGraphic">
          <ac:chgData name="Xavier Matieni" userId="9d3e8e5e-d398-465d-9080-0d05209e1cdd" providerId="ADAL" clId="{8D4C8611-9E89-467C-8471-A70A05C49881}" dt="2025-10-14T15:49:10.432" v="311" actId="14734"/>
          <ac:graphicFrameMkLst>
            <pc:docMk/>
            <pc:sldMk cId="2662018163" sldId="574"/>
            <ac:graphicFrameMk id="4" creationId="{A89A2298-9042-138A-86D9-4802C941F2C3}"/>
          </ac:graphicFrameMkLst>
        </pc:graphicFrameChg>
      </pc:sldChg>
      <pc:sldChg chg="addSp delSp modSp new mod">
        <pc:chgData name="Xavier Matieni" userId="9d3e8e5e-d398-465d-9080-0d05209e1cdd" providerId="ADAL" clId="{8D4C8611-9E89-467C-8471-A70A05C49881}" dt="2025-10-14T18:31:16.495" v="498" actId="12385"/>
        <pc:sldMkLst>
          <pc:docMk/>
          <pc:sldMk cId="2057681351" sldId="575"/>
        </pc:sldMkLst>
        <pc:spChg chg="mod">
          <ac:chgData name="Xavier Matieni" userId="9d3e8e5e-d398-465d-9080-0d05209e1cdd" providerId="ADAL" clId="{8D4C8611-9E89-467C-8471-A70A05C49881}" dt="2025-10-14T15:49:49.047" v="335" actId="20577"/>
          <ac:spMkLst>
            <pc:docMk/>
            <pc:sldMk cId="2057681351" sldId="575"/>
            <ac:spMk id="2" creationId="{9F90F150-1D8C-EE4E-19B1-CBC54CD02F0E}"/>
          </ac:spMkLst>
        </pc:spChg>
        <pc:spChg chg="del mod">
          <ac:chgData name="Xavier Matieni" userId="9d3e8e5e-d398-465d-9080-0d05209e1cdd" providerId="ADAL" clId="{8D4C8611-9E89-467C-8471-A70A05C49881}" dt="2025-10-14T15:49:59.010" v="337"/>
          <ac:spMkLst>
            <pc:docMk/>
            <pc:sldMk cId="2057681351" sldId="575"/>
            <ac:spMk id="3" creationId="{0AE4C520-B4DC-B12D-9E0A-7935617A0D9D}"/>
          </ac:spMkLst>
        </pc:spChg>
        <pc:graphicFrameChg chg="add mod modGraphic">
          <ac:chgData name="Xavier Matieni" userId="9d3e8e5e-d398-465d-9080-0d05209e1cdd" providerId="ADAL" clId="{8D4C8611-9E89-467C-8471-A70A05C49881}" dt="2025-10-14T18:31:16.495" v="498" actId="12385"/>
          <ac:graphicFrameMkLst>
            <pc:docMk/>
            <pc:sldMk cId="2057681351" sldId="575"/>
            <ac:graphicFrameMk id="4" creationId="{862327BF-4705-D5BA-84C7-D4B94CAA0194}"/>
          </ac:graphicFrameMkLst>
        </pc:graphicFrameChg>
      </pc:sldChg>
      <pc:sldChg chg="addSp delSp modSp new mod">
        <pc:chgData name="Xavier Matieni" userId="9d3e8e5e-d398-465d-9080-0d05209e1cdd" providerId="ADAL" clId="{8D4C8611-9E89-467C-8471-A70A05C49881}" dt="2025-10-14T15:51:00.690" v="374" actId="14734"/>
        <pc:sldMkLst>
          <pc:docMk/>
          <pc:sldMk cId="1011062310" sldId="576"/>
        </pc:sldMkLst>
        <pc:spChg chg="mod">
          <ac:chgData name="Xavier Matieni" userId="9d3e8e5e-d398-465d-9080-0d05209e1cdd" providerId="ADAL" clId="{8D4C8611-9E89-467C-8471-A70A05C49881}" dt="2025-10-14T15:50:34.547" v="370" actId="20577"/>
          <ac:spMkLst>
            <pc:docMk/>
            <pc:sldMk cId="1011062310" sldId="576"/>
            <ac:spMk id="2" creationId="{18FBC85C-60E9-2E7B-EA06-C00BFDE41B2B}"/>
          </ac:spMkLst>
        </pc:spChg>
        <pc:spChg chg="del">
          <ac:chgData name="Xavier Matieni" userId="9d3e8e5e-d398-465d-9080-0d05209e1cdd" providerId="ADAL" clId="{8D4C8611-9E89-467C-8471-A70A05C49881}" dt="2025-10-14T15:50:47.395" v="371" actId="478"/>
          <ac:spMkLst>
            <pc:docMk/>
            <pc:sldMk cId="1011062310" sldId="576"/>
            <ac:spMk id="3" creationId="{AB086CE0-3172-9136-CACA-C91B5530DC1D}"/>
          </ac:spMkLst>
        </pc:spChg>
        <pc:graphicFrameChg chg="add mod modGraphic">
          <ac:chgData name="Xavier Matieni" userId="9d3e8e5e-d398-465d-9080-0d05209e1cdd" providerId="ADAL" clId="{8D4C8611-9E89-467C-8471-A70A05C49881}" dt="2025-10-14T15:51:00.690" v="374" actId="14734"/>
          <ac:graphicFrameMkLst>
            <pc:docMk/>
            <pc:sldMk cId="1011062310" sldId="576"/>
            <ac:graphicFrameMk id="4" creationId="{6CFDBA7C-2740-990E-1C87-54721452724C}"/>
          </ac:graphicFrameMkLst>
        </pc:graphicFrameChg>
      </pc:sldChg>
      <pc:sldChg chg="addSp delSp modSp new mod">
        <pc:chgData name="Xavier Matieni" userId="9d3e8e5e-d398-465d-9080-0d05209e1cdd" providerId="ADAL" clId="{8D4C8611-9E89-467C-8471-A70A05C49881}" dt="2025-10-14T18:30:58.485" v="496" actId="12385"/>
        <pc:sldMkLst>
          <pc:docMk/>
          <pc:sldMk cId="3877456724" sldId="577"/>
        </pc:sldMkLst>
        <pc:spChg chg="mod">
          <ac:chgData name="Xavier Matieni" userId="9d3e8e5e-d398-465d-9080-0d05209e1cdd" providerId="ADAL" clId="{8D4C8611-9E89-467C-8471-A70A05C49881}" dt="2025-10-14T15:51:41.430" v="407" actId="20577"/>
          <ac:spMkLst>
            <pc:docMk/>
            <pc:sldMk cId="3877456724" sldId="577"/>
            <ac:spMk id="2" creationId="{CECBA52E-CF4E-A335-0D70-E04903493201}"/>
          </ac:spMkLst>
        </pc:spChg>
        <pc:spChg chg="del">
          <ac:chgData name="Xavier Matieni" userId="9d3e8e5e-d398-465d-9080-0d05209e1cdd" providerId="ADAL" clId="{8D4C8611-9E89-467C-8471-A70A05C49881}" dt="2025-10-14T15:51:50.236" v="408" actId="478"/>
          <ac:spMkLst>
            <pc:docMk/>
            <pc:sldMk cId="3877456724" sldId="577"/>
            <ac:spMk id="3" creationId="{28982078-98D9-4844-E4AC-340A87E2FA1D}"/>
          </ac:spMkLst>
        </pc:spChg>
        <pc:graphicFrameChg chg="add del mod modGraphic">
          <ac:chgData name="Xavier Matieni" userId="9d3e8e5e-d398-465d-9080-0d05209e1cdd" providerId="ADAL" clId="{8D4C8611-9E89-467C-8471-A70A05C49881}" dt="2025-10-14T18:26:25.798" v="411" actId="478"/>
          <ac:graphicFrameMkLst>
            <pc:docMk/>
            <pc:sldMk cId="3877456724" sldId="577"/>
            <ac:graphicFrameMk id="4" creationId="{55208DD3-4C6A-F5EF-6F40-F52E9E6654D5}"/>
          </ac:graphicFrameMkLst>
        </pc:graphicFrameChg>
        <pc:graphicFrameChg chg="add mod modGraphic">
          <ac:chgData name="Xavier Matieni" userId="9d3e8e5e-d398-465d-9080-0d05209e1cdd" providerId="ADAL" clId="{8D4C8611-9E89-467C-8471-A70A05C49881}" dt="2025-10-14T18:30:58.485" v="496" actId="12385"/>
          <ac:graphicFrameMkLst>
            <pc:docMk/>
            <pc:sldMk cId="3877456724" sldId="577"/>
            <ac:graphicFrameMk id="5" creationId="{4AE8748E-4797-DA27-43FB-CF024B093473}"/>
          </ac:graphicFrameMkLst>
        </pc:graphicFrameChg>
      </pc:sldChg>
      <pc:sldChg chg="addSp delSp modSp new mod">
        <pc:chgData name="Xavier Matieni" userId="9d3e8e5e-d398-465d-9080-0d05209e1cdd" providerId="ADAL" clId="{8D4C8611-9E89-467C-8471-A70A05C49881}" dt="2025-10-14T18:32:02.992" v="502" actId="12385"/>
        <pc:sldMkLst>
          <pc:docMk/>
          <pc:sldMk cId="1992301688" sldId="578"/>
        </pc:sldMkLst>
        <pc:spChg chg="mod">
          <ac:chgData name="Xavier Matieni" userId="9d3e8e5e-d398-465d-9080-0d05209e1cdd" providerId="ADAL" clId="{8D4C8611-9E89-467C-8471-A70A05C49881}" dt="2025-10-14T18:27:08.782" v="444" actId="20577"/>
          <ac:spMkLst>
            <pc:docMk/>
            <pc:sldMk cId="1992301688" sldId="578"/>
            <ac:spMk id="2" creationId="{6197D4E8-F4D9-3459-78EC-C1A85DBF6329}"/>
          </ac:spMkLst>
        </pc:spChg>
        <pc:spChg chg="del">
          <ac:chgData name="Xavier Matieni" userId="9d3e8e5e-d398-465d-9080-0d05209e1cdd" providerId="ADAL" clId="{8D4C8611-9E89-467C-8471-A70A05C49881}" dt="2025-10-14T18:27:22.384" v="445" actId="478"/>
          <ac:spMkLst>
            <pc:docMk/>
            <pc:sldMk cId="1992301688" sldId="578"/>
            <ac:spMk id="3" creationId="{92BE7FE1-5027-22D2-AC70-839BB73C2C78}"/>
          </ac:spMkLst>
        </pc:spChg>
        <pc:graphicFrameChg chg="add mod modGraphic">
          <ac:chgData name="Xavier Matieni" userId="9d3e8e5e-d398-465d-9080-0d05209e1cdd" providerId="ADAL" clId="{8D4C8611-9E89-467C-8471-A70A05C49881}" dt="2025-10-14T18:32:02.992" v="502" actId="12385"/>
          <ac:graphicFrameMkLst>
            <pc:docMk/>
            <pc:sldMk cId="1992301688" sldId="578"/>
            <ac:graphicFrameMk id="4" creationId="{87AC915E-D9DC-D0D7-BF44-06B2864183C0}"/>
          </ac:graphicFrameMkLst>
        </pc:graphicFrameChg>
      </pc:sldChg>
      <pc:sldChg chg="addSp delSp modSp new mod">
        <pc:chgData name="Xavier Matieni" userId="9d3e8e5e-d398-465d-9080-0d05209e1cdd" providerId="ADAL" clId="{8D4C8611-9E89-467C-8471-A70A05C49881}" dt="2025-10-14T18:32:18.510" v="503" actId="12385"/>
        <pc:sldMkLst>
          <pc:docMk/>
          <pc:sldMk cId="1362980074" sldId="579"/>
        </pc:sldMkLst>
        <pc:spChg chg="mod">
          <ac:chgData name="Xavier Matieni" userId="9d3e8e5e-d398-465d-9080-0d05209e1cdd" providerId="ADAL" clId="{8D4C8611-9E89-467C-8471-A70A05C49881}" dt="2025-10-14T18:28:53.615" v="477" actId="20577"/>
          <ac:spMkLst>
            <pc:docMk/>
            <pc:sldMk cId="1362980074" sldId="579"/>
            <ac:spMk id="2" creationId="{0AC859CC-E4F8-14B4-791C-44E2919A12B2}"/>
          </ac:spMkLst>
        </pc:spChg>
        <pc:spChg chg="del">
          <ac:chgData name="Xavier Matieni" userId="9d3e8e5e-d398-465d-9080-0d05209e1cdd" providerId="ADAL" clId="{8D4C8611-9E89-467C-8471-A70A05C49881}" dt="2025-10-14T18:28:30.490" v="448" actId="478"/>
          <ac:spMkLst>
            <pc:docMk/>
            <pc:sldMk cId="1362980074" sldId="579"/>
            <ac:spMk id="3" creationId="{175E5A06-1E43-1F1C-4459-11248A0B576E}"/>
          </ac:spMkLst>
        </pc:spChg>
        <pc:graphicFrameChg chg="add mod modGraphic">
          <ac:chgData name="Xavier Matieni" userId="9d3e8e5e-d398-465d-9080-0d05209e1cdd" providerId="ADAL" clId="{8D4C8611-9E89-467C-8471-A70A05C49881}" dt="2025-10-14T18:32:18.510" v="503" actId="12385"/>
          <ac:graphicFrameMkLst>
            <pc:docMk/>
            <pc:sldMk cId="1362980074" sldId="579"/>
            <ac:graphicFrameMk id="4" creationId="{365B0524-11AE-4422-FECC-3C3BA785325A}"/>
          </ac:graphicFrameMkLst>
        </pc:graphicFrameChg>
      </pc:sldChg>
      <pc:sldChg chg="addSp delSp modSp new mod">
        <pc:chgData name="Xavier Matieni" userId="9d3e8e5e-d398-465d-9080-0d05209e1cdd" providerId="ADAL" clId="{8D4C8611-9E89-467C-8471-A70A05C49881}" dt="2025-10-14T18:30:38.579" v="495" actId="12385"/>
        <pc:sldMkLst>
          <pc:docMk/>
          <pc:sldMk cId="3779438704" sldId="580"/>
        </pc:sldMkLst>
        <pc:spChg chg="mod">
          <ac:chgData name="Xavier Matieni" userId="9d3e8e5e-d398-465d-9080-0d05209e1cdd" providerId="ADAL" clId="{8D4C8611-9E89-467C-8471-A70A05C49881}" dt="2025-10-14T18:29:48.129" v="491" actId="5793"/>
          <ac:spMkLst>
            <pc:docMk/>
            <pc:sldMk cId="3779438704" sldId="580"/>
            <ac:spMk id="2" creationId="{3877FA93-2986-3A6A-DA0B-E92A15D5C0DD}"/>
          </ac:spMkLst>
        </pc:spChg>
        <pc:spChg chg="del">
          <ac:chgData name="Xavier Matieni" userId="9d3e8e5e-d398-465d-9080-0d05209e1cdd" providerId="ADAL" clId="{8D4C8611-9E89-467C-8471-A70A05C49881}" dt="2025-10-14T18:29:33.577" v="479" actId="478"/>
          <ac:spMkLst>
            <pc:docMk/>
            <pc:sldMk cId="3779438704" sldId="580"/>
            <ac:spMk id="3" creationId="{49C11525-8CDE-6230-3BE4-0D7DD1789353}"/>
          </ac:spMkLst>
        </pc:spChg>
        <pc:spChg chg="add mod">
          <ac:chgData name="Xavier Matieni" userId="9d3e8e5e-d398-465d-9080-0d05209e1cdd" providerId="ADAL" clId="{8D4C8611-9E89-467C-8471-A70A05C49881}" dt="2025-10-14T18:30:32.960" v="494" actId="1076"/>
          <ac:spMkLst>
            <pc:docMk/>
            <pc:sldMk cId="3779438704" sldId="580"/>
            <ac:spMk id="6" creationId="{DC158B1E-A791-932B-E8DD-D4A02DBA5773}"/>
          </ac:spMkLst>
        </pc:spChg>
        <pc:graphicFrameChg chg="add mod modGraphic">
          <ac:chgData name="Xavier Matieni" userId="9d3e8e5e-d398-465d-9080-0d05209e1cdd" providerId="ADAL" clId="{8D4C8611-9E89-467C-8471-A70A05C49881}" dt="2025-10-14T18:30:38.579" v="495" actId="12385"/>
          <ac:graphicFrameMkLst>
            <pc:docMk/>
            <pc:sldMk cId="3779438704" sldId="580"/>
            <ac:graphicFrameMk id="4" creationId="{D1863C2F-2E1C-AB66-1C88-41DF41C2DE8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86CD0-F14F-40B7-B631-8FC5BF30AB73}"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ABA62A-A97A-46F7-80F9-F7F38F9B7741}" type="slidenum">
              <a:rPr lang="en-GB" smtClean="0"/>
              <a:t>‹#›</a:t>
            </a:fld>
            <a:endParaRPr lang="en-GB"/>
          </a:p>
        </p:txBody>
      </p:sp>
    </p:spTree>
    <p:extLst>
      <p:ext uri="{BB962C8B-B14F-4D97-AF65-F5344CB8AC3E}">
        <p14:creationId xmlns:p14="http://schemas.microsoft.com/office/powerpoint/2010/main" val="249548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ABA62A-A97A-46F7-80F9-F7F38F9B7741}" type="slidenum">
              <a:rPr lang="en-GB" smtClean="0"/>
              <a:t>25</a:t>
            </a:fld>
            <a:endParaRPr lang="en-GB"/>
          </a:p>
        </p:txBody>
      </p:sp>
    </p:spTree>
    <p:extLst>
      <p:ext uri="{BB962C8B-B14F-4D97-AF65-F5344CB8AC3E}">
        <p14:creationId xmlns:p14="http://schemas.microsoft.com/office/powerpoint/2010/main" val="185472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“model = safe sandbox” to test choices before acting.</a:t>
            </a:r>
          </a:p>
        </p:txBody>
      </p:sp>
      <p:sp>
        <p:nvSpPr>
          <p:cNvPr id="4" name="Slide Number Placeholder 3"/>
          <p:cNvSpPr>
            <a:spLocks noGrp="1"/>
          </p:cNvSpPr>
          <p:nvPr>
            <p:ph type="sldNum" sz="quarter" idx="5"/>
          </p:nvPr>
        </p:nvSpPr>
        <p:spPr/>
        <p:txBody>
          <a:bodyPr/>
          <a:lstStyle/>
          <a:p>
            <a:fld id="{43ABA62A-A97A-46F7-80F9-F7F38F9B7741}" type="slidenum">
              <a:rPr lang="en-GB" smtClean="0"/>
              <a:t>26</a:t>
            </a:fld>
            <a:endParaRPr lang="en-GB"/>
          </a:p>
        </p:txBody>
      </p:sp>
    </p:spTree>
    <p:extLst>
      <p:ext uri="{BB962C8B-B14F-4D97-AF65-F5344CB8AC3E}">
        <p14:creationId xmlns:p14="http://schemas.microsoft.com/office/powerpoint/2010/main" val="198335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simple example for each (sales dashboard; churn model; route optimisation).</a:t>
            </a:r>
          </a:p>
        </p:txBody>
      </p:sp>
      <p:sp>
        <p:nvSpPr>
          <p:cNvPr id="4" name="Slide Number Placeholder 3"/>
          <p:cNvSpPr>
            <a:spLocks noGrp="1"/>
          </p:cNvSpPr>
          <p:nvPr>
            <p:ph type="sldNum" sz="quarter" idx="5"/>
          </p:nvPr>
        </p:nvSpPr>
        <p:spPr/>
        <p:txBody>
          <a:bodyPr/>
          <a:lstStyle/>
          <a:p>
            <a:fld id="{43ABA62A-A97A-46F7-80F9-F7F38F9B7741}" type="slidenum">
              <a:rPr lang="en-GB" smtClean="0"/>
              <a:t>28</a:t>
            </a:fld>
            <a:endParaRPr lang="en-GB"/>
          </a:p>
        </p:txBody>
      </p:sp>
    </p:spTree>
    <p:extLst>
      <p:ext uri="{BB962C8B-B14F-4D97-AF65-F5344CB8AC3E}">
        <p14:creationId xmlns:p14="http://schemas.microsoft.com/office/powerpoint/2010/main" val="3004187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outcomes: reduced waits, better utilisation, safer care.</a:t>
            </a:r>
          </a:p>
        </p:txBody>
      </p:sp>
      <p:sp>
        <p:nvSpPr>
          <p:cNvPr id="4" name="Slide Number Placeholder 3"/>
          <p:cNvSpPr>
            <a:spLocks noGrp="1"/>
          </p:cNvSpPr>
          <p:nvPr>
            <p:ph type="sldNum" sz="quarter" idx="5"/>
          </p:nvPr>
        </p:nvSpPr>
        <p:spPr/>
        <p:txBody>
          <a:bodyPr/>
          <a:lstStyle/>
          <a:p>
            <a:fld id="{43ABA62A-A97A-46F7-80F9-F7F38F9B7741}" type="slidenum">
              <a:rPr lang="en-GB" smtClean="0"/>
              <a:t>32</a:t>
            </a:fld>
            <a:endParaRPr lang="en-GB"/>
          </a:p>
        </p:txBody>
      </p:sp>
    </p:spTree>
    <p:extLst>
      <p:ext uri="{BB962C8B-B14F-4D97-AF65-F5344CB8AC3E}">
        <p14:creationId xmlns:p14="http://schemas.microsoft.com/office/powerpoint/2010/main" val="3564111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Tie to tools students know (Power BI Copilot; Tableau GPT)</a:t>
            </a:r>
          </a:p>
        </p:txBody>
      </p:sp>
      <p:sp>
        <p:nvSpPr>
          <p:cNvPr id="4" name="Slide Number Placeholder 3"/>
          <p:cNvSpPr>
            <a:spLocks noGrp="1"/>
          </p:cNvSpPr>
          <p:nvPr>
            <p:ph type="sldNum" sz="quarter" idx="5"/>
          </p:nvPr>
        </p:nvSpPr>
        <p:spPr/>
        <p:txBody>
          <a:bodyPr/>
          <a:lstStyle/>
          <a:p>
            <a:fld id="{43ABA62A-A97A-46F7-80F9-F7F38F9B7741}" type="slidenum">
              <a:rPr lang="en-GB" smtClean="0"/>
              <a:t>33</a:t>
            </a:fld>
            <a:endParaRPr lang="en-GB"/>
          </a:p>
        </p:txBody>
      </p:sp>
    </p:spTree>
    <p:extLst>
      <p:ext uri="{BB962C8B-B14F-4D97-AF65-F5344CB8AC3E}">
        <p14:creationId xmlns:p14="http://schemas.microsoft.com/office/powerpoint/2010/main" val="1558511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Debrief: share variable/objective/constraint sets; highlight good trade-off choices.</a:t>
            </a:r>
          </a:p>
        </p:txBody>
      </p:sp>
      <p:sp>
        <p:nvSpPr>
          <p:cNvPr id="4" name="Slide Number Placeholder 3"/>
          <p:cNvSpPr>
            <a:spLocks noGrp="1"/>
          </p:cNvSpPr>
          <p:nvPr>
            <p:ph type="sldNum" sz="quarter" idx="5"/>
          </p:nvPr>
        </p:nvSpPr>
        <p:spPr/>
        <p:txBody>
          <a:bodyPr/>
          <a:lstStyle/>
          <a:p>
            <a:fld id="{43ABA62A-A97A-46F7-80F9-F7F38F9B7741}" type="slidenum">
              <a:rPr lang="en-GB" smtClean="0"/>
              <a:t>35</a:t>
            </a:fld>
            <a:endParaRPr lang="en-GB"/>
          </a:p>
        </p:txBody>
      </p:sp>
    </p:spTree>
    <p:extLst>
      <p:ext uri="{BB962C8B-B14F-4D97-AF65-F5344CB8AC3E}">
        <p14:creationId xmlns:p14="http://schemas.microsoft.com/office/powerpoint/2010/main" val="9557667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7A025B2A-A06D-244E-9AE6-D880823983AC}" type="datetime1">
              <a:rPr lang="en-GB" altLang="en-US" smtClean="0"/>
              <a:t>14/10/2025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454474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14/10/2025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424890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14/10/2025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270098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14/10/2025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1307858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14/10/2025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76622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14/10/2025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35956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14/10/2025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656664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14/10/2025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547427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14/10/2025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2530359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14/10/2025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428813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14/10/2025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519397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14/10/2025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6520778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tscale.com/glossary/business-intelligen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tscale.com/blog/announcing-atscale-snowflake-cortext-analyst-integration/" TargetMode="External"/><Relationship Id="rId2" Type="http://schemas.openxmlformats.org/officeDocument/2006/relationships/hyperlink" Target="https://www.atscale.com/glossary/generative-ai/" TargetMode="External"/><Relationship Id="rId1" Type="http://schemas.openxmlformats.org/officeDocument/2006/relationships/slideLayout" Target="../slideLayouts/slideLayout2.xml"/><Relationship Id="rId4" Type="http://schemas.openxmlformats.org/officeDocument/2006/relationships/hyperlink" Target="https://www.atscale.com/blog/announcing-atscale-databricks-genie-integration/"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atscale.com/glossary/natural-language-query-nl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sranalytics.io/"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cuvate.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cuvate.com/" TargetMode="External"/><Relationship Id="rId2" Type="http://schemas.openxmlformats.org/officeDocument/2006/relationships/hyperlink" Target="https://sranalytics.i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cuvate.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sranalytics.io/blog/business-intelligence-and-analytics-trends-2025/#:~:text=According%20to%20BARC%E2%80%99s%20BI%20Trend,your%20data%20house%20in%20order" TargetMode="External"/><Relationship Id="rId3" Type="http://schemas.openxmlformats.org/officeDocument/2006/relationships/hyperlink" Target="https://www.atscale.com/blog/future-of-business-intelligence-2025-trends/#:~:text=Data%20Observability%20and%20Data%20Quality" TargetMode="External"/><Relationship Id="rId7" Type="http://schemas.openxmlformats.org/officeDocument/2006/relationships/hyperlink" Target="https://sranalytics.io/blog/business-intelligence-and-analytics-trends-2025/#:~:text=Let%E2%80%99s%20face%20it%E2%80%94data%20governance%20sounds,in%202025%20for%20good%20reason" TargetMode="External"/><Relationship Id="rId2" Type="http://schemas.openxmlformats.org/officeDocument/2006/relationships/hyperlink" Target="https://www.atscale.com/blog/future-of-business-intelligence-2025-trends/#:~:text=Business%20intelligence%20is%20evolving%20fast,they%E2%80%99re%20generating%20them%20on%20demand" TargetMode="External"/><Relationship Id="rId1" Type="http://schemas.openxmlformats.org/officeDocument/2006/relationships/slideLayout" Target="../slideLayouts/slideLayout2.xml"/><Relationship Id="rId6" Type="http://schemas.openxmlformats.org/officeDocument/2006/relationships/hyperlink" Target="https://getondata.com/business-intelligence-trends-shaping-the-future/#:~:text=predictive%20and%20prescriptive%20analytics%20as,years%2C%20per%20a%20Gartner%20survey" TargetMode="External"/><Relationship Id="rId5" Type="http://schemas.openxmlformats.org/officeDocument/2006/relationships/hyperlink" Target="https://www.thoughtspot.com/data-trends/business-intelligence/gartner-magic-quadrant-bi-analytics#:~:text=In%202025%2C%20GenAI%20has%20matured,aware%20recommendations" TargetMode="External"/><Relationship Id="rId10" Type="http://schemas.openxmlformats.org/officeDocument/2006/relationships/hyperlink" Target="https://blogs.perficient.com/2025/08/13/from-self-service-to-self-driving-how-agentic-ai-will-transform-analytics-in-the-next-3-years/#:~:text=Agentic%20AI%20,executing%20or%20recommending%20decisions%20independently" TargetMode="External"/><Relationship Id="rId4" Type="http://schemas.openxmlformats.org/officeDocument/2006/relationships/hyperlink" Target="https://www.thoughtspot.com/data-trends/business-intelligence/gartner-magic-quadrant-bi-analytics#:~:text=In%202024%2C%20Generative%20AI%20went,generated%20insights%20instantly" TargetMode="External"/><Relationship Id="rId9" Type="http://schemas.openxmlformats.org/officeDocument/2006/relationships/hyperlink" Target="https://blogs.perficient.com/2025/08/13/from-self-service-to-self-driving-how-agentic-ai-will-transform-analytics-in-the-next-3-years/#:~:text=conditions%20are%20constantly%20changing%2C%20even,insights%20are%20delivered%20across%20organization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aufaitux.com/blog/power-bi-trends-enterprise-analytics-dashboard-ux/#:~:text=By%20early%202024%2C%20over%2060,users%20reporting%20measurable%20productivity%20gains" TargetMode="External"/><Relationship Id="rId3" Type="http://schemas.openxmlformats.org/officeDocument/2006/relationships/hyperlink" Target="https://www.datagalaxy.com/en/blog/data-observability-market-players/#:~:text=Data%20observability%20is%20the%20ability,flows%20through%20your%20data%20stack" TargetMode="External"/><Relationship Id="rId7" Type="http://schemas.openxmlformats.org/officeDocument/2006/relationships/hyperlink" Target="https://sranalytics.io/blog/business-intelligence-and-analytics-trends-2025/#:~:text=According%20to%20BARC%E2%80%99s%20BI%20Trend,your%20data%20house%20in%20order" TargetMode="External"/><Relationship Id="rId2" Type="http://schemas.openxmlformats.org/officeDocument/2006/relationships/hyperlink" Target="https://www.datagalaxy.com/en/blog/data-observability-market-players/#:~:text=From%20early%20niche%20adoption%20to,transparency%20of%20their%20data%20pipelines" TargetMode="External"/><Relationship Id="rId1" Type="http://schemas.openxmlformats.org/officeDocument/2006/relationships/slideLayout" Target="../slideLayouts/slideLayout2.xml"/><Relationship Id="rId6" Type="http://schemas.openxmlformats.org/officeDocument/2006/relationships/hyperlink" Target="https://sranalytics.io/blog/business-intelligence-and-analytics-trends-2025/#:~:text=Harvard%20Business%20Review%20research%20found,significant%20reductions%20in%20operational%20costs" TargetMode="External"/><Relationship Id="rId5" Type="http://schemas.openxmlformats.org/officeDocument/2006/relationships/hyperlink" Target="https://acuvate.com/blog/emerging-business-intelligence-trends/#:~:text=%E2%80%9CBy%202023%2C%20data%20literacy%20will,and%20change%20management%20programs%2C%E2%80%9D%C2%A0according%C2%A0to%20Gartner" TargetMode="External"/><Relationship Id="rId4" Type="http://schemas.openxmlformats.org/officeDocument/2006/relationships/hyperlink" Target="https://acuvate.com/blog/emerging-business-intelligence-trends/#:~:text=Augmented%20Analytics%20sits%20at%20the,4%20billion%20by%202025" TargetMode="External"/><Relationship Id="rId9" Type="http://schemas.openxmlformats.org/officeDocument/2006/relationships/hyperlink" Target="https://www.aufaitux.com/blog/power-bi-trends-enterprise-analytics-dashboard-ux/#:~:text=2,Fabric"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scribd.com/document/551503664/Model-Management-and-Solvers-for-Decision-Support-1#:~:text=Figure%201,mathematical%20model%20for%20decision%20support" TargetMode="External"/><Relationship Id="rId3" Type="http://schemas.openxmlformats.org/officeDocument/2006/relationships/hyperlink" Target="https://online.bath.ac.uk/content/descriptive-predictive-and-prescriptive-three-types-business-analytics#:~:text=There%20are%20three%20types%20of,should%20happen%20in%20the%20future" TargetMode="External"/><Relationship Id="rId7" Type="http://schemas.openxmlformats.org/officeDocument/2006/relationships/hyperlink" Target="https://arxiv.org/html/2412.00034v3#:~:text=Mentzas%2C%20Prescriptive%20analytics%3A%20Literature%20review,2020%29%2057%E2%80%9370" TargetMode="External"/><Relationship Id="rId2" Type="http://schemas.openxmlformats.org/officeDocument/2006/relationships/hyperlink" Target="https://www.analyticsvidhya.com/blog/2023/12/deterministic-vs-stochastic/#:~:text=Deterministic%20models%20are%20based%20on,based%20on%20the%20current%20state" TargetMode="External"/><Relationship Id="rId1" Type="http://schemas.openxmlformats.org/officeDocument/2006/relationships/slideLayout" Target="../slideLayouts/slideLayout2.xml"/><Relationship Id="rId6" Type="http://schemas.openxmlformats.org/officeDocument/2006/relationships/hyperlink" Target="https://improvado.io/blog/business-intelligence-trends#:~:text=Augmented%20Analytics" TargetMode="External"/><Relationship Id="rId5" Type="http://schemas.openxmlformats.org/officeDocument/2006/relationships/hyperlink" Target="https://www.anylogic.com/blog/from-what-if-to-what-now-ai-and-simulation-for-business-decisions/#:~:text=This%20is%20where%20AI%20and,the%20center%20of%20executive%20strategy" TargetMode="External"/><Relationship Id="rId4" Type="http://schemas.openxmlformats.org/officeDocument/2006/relationships/hyperlink" Target="https://appinventiv.com/blog/retail-predictive-analytics/#:~:text=Demand%20Forecas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15ABE-DE58-D0C1-10E7-52D8E13BFFFD}"/>
            </a:ext>
          </a:extLst>
        </p:cNvPr>
        <p:cNvGrpSpPr/>
        <p:nvPr/>
      </p:nvGrpSpPr>
      <p:grpSpPr>
        <a:xfrm>
          <a:off x="0" y="0"/>
          <a:ext cx="0" cy="0"/>
          <a:chOff x="0" y="0"/>
          <a:chExt cx="0" cy="0"/>
        </a:xfrm>
      </p:grpSpPr>
      <p:sp>
        <p:nvSpPr>
          <p:cNvPr id="6146" name="Title 1">
            <a:extLst>
              <a:ext uri="{FF2B5EF4-FFF2-40B4-BE49-F238E27FC236}">
                <a16:creationId xmlns:a16="http://schemas.microsoft.com/office/drawing/2014/main" id="{4FEFE60C-371F-48F6-3C0C-81D12B06CAE4}"/>
              </a:ext>
            </a:extLst>
          </p:cNvPr>
          <p:cNvSpPr>
            <a:spLocks noGrp="1"/>
          </p:cNvSpPr>
          <p:nvPr>
            <p:ph type="ctrTitle"/>
          </p:nvPr>
        </p:nvSpPr>
        <p:spPr>
          <a:xfrm>
            <a:off x="6600056" y="4221088"/>
            <a:ext cx="4067944" cy="1235066"/>
          </a:xfrm>
        </p:spPr>
        <p:txBody>
          <a:bodyPr/>
          <a:lstStyle/>
          <a:p>
            <a:pPr eaLnBrk="1" hangingPunct="1"/>
            <a:r>
              <a:rPr lang="en-GB" altLang="en-US" sz="2400" b="1" dirty="0"/>
              <a:t>Week 2: Session 1: </a:t>
            </a:r>
            <a:br>
              <a:rPr lang="en-GB" altLang="en-US" sz="2400" b="1" dirty="0"/>
            </a:br>
            <a:r>
              <a:rPr lang="en-GB" altLang="en-US" sz="2200" b="1" dirty="0"/>
              <a:t>Current Trends of Business Intelligence (BI)</a:t>
            </a:r>
          </a:p>
        </p:txBody>
      </p:sp>
      <p:sp>
        <p:nvSpPr>
          <p:cNvPr id="6147" name="Subtitle 4">
            <a:extLst>
              <a:ext uri="{FF2B5EF4-FFF2-40B4-BE49-F238E27FC236}">
                <a16:creationId xmlns:a16="http://schemas.microsoft.com/office/drawing/2014/main" id="{5DCA65CD-FEC0-B1AD-9824-C86D1DB7E322}"/>
              </a:ext>
            </a:extLst>
          </p:cNvPr>
          <p:cNvSpPr>
            <a:spLocks noGrp="1"/>
          </p:cNvSpPr>
          <p:nvPr>
            <p:ph type="subTitle" idx="1"/>
          </p:nvPr>
        </p:nvSpPr>
        <p:spPr>
          <a:xfrm>
            <a:off x="2310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a:solidFill>
                  <a:schemeClr val="tx1"/>
                </a:solidFill>
              </a:rPr>
              <a:t>LCBB5014</a:t>
            </a:r>
            <a:endParaRPr lang="en-GB" altLang="en-US" sz="4000" b="1" dirty="0">
              <a:solidFill>
                <a:schemeClr val="tx1"/>
              </a:solidFill>
            </a:endParaRPr>
          </a:p>
        </p:txBody>
      </p:sp>
    </p:spTree>
    <p:extLst>
      <p:ext uri="{BB962C8B-B14F-4D97-AF65-F5344CB8AC3E}">
        <p14:creationId xmlns:p14="http://schemas.microsoft.com/office/powerpoint/2010/main" val="573274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A30D3-3A91-8768-3880-D02736B8CA99}"/>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706F378-3096-D746-8A28-8C5CD82724EA}"/>
              </a:ext>
            </a:extLst>
          </p:cNvPr>
          <p:cNvSpPr>
            <a:spLocks noGrp="1"/>
          </p:cNvSpPr>
          <p:nvPr>
            <p:ph idx="1"/>
          </p:nvPr>
        </p:nvSpPr>
        <p:spPr/>
        <p:txBody>
          <a:bodyPr/>
          <a:lstStyle/>
          <a:p>
            <a:pPr marL="0" indent="0">
              <a:buNone/>
            </a:pPr>
            <a:r>
              <a:rPr lang="en-GB" sz="2800" dirty="0"/>
              <a:t>By completing this session, students will be able to: </a:t>
            </a:r>
          </a:p>
          <a:p>
            <a:pPr marL="0" indent="0">
              <a:buNone/>
            </a:pPr>
            <a:endParaRPr lang="en-GB" dirty="0"/>
          </a:p>
        </p:txBody>
      </p:sp>
      <p:sp>
        <p:nvSpPr>
          <p:cNvPr id="4" name="Rectangle 1">
            <a:extLst>
              <a:ext uri="{FF2B5EF4-FFF2-40B4-BE49-F238E27FC236}">
                <a16:creationId xmlns:a16="http://schemas.microsoft.com/office/drawing/2014/main" id="{21A35F4A-2BD7-8EB8-8113-B6F519C728EB}"/>
              </a:ext>
            </a:extLst>
          </p:cNvPr>
          <p:cNvSpPr>
            <a:spLocks noChangeArrowheads="1"/>
          </p:cNvSpPr>
          <p:nvPr/>
        </p:nvSpPr>
        <p:spPr bwMode="auto">
          <a:xfrm>
            <a:off x="1981200" y="2461538"/>
            <a:ext cx="8388424"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eaLnBrk="0" fontAlgn="base" hangingPunct="0">
              <a:spcBef>
                <a:spcPct val="0"/>
              </a:spcBef>
              <a:spcAft>
                <a:spcPct val="0"/>
              </a:spcAft>
              <a:buFont typeface="Wingdings" panose="05000000000000000000" pitchFamily="2" charset="2"/>
              <a:buChar char="§"/>
            </a:pPr>
            <a:r>
              <a:rPr lang="en-US" altLang="en-US" sz="2400" dirty="0">
                <a:solidFill>
                  <a:prstClr val="black"/>
                </a:solidFill>
                <a:latin typeface="Arial" panose="020B0604020202020204" pitchFamily="34" charset="0"/>
                <a:cs typeface="Arial" panose="020B0604020202020204" pitchFamily="34" charset="0"/>
              </a:rPr>
              <a:t>Identify key BI trends </a:t>
            </a:r>
          </a:p>
          <a:p>
            <a:pPr marL="342900" indent="-342900" eaLnBrk="0" fontAlgn="base" hangingPunct="0">
              <a:spcBef>
                <a:spcPct val="0"/>
              </a:spcBef>
              <a:spcAft>
                <a:spcPct val="0"/>
              </a:spcAft>
              <a:buFont typeface="Wingdings" panose="05000000000000000000" pitchFamily="2" charset="2"/>
              <a:buChar char="§"/>
            </a:pPr>
            <a:r>
              <a:rPr lang="en-US" altLang="en-US" sz="2400" dirty="0">
                <a:solidFill>
                  <a:prstClr val="black"/>
                </a:solidFill>
                <a:latin typeface="Arial" panose="020B0604020202020204" pitchFamily="34" charset="0"/>
                <a:cs typeface="Arial" panose="020B0604020202020204" pitchFamily="34" charset="0"/>
              </a:rPr>
              <a:t>Explain why these trends matter to </a:t>
            </a:r>
            <a:r>
              <a:rPr lang="en-US" altLang="en-US" sz="2400" dirty="0" err="1">
                <a:solidFill>
                  <a:prstClr val="black"/>
                </a:solidFill>
                <a:latin typeface="Arial" panose="020B0604020202020204" pitchFamily="34" charset="0"/>
                <a:cs typeface="Arial" panose="020B0604020202020204" pitchFamily="34" charset="0"/>
              </a:rPr>
              <a:t>organisations</a:t>
            </a:r>
            <a:endParaRPr lang="en-US" altLang="en-US" sz="2400" dirty="0">
              <a:solidFill>
                <a:prstClr val="black"/>
              </a:solidFill>
              <a:latin typeface="Arial" panose="020B0604020202020204" pitchFamily="34" charset="0"/>
              <a:cs typeface="Arial" panose="020B0604020202020204" pitchFamily="34" charset="0"/>
            </a:endParaRPr>
          </a:p>
          <a:p>
            <a:pPr marL="342900" indent="-342900" eaLnBrk="0" fontAlgn="base" hangingPunct="0">
              <a:spcBef>
                <a:spcPct val="0"/>
              </a:spcBef>
              <a:spcAft>
                <a:spcPct val="0"/>
              </a:spcAft>
              <a:buFont typeface="Wingdings" panose="05000000000000000000" pitchFamily="2" charset="2"/>
              <a:buChar char="§"/>
            </a:pPr>
            <a:r>
              <a:rPr lang="en-US" altLang="en-US" sz="2400" dirty="0">
                <a:solidFill>
                  <a:prstClr val="black"/>
                </a:solidFill>
                <a:latin typeface="Arial" panose="020B0604020202020204" pitchFamily="34" charset="0"/>
                <a:cs typeface="Arial" panose="020B0604020202020204" pitchFamily="34" charset="0"/>
              </a:rPr>
              <a:t>Explore modern tools &amp; capabilities (Power BI Copilot, Tableau GPT, ThoughtSpot, Snowflake)</a:t>
            </a:r>
          </a:p>
        </p:txBody>
      </p:sp>
    </p:spTree>
    <p:extLst>
      <p:ext uri="{BB962C8B-B14F-4D97-AF65-F5344CB8AC3E}">
        <p14:creationId xmlns:p14="http://schemas.microsoft.com/office/powerpoint/2010/main" val="3168737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E68B4-F3D1-5615-8F9A-5EC05F2651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C6EE0E8-6899-9F5D-C743-D04CED066F21}"/>
              </a:ext>
            </a:extLst>
          </p:cNvPr>
          <p:cNvSpPr>
            <a:spLocks noGrp="1"/>
          </p:cNvSpPr>
          <p:nvPr>
            <p:ph idx="1"/>
          </p:nvPr>
        </p:nvSpPr>
        <p:spPr/>
        <p:txBody>
          <a:bodyPr/>
          <a:lstStyle/>
          <a:p>
            <a:r>
              <a:rPr lang="en-GB" dirty="0">
                <a:hlinkClick r:id="rId2"/>
              </a:rPr>
              <a:t>Business intelligence</a:t>
            </a:r>
            <a:r>
              <a:rPr lang="en-GB" dirty="0"/>
              <a:t> is evolving fast. In 2025, AI, machine learning, and real-time analytics will fundamentally reshape the way enterprises ask questions, deliver answers, and act on data. </a:t>
            </a:r>
          </a:p>
          <a:p>
            <a:r>
              <a:rPr lang="en-GB" dirty="0"/>
              <a:t>Dashboards are no longer just reporting tools; they’re interactive, intelligent systems. And business users aren’t waiting for insights; they’re generating them on demand.</a:t>
            </a:r>
          </a:p>
        </p:txBody>
      </p:sp>
    </p:spTree>
    <p:extLst>
      <p:ext uri="{BB962C8B-B14F-4D97-AF65-F5344CB8AC3E}">
        <p14:creationId xmlns:p14="http://schemas.microsoft.com/office/powerpoint/2010/main" val="2383549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1022-BB28-9D59-8253-7E8AE00C80AA}"/>
              </a:ext>
            </a:extLst>
          </p:cNvPr>
          <p:cNvSpPr>
            <a:spLocks noGrp="1"/>
          </p:cNvSpPr>
          <p:nvPr>
            <p:ph type="title"/>
          </p:nvPr>
        </p:nvSpPr>
        <p:spPr>
          <a:xfrm>
            <a:off x="609600" y="457201"/>
            <a:ext cx="10972800" cy="1143000"/>
          </a:xfrm>
        </p:spPr>
        <p:txBody>
          <a:bodyPr/>
          <a:lstStyle/>
          <a:p>
            <a:r>
              <a:rPr lang="en-GB" sz="3200" dirty="0"/>
              <a:t>Generative AI, Augmented Analytics &amp; the Rise of MCP</a:t>
            </a:r>
            <a:br>
              <a:rPr lang="en-GB" dirty="0"/>
            </a:br>
            <a:endParaRPr lang="en-GB" dirty="0"/>
          </a:p>
        </p:txBody>
      </p:sp>
      <p:sp>
        <p:nvSpPr>
          <p:cNvPr id="3" name="Content Placeholder 2">
            <a:extLst>
              <a:ext uri="{FF2B5EF4-FFF2-40B4-BE49-F238E27FC236}">
                <a16:creationId xmlns:a16="http://schemas.microsoft.com/office/drawing/2014/main" id="{A63FC6F5-2DD6-EC26-37B3-8CA830EE7A0B}"/>
              </a:ext>
            </a:extLst>
          </p:cNvPr>
          <p:cNvSpPr>
            <a:spLocks noGrp="1"/>
          </p:cNvSpPr>
          <p:nvPr>
            <p:ph idx="1"/>
          </p:nvPr>
        </p:nvSpPr>
        <p:spPr/>
        <p:txBody>
          <a:bodyPr/>
          <a:lstStyle/>
          <a:p>
            <a:r>
              <a:rPr lang="en-GB" sz="2400" dirty="0">
                <a:hlinkClick r:id="rId2"/>
              </a:rPr>
              <a:t>Generative AI</a:t>
            </a:r>
            <a:r>
              <a:rPr lang="en-GB" sz="2400" dirty="0"/>
              <a:t> has gone from research project to real-world productivity driver. From </a:t>
            </a:r>
            <a:r>
              <a:rPr lang="en-GB" sz="2400" dirty="0">
                <a:hlinkClick r:id="rId3"/>
              </a:rPr>
              <a:t>Snowflake Cortex Analyst</a:t>
            </a:r>
            <a:r>
              <a:rPr lang="en-GB" sz="2400" dirty="0"/>
              <a:t> and </a:t>
            </a:r>
            <a:r>
              <a:rPr lang="en-GB" sz="2400" dirty="0">
                <a:hlinkClick r:id="rId4"/>
              </a:rPr>
              <a:t>Databricks Genie</a:t>
            </a:r>
            <a:r>
              <a:rPr lang="en-GB" sz="2400" dirty="0"/>
              <a:t> to the emergence of Model Context Protocols (MCPs), we’re seeing tools that allow business users to “talk to their data” and receive charts, forecasts, or narratives on the fly.</a:t>
            </a:r>
          </a:p>
        </p:txBody>
      </p:sp>
    </p:spTree>
    <p:extLst>
      <p:ext uri="{BB962C8B-B14F-4D97-AF65-F5344CB8AC3E}">
        <p14:creationId xmlns:p14="http://schemas.microsoft.com/office/powerpoint/2010/main" val="3632380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4E001-EE23-3709-D514-A28C511678D9}"/>
              </a:ext>
            </a:extLst>
          </p:cNvPr>
          <p:cNvSpPr>
            <a:spLocks noGrp="1"/>
          </p:cNvSpPr>
          <p:nvPr>
            <p:ph type="title"/>
          </p:nvPr>
        </p:nvSpPr>
        <p:spPr/>
        <p:txBody>
          <a:bodyPr/>
          <a:lstStyle/>
          <a:p>
            <a:r>
              <a:rPr lang="en-GB" dirty="0"/>
              <a:t>The Real challenge</a:t>
            </a:r>
          </a:p>
        </p:txBody>
      </p:sp>
      <p:sp>
        <p:nvSpPr>
          <p:cNvPr id="3" name="Content Placeholder 2">
            <a:extLst>
              <a:ext uri="{FF2B5EF4-FFF2-40B4-BE49-F238E27FC236}">
                <a16:creationId xmlns:a16="http://schemas.microsoft.com/office/drawing/2014/main" id="{034F08FD-AFBB-8E7C-5C94-5E3066DA9327}"/>
              </a:ext>
            </a:extLst>
          </p:cNvPr>
          <p:cNvSpPr>
            <a:spLocks noGrp="1"/>
          </p:cNvSpPr>
          <p:nvPr>
            <p:ph idx="1"/>
          </p:nvPr>
        </p:nvSpPr>
        <p:spPr/>
        <p:txBody>
          <a:bodyPr/>
          <a:lstStyle/>
          <a:p>
            <a:pPr>
              <a:buFont typeface="Wingdings" panose="05000000000000000000" pitchFamily="2" charset="2"/>
              <a:buChar char="§"/>
            </a:pPr>
            <a:r>
              <a:rPr lang="en-GB" dirty="0">
                <a:solidFill>
                  <a:srgbClr val="FF0000"/>
                </a:solidFill>
              </a:rPr>
              <a:t>But there’s a problem</a:t>
            </a:r>
            <a:r>
              <a:rPr lang="en-GB" dirty="0"/>
              <a:t>: most GenAI tools lack context. </a:t>
            </a:r>
          </a:p>
          <a:p>
            <a:pPr>
              <a:buFont typeface="Wingdings" panose="05000000000000000000" pitchFamily="2" charset="2"/>
              <a:buChar char="§"/>
            </a:pPr>
            <a:r>
              <a:rPr lang="en-GB" dirty="0"/>
              <a:t>They can guess at a question’s meaning, but without a defined, governed model of your business, they can’t guarantee accurate answers.</a:t>
            </a:r>
          </a:p>
          <a:p>
            <a:pPr marL="0" indent="0">
              <a:buNone/>
            </a:pPr>
            <a:r>
              <a:rPr lang="en-GB" sz="2000" dirty="0"/>
              <a:t>“</a:t>
            </a:r>
            <a:r>
              <a:rPr lang="en-GB" sz="2000" i="1" dirty="0"/>
              <a:t>When your CEO wants to ask a </a:t>
            </a:r>
            <a:r>
              <a:rPr lang="en-GB" sz="2000" i="1" dirty="0">
                <a:hlinkClick r:id="rId2"/>
              </a:rPr>
              <a:t>natural language</a:t>
            </a:r>
            <a:r>
              <a:rPr lang="en-GB" sz="2000" i="1" dirty="0"/>
              <a:t> question, the process to get an answer can be incredibly slow and fragmented. The real challenge is bridging the gap between technical teams who organize the data and business leaders who just need answers</a:t>
            </a:r>
            <a:r>
              <a:rPr lang="en-GB" sz="2000" dirty="0"/>
              <a:t>.” -</a:t>
            </a:r>
            <a:r>
              <a:rPr lang="en-GB" sz="1600" dirty="0"/>
              <a:t>Dael Williamson, EMEA Field CTO at Databricks</a:t>
            </a:r>
          </a:p>
        </p:txBody>
      </p:sp>
    </p:spTree>
    <p:extLst>
      <p:ext uri="{BB962C8B-B14F-4D97-AF65-F5344CB8AC3E}">
        <p14:creationId xmlns:p14="http://schemas.microsoft.com/office/powerpoint/2010/main" val="3639009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654BD-0D27-8001-9FD6-1924783BAB98}"/>
              </a:ext>
            </a:extLst>
          </p:cNvPr>
          <p:cNvSpPr>
            <a:spLocks noGrp="1"/>
          </p:cNvSpPr>
          <p:nvPr>
            <p:ph type="title"/>
          </p:nvPr>
        </p:nvSpPr>
        <p:spPr/>
        <p:txBody>
          <a:bodyPr/>
          <a:lstStyle/>
          <a:p>
            <a:r>
              <a:rPr lang="en-GB" b="1" dirty="0"/>
              <a:t>Overview of BI Trends in 2025</a:t>
            </a:r>
            <a:br>
              <a:rPr lang="en-GB" b="1" dirty="0"/>
            </a:br>
            <a:endParaRPr lang="en-GB" dirty="0"/>
          </a:p>
        </p:txBody>
      </p:sp>
      <p:sp>
        <p:nvSpPr>
          <p:cNvPr id="3" name="Content Placeholder 2">
            <a:extLst>
              <a:ext uri="{FF2B5EF4-FFF2-40B4-BE49-F238E27FC236}">
                <a16:creationId xmlns:a16="http://schemas.microsoft.com/office/drawing/2014/main" id="{9007A11B-CC51-E1BD-F5BA-DFB7577D0812}"/>
              </a:ext>
            </a:extLst>
          </p:cNvPr>
          <p:cNvSpPr>
            <a:spLocks noGrp="1"/>
          </p:cNvSpPr>
          <p:nvPr>
            <p:ph idx="1"/>
          </p:nvPr>
        </p:nvSpPr>
        <p:spPr/>
        <p:txBody>
          <a:bodyPr/>
          <a:lstStyle/>
          <a:p>
            <a:r>
              <a:rPr lang="en-GB" sz="2400" b="1" dirty="0"/>
              <a:t>AI-Driven &amp; Real-Time:</a:t>
            </a:r>
            <a:r>
              <a:rPr lang="en-GB" sz="2400" dirty="0"/>
              <a:t> BI tools are now intelligent, interactive systems—offering on-demand insights without IT support.</a:t>
            </a:r>
          </a:p>
          <a:p>
            <a:r>
              <a:rPr lang="en-GB" sz="2400" b="1" dirty="0"/>
              <a:t>User-Centric Design:</a:t>
            </a:r>
            <a:r>
              <a:rPr lang="en-GB" sz="2400" dirty="0"/>
              <a:t> Dashboards have evolved into </a:t>
            </a:r>
            <a:r>
              <a:rPr lang="en-GB" sz="2400" i="1" dirty="0"/>
              <a:t>“smart”</a:t>
            </a:r>
            <a:r>
              <a:rPr lang="en-GB" sz="2400" dirty="0"/>
              <a:t>, conversational interfaces that guide users to key insights.</a:t>
            </a:r>
          </a:p>
          <a:p>
            <a:r>
              <a:rPr lang="en-GB" sz="2400" b="1" dirty="0"/>
              <a:t>Key Themes:</a:t>
            </a:r>
            <a:r>
              <a:rPr lang="en-GB" sz="2400" dirty="0"/>
              <a:t> Augmented Analytics, Conversational BI, Data Observability, and Cloud BI make insights faster and more accessible.</a:t>
            </a:r>
          </a:p>
          <a:p>
            <a:r>
              <a:rPr lang="en-GB" sz="2400" b="1" dirty="0"/>
              <a:t>Data Foundations Matter:</a:t>
            </a:r>
            <a:r>
              <a:rPr lang="en-GB" sz="2400" dirty="0"/>
              <a:t> Advanced BI relies on </a:t>
            </a:r>
            <a:r>
              <a:rPr lang="en-GB" sz="2400" i="1" dirty="0"/>
              <a:t>clean, governed, and consistent</a:t>
            </a:r>
            <a:r>
              <a:rPr lang="en-GB" sz="2400" dirty="0"/>
              <a:t> data — poor data quality undermines even the best AI tools.</a:t>
            </a:r>
          </a:p>
          <a:p>
            <a:pPr marL="0" indent="0">
              <a:buNone/>
            </a:pPr>
            <a:endParaRPr lang="en-GB" dirty="0"/>
          </a:p>
        </p:txBody>
      </p:sp>
    </p:spTree>
    <p:extLst>
      <p:ext uri="{BB962C8B-B14F-4D97-AF65-F5344CB8AC3E}">
        <p14:creationId xmlns:p14="http://schemas.microsoft.com/office/powerpoint/2010/main" val="412995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013F-57EA-F593-CC24-24D43CFE9FA6}"/>
              </a:ext>
            </a:extLst>
          </p:cNvPr>
          <p:cNvSpPr>
            <a:spLocks noGrp="1"/>
          </p:cNvSpPr>
          <p:nvPr>
            <p:ph type="title"/>
          </p:nvPr>
        </p:nvSpPr>
        <p:spPr>
          <a:xfrm>
            <a:off x="609600" y="68262"/>
            <a:ext cx="10972800" cy="1143000"/>
          </a:xfrm>
        </p:spPr>
        <p:txBody>
          <a:bodyPr/>
          <a:lstStyle/>
          <a:p>
            <a:r>
              <a:rPr lang="en-GB" b="1" dirty="0"/>
              <a:t>Importance of BI Trends in Industry</a:t>
            </a:r>
            <a:br>
              <a:rPr lang="en-GB" b="1" dirty="0"/>
            </a:br>
            <a:endParaRPr lang="en-GB" dirty="0"/>
          </a:p>
        </p:txBody>
      </p:sp>
      <p:sp>
        <p:nvSpPr>
          <p:cNvPr id="3" name="Content Placeholder 2">
            <a:extLst>
              <a:ext uri="{FF2B5EF4-FFF2-40B4-BE49-F238E27FC236}">
                <a16:creationId xmlns:a16="http://schemas.microsoft.com/office/drawing/2014/main" id="{5E7297D7-D2FB-7907-D97B-E7F990FA5649}"/>
              </a:ext>
            </a:extLst>
          </p:cNvPr>
          <p:cNvSpPr>
            <a:spLocks noGrp="1"/>
          </p:cNvSpPr>
          <p:nvPr>
            <p:ph idx="1"/>
          </p:nvPr>
        </p:nvSpPr>
        <p:spPr>
          <a:xfrm>
            <a:off x="133865" y="961038"/>
            <a:ext cx="11924270" cy="5248974"/>
          </a:xfrm>
        </p:spPr>
        <p:txBody>
          <a:bodyPr/>
          <a:lstStyle/>
          <a:p>
            <a:pPr>
              <a:buFont typeface="Wingdings" panose="05000000000000000000" pitchFamily="2" charset="2"/>
              <a:buChar char="§"/>
            </a:pPr>
            <a:r>
              <a:rPr lang="en-GB" sz="2000" b="1" dirty="0"/>
              <a:t>Data-Driven Advantage:</a:t>
            </a:r>
            <a:br>
              <a:rPr lang="en-GB" sz="2000" dirty="0"/>
            </a:br>
            <a:r>
              <a:rPr lang="en-GB" sz="2000" dirty="0"/>
              <a:t>Organisations with strong data quality achieve higher revenue and lower costs — BI best practices directly boost performance.</a:t>
            </a:r>
          </a:p>
          <a:p>
            <a:pPr>
              <a:buFont typeface="Wingdings" panose="05000000000000000000" pitchFamily="2" charset="2"/>
              <a:buChar char="§"/>
            </a:pPr>
            <a:r>
              <a:rPr lang="en-GB" sz="2000" b="1" dirty="0"/>
              <a:t>Rising Investment:</a:t>
            </a:r>
            <a:br>
              <a:rPr lang="en-GB" sz="2000" dirty="0"/>
            </a:br>
            <a:r>
              <a:rPr lang="en-GB" sz="2000" dirty="0"/>
              <a:t>The global BI market is set to grow from </a:t>
            </a:r>
            <a:r>
              <a:rPr lang="en-GB" sz="2000" b="1" dirty="0"/>
              <a:t>$36.8 B (2025)</a:t>
            </a:r>
            <a:r>
              <a:rPr lang="en-GB" sz="2000" dirty="0"/>
              <a:t> to </a:t>
            </a:r>
            <a:r>
              <a:rPr lang="en-GB" sz="2000" b="1" dirty="0"/>
              <a:t>$116 B (2033)</a:t>
            </a:r>
            <a:r>
              <a:rPr lang="en-GB" sz="2000" dirty="0"/>
              <a:t>, showing BI’s central role in business strategy.</a:t>
            </a:r>
          </a:p>
          <a:p>
            <a:pPr>
              <a:buFont typeface="Wingdings" panose="05000000000000000000" pitchFamily="2" charset="2"/>
              <a:buChar char="§"/>
            </a:pPr>
            <a:r>
              <a:rPr lang="en-GB" sz="2000" b="1" dirty="0"/>
              <a:t>Widespread Adoption:</a:t>
            </a:r>
            <a:br>
              <a:rPr lang="en-GB" sz="2000" dirty="0"/>
            </a:br>
            <a:r>
              <a:rPr lang="en-GB" sz="2000" dirty="0"/>
              <a:t>Self-service and AI-powered analytics are now the </a:t>
            </a:r>
            <a:r>
              <a:rPr lang="en-GB" sz="2000" b="1" dirty="0"/>
              <a:t>industry norm</a:t>
            </a:r>
            <a:r>
              <a:rPr lang="en-GB" sz="2000" dirty="0"/>
              <a:t>, driving efficiency, innovation, and competitiveness.</a:t>
            </a:r>
          </a:p>
          <a:p>
            <a:endParaRPr lang="en-GB" sz="2400" dirty="0"/>
          </a:p>
          <a:p>
            <a:pPr marL="0" indent="0">
              <a:buNone/>
            </a:pPr>
            <a:r>
              <a:rPr lang="en-GB" sz="1800" dirty="0"/>
              <a:t>Source: </a:t>
            </a:r>
            <a:r>
              <a:rPr lang="en-GB" sz="1800" b="1" dirty="0"/>
              <a:t>S.R. Analytics (2025).</a:t>
            </a:r>
            <a:r>
              <a:rPr lang="en-GB" sz="1800" dirty="0"/>
              <a:t> </a:t>
            </a:r>
            <a:r>
              <a:rPr lang="en-GB" sz="1800" i="1" dirty="0"/>
              <a:t>“10 BI and Analytics Trends Reshaping Mid-Sized Companies in 2025.”</a:t>
            </a:r>
            <a:br>
              <a:rPr lang="en-GB" sz="1800" dirty="0"/>
            </a:br>
            <a:r>
              <a:rPr lang="en-GB" sz="1800" dirty="0"/>
              <a:t>Retrieved from </a:t>
            </a:r>
            <a:r>
              <a:rPr lang="en-GB" sz="1800" dirty="0">
                <a:hlinkClick r:id="rId2"/>
              </a:rPr>
              <a:t>https://sranalytics.io</a:t>
            </a:r>
            <a:endParaRPr lang="en-GB" sz="1800" dirty="0"/>
          </a:p>
          <a:p>
            <a:pPr marL="0" indent="0">
              <a:buNone/>
            </a:pPr>
            <a:endParaRPr lang="en-GB" dirty="0"/>
          </a:p>
        </p:txBody>
      </p:sp>
    </p:spTree>
    <p:extLst>
      <p:ext uri="{BB962C8B-B14F-4D97-AF65-F5344CB8AC3E}">
        <p14:creationId xmlns:p14="http://schemas.microsoft.com/office/powerpoint/2010/main" val="2100847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5390-B87C-1BB9-D00E-41DE195C176A}"/>
              </a:ext>
            </a:extLst>
          </p:cNvPr>
          <p:cNvSpPr>
            <a:spLocks noGrp="1"/>
          </p:cNvSpPr>
          <p:nvPr>
            <p:ph type="title"/>
          </p:nvPr>
        </p:nvSpPr>
        <p:spPr/>
        <p:txBody>
          <a:bodyPr/>
          <a:lstStyle/>
          <a:p>
            <a:r>
              <a:rPr lang="en-GB" sz="3200" b="1" dirty="0"/>
              <a:t>Evolution of BI (From 2020 to 2025)</a:t>
            </a:r>
          </a:p>
        </p:txBody>
      </p:sp>
      <p:graphicFrame>
        <p:nvGraphicFramePr>
          <p:cNvPr id="4" name="Table 3">
            <a:extLst>
              <a:ext uri="{FF2B5EF4-FFF2-40B4-BE49-F238E27FC236}">
                <a16:creationId xmlns:a16="http://schemas.microsoft.com/office/drawing/2014/main" id="{1AABC7D2-946B-B2A4-FCA5-799BCDB248EE}"/>
              </a:ext>
            </a:extLst>
          </p:cNvPr>
          <p:cNvGraphicFramePr>
            <a:graphicFrameLocks noGrp="1"/>
          </p:cNvGraphicFramePr>
          <p:nvPr>
            <p:extLst>
              <p:ext uri="{D42A27DB-BD31-4B8C-83A1-F6EECF244321}">
                <p14:modId xmlns:p14="http://schemas.microsoft.com/office/powerpoint/2010/main" val="2931393742"/>
              </p:ext>
            </p:extLst>
          </p:nvPr>
        </p:nvGraphicFramePr>
        <p:xfrm>
          <a:off x="1335024" y="1417638"/>
          <a:ext cx="9912096" cy="4127128"/>
        </p:xfrm>
        <a:graphic>
          <a:graphicData uri="http://schemas.openxmlformats.org/drawingml/2006/table">
            <a:tbl>
              <a:tblPr>
                <a:tableStyleId>{3C2FFA5D-87B4-456A-9821-1D502468CF0F}</a:tableStyleId>
              </a:tblPr>
              <a:tblGrid>
                <a:gridCol w="1111614">
                  <a:extLst>
                    <a:ext uri="{9D8B030D-6E8A-4147-A177-3AD203B41FA5}">
                      <a16:colId xmlns:a16="http://schemas.microsoft.com/office/drawing/2014/main" val="2258890040"/>
                    </a:ext>
                  </a:extLst>
                </a:gridCol>
                <a:gridCol w="4843848">
                  <a:extLst>
                    <a:ext uri="{9D8B030D-6E8A-4147-A177-3AD203B41FA5}">
                      <a16:colId xmlns:a16="http://schemas.microsoft.com/office/drawing/2014/main" val="174686694"/>
                    </a:ext>
                  </a:extLst>
                </a:gridCol>
                <a:gridCol w="3956634">
                  <a:extLst>
                    <a:ext uri="{9D8B030D-6E8A-4147-A177-3AD203B41FA5}">
                      <a16:colId xmlns:a16="http://schemas.microsoft.com/office/drawing/2014/main" val="1474713027"/>
                    </a:ext>
                  </a:extLst>
                </a:gridCol>
              </a:tblGrid>
              <a:tr h="298271">
                <a:tc>
                  <a:txBody>
                    <a:bodyPr/>
                    <a:lstStyle/>
                    <a:p>
                      <a:pPr>
                        <a:buNone/>
                      </a:pPr>
                      <a:r>
                        <a:rPr lang="en-GB" sz="1400" b="1"/>
                        <a:t>Year</a:t>
                      </a:r>
                      <a:endParaRPr lang="en-GB" sz="1400"/>
                    </a:p>
                  </a:txBody>
                  <a:tcPr marL="69935" marR="69935" marT="34968" marB="34968" anchor="ctr"/>
                </a:tc>
                <a:tc>
                  <a:txBody>
                    <a:bodyPr/>
                    <a:lstStyle/>
                    <a:p>
                      <a:pPr>
                        <a:buNone/>
                      </a:pPr>
                      <a:r>
                        <a:rPr lang="en-GB" sz="1400" b="1"/>
                        <a:t>Key Developments</a:t>
                      </a:r>
                      <a:endParaRPr lang="en-GB" sz="1400"/>
                    </a:p>
                  </a:txBody>
                  <a:tcPr marL="69935" marR="69935" marT="34968" marB="34968" anchor="ctr"/>
                </a:tc>
                <a:tc>
                  <a:txBody>
                    <a:bodyPr/>
                    <a:lstStyle/>
                    <a:p>
                      <a:pPr>
                        <a:buNone/>
                      </a:pPr>
                      <a:r>
                        <a:rPr lang="en-GB" sz="1400" b="1"/>
                        <a:t>Impact on BI</a:t>
                      </a:r>
                      <a:endParaRPr lang="en-GB" sz="1400"/>
                    </a:p>
                  </a:txBody>
                  <a:tcPr marL="69935" marR="69935" marT="34968" marB="34968" anchor="ctr"/>
                </a:tc>
                <a:extLst>
                  <a:ext uri="{0D108BD9-81ED-4DB2-BD59-A6C34878D82A}">
                    <a16:rowId xmlns:a16="http://schemas.microsoft.com/office/drawing/2014/main" val="1093342135"/>
                  </a:ext>
                </a:extLst>
              </a:tr>
              <a:tr h="1178110">
                <a:tc>
                  <a:txBody>
                    <a:bodyPr/>
                    <a:lstStyle/>
                    <a:p>
                      <a:pPr>
                        <a:buNone/>
                      </a:pPr>
                      <a:r>
                        <a:rPr lang="en-GB" sz="1400" b="1"/>
                        <a:t>2020</a:t>
                      </a:r>
                      <a:endParaRPr lang="en-GB" sz="1400"/>
                    </a:p>
                  </a:txBody>
                  <a:tcPr marL="69935" marR="69935" marT="34968" marB="34968" anchor="ctr"/>
                </a:tc>
                <a:tc>
                  <a:txBody>
                    <a:bodyPr/>
                    <a:lstStyle/>
                    <a:p>
                      <a:pPr>
                        <a:buNone/>
                      </a:pPr>
                      <a:r>
                        <a:rPr lang="en-GB" sz="1400" dirty="0"/>
                        <a:t>Shift from static reports to </a:t>
                      </a:r>
                      <a:r>
                        <a:rPr lang="en-GB" sz="1400" b="1" dirty="0"/>
                        <a:t>interactive dashboards</a:t>
                      </a:r>
                      <a:r>
                        <a:rPr lang="en-GB" sz="1400" dirty="0"/>
                        <a:t>; pandemic accelerated </a:t>
                      </a:r>
                      <a:r>
                        <a:rPr lang="en-GB" sz="1400" b="1" dirty="0"/>
                        <a:t>cloud BI</a:t>
                      </a:r>
                      <a:r>
                        <a:rPr lang="en-GB" sz="1400" dirty="0"/>
                        <a:t> adoption. (Gartner via </a:t>
                      </a:r>
                      <a:r>
                        <a:rPr lang="en-GB" sz="1400" dirty="0" err="1"/>
                        <a:t>GetOnData</a:t>
                      </a:r>
                      <a:r>
                        <a:rPr lang="en-GB" sz="1400" dirty="0"/>
                        <a:t>; </a:t>
                      </a:r>
                      <a:r>
                        <a:rPr lang="en-GB" sz="1400" dirty="0" err="1"/>
                        <a:t>SelectHub</a:t>
                      </a:r>
                      <a:r>
                        <a:rPr lang="en-GB" sz="1400" dirty="0"/>
                        <a:t>)</a:t>
                      </a:r>
                    </a:p>
                  </a:txBody>
                  <a:tcPr marL="69935" marR="69935" marT="34968" marB="34968" anchor="ctr"/>
                </a:tc>
                <a:tc>
                  <a:txBody>
                    <a:bodyPr/>
                    <a:lstStyle/>
                    <a:p>
                      <a:pPr>
                        <a:buNone/>
                      </a:pPr>
                      <a:r>
                        <a:rPr lang="en-GB" sz="1400"/>
                        <a:t>Real-time, remote-friendly analytics became essential.</a:t>
                      </a:r>
                    </a:p>
                  </a:txBody>
                  <a:tcPr marL="69935" marR="69935" marT="34968" marB="34968" anchor="ctr"/>
                </a:tc>
                <a:extLst>
                  <a:ext uri="{0D108BD9-81ED-4DB2-BD59-A6C34878D82A}">
                    <a16:rowId xmlns:a16="http://schemas.microsoft.com/office/drawing/2014/main" val="3205786707"/>
                  </a:ext>
                </a:extLst>
              </a:tr>
              <a:tr h="957214">
                <a:tc>
                  <a:txBody>
                    <a:bodyPr/>
                    <a:lstStyle/>
                    <a:p>
                      <a:pPr>
                        <a:buNone/>
                      </a:pPr>
                      <a:r>
                        <a:rPr lang="en-GB" sz="1400" b="1" dirty="0"/>
                        <a:t>2021–22</a:t>
                      </a:r>
                      <a:endParaRPr lang="en-GB" sz="1400" dirty="0"/>
                    </a:p>
                  </a:txBody>
                  <a:tcPr marL="69935" marR="69935" marT="34968" marB="34968" anchor="ctr"/>
                </a:tc>
                <a:tc>
                  <a:txBody>
                    <a:bodyPr/>
                    <a:lstStyle/>
                    <a:p>
                      <a:pPr>
                        <a:buNone/>
                      </a:pPr>
                      <a:r>
                        <a:rPr lang="en-GB" sz="1400"/>
                        <a:t>Rise of </a:t>
                      </a:r>
                      <a:r>
                        <a:rPr lang="en-GB" sz="1400" b="1"/>
                        <a:t>self-service BI</a:t>
                      </a:r>
                      <a:r>
                        <a:rPr lang="en-GB" sz="1400"/>
                        <a:t> and </a:t>
                      </a:r>
                      <a:r>
                        <a:rPr lang="en-GB" sz="1400" b="1"/>
                        <a:t>data democratization</a:t>
                      </a:r>
                      <a:r>
                        <a:rPr lang="en-GB" sz="1400"/>
                        <a:t>; focus on </a:t>
                      </a:r>
                      <a:r>
                        <a:rPr lang="en-GB" sz="1400" b="1"/>
                        <a:t>data literacy</a:t>
                      </a:r>
                      <a:r>
                        <a:rPr lang="en-GB" sz="1400"/>
                        <a:t> and accessibility. (GetOnData)</a:t>
                      </a:r>
                    </a:p>
                  </a:txBody>
                  <a:tcPr marL="69935" marR="69935" marT="34968" marB="34968" anchor="ctr"/>
                </a:tc>
                <a:tc>
                  <a:txBody>
                    <a:bodyPr/>
                    <a:lstStyle/>
                    <a:p>
                      <a:pPr>
                        <a:buNone/>
                      </a:pPr>
                      <a:r>
                        <a:rPr lang="en-GB" sz="1400"/>
                        <a:t>Broader user access → data-driven culture across organisations.</a:t>
                      </a:r>
                    </a:p>
                  </a:txBody>
                  <a:tcPr marL="69935" marR="69935" marT="34968" marB="34968" anchor="ctr"/>
                </a:tc>
                <a:extLst>
                  <a:ext uri="{0D108BD9-81ED-4DB2-BD59-A6C34878D82A}">
                    <a16:rowId xmlns:a16="http://schemas.microsoft.com/office/drawing/2014/main" val="414543145"/>
                  </a:ext>
                </a:extLst>
              </a:tr>
              <a:tr h="736319">
                <a:tc>
                  <a:txBody>
                    <a:bodyPr/>
                    <a:lstStyle/>
                    <a:p>
                      <a:pPr>
                        <a:buNone/>
                      </a:pPr>
                      <a:r>
                        <a:rPr lang="en-GB" sz="1400" b="1"/>
                        <a:t>2023</a:t>
                      </a:r>
                      <a:endParaRPr lang="en-GB" sz="1400"/>
                    </a:p>
                  </a:txBody>
                  <a:tcPr marL="69935" marR="69935" marT="34968" marB="34968" anchor="ctr"/>
                </a:tc>
                <a:tc>
                  <a:txBody>
                    <a:bodyPr/>
                    <a:lstStyle/>
                    <a:p>
                      <a:pPr>
                        <a:buNone/>
                      </a:pPr>
                      <a:r>
                        <a:rPr lang="en-GB" sz="1400" b="1"/>
                        <a:t>Generative AI</a:t>
                      </a:r>
                      <a:r>
                        <a:rPr lang="en-GB" sz="1400"/>
                        <a:t> integrated into BI tools (e.g., Power BI Copilot, Tableau GPT). (SR Analytics)</a:t>
                      </a:r>
                    </a:p>
                  </a:txBody>
                  <a:tcPr marL="69935" marR="69935" marT="34968" marB="34968" anchor="ctr"/>
                </a:tc>
                <a:tc>
                  <a:txBody>
                    <a:bodyPr/>
                    <a:lstStyle/>
                    <a:p>
                      <a:pPr>
                        <a:buNone/>
                      </a:pPr>
                      <a:r>
                        <a:rPr lang="en-GB" sz="1400"/>
                        <a:t>Conversational BI and automated insight generation began.</a:t>
                      </a:r>
                    </a:p>
                  </a:txBody>
                  <a:tcPr marL="69935" marR="69935" marT="34968" marB="34968" anchor="ctr"/>
                </a:tc>
                <a:extLst>
                  <a:ext uri="{0D108BD9-81ED-4DB2-BD59-A6C34878D82A}">
                    <a16:rowId xmlns:a16="http://schemas.microsoft.com/office/drawing/2014/main" val="2072311607"/>
                  </a:ext>
                </a:extLst>
              </a:tr>
              <a:tr h="957214">
                <a:tc>
                  <a:txBody>
                    <a:bodyPr/>
                    <a:lstStyle/>
                    <a:p>
                      <a:pPr>
                        <a:buNone/>
                      </a:pPr>
                      <a:r>
                        <a:rPr lang="en-GB" sz="1400" b="1"/>
                        <a:t>2024–25</a:t>
                      </a:r>
                      <a:endParaRPr lang="en-GB" sz="1400"/>
                    </a:p>
                  </a:txBody>
                  <a:tcPr marL="69935" marR="69935" marT="34968" marB="34968" anchor="ctr"/>
                </a:tc>
                <a:tc>
                  <a:txBody>
                    <a:bodyPr/>
                    <a:lstStyle/>
                    <a:p>
                      <a:pPr>
                        <a:buNone/>
                      </a:pPr>
                      <a:r>
                        <a:rPr lang="en-GB" sz="1400"/>
                        <a:t>Focus on </a:t>
                      </a:r>
                      <a:r>
                        <a:rPr lang="en-GB" sz="1400" b="1"/>
                        <a:t>trust, quality, and observability</a:t>
                      </a:r>
                      <a:r>
                        <a:rPr lang="en-GB" sz="1400"/>
                        <a:t>; emergence of </a:t>
                      </a:r>
                      <a:r>
                        <a:rPr lang="en-GB" sz="1400" b="1"/>
                        <a:t>autonomous/agentic BI</a:t>
                      </a:r>
                      <a:r>
                        <a:rPr lang="en-GB" sz="1400"/>
                        <a:t>. (SR Analytics; Perficient)</a:t>
                      </a:r>
                    </a:p>
                  </a:txBody>
                  <a:tcPr marL="69935" marR="69935" marT="34968" marB="34968" anchor="ctr"/>
                </a:tc>
                <a:tc>
                  <a:txBody>
                    <a:bodyPr/>
                    <a:lstStyle/>
                    <a:p>
                      <a:pPr>
                        <a:buNone/>
                      </a:pPr>
                      <a:r>
                        <a:rPr lang="en-GB" sz="1400" dirty="0"/>
                        <a:t>BI evolving from decision support → decision automation.</a:t>
                      </a:r>
                    </a:p>
                  </a:txBody>
                  <a:tcPr marL="69935" marR="69935" marT="34968" marB="34968" anchor="ctr"/>
                </a:tc>
                <a:extLst>
                  <a:ext uri="{0D108BD9-81ED-4DB2-BD59-A6C34878D82A}">
                    <a16:rowId xmlns:a16="http://schemas.microsoft.com/office/drawing/2014/main" val="4080941253"/>
                  </a:ext>
                </a:extLst>
              </a:tr>
            </a:tbl>
          </a:graphicData>
        </a:graphic>
      </p:graphicFrame>
    </p:spTree>
    <p:extLst>
      <p:ext uri="{BB962C8B-B14F-4D97-AF65-F5344CB8AC3E}">
        <p14:creationId xmlns:p14="http://schemas.microsoft.com/office/powerpoint/2010/main" val="1091367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4AA0-6CC4-CF95-46CB-8DBC679B55C7}"/>
              </a:ext>
            </a:extLst>
          </p:cNvPr>
          <p:cNvSpPr>
            <a:spLocks noGrp="1"/>
          </p:cNvSpPr>
          <p:nvPr>
            <p:ph type="title"/>
          </p:nvPr>
        </p:nvSpPr>
        <p:spPr/>
        <p:txBody>
          <a:bodyPr/>
          <a:lstStyle/>
          <a:p>
            <a:r>
              <a:rPr lang="en-GB" b="1" dirty="0"/>
              <a:t>Top BI Trends for 2025</a:t>
            </a:r>
            <a:endParaRPr lang="en-GB" dirty="0"/>
          </a:p>
        </p:txBody>
      </p:sp>
      <p:sp>
        <p:nvSpPr>
          <p:cNvPr id="3" name="Content Placeholder 2">
            <a:extLst>
              <a:ext uri="{FF2B5EF4-FFF2-40B4-BE49-F238E27FC236}">
                <a16:creationId xmlns:a16="http://schemas.microsoft.com/office/drawing/2014/main" id="{F5635E3F-986F-618C-D54E-0FCBF93216E5}"/>
              </a:ext>
            </a:extLst>
          </p:cNvPr>
          <p:cNvSpPr>
            <a:spLocks noGrp="1"/>
          </p:cNvSpPr>
          <p:nvPr>
            <p:ph idx="1"/>
          </p:nvPr>
        </p:nvSpPr>
        <p:spPr/>
        <p:txBody>
          <a:bodyPr/>
          <a:lstStyle/>
          <a:p>
            <a:pPr>
              <a:buFont typeface="+mj-lt"/>
              <a:buAutoNum type="arabicPeriod"/>
            </a:pPr>
            <a:r>
              <a:rPr lang="en-GB" sz="1600" b="1" dirty="0"/>
              <a:t>Augmented Analytics</a:t>
            </a:r>
            <a:r>
              <a:rPr lang="en-GB" sz="1600" dirty="0"/>
              <a:t> – AI automates data prep and insight discovery.</a:t>
            </a:r>
          </a:p>
          <a:p>
            <a:pPr>
              <a:buFont typeface="+mj-lt"/>
              <a:buAutoNum type="arabicPeriod"/>
            </a:pPr>
            <a:r>
              <a:rPr lang="en-GB" sz="1600" b="1" dirty="0"/>
              <a:t>Conversational BI</a:t>
            </a:r>
            <a:r>
              <a:rPr lang="en-GB" sz="1600" dirty="0"/>
              <a:t> – Natural language queries allow “chat with your data.”</a:t>
            </a:r>
          </a:p>
          <a:p>
            <a:pPr>
              <a:buFont typeface="+mj-lt"/>
              <a:buAutoNum type="arabicPeriod"/>
            </a:pPr>
            <a:r>
              <a:rPr lang="en-GB" sz="1600" b="1" dirty="0"/>
              <a:t>Data Observability</a:t>
            </a:r>
            <a:r>
              <a:rPr lang="en-GB" sz="1600" dirty="0"/>
              <a:t> – Ensures quality and reliability across pipelines.</a:t>
            </a:r>
          </a:p>
          <a:p>
            <a:pPr>
              <a:buFont typeface="+mj-lt"/>
              <a:buAutoNum type="arabicPeriod"/>
            </a:pPr>
            <a:r>
              <a:rPr lang="en-GB" sz="1600" b="1" dirty="0"/>
              <a:t>Embedded BI</a:t>
            </a:r>
            <a:r>
              <a:rPr lang="en-GB" sz="1600" dirty="0"/>
              <a:t> – Integrates dashboards inside apps for real-time decisions.</a:t>
            </a:r>
          </a:p>
          <a:p>
            <a:pPr>
              <a:buFont typeface="+mj-lt"/>
              <a:buAutoNum type="arabicPeriod"/>
            </a:pPr>
            <a:r>
              <a:rPr lang="en-GB" sz="1600" b="1" dirty="0"/>
              <a:t>Data Democratization</a:t>
            </a:r>
            <a:r>
              <a:rPr lang="en-GB" sz="1600" dirty="0"/>
              <a:t> – Broader data access supported by user-friendly tools.</a:t>
            </a:r>
          </a:p>
          <a:p>
            <a:pPr>
              <a:buFont typeface="+mj-lt"/>
              <a:buAutoNum type="arabicPeriod"/>
            </a:pPr>
            <a:r>
              <a:rPr lang="en-GB" sz="1600" b="1" dirty="0"/>
              <a:t>Cloud &amp; SaaS BI</a:t>
            </a:r>
            <a:r>
              <a:rPr lang="en-GB" sz="1600" dirty="0"/>
              <a:t> – Cloud-native analytics enabling scalability and collaboration.</a:t>
            </a:r>
          </a:p>
          <a:p>
            <a:pPr>
              <a:buFont typeface="+mj-lt"/>
              <a:buAutoNum type="arabicPeriod"/>
            </a:pPr>
            <a:r>
              <a:rPr lang="en-GB" sz="1600" b="1" dirty="0"/>
              <a:t>Ethical AI in BI</a:t>
            </a:r>
            <a:r>
              <a:rPr lang="en-GB" sz="1600" dirty="0"/>
              <a:t> – Fairness, transparency, and accountability in models.</a:t>
            </a:r>
          </a:p>
          <a:p>
            <a:pPr>
              <a:buFont typeface="+mj-lt"/>
              <a:buAutoNum type="arabicPeriod"/>
            </a:pPr>
            <a:r>
              <a:rPr lang="en-GB" sz="1600" b="1" dirty="0"/>
              <a:t>Data Literacy</a:t>
            </a:r>
            <a:r>
              <a:rPr lang="en-GB" sz="1600" dirty="0"/>
              <a:t> – Building skills across teams to interpret and communicate insights.</a:t>
            </a:r>
          </a:p>
          <a:p>
            <a:pPr>
              <a:buFont typeface="+mj-lt"/>
              <a:buAutoNum type="arabicPeriod"/>
            </a:pPr>
            <a:r>
              <a:rPr lang="en-GB" sz="1600" b="1" dirty="0"/>
              <a:t>Autonomous BI</a:t>
            </a:r>
            <a:r>
              <a:rPr lang="en-GB" sz="1600" dirty="0"/>
              <a:t> – Systems that proactively generate and deliver insights.</a:t>
            </a:r>
          </a:p>
          <a:p>
            <a:pPr>
              <a:buFont typeface="+mj-lt"/>
              <a:buAutoNum type="arabicPeriod"/>
            </a:pPr>
            <a:r>
              <a:rPr lang="en-GB" sz="1600" b="1" dirty="0"/>
              <a:t>Power BI &amp; Modern Tools</a:t>
            </a:r>
            <a:r>
              <a:rPr lang="en-GB" sz="1600" dirty="0"/>
              <a:t> – Unified analytics platforms for all data types</a:t>
            </a:r>
          </a:p>
          <a:p>
            <a:pPr marL="0" indent="0">
              <a:buNone/>
            </a:pPr>
            <a:endParaRPr lang="en-GB" dirty="0"/>
          </a:p>
        </p:txBody>
      </p:sp>
    </p:spTree>
    <p:extLst>
      <p:ext uri="{BB962C8B-B14F-4D97-AF65-F5344CB8AC3E}">
        <p14:creationId xmlns:p14="http://schemas.microsoft.com/office/powerpoint/2010/main" val="4205800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889FC-D9B4-180A-8827-27C4B811EB54}"/>
              </a:ext>
            </a:extLst>
          </p:cNvPr>
          <p:cNvSpPr>
            <a:spLocks noGrp="1"/>
          </p:cNvSpPr>
          <p:nvPr>
            <p:ph type="title"/>
          </p:nvPr>
        </p:nvSpPr>
        <p:spPr>
          <a:xfrm>
            <a:off x="609599" y="0"/>
            <a:ext cx="10972800" cy="932688"/>
          </a:xfrm>
        </p:spPr>
        <p:txBody>
          <a:bodyPr/>
          <a:lstStyle/>
          <a:p>
            <a:r>
              <a:rPr lang="en-GB" dirty="0"/>
              <a:t>Augmented Analytics</a:t>
            </a:r>
          </a:p>
        </p:txBody>
      </p:sp>
      <p:graphicFrame>
        <p:nvGraphicFramePr>
          <p:cNvPr id="4" name="Table 3">
            <a:extLst>
              <a:ext uri="{FF2B5EF4-FFF2-40B4-BE49-F238E27FC236}">
                <a16:creationId xmlns:a16="http://schemas.microsoft.com/office/drawing/2014/main" id="{8556A491-08E7-12B9-5277-B677DA8C7877}"/>
              </a:ext>
            </a:extLst>
          </p:cNvPr>
          <p:cNvGraphicFramePr>
            <a:graphicFrameLocks noGrp="1"/>
          </p:cNvGraphicFramePr>
          <p:nvPr>
            <p:extLst>
              <p:ext uri="{D42A27DB-BD31-4B8C-83A1-F6EECF244321}">
                <p14:modId xmlns:p14="http://schemas.microsoft.com/office/powerpoint/2010/main" val="2964276992"/>
              </p:ext>
            </p:extLst>
          </p:nvPr>
        </p:nvGraphicFramePr>
        <p:xfrm>
          <a:off x="943987" y="798868"/>
          <a:ext cx="10638412" cy="3916363"/>
        </p:xfrm>
        <a:graphic>
          <a:graphicData uri="http://schemas.openxmlformats.org/drawingml/2006/table">
            <a:tbl>
              <a:tblPr>
                <a:tableStyleId>{3C2FFA5D-87B4-456A-9821-1D502468CF0F}</a:tableStyleId>
              </a:tblPr>
              <a:tblGrid>
                <a:gridCol w="2725805">
                  <a:extLst>
                    <a:ext uri="{9D8B030D-6E8A-4147-A177-3AD203B41FA5}">
                      <a16:colId xmlns:a16="http://schemas.microsoft.com/office/drawing/2014/main" val="1596133566"/>
                    </a:ext>
                  </a:extLst>
                </a:gridCol>
                <a:gridCol w="4366470">
                  <a:extLst>
                    <a:ext uri="{9D8B030D-6E8A-4147-A177-3AD203B41FA5}">
                      <a16:colId xmlns:a16="http://schemas.microsoft.com/office/drawing/2014/main" val="825109063"/>
                    </a:ext>
                  </a:extLst>
                </a:gridCol>
                <a:gridCol w="3546137">
                  <a:extLst>
                    <a:ext uri="{9D8B030D-6E8A-4147-A177-3AD203B41FA5}">
                      <a16:colId xmlns:a16="http://schemas.microsoft.com/office/drawing/2014/main" val="1974009542"/>
                    </a:ext>
                  </a:extLst>
                </a:gridCol>
              </a:tblGrid>
              <a:tr h="333307">
                <a:tc>
                  <a:txBody>
                    <a:bodyPr/>
                    <a:lstStyle/>
                    <a:p>
                      <a:pPr>
                        <a:buNone/>
                      </a:pPr>
                      <a:r>
                        <a:rPr lang="en-GB" sz="1600" b="1"/>
                        <a:t>Aspect</a:t>
                      </a:r>
                      <a:endParaRPr lang="en-GB" sz="1600"/>
                    </a:p>
                  </a:txBody>
                  <a:tcPr marL="83327" marR="83327" marT="41663" marB="41663" anchor="ctr"/>
                </a:tc>
                <a:tc>
                  <a:txBody>
                    <a:bodyPr/>
                    <a:lstStyle/>
                    <a:p>
                      <a:pPr>
                        <a:buNone/>
                      </a:pPr>
                      <a:r>
                        <a:rPr lang="en-GB" sz="1600" b="1"/>
                        <a:t>Description</a:t>
                      </a:r>
                      <a:endParaRPr lang="en-GB" sz="1600"/>
                    </a:p>
                  </a:txBody>
                  <a:tcPr marL="83327" marR="83327" marT="41663" marB="41663" anchor="ctr"/>
                </a:tc>
                <a:tc>
                  <a:txBody>
                    <a:bodyPr/>
                    <a:lstStyle/>
                    <a:p>
                      <a:pPr>
                        <a:buNone/>
                      </a:pPr>
                      <a:r>
                        <a:rPr lang="en-GB" sz="1600" b="1"/>
                        <a:t>Impact / Example</a:t>
                      </a:r>
                      <a:endParaRPr lang="en-GB" sz="1600"/>
                    </a:p>
                  </a:txBody>
                  <a:tcPr marL="83327" marR="83327" marT="41663" marB="41663" anchor="ctr"/>
                </a:tc>
                <a:extLst>
                  <a:ext uri="{0D108BD9-81ED-4DB2-BD59-A6C34878D82A}">
                    <a16:rowId xmlns:a16="http://schemas.microsoft.com/office/drawing/2014/main" val="2479204229"/>
                  </a:ext>
                </a:extLst>
              </a:tr>
              <a:tr h="1083249">
                <a:tc>
                  <a:txBody>
                    <a:bodyPr/>
                    <a:lstStyle/>
                    <a:p>
                      <a:pPr>
                        <a:buNone/>
                      </a:pPr>
                      <a:r>
                        <a:rPr lang="en-GB" sz="1600" b="1" dirty="0"/>
                        <a:t>AI-Powered Insights</a:t>
                      </a:r>
                      <a:endParaRPr lang="en-GB" sz="1600" dirty="0"/>
                    </a:p>
                  </a:txBody>
                  <a:tcPr marL="83327" marR="83327" marT="41663" marB="41663" anchor="ctr"/>
                </a:tc>
                <a:tc>
                  <a:txBody>
                    <a:bodyPr/>
                    <a:lstStyle/>
                    <a:p>
                      <a:pPr>
                        <a:buNone/>
                      </a:pPr>
                      <a:r>
                        <a:rPr lang="en-GB" sz="1600"/>
                        <a:t>BI tools use AI/ML and NLP to automate data prep, pattern detection, and explanation. (Acuvate, 2025)</a:t>
                      </a:r>
                    </a:p>
                  </a:txBody>
                  <a:tcPr marL="83327" marR="83327" marT="41663" marB="41663" anchor="ctr"/>
                </a:tc>
                <a:tc>
                  <a:txBody>
                    <a:bodyPr/>
                    <a:lstStyle/>
                    <a:p>
                      <a:pPr>
                        <a:buNone/>
                      </a:pPr>
                      <a:r>
                        <a:rPr lang="en-GB" sz="1600" dirty="0"/>
                        <a:t>Enables faster, deeper insights without data science expertise.</a:t>
                      </a:r>
                    </a:p>
                  </a:txBody>
                  <a:tcPr marL="83327" marR="83327" marT="41663" marB="41663" anchor="ctr"/>
                </a:tc>
                <a:extLst>
                  <a:ext uri="{0D108BD9-81ED-4DB2-BD59-A6C34878D82A}">
                    <a16:rowId xmlns:a16="http://schemas.microsoft.com/office/drawing/2014/main" val="3557233482"/>
                  </a:ext>
                </a:extLst>
              </a:tr>
              <a:tr h="833269">
                <a:tc>
                  <a:txBody>
                    <a:bodyPr/>
                    <a:lstStyle/>
                    <a:p>
                      <a:pPr>
                        <a:buNone/>
                      </a:pPr>
                      <a:r>
                        <a:rPr lang="en-GB" sz="1600" b="1" dirty="0"/>
                        <a:t>Accessibility &amp; Automation</a:t>
                      </a:r>
                      <a:endParaRPr lang="en-GB" sz="1600" dirty="0"/>
                    </a:p>
                  </a:txBody>
                  <a:tcPr marL="83327" marR="83327" marT="41663" marB="41663" anchor="ctr"/>
                </a:tc>
                <a:tc>
                  <a:txBody>
                    <a:bodyPr/>
                    <a:lstStyle/>
                    <a:p>
                      <a:pPr>
                        <a:buNone/>
                      </a:pPr>
                      <a:r>
                        <a:rPr lang="en-GB" sz="1600"/>
                        <a:t>Automates complex analytics, making insights available to all users. (GetOnData, 2025)</a:t>
                      </a:r>
                    </a:p>
                  </a:txBody>
                  <a:tcPr marL="83327" marR="83327" marT="41663" marB="41663" anchor="ctr"/>
                </a:tc>
                <a:tc>
                  <a:txBody>
                    <a:bodyPr/>
                    <a:lstStyle/>
                    <a:p>
                      <a:pPr>
                        <a:buNone/>
                      </a:pPr>
                      <a:r>
                        <a:rPr lang="en-GB" sz="1600" dirty="0"/>
                        <a:t>Expands analytics use beyond BI teams – AI handles trend detection 24/7.</a:t>
                      </a:r>
                    </a:p>
                  </a:txBody>
                  <a:tcPr marL="83327" marR="83327" marT="41663" marB="41663" anchor="ctr"/>
                </a:tc>
                <a:extLst>
                  <a:ext uri="{0D108BD9-81ED-4DB2-BD59-A6C34878D82A}">
                    <a16:rowId xmlns:a16="http://schemas.microsoft.com/office/drawing/2014/main" val="505568220"/>
                  </a:ext>
                </a:extLst>
              </a:tr>
              <a:tr h="833269">
                <a:tc>
                  <a:txBody>
                    <a:bodyPr/>
                    <a:lstStyle/>
                    <a:p>
                      <a:pPr>
                        <a:buNone/>
                      </a:pPr>
                      <a:r>
                        <a:rPr lang="en-GB" sz="1600" b="1"/>
                        <a:t>AI “Sidekick” for Analysts</a:t>
                      </a:r>
                      <a:endParaRPr lang="en-GB" sz="1600"/>
                    </a:p>
                  </a:txBody>
                  <a:tcPr marL="83327" marR="83327" marT="41663" marB="41663" anchor="ctr"/>
                </a:tc>
                <a:tc>
                  <a:txBody>
                    <a:bodyPr/>
                    <a:lstStyle/>
                    <a:p>
                      <a:pPr>
                        <a:buNone/>
                      </a:pPr>
                      <a:r>
                        <a:rPr lang="en-GB" sz="1600"/>
                        <a:t>Acts as an assistant that flags anomalies and explains trends. (SR Analytics, 2025)</a:t>
                      </a:r>
                    </a:p>
                  </a:txBody>
                  <a:tcPr marL="83327" marR="83327" marT="41663" marB="41663" anchor="ctr"/>
                </a:tc>
                <a:tc>
                  <a:txBody>
                    <a:bodyPr/>
                    <a:lstStyle/>
                    <a:p>
                      <a:pPr>
                        <a:buNone/>
                      </a:pPr>
                      <a:r>
                        <a:rPr lang="en-GB" sz="1600"/>
                        <a:t>Boosts analyst productivity — one AI-powered analyst ≈ full team output.</a:t>
                      </a:r>
                    </a:p>
                  </a:txBody>
                  <a:tcPr marL="83327" marR="83327" marT="41663" marB="41663" anchor="ctr"/>
                </a:tc>
                <a:extLst>
                  <a:ext uri="{0D108BD9-81ED-4DB2-BD59-A6C34878D82A}">
                    <a16:rowId xmlns:a16="http://schemas.microsoft.com/office/drawing/2014/main" val="2947638473"/>
                  </a:ext>
                </a:extLst>
              </a:tr>
              <a:tr h="833269">
                <a:tc>
                  <a:txBody>
                    <a:bodyPr/>
                    <a:lstStyle/>
                    <a:p>
                      <a:pPr>
                        <a:buNone/>
                      </a:pPr>
                      <a:r>
                        <a:rPr lang="en-GB" sz="1600" b="1"/>
                        <a:t>Mainstream Adoption</a:t>
                      </a:r>
                      <a:endParaRPr lang="en-GB" sz="1600"/>
                    </a:p>
                  </a:txBody>
                  <a:tcPr marL="83327" marR="83327" marT="41663" marB="41663" anchor="ctr"/>
                </a:tc>
                <a:tc>
                  <a:txBody>
                    <a:bodyPr/>
                    <a:lstStyle/>
                    <a:p>
                      <a:pPr>
                        <a:buNone/>
                      </a:pPr>
                      <a:r>
                        <a:rPr lang="en-GB" sz="1600"/>
                        <a:t>~65% of organisations now use or plan AI-driven BI tools. (SR Analytics, 2025)</a:t>
                      </a:r>
                    </a:p>
                  </a:txBody>
                  <a:tcPr marL="83327" marR="83327" marT="41663" marB="41663" anchor="ctr"/>
                </a:tc>
                <a:tc>
                  <a:txBody>
                    <a:bodyPr/>
                    <a:lstStyle/>
                    <a:p>
                      <a:pPr>
                        <a:buNone/>
                      </a:pPr>
                      <a:r>
                        <a:rPr lang="en-GB" sz="1600" dirty="0"/>
                        <a:t>AI-augmented analytics improves decision accuracy by 20–30%.</a:t>
                      </a:r>
                    </a:p>
                  </a:txBody>
                  <a:tcPr marL="83327" marR="83327" marT="41663" marB="41663" anchor="ctr"/>
                </a:tc>
                <a:extLst>
                  <a:ext uri="{0D108BD9-81ED-4DB2-BD59-A6C34878D82A}">
                    <a16:rowId xmlns:a16="http://schemas.microsoft.com/office/drawing/2014/main" val="737023067"/>
                  </a:ext>
                </a:extLst>
              </a:tr>
            </a:tbl>
          </a:graphicData>
        </a:graphic>
      </p:graphicFrame>
      <p:sp>
        <p:nvSpPr>
          <p:cNvPr id="6" name="TextBox 5">
            <a:extLst>
              <a:ext uri="{FF2B5EF4-FFF2-40B4-BE49-F238E27FC236}">
                <a16:creationId xmlns:a16="http://schemas.microsoft.com/office/drawing/2014/main" id="{31CADA6E-CF93-082C-EC1E-921750FF026B}"/>
              </a:ext>
            </a:extLst>
          </p:cNvPr>
          <p:cNvSpPr txBox="1"/>
          <p:nvPr/>
        </p:nvSpPr>
        <p:spPr>
          <a:xfrm>
            <a:off x="457198" y="4581410"/>
            <a:ext cx="11277601" cy="1200329"/>
          </a:xfrm>
          <a:prstGeom prst="rect">
            <a:avLst/>
          </a:prstGeom>
          <a:noFill/>
        </p:spPr>
        <p:txBody>
          <a:bodyPr wrap="square">
            <a:spAutoFit/>
          </a:bodyPr>
          <a:lstStyle/>
          <a:p>
            <a:pPr>
              <a:buNone/>
            </a:pPr>
            <a:r>
              <a:rPr lang="en-GB" b="1" dirty="0"/>
              <a:t>Sources:</a:t>
            </a:r>
            <a:endParaRPr lang="en-GB" dirty="0"/>
          </a:p>
          <a:p>
            <a:pPr>
              <a:buFont typeface="Arial" panose="020B0604020202020204" pitchFamily="34" charset="0"/>
              <a:buChar char="•"/>
            </a:pPr>
            <a:r>
              <a:rPr lang="en-GB" dirty="0" err="1"/>
              <a:t>Acuvate</a:t>
            </a:r>
            <a:r>
              <a:rPr lang="en-GB" dirty="0"/>
              <a:t> (2025). </a:t>
            </a:r>
            <a:r>
              <a:rPr lang="en-GB" i="1" dirty="0"/>
              <a:t>“Top BI Trends for 2025 &amp; Beyond.”</a:t>
            </a:r>
            <a:r>
              <a:rPr lang="en-GB" dirty="0"/>
              <a:t> </a:t>
            </a:r>
            <a:r>
              <a:rPr lang="en-GB" dirty="0">
                <a:hlinkClick r:id="rId2"/>
              </a:rPr>
              <a:t>acuvate.com</a:t>
            </a:r>
            <a:endParaRPr lang="en-GB" dirty="0"/>
          </a:p>
          <a:p>
            <a:pPr>
              <a:buFont typeface="Arial" panose="020B0604020202020204" pitchFamily="34" charset="0"/>
              <a:buChar char="•"/>
            </a:pPr>
            <a:r>
              <a:rPr lang="en-GB" dirty="0" err="1"/>
              <a:t>GetOnData</a:t>
            </a:r>
            <a:r>
              <a:rPr lang="en-GB" dirty="0"/>
              <a:t> (2025). </a:t>
            </a:r>
            <a:r>
              <a:rPr lang="en-GB" i="1" dirty="0"/>
              <a:t>“Business Intelligence Trends That Will Define the Future.”</a:t>
            </a:r>
            <a:endParaRPr lang="en-GB" dirty="0"/>
          </a:p>
          <a:p>
            <a:pPr>
              <a:buFont typeface="Arial" panose="020B0604020202020204" pitchFamily="34" charset="0"/>
              <a:buChar char="•"/>
            </a:pPr>
            <a:r>
              <a:rPr lang="en-GB" dirty="0"/>
              <a:t>SR Analytics (2025). </a:t>
            </a:r>
            <a:r>
              <a:rPr lang="en-GB" i="1" dirty="0"/>
              <a:t>“10 BI and Analytics Trends Reshaping Mid-Sized Companies.”</a:t>
            </a:r>
            <a:endParaRPr lang="en-GB" dirty="0"/>
          </a:p>
        </p:txBody>
      </p:sp>
    </p:spTree>
    <p:extLst>
      <p:ext uri="{BB962C8B-B14F-4D97-AF65-F5344CB8AC3E}">
        <p14:creationId xmlns:p14="http://schemas.microsoft.com/office/powerpoint/2010/main" val="4055160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FD96-8DCE-E271-E71B-747A52FD6C86}"/>
              </a:ext>
            </a:extLst>
          </p:cNvPr>
          <p:cNvSpPr>
            <a:spLocks noGrp="1"/>
          </p:cNvSpPr>
          <p:nvPr>
            <p:ph type="title"/>
          </p:nvPr>
        </p:nvSpPr>
        <p:spPr>
          <a:xfrm>
            <a:off x="408432" y="0"/>
            <a:ext cx="10972800" cy="877824"/>
          </a:xfrm>
        </p:spPr>
        <p:txBody>
          <a:bodyPr/>
          <a:lstStyle/>
          <a:p>
            <a:r>
              <a:rPr lang="en-GB" dirty="0"/>
              <a:t>Conversational BI</a:t>
            </a:r>
          </a:p>
        </p:txBody>
      </p:sp>
      <p:graphicFrame>
        <p:nvGraphicFramePr>
          <p:cNvPr id="4" name="Table 3">
            <a:extLst>
              <a:ext uri="{FF2B5EF4-FFF2-40B4-BE49-F238E27FC236}">
                <a16:creationId xmlns:a16="http://schemas.microsoft.com/office/drawing/2014/main" id="{9EA561D7-ED0C-910C-F7B7-E3638204F62E}"/>
              </a:ext>
            </a:extLst>
          </p:cNvPr>
          <p:cNvGraphicFramePr>
            <a:graphicFrameLocks noGrp="1"/>
          </p:cNvGraphicFramePr>
          <p:nvPr>
            <p:extLst>
              <p:ext uri="{D42A27DB-BD31-4B8C-83A1-F6EECF244321}">
                <p14:modId xmlns:p14="http://schemas.microsoft.com/office/powerpoint/2010/main" val="1599700643"/>
              </p:ext>
            </p:extLst>
          </p:nvPr>
        </p:nvGraphicFramePr>
        <p:xfrm>
          <a:off x="950976" y="877824"/>
          <a:ext cx="10430256" cy="3923281"/>
        </p:xfrm>
        <a:graphic>
          <a:graphicData uri="http://schemas.openxmlformats.org/drawingml/2006/table">
            <a:tbl>
              <a:tblPr>
                <a:tableStyleId>{284E427A-3D55-4303-BF80-6455036E1DE7}</a:tableStyleId>
              </a:tblPr>
              <a:tblGrid>
                <a:gridCol w="2724912">
                  <a:extLst>
                    <a:ext uri="{9D8B030D-6E8A-4147-A177-3AD203B41FA5}">
                      <a16:colId xmlns:a16="http://schemas.microsoft.com/office/drawing/2014/main" val="3474967727"/>
                    </a:ext>
                  </a:extLst>
                </a:gridCol>
                <a:gridCol w="4228592">
                  <a:extLst>
                    <a:ext uri="{9D8B030D-6E8A-4147-A177-3AD203B41FA5}">
                      <a16:colId xmlns:a16="http://schemas.microsoft.com/office/drawing/2014/main" val="1466796719"/>
                    </a:ext>
                  </a:extLst>
                </a:gridCol>
                <a:gridCol w="3476752">
                  <a:extLst>
                    <a:ext uri="{9D8B030D-6E8A-4147-A177-3AD203B41FA5}">
                      <a16:colId xmlns:a16="http://schemas.microsoft.com/office/drawing/2014/main" val="3828442404"/>
                    </a:ext>
                  </a:extLst>
                </a:gridCol>
              </a:tblGrid>
              <a:tr h="295575">
                <a:tc>
                  <a:txBody>
                    <a:bodyPr/>
                    <a:lstStyle/>
                    <a:p>
                      <a:pPr>
                        <a:buNone/>
                      </a:pPr>
                      <a:r>
                        <a:rPr lang="en-GB" sz="1500" b="1"/>
                        <a:t>Aspect</a:t>
                      </a:r>
                      <a:endParaRPr lang="en-GB" sz="1500"/>
                    </a:p>
                  </a:txBody>
                  <a:tcPr marL="73894" marR="73894" marT="36947" marB="36947" anchor="ctr"/>
                </a:tc>
                <a:tc>
                  <a:txBody>
                    <a:bodyPr/>
                    <a:lstStyle/>
                    <a:p>
                      <a:pPr>
                        <a:buNone/>
                      </a:pPr>
                      <a:r>
                        <a:rPr lang="en-GB" sz="1500" b="1"/>
                        <a:t>Description</a:t>
                      </a:r>
                      <a:endParaRPr lang="en-GB" sz="1500"/>
                    </a:p>
                  </a:txBody>
                  <a:tcPr marL="73894" marR="73894" marT="36947" marB="36947" anchor="ctr"/>
                </a:tc>
                <a:tc>
                  <a:txBody>
                    <a:bodyPr/>
                    <a:lstStyle/>
                    <a:p>
                      <a:pPr>
                        <a:buNone/>
                      </a:pPr>
                      <a:r>
                        <a:rPr lang="en-GB" sz="1500" b="1"/>
                        <a:t>Impact / Example</a:t>
                      </a:r>
                      <a:endParaRPr lang="en-GB" sz="1500"/>
                    </a:p>
                  </a:txBody>
                  <a:tcPr marL="73894" marR="73894" marT="36947" marB="36947" anchor="ctr"/>
                </a:tc>
                <a:extLst>
                  <a:ext uri="{0D108BD9-81ED-4DB2-BD59-A6C34878D82A}">
                    <a16:rowId xmlns:a16="http://schemas.microsoft.com/office/drawing/2014/main" val="4107631838"/>
                  </a:ext>
                </a:extLst>
              </a:tr>
              <a:tr h="960617">
                <a:tc>
                  <a:txBody>
                    <a:bodyPr/>
                    <a:lstStyle/>
                    <a:p>
                      <a:pPr>
                        <a:buNone/>
                      </a:pPr>
                      <a:r>
                        <a:rPr lang="en-GB" sz="1500" b="1"/>
                        <a:t>Natural-Language Queries</a:t>
                      </a:r>
                      <a:endParaRPr lang="en-GB" sz="1500"/>
                    </a:p>
                  </a:txBody>
                  <a:tcPr marL="73894" marR="73894" marT="36947" marB="36947" anchor="ctr"/>
                </a:tc>
                <a:tc>
                  <a:txBody>
                    <a:bodyPr/>
                    <a:lstStyle/>
                    <a:p>
                      <a:pPr>
                        <a:buNone/>
                      </a:pPr>
                      <a:r>
                        <a:rPr lang="en-GB" sz="1500" dirty="0"/>
                        <a:t>Users “chat” with data using everyday language instead of complex queries. (SR Analytics, 2025)</a:t>
                      </a:r>
                    </a:p>
                  </a:txBody>
                  <a:tcPr marL="73894" marR="73894" marT="36947" marB="36947" anchor="ctr"/>
                </a:tc>
                <a:tc>
                  <a:txBody>
                    <a:bodyPr/>
                    <a:lstStyle/>
                    <a:p>
                      <a:pPr>
                        <a:buNone/>
                      </a:pPr>
                      <a:r>
                        <a:rPr lang="en-GB" sz="1500"/>
                        <a:t>Makes BI accessible to non-technical users.</a:t>
                      </a:r>
                    </a:p>
                  </a:txBody>
                  <a:tcPr marL="73894" marR="73894" marT="36947" marB="36947" anchor="ctr"/>
                </a:tc>
                <a:extLst>
                  <a:ext uri="{0D108BD9-81ED-4DB2-BD59-A6C34878D82A}">
                    <a16:rowId xmlns:a16="http://schemas.microsoft.com/office/drawing/2014/main" val="1366815917"/>
                  </a:ext>
                </a:extLst>
              </a:tr>
              <a:tr h="738936">
                <a:tc>
                  <a:txBody>
                    <a:bodyPr/>
                    <a:lstStyle/>
                    <a:p>
                      <a:pPr>
                        <a:buNone/>
                      </a:pPr>
                      <a:r>
                        <a:rPr lang="en-GB" sz="1500" b="1"/>
                        <a:t>Improved Accessibility</a:t>
                      </a:r>
                      <a:endParaRPr lang="en-GB" sz="1500"/>
                    </a:p>
                  </a:txBody>
                  <a:tcPr marL="73894" marR="73894" marT="36947" marB="36947" anchor="ctr"/>
                </a:tc>
                <a:tc>
                  <a:txBody>
                    <a:bodyPr/>
                    <a:lstStyle/>
                    <a:p>
                      <a:pPr>
                        <a:buNone/>
                      </a:pPr>
                      <a:r>
                        <a:rPr lang="en-GB" sz="1500" dirty="0"/>
                        <a:t>Instant insights during meetings or in the field; no analyst required. (SR Analytics, 2025)</a:t>
                      </a:r>
                    </a:p>
                  </a:txBody>
                  <a:tcPr marL="73894" marR="73894" marT="36947" marB="36947" anchor="ctr"/>
                </a:tc>
                <a:tc>
                  <a:txBody>
                    <a:bodyPr/>
                    <a:lstStyle/>
                    <a:p>
                      <a:pPr>
                        <a:buNone/>
                      </a:pPr>
                      <a:r>
                        <a:rPr lang="en-GB" sz="1500"/>
                        <a:t>Speeds up decisions and frees analysts for advanced work.</a:t>
                      </a:r>
                    </a:p>
                  </a:txBody>
                  <a:tcPr marL="73894" marR="73894" marT="36947" marB="36947" anchor="ctr"/>
                </a:tc>
                <a:extLst>
                  <a:ext uri="{0D108BD9-81ED-4DB2-BD59-A6C34878D82A}">
                    <a16:rowId xmlns:a16="http://schemas.microsoft.com/office/drawing/2014/main" val="903661945"/>
                  </a:ext>
                </a:extLst>
              </a:tr>
              <a:tr h="960617">
                <a:tc>
                  <a:txBody>
                    <a:bodyPr/>
                    <a:lstStyle/>
                    <a:p>
                      <a:pPr>
                        <a:buNone/>
                      </a:pPr>
                      <a:r>
                        <a:rPr lang="en-GB" sz="1500" b="1"/>
                        <a:t>Context-Aware Intelligence</a:t>
                      </a:r>
                      <a:endParaRPr lang="en-GB" sz="1500"/>
                    </a:p>
                  </a:txBody>
                  <a:tcPr marL="73894" marR="73894" marT="36947" marB="36947" anchor="ctr"/>
                </a:tc>
                <a:tc>
                  <a:txBody>
                    <a:bodyPr/>
                    <a:lstStyle/>
                    <a:p>
                      <a:pPr>
                        <a:buNone/>
                      </a:pPr>
                      <a:r>
                        <a:rPr lang="en-GB" sz="1500" dirty="0"/>
                        <a:t>Understands business terms, context, and synonyms (e.g., “churn” = “attrition”). (SR Analytics, 2025)</a:t>
                      </a:r>
                    </a:p>
                  </a:txBody>
                  <a:tcPr marL="73894" marR="73894" marT="36947" marB="36947" anchor="ctr"/>
                </a:tc>
                <a:tc>
                  <a:txBody>
                    <a:bodyPr/>
                    <a:lstStyle/>
                    <a:p>
                      <a:pPr>
                        <a:buNone/>
                      </a:pPr>
                      <a:r>
                        <a:rPr lang="en-GB" sz="1500"/>
                        <a:t>More accurate and relevant responses.</a:t>
                      </a:r>
                    </a:p>
                  </a:txBody>
                  <a:tcPr marL="73894" marR="73894" marT="36947" marB="36947" anchor="ctr"/>
                </a:tc>
                <a:extLst>
                  <a:ext uri="{0D108BD9-81ED-4DB2-BD59-A6C34878D82A}">
                    <a16:rowId xmlns:a16="http://schemas.microsoft.com/office/drawing/2014/main" val="1859441386"/>
                  </a:ext>
                </a:extLst>
              </a:tr>
              <a:tr h="960617">
                <a:tc>
                  <a:txBody>
                    <a:bodyPr/>
                    <a:lstStyle/>
                    <a:p>
                      <a:pPr>
                        <a:buNone/>
                      </a:pPr>
                      <a:r>
                        <a:rPr lang="en-GB" sz="1500" b="1"/>
                        <a:t>Examples in Action</a:t>
                      </a:r>
                      <a:endParaRPr lang="en-GB" sz="1500"/>
                    </a:p>
                  </a:txBody>
                  <a:tcPr marL="73894" marR="73894" marT="36947" marB="36947" anchor="ctr"/>
                </a:tc>
                <a:tc>
                  <a:txBody>
                    <a:bodyPr/>
                    <a:lstStyle/>
                    <a:p>
                      <a:pPr>
                        <a:buNone/>
                      </a:pPr>
                      <a:r>
                        <a:rPr lang="en-GB" sz="1500"/>
                        <a:t>Power BI Copilot, Tableau GPT, and ThoughtSpot provide conversational AI features. (Acuvate, 2025)</a:t>
                      </a:r>
                    </a:p>
                  </a:txBody>
                  <a:tcPr marL="73894" marR="73894" marT="36947" marB="36947" anchor="ctr"/>
                </a:tc>
                <a:tc>
                  <a:txBody>
                    <a:bodyPr/>
                    <a:lstStyle/>
                    <a:p>
                      <a:pPr>
                        <a:buNone/>
                      </a:pPr>
                      <a:r>
                        <a:rPr lang="en-GB" sz="1500" dirty="0"/>
                        <a:t>~90% of BI tools now include NLP interfaces.</a:t>
                      </a:r>
                    </a:p>
                  </a:txBody>
                  <a:tcPr marL="73894" marR="73894" marT="36947" marB="36947" anchor="ctr"/>
                </a:tc>
                <a:extLst>
                  <a:ext uri="{0D108BD9-81ED-4DB2-BD59-A6C34878D82A}">
                    <a16:rowId xmlns:a16="http://schemas.microsoft.com/office/drawing/2014/main" val="2061214568"/>
                  </a:ext>
                </a:extLst>
              </a:tr>
            </a:tbl>
          </a:graphicData>
        </a:graphic>
      </p:graphicFrame>
      <p:sp>
        <p:nvSpPr>
          <p:cNvPr id="6" name="TextBox 5">
            <a:extLst>
              <a:ext uri="{FF2B5EF4-FFF2-40B4-BE49-F238E27FC236}">
                <a16:creationId xmlns:a16="http://schemas.microsoft.com/office/drawing/2014/main" id="{CD2C8DEC-E4B0-30E5-D34D-30D23C803C6C}"/>
              </a:ext>
            </a:extLst>
          </p:cNvPr>
          <p:cNvSpPr txBox="1"/>
          <p:nvPr/>
        </p:nvSpPr>
        <p:spPr>
          <a:xfrm>
            <a:off x="408432" y="4776357"/>
            <a:ext cx="11783568" cy="923330"/>
          </a:xfrm>
          <a:prstGeom prst="rect">
            <a:avLst/>
          </a:prstGeom>
          <a:noFill/>
        </p:spPr>
        <p:txBody>
          <a:bodyPr wrap="square">
            <a:spAutoFit/>
          </a:bodyPr>
          <a:lstStyle/>
          <a:p>
            <a:pPr>
              <a:buNone/>
            </a:pPr>
            <a:r>
              <a:rPr lang="en-GB" b="1" dirty="0"/>
              <a:t>Sources:</a:t>
            </a:r>
            <a:endParaRPr lang="en-GB" dirty="0"/>
          </a:p>
          <a:p>
            <a:pPr>
              <a:buFont typeface="Arial" panose="020B0604020202020204" pitchFamily="34" charset="0"/>
              <a:buChar char="•"/>
            </a:pPr>
            <a:r>
              <a:rPr lang="en-GB" dirty="0"/>
              <a:t>SR Analytics (2025). </a:t>
            </a:r>
            <a:r>
              <a:rPr lang="en-GB" i="1" dirty="0"/>
              <a:t>“10 BI and Analytics Trends Reshaping Mid-Sized Companies.”</a:t>
            </a:r>
            <a:r>
              <a:rPr lang="en-GB" dirty="0"/>
              <a:t> </a:t>
            </a:r>
            <a:r>
              <a:rPr lang="en-GB" dirty="0">
                <a:hlinkClick r:id="rId2"/>
              </a:rPr>
              <a:t>sranalytics.io</a:t>
            </a:r>
            <a:endParaRPr lang="en-GB" dirty="0"/>
          </a:p>
          <a:p>
            <a:pPr>
              <a:buFont typeface="Arial" panose="020B0604020202020204" pitchFamily="34" charset="0"/>
              <a:buChar char="•"/>
            </a:pPr>
            <a:r>
              <a:rPr lang="en-GB" dirty="0" err="1"/>
              <a:t>Acuvate</a:t>
            </a:r>
            <a:r>
              <a:rPr lang="en-GB" dirty="0"/>
              <a:t> (2025). </a:t>
            </a:r>
            <a:r>
              <a:rPr lang="en-GB" i="1" dirty="0"/>
              <a:t>“Top BI Trends for 2025 &amp; Beyond.”</a:t>
            </a:r>
            <a:r>
              <a:rPr lang="en-GB" dirty="0"/>
              <a:t> </a:t>
            </a:r>
            <a:r>
              <a:rPr lang="en-GB" dirty="0">
                <a:hlinkClick r:id="rId3"/>
              </a:rPr>
              <a:t>acuvate.com</a:t>
            </a:r>
            <a:endParaRPr lang="en-GB" dirty="0"/>
          </a:p>
        </p:txBody>
      </p:sp>
    </p:spTree>
    <p:extLst>
      <p:ext uri="{BB962C8B-B14F-4D97-AF65-F5344CB8AC3E}">
        <p14:creationId xmlns:p14="http://schemas.microsoft.com/office/powerpoint/2010/main" val="3375611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85F91-AE05-D707-FFEF-1D4570340F56}"/>
              </a:ext>
            </a:extLst>
          </p:cNvPr>
          <p:cNvSpPr>
            <a:spLocks noGrp="1"/>
          </p:cNvSpPr>
          <p:nvPr>
            <p:ph type="title"/>
          </p:nvPr>
        </p:nvSpPr>
        <p:spPr>
          <a:xfrm>
            <a:off x="609600" y="0"/>
            <a:ext cx="10972800" cy="859536"/>
          </a:xfrm>
        </p:spPr>
        <p:txBody>
          <a:bodyPr/>
          <a:lstStyle/>
          <a:p>
            <a:r>
              <a:rPr lang="en-GB" dirty="0"/>
              <a:t>Data Observability</a:t>
            </a:r>
          </a:p>
        </p:txBody>
      </p:sp>
      <p:graphicFrame>
        <p:nvGraphicFramePr>
          <p:cNvPr id="4" name="Table 3">
            <a:extLst>
              <a:ext uri="{FF2B5EF4-FFF2-40B4-BE49-F238E27FC236}">
                <a16:creationId xmlns:a16="http://schemas.microsoft.com/office/drawing/2014/main" id="{3EDC14C5-4B39-6B31-66C1-B324C640A772}"/>
              </a:ext>
            </a:extLst>
          </p:cNvPr>
          <p:cNvGraphicFramePr>
            <a:graphicFrameLocks noGrp="1"/>
          </p:cNvGraphicFramePr>
          <p:nvPr>
            <p:extLst>
              <p:ext uri="{D42A27DB-BD31-4B8C-83A1-F6EECF244321}">
                <p14:modId xmlns:p14="http://schemas.microsoft.com/office/powerpoint/2010/main" val="335728741"/>
              </p:ext>
            </p:extLst>
          </p:nvPr>
        </p:nvGraphicFramePr>
        <p:xfrm>
          <a:off x="755505" y="977004"/>
          <a:ext cx="10680990" cy="4011200"/>
        </p:xfrm>
        <a:graphic>
          <a:graphicData uri="http://schemas.openxmlformats.org/drawingml/2006/table">
            <a:tbl>
              <a:tblPr>
                <a:tableStyleId>{284E427A-3D55-4303-BF80-6455036E1DE7}</a:tableStyleId>
              </a:tblPr>
              <a:tblGrid>
                <a:gridCol w="2975247">
                  <a:extLst>
                    <a:ext uri="{9D8B030D-6E8A-4147-A177-3AD203B41FA5}">
                      <a16:colId xmlns:a16="http://schemas.microsoft.com/office/drawing/2014/main" val="4199914639"/>
                    </a:ext>
                  </a:extLst>
                </a:gridCol>
                <a:gridCol w="4145413">
                  <a:extLst>
                    <a:ext uri="{9D8B030D-6E8A-4147-A177-3AD203B41FA5}">
                      <a16:colId xmlns:a16="http://schemas.microsoft.com/office/drawing/2014/main" val="1998584201"/>
                    </a:ext>
                  </a:extLst>
                </a:gridCol>
                <a:gridCol w="3560330">
                  <a:extLst>
                    <a:ext uri="{9D8B030D-6E8A-4147-A177-3AD203B41FA5}">
                      <a16:colId xmlns:a16="http://schemas.microsoft.com/office/drawing/2014/main" val="1858321193"/>
                    </a:ext>
                  </a:extLst>
                </a:gridCol>
              </a:tblGrid>
              <a:tr h="356033">
                <a:tc>
                  <a:txBody>
                    <a:bodyPr/>
                    <a:lstStyle/>
                    <a:p>
                      <a:pPr>
                        <a:buNone/>
                      </a:pPr>
                      <a:r>
                        <a:rPr lang="en-GB" sz="1800" b="1"/>
                        <a:t>Aspect</a:t>
                      </a:r>
                      <a:endParaRPr lang="en-GB" sz="1800"/>
                    </a:p>
                  </a:txBody>
                  <a:tcPr marL="89008" marR="89008" marT="44504" marB="44504" anchor="ctr"/>
                </a:tc>
                <a:tc>
                  <a:txBody>
                    <a:bodyPr/>
                    <a:lstStyle/>
                    <a:p>
                      <a:pPr>
                        <a:buNone/>
                      </a:pPr>
                      <a:r>
                        <a:rPr lang="en-GB" sz="1800" b="1"/>
                        <a:t>Description</a:t>
                      </a:r>
                      <a:endParaRPr lang="en-GB" sz="1800"/>
                    </a:p>
                  </a:txBody>
                  <a:tcPr marL="89008" marR="89008" marT="44504" marB="44504" anchor="ctr"/>
                </a:tc>
                <a:tc>
                  <a:txBody>
                    <a:bodyPr/>
                    <a:lstStyle/>
                    <a:p>
                      <a:pPr>
                        <a:buNone/>
                      </a:pPr>
                      <a:r>
                        <a:rPr lang="en-GB" sz="1800" b="1"/>
                        <a:t>Impact / Example</a:t>
                      </a:r>
                      <a:endParaRPr lang="en-GB" sz="1800"/>
                    </a:p>
                  </a:txBody>
                  <a:tcPr marL="89008" marR="89008" marT="44504" marB="44504" anchor="ctr"/>
                </a:tc>
                <a:extLst>
                  <a:ext uri="{0D108BD9-81ED-4DB2-BD59-A6C34878D82A}">
                    <a16:rowId xmlns:a16="http://schemas.microsoft.com/office/drawing/2014/main" val="3620479781"/>
                  </a:ext>
                </a:extLst>
              </a:tr>
              <a:tr h="890083">
                <a:tc>
                  <a:txBody>
                    <a:bodyPr/>
                    <a:lstStyle/>
                    <a:p>
                      <a:pPr>
                        <a:buNone/>
                      </a:pPr>
                      <a:r>
                        <a:rPr lang="en-GB" sz="1800" b="1" dirty="0"/>
                        <a:t>“Health Check” for Data</a:t>
                      </a:r>
                      <a:endParaRPr lang="en-GB" sz="1800" dirty="0"/>
                    </a:p>
                  </a:txBody>
                  <a:tcPr marL="89008" marR="89008" marT="44504" marB="44504" anchor="ctr"/>
                </a:tc>
                <a:tc>
                  <a:txBody>
                    <a:bodyPr/>
                    <a:lstStyle/>
                    <a:p>
                      <a:pPr>
                        <a:buNone/>
                      </a:pPr>
                      <a:r>
                        <a:rPr lang="en-GB" sz="1800"/>
                        <a:t>Monitors data quality, freshness, lineage, and anomalies across systems. (Acuvate, 2025)</a:t>
                      </a:r>
                    </a:p>
                  </a:txBody>
                  <a:tcPr marL="89008" marR="89008" marT="44504" marB="44504" anchor="ctr"/>
                </a:tc>
                <a:tc>
                  <a:txBody>
                    <a:bodyPr/>
                    <a:lstStyle/>
                    <a:p>
                      <a:pPr>
                        <a:buNone/>
                      </a:pPr>
                      <a:r>
                        <a:rPr lang="en-GB" sz="1800"/>
                        <a:t>Ensures dashboards and reports are based on accurate, reliable data.</a:t>
                      </a:r>
                    </a:p>
                  </a:txBody>
                  <a:tcPr marL="89008" marR="89008" marT="44504" marB="44504" anchor="ctr"/>
                </a:tc>
                <a:extLst>
                  <a:ext uri="{0D108BD9-81ED-4DB2-BD59-A6C34878D82A}">
                    <a16:rowId xmlns:a16="http://schemas.microsoft.com/office/drawing/2014/main" val="2903805592"/>
                  </a:ext>
                </a:extLst>
              </a:tr>
              <a:tr h="890083">
                <a:tc>
                  <a:txBody>
                    <a:bodyPr/>
                    <a:lstStyle/>
                    <a:p>
                      <a:pPr>
                        <a:buNone/>
                      </a:pPr>
                      <a:r>
                        <a:rPr lang="en-GB" sz="1800" b="1"/>
                        <a:t>Trustworthy Data</a:t>
                      </a:r>
                      <a:endParaRPr lang="en-GB" sz="1800"/>
                    </a:p>
                  </a:txBody>
                  <a:tcPr marL="89008" marR="89008" marT="44504" marB="44504" anchor="ctr"/>
                </a:tc>
                <a:tc>
                  <a:txBody>
                    <a:bodyPr/>
                    <a:lstStyle/>
                    <a:p>
                      <a:pPr>
                        <a:buNone/>
                      </a:pPr>
                      <a:r>
                        <a:rPr lang="en-GB" sz="1800"/>
                        <a:t>Detects issues early (e.g., missing data, failed loads, schema changes). (Acuvate, 2025)</a:t>
                      </a:r>
                    </a:p>
                  </a:txBody>
                  <a:tcPr marL="89008" marR="89008" marT="44504" marB="44504" anchor="ctr"/>
                </a:tc>
                <a:tc>
                  <a:txBody>
                    <a:bodyPr/>
                    <a:lstStyle/>
                    <a:p>
                      <a:pPr>
                        <a:buNone/>
                      </a:pPr>
                      <a:r>
                        <a:rPr lang="en-GB" sz="1800"/>
                        <a:t>Prevents “garbage data” from corrupting BI insights.</a:t>
                      </a:r>
                    </a:p>
                  </a:txBody>
                  <a:tcPr marL="89008" marR="89008" marT="44504" marB="44504" anchor="ctr"/>
                </a:tc>
                <a:extLst>
                  <a:ext uri="{0D108BD9-81ED-4DB2-BD59-A6C34878D82A}">
                    <a16:rowId xmlns:a16="http://schemas.microsoft.com/office/drawing/2014/main" val="2160999979"/>
                  </a:ext>
                </a:extLst>
              </a:tr>
              <a:tr h="890083">
                <a:tc>
                  <a:txBody>
                    <a:bodyPr/>
                    <a:lstStyle/>
                    <a:p>
                      <a:pPr>
                        <a:buNone/>
                      </a:pPr>
                      <a:r>
                        <a:rPr lang="en-GB" sz="1800" b="1"/>
                        <a:t>From Niche to Necessity</a:t>
                      </a:r>
                      <a:endParaRPr lang="en-GB" sz="1800"/>
                    </a:p>
                  </a:txBody>
                  <a:tcPr marL="89008" marR="89008" marT="44504" marB="44504" anchor="ctr"/>
                </a:tc>
                <a:tc>
                  <a:txBody>
                    <a:bodyPr/>
                    <a:lstStyle/>
                    <a:p>
                      <a:pPr>
                        <a:buNone/>
                      </a:pPr>
                      <a:r>
                        <a:rPr lang="en-GB" sz="1800"/>
                        <a:t>Now a core BI priority alongside governance and security. (SR Analytics, 2025)</a:t>
                      </a:r>
                    </a:p>
                  </a:txBody>
                  <a:tcPr marL="89008" marR="89008" marT="44504" marB="44504" anchor="ctr"/>
                </a:tc>
                <a:tc>
                  <a:txBody>
                    <a:bodyPr/>
                    <a:lstStyle/>
                    <a:p>
                      <a:pPr>
                        <a:buNone/>
                      </a:pPr>
                      <a:r>
                        <a:rPr lang="en-GB" sz="1800"/>
                        <a:t>Builds trust and accountability in data-driven decisions.</a:t>
                      </a:r>
                    </a:p>
                  </a:txBody>
                  <a:tcPr marL="89008" marR="89008" marT="44504" marB="44504" anchor="ctr"/>
                </a:tc>
                <a:extLst>
                  <a:ext uri="{0D108BD9-81ED-4DB2-BD59-A6C34878D82A}">
                    <a16:rowId xmlns:a16="http://schemas.microsoft.com/office/drawing/2014/main" val="617313756"/>
                  </a:ext>
                </a:extLst>
              </a:tr>
              <a:tr h="890083">
                <a:tc>
                  <a:txBody>
                    <a:bodyPr/>
                    <a:lstStyle/>
                    <a:p>
                      <a:pPr>
                        <a:buNone/>
                      </a:pPr>
                      <a:r>
                        <a:rPr lang="en-GB" sz="1800" b="1"/>
                        <a:t>AI-Driven Monitoring</a:t>
                      </a:r>
                      <a:endParaRPr lang="en-GB" sz="1800"/>
                    </a:p>
                  </a:txBody>
                  <a:tcPr marL="89008" marR="89008" marT="44504" marB="44504" anchor="ctr"/>
                </a:tc>
                <a:tc>
                  <a:txBody>
                    <a:bodyPr/>
                    <a:lstStyle/>
                    <a:p>
                      <a:pPr>
                        <a:buNone/>
                      </a:pPr>
                      <a:r>
                        <a:rPr lang="en-GB" sz="1800"/>
                        <a:t>AI learns normal data patterns and predicts anomalies before failure. (Acuvate, 2025)</a:t>
                      </a:r>
                    </a:p>
                  </a:txBody>
                  <a:tcPr marL="89008" marR="89008" marT="44504" marB="44504" anchor="ctr"/>
                </a:tc>
                <a:tc>
                  <a:txBody>
                    <a:bodyPr/>
                    <a:lstStyle/>
                    <a:p>
                      <a:pPr>
                        <a:buNone/>
                      </a:pPr>
                      <a:r>
                        <a:rPr lang="en-GB" sz="1800" dirty="0"/>
                        <a:t>Enables proactive, automated data quality assurance.</a:t>
                      </a:r>
                    </a:p>
                  </a:txBody>
                  <a:tcPr marL="89008" marR="89008" marT="44504" marB="44504" anchor="ctr"/>
                </a:tc>
                <a:extLst>
                  <a:ext uri="{0D108BD9-81ED-4DB2-BD59-A6C34878D82A}">
                    <a16:rowId xmlns:a16="http://schemas.microsoft.com/office/drawing/2014/main" val="1604573285"/>
                  </a:ext>
                </a:extLst>
              </a:tr>
            </a:tbl>
          </a:graphicData>
        </a:graphic>
      </p:graphicFrame>
      <p:sp>
        <p:nvSpPr>
          <p:cNvPr id="6" name="TextBox 5">
            <a:extLst>
              <a:ext uri="{FF2B5EF4-FFF2-40B4-BE49-F238E27FC236}">
                <a16:creationId xmlns:a16="http://schemas.microsoft.com/office/drawing/2014/main" id="{A5A8369B-5AF8-51E5-EC8D-FBD9AEEA856C}"/>
              </a:ext>
            </a:extLst>
          </p:cNvPr>
          <p:cNvSpPr txBox="1"/>
          <p:nvPr/>
        </p:nvSpPr>
        <p:spPr>
          <a:xfrm>
            <a:off x="901411" y="4988204"/>
            <a:ext cx="10680989" cy="646331"/>
          </a:xfrm>
          <a:prstGeom prst="rect">
            <a:avLst/>
          </a:prstGeom>
          <a:noFill/>
        </p:spPr>
        <p:txBody>
          <a:bodyPr wrap="square">
            <a:spAutoFit/>
          </a:bodyPr>
          <a:lstStyle/>
          <a:p>
            <a:pPr>
              <a:buNone/>
            </a:pPr>
            <a:endParaRPr lang="en-GB" dirty="0"/>
          </a:p>
          <a:p>
            <a:pPr>
              <a:buFont typeface="Arial" panose="020B0604020202020204" pitchFamily="34" charset="0"/>
              <a:buChar char="•"/>
            </a:pPr>
            <a:r>
              <a:rPr lang="en-GB" dirty="0" err="1"/>
              <a:t>Acuvate</a:t>
            </a:r>
            <a:r>
              <a:rPr lang="en-GB" dirty="0"/>
              <a:t> (2025). </a:t>
            </a:r>
            <a:r>
              <a:rPr lang="en-GB" i="1" dirty="0"/>
              <a:t>“Top BI Trends for 2025 &amp; Beyond.”</a:t>
            </a:r>
            <a:r>
              <a:rPr lang="en-GB" dirty="0"/>
              <a:t> </a:t>
            </a:r>
            <a:r>
              <a:rPr lang="en-GB" dirty="0">
                <a:hlinkClick r:id="rId2"/>
              </a:rPr>
              <a:t>acuvate.com</a:t>
            </a:r>
            <a:endParaRPr lang="en-GB" dirty="0"/>
          </a:p>
        </p:txBody>
      </p:sp>
    </p:spTree>
    <p:extLst>
      <p:ext uri="{BB962C8B-B14F-4D97-AF65-F5344CB8AC3E}">
        <p14:creationId xmlns:p14="http://schemas.microsoft.com/office/powerpoint/2010/main" val="3680659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6082-8A29-4BBD-8209-8C460ED85E57}"/>
              </a:ext>
            </a:extLst>
          </p:cNvPr>
          <p:cNvSpPr>
            <a:spLocks noGrp="1"/>
          </p:cNvSpPr>
          <p:nvPr>
            <p:ph type="title"/>
          </p:nvPr>
        </p:nvSpPr>
        <p:spPr/>
        <p:txBody>
          <a:bodyPr/>
          <a:lstStyle/>
          <a:p>
            <a:r>
              <a:rPr lang="en-GB" dirty="0"/>
              <a:t>Embedded BI</a:t>
            </a:r>
          </a:p>
        </p:txBody>
      </p:sp>
      <p:graphicFrame>
        <p:nvGraphicFramePr>
          <p:cNvPr id="4" name="Table 3">
            <a:extLst>
              <a:ext uri="{FF2B5EF4-FFF2-40B4-BE49-F238E27FC236}">
                <a16:creationId xmlns:a16="http://schemas.microsoft.com/office/drawing/2014/main" id="{D9A1851F-E517-38EC-5ECF-6BE7DA9DC6F7}"/>
              </a:ext>
            </a:extLst>
          </p:cNvPr>
          <p:cNvGraphicFramePr>
            <a:graphicFrameLocks noGrp="1"/>
          </p:cNvGraphicFramePr>
          <p:nvPr>
            <p:extLst>
              <p:ext uri="{D42A27DB-BD31-4B8C-83A1-F6EECF244321}">
                <p14:modId xmlns:p14="http://schemas.microsoft.com/office/powerpoint/2010/main" val="357116466"/>
              </p:ext>
            </p:extLst>
          </p:nvPr>
        </p:nvGraphicFramePr>
        <p:xfrm>
          <a:off x="1096387" y="1600200"/>
          <a:ext cx="9999225" cy="3916363"/>
        </p:xfrm>
        <a:graphic>
          <a:graphicData uri="http://schemas.openxmlformats.org/drawingml/2006/table">
            <a:tbl>
              <a:tblPr>
                <a:tableStyleId>{3C2FFA5D-87B4-456A-9821-1D502468CF0F}</a:tableStyleId>
              </a:tblPr>
              <a:tblGrid>
                <a:gridCol w="3333075">
                  <a:extLst>
                    <a:ext uri="{9D8B030D-6E8A-4147-A177-3AD203B41FA5}">
                      <a16:colId xmlns:a16="http://schemas.microsoft.com/office/drawing/2014/main" val="2737786849"/>
                    </a:ext>
                  </a:extLst>
                </a:gridCol>
                <a:gridCol w="3333075">
                  <a:extLst>
                    <a:ext uri="{9D8B030D-6E8A-4147-A177-3AD203B41FA5}">
                      <a16:colId xmlns:a16="http://schemas.microsoft.com/office/drawing/2014/main" val="145425044"/>
                    </a:ext>
                  </a:extLst>
                </a:gridCol>
                <a:gridCol w="3333075">
                  <a:extLst>
                    <a:ext uri="{9D8B030D-6E8A-4147-A177-3AD203B41FA5}">
                      <a16:colId xmlns:a16="http://schemas.microsoft.com/office/drawing/2014/main" val="888308793"/>
                    </a:ext>
                  </a:extLst>
                </a:gridCol>
              </a:tblGrid>
              <a:tr h="333307">
                <a:tc>
                  <a:txBody>
                    <a:bodyPr/>
                    <a:lstStyle/>
                    <a:p>
                      <a:pPr>
                        <a:buNone/>
                      </a:pPr>
                      <a:r>
                        <a:rPr lang="en-GB" sz="1600" b="1"/>
                        <a:t>Aspect</a:t>
                      </a:r>
                      <a:endParaRPr lang="en-GB" sz="1600"/>
                    </a:p>
                  </a:txBody>
                  <a:tcPr marL="83327" marR="83327" marT="41663" marB="41663" anchor="ctr"/>
                </a:tc>
                <a:tc>
                  <a:txBody>
                    <a:bodyPr/>
                    <a:lstStyle/>
                    <a:p>
                      <a:pPr>
                        <a:buNone/>
                      </a:pPr>
                      <a:r>
                        <a:rPr lang="en-GB" sz="1600" b="1"/>
                        <a:t>Description</a:t>
                      </a:r>
                      <a:endParaRPr lang="en-GB" sz="1600"/>
                    </a:p>
                  </a:txBody>
                  <a:tcPr marL="83327" marR="83327" marT="41663" marB="41663" anchor="ctr"/>
                </a:tc>
                <a:tc>
                  <a:txBody>
                    <a:bodyPr/>
                    <a:lstStyle/>
                    <a:p>
                      <a:pPr>
                        <a:buNone/>
                      </a:pPr>
                      <a:r>
                        <a:rPr lang="en-GB" sz="1600" b="1"/>
                        <a:t>Impact / Example</a:t>
                      </a:r>
                      <a:endParaRPr lang="en-GB" sz="1600"/>
                    </a:p>
                  </a:txBody>
                  <a:tcPr marL="83327" marR="83327" marT="41663" marB="41663" anchor="ctr"/>
                </a:tc>
                <a:extLst>
                  <a:ext uri="{0D108BD9-81ED-4DB2-BD59-A6C34878D82A}">
                    <a16:rowId xmlns:a16="http://schemas.microsoft.com/office/drawing/2014/main" val="2786161378"/>
                  </a:ext>
                </a:extLst>
              </a:tr>
              <a:tr h="1083249">
                <a:tc>
                  <a:txBody>
                    <a:bodyPr/>
                    <a:lstStyle/>
                    <a:p>
                      <a:pPr>
                        <a:buNone/>
                      </a:pPr>
                      <a:r>
                        <a:rPr lang="en-GB" sz="1600" b="1"/>
                        <a:t>Analytics Everywhere</a:t>
                      </a:r>
                      <a:endParaRPr lang="en-GB" sz="1600"/>
                    </a:p>
                  </a:txBody>
                  <a:tcPr marL="83327" marR="83327" marT="41663" marB="41663" anchor="ctr"/>
                </a:tc>
                <a:tc>
                  <a:txBody>
                    <a:bodyPr/>
                    <a:lstStyle/>
                    <a:p>
                      <a:pPr>
                        <a:buNone/>
                      </a:pPr>
                      <a:r>
                        <a:rPr lang="en-GB" sz="1600"/>
                        <a:t>BI features (dashboards, KPIs) are built directly into everyday apps—no need to switch tools. (GetOnData, 2025)</a:t>
                      </a:r>
                    </a:p>
                  </a:txBody>
                  <a:tcPr marL="83327" marR="83327" marT="41663" marB="41663" anchor="ctr"/>
                </a:tc>
                <a:tc>
                  <a:txBody>
                    <a:bodyPr/>
                    <a:lstStyle/>
                    <a:p>
                      <a:pPr>
                        <a:buNone/>
                      </a:pPr>
                      <a:r>
                        <a:rPr lang="en-GB" sz="1600"/>
                        <a:t>Users access insights within CRM, ERP, or HR systems.</a:t>
                      </a:r>
                    </a:p>
                  </a:txBody>
                  <a:tcPr marL="83327" marR="83327" marT="41663" marB="41663" anchor="ctr"/>
                </a:tc>
                <a:extLst>
                  <a:ext uri="{0D108BD9-81ED-4DB2-BD59-A6C34878D82A}">
                    <a16:rowId xmlns:a16="http://schemas.microsoft.com/office/drawing/2014/main" val="586271449"/>
                  </a:ext>
                </a:extLst>
              </a:tr>
              <a:tr h="833269">
                <a:tc>
                  <a:txBody>
                    <a:bodyPr/>
                    <a:lstStyle/>
                    <a:p>
                      <a:pPr>
                        <a:buNone/>
                      </a:pPr>
                      <a:r>
                        <a:rPr lang="en-GB" sz="1600" b="1"/>
                        <a:t>Seamless Experience</a:t>
                      </a:r>
                      <a:endParaRPr lang="en-GB" sz="1600"/>
                    </a:p>
                  </a:txBody>
                  <a:tcPr marL="83327" marR="83327" marT="41663" marB="41663" anchor="ctr"/>
                </a:tc>
                <a:tc>
                  <a:txBody>
                    <a:bodyPr/>
                    <a:lstStyle/>
                    <a:p>
                      <a:pPr>
                        <a:buNone/>
                      </a:pPr>
                      <a:r>
                        <a:rPr lang="en-GB" sz="1600"/>
                        <a:t>Brings data into the workflow for faster, context-based decisions. (GetOnData, 2025)</a:t>
                      </a:r>
                    </a:p>
                  </a:txBody>
                  <a:tcPr marL="83327" marR="83327" marT="41663" marB="41663" anchor="ctr"/>
                </a:tc>
                <a:tc>
                  <a:txBody>
                    <a:bodyPr/>
                    <a:lstStyle/>
                    <a:p>
                      <a:pPr>
                        <a:buNone/>
                      </a:pPr>
                      <a:r>
                        <a:rPr lang="en-GB" sz="1600"/>
                        <a:t>Improves adoption and decision speed across teams.</a:t>
                      </a:r>
                    </a:p>
                  </a:txBody>
                  <a:tcPr marL="83327" marR="83327" marT="41663" marB="41663" anchor="ctr"/>
                </a:tc>
                <a:extLst>
                  <a:ext uri="{0D108BD9-81ED-4DB2-BD59-A6C34878D82A}">
                    <a16:rowId xmlns:a16="http://schemas.microsoft.com/office/drawing/2014/main" val="3255437251"/>
                  </a:ext>
                </a:extLst>
              </a:tr>
              <a:tr h="833269">
                <a:tc>
                  <a:txBody>
                    <a:bodyPr/>
                    <a:lstStyle/>
                    <a:p>
                      <a:pPr>
                        <a:buNone/>
                      </a:pPr>
                      <a:r>
                        <a:rPr lang="en-GB" sz="1600" b="1"/>
                        <a:t>Real-Time Context</a:t>
                      </a:r>
                      <a:endParaRPr lang="en-GB" sz="1600"/>
                    </a:p>
                  </a:txBody>
                  <a:tcPr marL="83327" marR="83327" marT="41663" marB="41663" anchor="ctr"/>
                </a:tc>
                <a:tc>
                  <a:txBody>
                    <a:bodyPr/>
                    <a:lstStyle/>
                    <a:p>
                      <a:pPr>
                        <a:buNone/>
                      </a:pPr>
                      <a:r>
                        <a:rPr lang="en-GB" sz="1600"/>
                        <a:t>Enables live, in-app metrics (e.g., customer activity, logistics alerts). (ThoughtSpot, 2025)</a:t>
                      </a:r>
                    </a:p>
                  </a:txBody>
                  <a:tcPr marL="83327" marR="83327" marT="41663" marB="41663" anchor="ctr"/>
                </a:tc>
                <a:tc>
                  <a:txBody>
                    <a:bodyPr/>
                    <a:lstStyle/>
                    <a:p>
                      <a:pPr>
                        <a:buNone/>
                      </a:pPr>
                      <a:r>
                        <a:rPr lang="en-GB" sz="1600"/>
                        <a:t>Powers instant, operational intelligence.</a:t>
                      </a:r>
                    </a:p>
                  </a:txBody>
                  <a:tcPr marL="83327" marR="83327" marT="41663" marB="41663" anchor="ctr"/>
                </a:tc>
                <a:extLst>
                  <a:ext uri="{0D108BD9-81ED-4DB2-BD59-A6C34878D82A}">
                    <a16:rowId xmlns:a16="http://schemas.microsoft.com/office/drawing/2014/main" val="45273358"/>
                  </a:ext>
                </a:extLst>
              </a:tr>
              <a:tr h="833269">
                <a:tc>
                  <a:txBody>
                    <a:bodyPr/>
                    <a:lstStyle/>
                    <a:p>
                      <a:pPr>
                        <a:buNone/>
                      </a:pPr>
                      <a:r>
                        <a:rPr lang="en-GB" sz="1600" b="1"/>
                        <a:t>Headless BI Trend</a:t>
                      </a:r>
                      <a:endParaRPr lang="en-GB" sz="1600"/>
                    </a:p>
                  </a:txBody>
                  <a:tcPr marL="83327" marR="83327" marT="41663" marB="41663" anchor="ctr"/>
                </a:tc>
                <a:tc>
                  <a:txBody>
                    <a:bodyPr/>
                    <a:lstStyle/>
                    <a:p>
                      <a:pPr>
                        <a:buNone/>
                      </a:pPr>
                      <a:r>
                        <a:rPr lang="en-GB" sz="1600"/>
                        <a:t>“Composable” BI via APIs &amp; SDKs lets analytics plug into any app. (ThoughtSpot, 2025)</a:t>
                      </a:r>
                    </a:p>
                  </a:txBody>
                  <a:tcPr marL="83327" marR="83327" marT="41663" marB="41663" anchor="ctr"/>
                </a:tc>
                <a:tc>
                  <a:txBody>
                    <a:bodyPr/>
                    <a:lstStyle/>
                    <a:p>
                      <a:pPr>
                        <a:buNone/>
                      </a:pPr>
                      <a:r>
                        <a:rPr lang="en-GB" sz="1600" dirty="0"/>
                        <a:t>Delivers flexible, cloud-based insights anywhere.</a:t>
                      </a:r>
                    </a:p>
                  </a:txBody>
                  <a:tcPr marL="83327" marR="83327" marT="41663" marB="41663" anchor="ctr"/>
                </a:tc>
                <a:extLst>
                  <a:ext uri="{0D108BD9-81ED-4DB2-BD59-A6C34878D82A}">
                    <a16:rowId xmlns:a16="http://schemas.microsoft.com/office/drawing/2014/main" val="1206872741"/>
                  </a:ext>
                </a:extLst>
              </a:tr>
            </a:tbl>
          </a:graphicData>
        </a:graphic>
      </p:graphicFrame>
    </p:spTree>
    <p:extLst>
      <p:ext uri="{BB962C8B-B14F-4D97-AF65-F5344CB8AC3E}">
        <p14:creationId xmlns:p14="http://schemas.microsoft.com/office/powerpoint/2010/main" val="207480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E88E4-26A7-DEFE-5C08-0289FB50FF69}"/>
              </a:ext>
            </a:extLst>
          </p:cNvPr>
          <p:cNvSpPr>
            <a:spLocks noGrp="1"/>
          </p:cNvSpPr>
          <p:nvPr>
            <p:ph type="title"/>
          </p:nvPr>
        </p:nvSpPr>
        <p:spPr/>
        <p:txBody>
          <a:bodyPr/>
          <a:lstStyle/>
          <a:p>
            <a:r>
              <a:rPr lang="en-GB" dirty="0"/>
              <a:t>Cloud/SaaS BI</a:t>
            </a:r>
          </a:p>
        </p:txBody>
      </p:sp>
      <p:graphicFrame>
        <p:nvGraphicFramePr>
          <p:cNvPr id="4" name="Table 3">
            <a:extLst>
              <a:ext uri="{FF2B5EF4-FFF2-40B4-BE49-F238E27FC236}">
                <a16:creationId xmlns:a16="http://schemas.microsoft.com/office/drawing/2014/main" id="{A89A2298-9042-138A-86D9-4802C941F2C3}"/>
              </a:ext>
            </a:extLst>
          </p:cNvPr>
          <p:cNvGraphicFramePr>
            <a:graphicFrameLocks noGrp="1"/>
          </p:cNvGraphicFramePr>
          <p:nvPr>
            <p:extLst>
              <p:ext uri="{D42A27DB-BD31-4B8C-83A1-F6EECF244321}">
                <p14:modId xmlns:p14="http://schemas.microsoft.com/office/powerpoint/2010/main" val="3098359862"/>
              </p:ext>
            </p:extLst>
          </p:nvPr>
        </p:nvGraphicFramePr>
        <p:xfrm>
          <a:off x="1096387" y="1600200"/>
          <a:ext cx="9999225" cy="3916363"/>
        </p:xfrm>
        <a:graphic>
          <a:graphicData uri="http://schemas.openxmlformats.org/drawingml/2006/table">
            <a:tbl>
              <a:tblPr>
                <a:tableStyleId>{3C2FFA5D-87B4-456A-9821-1D502468CF0F}</a:tableStyleId>
              </a:tblPr>
              <a:tblGrid>
                <a:gridCol w="2451485">
                  <a:extLst>
                    <a:ext uri="{9D8B030D-6E8A-4147-A177-3AD203B41FA5}">
                      <a16:colId xmlns:a16="http://schemas.microsoft.com/office/drawing/2014/main" val="4121033838"/>
                    </a:ext>
                  </a:extLst>
                </a:gridCol>
                <a:gridCol w="4214665">
                  <a:extLst>
                    <a:ext uri="{9D8B030D-6E8A-4147-A177-3AD203B41FA5}">
                      <a16:colId xmlns:a16="http://schemas.microsoft.com/office/drawing/2014/main" val="993365913"/>
                    </a:ext>
                  </a:extLst>
                </a:gridCol>
                <a:gridCol w="3333075">
                  <a:extLst>
                    <a:ext uri="{9D8B030D-6E8A-4147-A177-3AD203B41FA5}">
                      <a16:colId xmlns:a16="http://schemas.microsoft.com/office/drawing/2014/main" val="366331132"/>
                    </a:ext>
                  </a:extLst>
                </a:gridCol>
              </a:tblGrid>
              <a:tr h="333307">
                <a:tc>
                  <a:txBody>
                    <a:bodyPr/>
                    <a:lstStyle/>
                    <a:p>
                      <a:pPr>
                        <a:buNone/>
                      </a:pPr>
                      <a:r>
                        <a:rPr lang="en-GB" sz="1600" b="1"/>
                        <a:t>Aspect</a:t>
                      </a:r>
                      <a:endParaRPr lang="en-GB" sz="1600"/>
                    </a:p>
                  </a:txBody>
                  <a:tcPr marL="83327" marR="83327" marT="41663" marB="41663" anchor="ctr"/>
                </a:tc>
                <a:tc>
                  <a:txBody>
                    <a:bodyPr/>
                    <a:lstStyle/>
                    <a:p>
                      <a:pPr>
                        <a:buNone/>
                      </a:pPr>
                      <a:r>
                        <a:rPr lang="en-GB" sz="1600" b="1"/>
                        <a:t>Description</a:t>
                      </a:r>
                      <a:endParaRPr lang="en-GB" sz="1600"/>
                    </a:p>
                  </a:txBody>
                  <a:tcPr marL="83327" marR="83327" marT="41663" marB="41663" anchor="ctr"/>
                </a:tc>
                <a:tc>
                  <a:txBody>
                    <a:bodyPr/>
                    <a:lstStyle/>
                    <a:p>
                      <a:pPr>
                        <a:buNone/>
                      </a:pPr>
                      <a:r>
                        <a:rPr lang="en-GB" sz="1600" b="1"/>
                        <a:t>Impact / Example</a:t>
                      </a:r>
                      <a:endParaRPr lang="en-GB" sz="1600"/>
                    </a:p>
                  </a:txBody>
                  <a:tcPr marL="83327" marR="83327" marT="41663" marB="41663" anchor="ctr"/>
                </a:tc>
                <a:extLst>
                  <a:ext uri="{0D108BD9-81ED-4DB2-BD59-A6C34878D82A}">
                    <a16:rowId xmlns:a16="http://schemas.microsoft.com/office/drawing/2014/main" val="1818601904"/>
                  </a:ext>
                </a:extLst>
              </a:tr>
              <a:tr h="1083249">
                <a:tc>
                  <a:txBody>
                    <a:bodyPr/>
                    <a:lstStyle/>
                    <a:p>
                      <a:pPr>
                        <a:buNone/>
                      </a:pPr>
                      <a:r>
                        <a:rPr lang="en-GB" sz="1600" b="1"/>
                        <a:t>Shift to Cloud</a:t>
                      </a:r>
                      <a:endParaRPr lang="en-GB" sz="1600"/>
                    </a:p>
                  </a:txBody>
                  <a:tcPr marL="83327" marR="83327" marT="41663" marB="41663" anchor="ctr"/>
                </a:tc>
                <a:tc>
                  <a:txBody>
                    <a:bodyPr/>
                    <a:lstStyle/>
                    <a:p>
                      <a:pPr>
                        <a:buNone/>
                      </a:pPr>
                      <a:r>
                        <a:rPr lang="en-GB" sz="1600"/>
                        <a:t>Organisations migrate from on-premise to cloud BI for scalability &amp; remote access. (SelectHub, 2023)</a:t>
                      </a:r>
                    </a:p>
                  </a:txBody>
                  <a:tcPr marL="83327" marR="83327" marT="41663" marB="41663" anchor="ctr"/>
                </a:tc>
                <a:tc>
                  <a:txBody>
                    <a:bodyPr/>
                    <a:lstStyle/>
                    <a:p>
                      <a:pPr>
                        <a:buNone/>
                      </a:pPr>
                      <a:r>
                        <a:rPr lang="en-GB" sz="1600"/>
                        <a:t>Universal data access for distributed teams.</a:t>
                      </a:r>
                    </a:p>
                  </a:txBody>
                  <a:tcPr marL="83327" marR="83327" marT="41663" marB="41663" anchor="ctr"/>
                </a:tc>
                <a:extLst>
                  <a:ext uri="{0D108BD9-81ED-4DB2-BD59-A6C34878D82A}">
                    <a16:rowId xmlns:a16="http://schemas.microsoft.com/office/drawing/2014/main" val="3070507138"/>
                  </a:ext>
                </a:extLst>
              </a:tr>
              <a:tr h="833269">
                <a:tc>
                  <a:txBody>
                    <a:bodyPr/>
                    <a:lstStyle/>
                    <a:p>
                      <a:pPr>
                        <a:buNone/>
                      </a:pPr>
                      <a:r>
                        <a:rPr lang="en-GB" sz="1600" b="1"/>
                        <a:t>Multi-Cloud &amp; Hybrid</a:t>
                      </a:r>
                      <a:endParaRPr lang="en-GB" sz="1600"/>
                    </a:p>
                  </a:txBody>
                  <a:tcPr marL="83327" marR="83327" marT="41663" marB="41663" anchor="ctr"/>
                </a:tc>
                <a:tc>
                  <a:txBody>
                    <a:bodyPr/>
                    <a:lstStyle/>
                    <a:p>
                      <a:pPr>
                        <a:buNone/>
                      </a:pPr>
                      <a:r>
                        <a:rPr lang="en-GB" sz="1600" dirty="0"/>
                        <a:t>Most enterprises operate across AWS, Azure, GCP. (</a:t>
                      </a:r>
                      <a:r>
                        <a:rPr lang="en-GB" sz="1600" dirty="0" err="1"/>
                        <a:t>SelectHub</a:t>
                      </a:r>
                      <a:r>
                        <a:rPr lang="en-GB" sz="1600" dirty="0"/>
                        <a:t>, 2023)</a:t>
                      </a:r>
                    </a:p>
                  </a:txBody>
                  <a:tcPr marL="83327" marR="83327" marT="41663" marB="41663" anchor="ctr"/>
                </a:tc>
                <a:tc>
                  <a:txBody>
                    <a:bodyPr/>
                    <a:lstStyle/>
                    <a:p>
                      <a:pPr>
                        <a:buNone/>
                      </a:pPr>
                      <a:r>
                        <a:rPr lang="en-GB" sz="1600"/>
                        <a:t>Avoids vendor lock-in; integrates diverse data sources.</a:t>
                      </a:r>
                    </a:p>
                  </a:txBody>
                  <a:tcPr marL="83327" marR="83327" marT="41663" marB="41663" anchor="ctr"/>
                </a:tc>
                <a:extLst>
                  <a:ext uri="{0D108BD9-81ED-4DB2-BD59-A6C34878D82A}">
                    <a16:rowId xmlns:a16="http://schemas.microsoft.com/office/drawing/2014/main" val="2911341725"/>
                  </a:ext>
                </a:extLst>
              </a:tr>
              <a:tr h="833269">
                <a:tc>
                  <a:txBody>
                    <a:bodyPr/>
                    <a:lstStyle/>
                    <a:p>
                      <a:pPr>
                        <a:buNone/>
                      </a:pPr>
                      <a:r>
                        <a:rPr lang="en-GB" sz="1600" b="1"/>
                        <a:t>Cloud Ecosystems</a:t>
                      </a:r>
                      <a:endParaRPr lang="en-GB" sz="1600"/>
                    </a:p>
                  </a:txBody>
                  <a:tcPr marL="83327" marR="83327" marT="41663" marB="41663" anchor="ctr"/>
                </a:tc>
                <a:tc>
                  <a:txBody>
                    <a:bodyPr/>
                    <a:lstStyle/>
                    <a:p>
                      <a:pPr>
                        <a:buNone/>
                      </a:pPr>
                      <a:r>
                        <a:rPr lang="en-GB" sz="1600"/>
                        <a:t>Platforms like Snowflake &amp; Databricks power large-scale analytics. (AtScale, 2025)</a:t>
                      </a:r>
                    </a:p>
                  </a:txBody>
                  <a:tcPr marL="83327" marR="83327" marT="41663" marB="41663" anchor="ctr"/>
                </a:tc>
                <a:tc>
                  <a:txBody>
                    <a:bodyPr/>
                    <a:lstStyle/>
                    <a:p>
                      <a:pPr>
                        <a:buNone/>
                      </a:pPr>
                      <a:r>
                        <a:rPr lang="en-GB" sz="1600"/>
                        <a:t>Enables massive, fast, cost-efficient analysis.</a:t>
                      </a:r>
                    </a:p>
                  </a:txBody>
                  <a:tcPr marL="83327" marR="83327" marT="41663" marB="41663" anchor="ctr"/>
                </a:tc>
                <a:extLst>
                  <a:ext uri="{0D108BD9-81ED-4DB2-BD59-A6C34878D82A}">
                    <a16:rowId xmlns:a16="http://schemas.microsoft.com/office/drawing/2014/main" val="2556434496"/>
                  </a:ext>
                </a:extLst>
              </a:tr>
              <a:tr h="833269">
                <a:tc>
                  <a:txBody>
                    <a:bodyPr/>
                    <a:lstStyle/>
                    <a:p>
                      <a:pPr>
                        <a:buNone/>
                      </a:pPr>
                      <a:r>
                        <a:rPr lang="en-GB" sz="1600" b="1"/>
                        <a:t>SaaS Advantages</a:t>
                      </a:r>
                      <a:endParaRPr lang="en-GB" sz="1600"/>
                    </a:p>
                  </a:txBody>
                  <a:tcPr marL="83327" marR="83327" marT="41663" marB="41663" anchor="ctr"/>
                </a:tc>
                <a:tc>
                  <a:txBody>
                    <a:bodyPr/>
                    <a:lstStyle/>
                    <a:p>
                      <a:pPr>
                        <a:buNone/>
                      </a:pPr>
                      <a:r>
                        <a:rPr lang="en-GB" sz="1600"/>
                        <a:t>Automatic updates, easy collaboration, zero hardware. (SelectHub, 2023)</a:t>
                      </a:r>
                    </a:p>
                  </a:txBody>
                  <a:tcPr marL="83327" marR="83327" marT="41663" marB="41663" anchor="ctr"/>
                </a:tc>
                <a:tc>
                  <a:txBody>
                    <a:bodyPr/>
                    <a:lstStyle/>
                    <a:p>
                      <a:pPr>
                        <a:buNone/>
                      </a:pPr>
                      <a:r>
                        <a:rPr lang="en-GB" sz="1600" dirty="0"/>
                        <a:t>Cloud-first BI is now standard for new initiatives.</a:t>
                      </a:r>
                    </a:p>
                  </a:txBody>
                  <a:tcPr marL="83327" marR="83327" marT="41663" marB="41663" anchor="ctr"/>
                </a:tc>
                <a:extLst>
                  <a:ext uri="{0D108BD9-81ED-4DB2-BD59-A6C34878D82A}">
                    <a16:rowId xmlns:a16="http://schemas.microsoft.com/office/drawing/2014/main" val="944683540"/>
                  </a:ext>
                </a:extLst>
              </a:tr>
            </a:tbl>
          </a:graphicData>
        </a:graphic>
      </p:graphicFrame>
    </p:spTree>
    <p:extLst>
      <p:ext uri="{BB962C8B-B14F-4D97-AF65-F5344CB8AC3E}">
        <p14:creationId xmlns:p14="http://schemas.microsoft.com/office/powerpoint/2010/main" val="2662018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F150-1D8C-EE4E-19B1-CBC54CD02F0E}"/>
              </a:ext>
            </a:extLst>
          </p:cNvPr>
          <p:cNvSpPr>
            <a:spLocks noGrp="1"/>
          </p:cNvSpPr>
          <p:nvPr>
            <p:ph type="title"/>
          </p:nvPr>
        </p:nvSpPr>
        <p:spPr/>
        <p:txBody>
          <a:bodyPr/>
          <a:lstStyle/>
          <a:p>
            <a:r>
              <a:rPr lang="en-GB" dirty="0"/>
              <a:t>Data Literacy &amp; Culture</a:t>
            </a:r>
          </a:p>
        </p:txBody>
      </p:sp>
      <p:graphicFrame>
        <p:nvGraphicFramePr>
          <p:cNvPr id="4" name="Content Placeholder 3">
            <a:extLst>
              <a:ext uri="{FF2B5EF4-FFF2-40B4-BE49-F238E27FC236}">
                <a16:creationId xmlns:a16="http://schemas.microsoft.com/office/drawing/2014/main" id="{862327BF-4705-D5BA-84C7-D4B94CAA0194}"/>
              </a:ext>
            </a:extLst>
          </p:cNvPr>
          <p:cNvGraphicFramePr>
            <a:graphicFrameLocks noGrp="1"/>
          </p:cNvGraphicFramePr>
          <p:nvPr>
            <p:ph idx="1"/>
            <p:extLst>
              <p:ext uri="{D42A27DB-BD31-4B8C-83A1-F6EECF244321}">
                <p14:modId xmlns:p14="http://schemas.microsoft.com/office/powerpoint/2010/main" val="2039309678"/>
              </p:ext>
            </p:extLst>
          </p:nvPr>
        </p:nvGraphicFramePr>
        <p:xfrm>
          <a:off x="755505" y="1552782"/>
          <a:ext cx="10680990" cy="4011200"/>
        </p:xfrm>
        <a:graphic>
          <a:graphicData uri="http://schemas.openxmlformats.org/drawingml/2006/table">
            <a:tbl>
              <a:tblPr>
                <a:tableStyleId>{284E427A-3D55-4303-BF80-6455036E1DE7}</a:tableStyleId>
              </a:tblPr>
              <a:tblGrid>
                <a:gridCol w="3560330">
                  <a:extLst>
                    <a:ext uri="{9D8B030D-6E8A-4147-A177-3AD203B41FA5}">
                      <a16:colId xmlns:a16="http://schemas.microsoft.com/office/drawing/2014/main" val="2026274950"/>
                    </a:ext>
                  </a:extLst>
                </a:gridCol>
                <a:gridCol w="3560330">
                  <a:extLst>
                    <a:ext uri="{9D8B030D-6E8A-4147-A177-3AD203B41FA5}">
                      <a16:colId xmlns:a16="http://schemas.microsoft.com/office/drawing/2014/main" val="1215214560"/>
                    </a:ext>
                  </a:extLst>
                </a:gridCol>
                <a:gridCol w="3560330">
                  <a:extLst>
                    <a:ext uri="{9D8B030D-6E8A-4147-A177-3AD203B41FA5}">
                      <a16:colId xmlns:a16="http://schemas.microsoft.com/office/drawing/2014/main" val="3191841700"/>
                    </a:ext>
                  </a:extLst>
                </a:gridCol>
              </a:tblGrid>
              <a:tr h="356033">
                <a:tc>
                  <a:txBody>
                    <a:bodyPr/>
                    <a:lstStyle/>
                    <a:p>
                      <a:pPr>
                        <a:buNone/>
                      </a:pPr>
                      <a:r>
                        <a:rPr lang="en-GB" sz="1800" b="1"/>
                        <a:t>Aspect</a:t>
                      </a:r>
                      <a:endParaRPr lang="en-GB" sz="1800"/>
                    </a:p>
                  </a:txBody>
                  <a:tcPr marL="89008" marR="89008" marT="44504" marB="44504" anchor="ctr"/>
                </a:tc>
                <a:tc>
                  <a:txBody>
                    <a:bodyPr/>
                    <a:lstStyle/>
                    <a:p>
                      <a:pPr>
                        <a:buNone/>
                      </a:pPr>
                      <a:r>
                        <a:rPr lang="en-GB" sz="1800" b="1"/>
                        <a:t>Description</a:t>
                      </a:r>
                      <a:endParaRPr lang="en-GB" sz="1800"/>
                    </a:p>
                  </a:txBody>
                  <a:tcPr marL="89008" marR="89008" marT="44504" marB="44504" anchor="ctr"/>
                </a:tc>
                <a:tc>
                  <a:txBody>
                    <a:bodyPr/>
                    <a:lstStyle/>
                    <a:p>
                      <a:pPr>
                        <a:buNone/>
                      </a:pPr>
                      <a:r>
                        <a:rPr lang="en-GB" sz="1800" b="1"/>
                        <a:t>Impact / Example</a:t>
                      </a:r>
                      <a:endParaRPr lang="en-GB" sz="1800"/>
                    </a:p>
                  </a:txBody>
                  <a:tcPr marL="89008" marR="89008" marT="44504" marB="44504" anchor="ctr"/>
                </a:tc>
                <a:extLst>
                  <a:ext uri="{0D108BD9-81ED-4DB2-BD59-A6C34878D82A}">
                    <a16:rowId xmlns:a16="http://schemas.microsoft.com/office/drawing/2014/main" val="498417582"/>
                  </a:ext>
                </a:extLst>
              </a:tr>
              <a:tr h="890083">
                <a:tc>
                  <a:txBody>
                    <a:bodyPr/>
                    <a:lstStyle/>
                    <a:p>
                      <a:pPr>
                        <a:buNone/>
                      </a:pPr>
                      <a:r>
                        <a:rPr lang="en-GB" sz="1800" b="1" dirty="0"/>
                        <a:t>What It Is</a:t>
                      </a:r>
                      <a:endParaRPr lang="en-GB" sz="1800" dirty="0"/>
                    </a:p>
                  </a:txBody>
                  <a:tcPr marL="89008" marR="89008" marT="44504" marB="44504" anchor="ctr"/>
                </a:tc>
                <a:tc>
                  <a:txBody>
                    <a:bodyPr/>
                    <a:lstStyle/>
                    <a:p>
                      <a:pPr>
                        <a:buNone/>
                      </a:pPr>
                      <a:r>
                        <a:rPr lang="en-GB" sz="1800"/>
                        <a:t>Ability to read, analyse, and argue with data across the workforce. (Acuvate, 2023)</a:t>
                      </a:r>
                    </a:p>
                  </a:txBody>
                  <a:tcPr marL="89008" marR="89008" marT="44504" marB="44504" anchor="ctr"/>
                </a:tc>
                <a:tc>
                  <a:txBody>
                    <a:bodyPr/>
                    <a:lstStyle/>
                    <a:p>
                      <a:pPr>
                        <a:buNone/>
                      </a:pPr>
                      <a:r>
                        <a:rPr lang="en-GB" sz="1800"/>
                        <a:t>Builds confidence and trust in BI insights.</a:t>
                      </a:r>
                    </a:p>
                  </a:txBody>
                  <a:tcPr marL="89008" marR="89008" marT="44504" marB="44504" anchor="ctr"/>
                </a:tc>
                <a:extLst>
                  <a:ext uri="{0D108BD9-81ED-4DB2-BD59-A6C34878D82A}">
                    <a16:rowId xmlns:a16="http://schemas.microsoft.com/office/drawing/2014/main" val="891058775"/>
                  </a:ext>
                </a:extLst>
              </a:tr>
              <a:tr h="890083">
                <a:tc>
                  <a:txBody>
                    <a:bodyPr/>
                    <a:lstStyle/>
                    <a:p>
                      <a:pPr>
                        <a:buNone/>
                      </a:pPr>
                      <a:r>
                        <a:rPr lang="en-GB" sz="1800" b="1"/>
                        <a:t>Top Priority</a:t>
                      </a:r>
                      <a:endParaRPr lang="en-GB" sz="1800"/>
                    </a:p>
                  </a:txBody>
                  <a:tcPr marL="89008" marR="89008" marT="44504" marB="44504" anchor="ctr"/>
                </a:tc>
                <a:tc>
                  <a:txBody>
                    <a:bodyPr/>
                    <a:lstStyle/>
                    <a:p>
                      <a:pPr>
                        <a:buNone/>
                      </a:pPr>
                      <a:r>
                        <a:rPr lang="en-GB" sz="1800"/>
                        <a:t>80% of organisations include literacy in analytics strategy. (SelectHub, 2023)</a:t>
                      </a:r>
                    </a:p>
                  </a:txBody>
                  <a:tcPr marL="89008" marR="89008" marT="44504" marB="44504" anchor="ctr"/>
                </a:tc>
                <a:tc>
                  <a:txBody>
                    <a:bodyPr/>
                    <a:lstStyle/>
                    <a:p>
                      <a:pPr>
                        <a:buNone/>
                      </a:pPr>
                      <a:r>
                        <a:rPr lang="en-GB" sz="1800"/>
                        <a:t>Empowers all employees to use BI tools effectively.</a:t>
                      </a:r>
                    </a:p>
                  </a:txBody>
                  <a:tcPr marL="89008" marR="89008" marT="44504" marB="44504" anchor="ctr"/>
                </a:tc>
                <a:extLst>
                  <a:ext uri="{0D108BD9-81ED-4DB2-BD59-A6C34878D82A}">
                    <a16:rowId xmlns:a16="http://schemas.microsoft.com/office/drawing/2014/main" val="2399058078"/>
                  </a:ext>
                </a:extLst>
              </a:tr>
              <a:tr h="890083">
                <a:tc>
                  <a:txBody>
                    <a:bodyPr/>
                    <a:lstStyle/>
                    <a:p>
                      <a:pPr>
                        <a:buNone/>
                      </a:pPr>
                      <a:r>
                        <a:rPr lang="en-GB" sz="1800" b="1"/>
                        <a:t>Building Culture</a:t>
                      </a:r>
                      <a:endParaRPr lang="en-GB" sz="1800"/>
                    </a:p>
                  </a:txBody>
                  <a:tcPr marL="89008" marR="89008" marT="44504" marB="44504" anchor="ctr"/>
                </a:tc>
                <a:tc>
                  <a:txBody>
                    <a:bodyPr/>
                    <a:lstStyle/>
                    <a:p>
                      <a:pPr>
                        <a:buNone/>
                      </a:pPr>
                      <a:r>
                        <a:rPr lang="en-GB" sz="1800"/>
                        <a:t>Leadership support + training foster data-driven habits. (Acuvate, 2023)</a:t>
                      </a:r>
                    </a:p>
                  </a:txBody>
                  <a:tcPr marL="89008" marR="89008" marT="44504" marB="44504" anchor="ctr"/>
                </a:tc>
                <a:tc>
                  <a:txBody>
                    <a:bodyPr/>
                    <a:lstStyle/>
                    <a:p>
                      <a:pPr>
                        <a:buNone/>
                      </a:pPr>
                      <a:r>
                        <a:rPr lang="en-GB" sz="1800"/>
                        <a:t>Drives agility &amp; competitive advantage.</a:t>
                      </a:r>
                    </a:p>
                  </a:txBody>
                  <a:tcPr marL="89008" marR="89008" marT="44504" marB="44504" anchor="ctr"/>
                </a:tc>
                <a:extLst>
                  <a:ext uri="{0D108BD9-81ED-4DB2-BD59-A6C34878D82A}">
                    <a16:rowId xmlns:a16="http://schemas.microsoft.com/office/drawing/2014/main" val="3475238527"/>
                  </a:ext>
                </a:extLst>
              </a:tr>
              <a:tr h="890083">
                <a:tc>
                  <a:txBody>
                    <a:bodyPr/>
                    <a:lstStyle/>
                    <a:p>
                      <a:pPr>
                        <a:buNone/>
                      </a:pPr>
                      <a:r>
                        <a:rPr lang="en-GB" sz="1800" b="1"/>
                        <a:t>Mind the Gap</a:t>
                      </a:r>
                      <a:endParaRPr lang="en-GB" sz="1800"/>
                    </a:p>
                  </a:txBody>
                  <a:tcPr marL="89008" marR="89008" marT="44504" marB="44504" anchor="ctr"/>
                </a:tc>
                <a:tc>
                  <a:txBody>
                    <a:bodyPr/>
                    <a:lstStyle/>
                    <a:p>
                      <a:pPr>
                        <a:buNone/>
                      </a:pPr>
                      <a:r>
                        <a:rPr lang="en-GB" sz="1800"/>
                        <a:t>Only ~6% of firms have mature, insights-driven cultures. (SR Analytics, 2025)</a:t>
                      </a:r>
                    </a:p>
                  </a:txBody>
                  <a:tcPr marL="89008" marR="89008" marT="44504" marB="44504" anchor="ctr"/>
                </a:tc>
                <a:tc>
                  <a:txBody>
                    <a:bodyPr/>
                    <a:lstStyle/>
                    <a:p>
                      <a:pPr>
                        <a:buNone/>
                      </a:pPr>
                      <a:r>
                        <a:rPr lang="en-GB" sz="1800" dirty="0"/>
                        <a:t>Ongoing education &amp; user-friendly BI tools are vital.</a:t>
                      </a:r>
                    </a:p>
                  </a:txBody>
                  <a:tcPr marL="89008" marR="89008" marT="44504" marB="44504" anchor="ctr"/>
                </a:tc>
                <a:extLst>
                  <a:ext uri="{0D108BD9-81ED-4DB2-BD59-A6C34878D82A}">
                    <a16:rowId xmlns:a16="http://schemas.microsoft.com/office/drawing/2014/main" val="1728966797"/>
                  </a:ext>
                </a:extLst>
              </a:tr>
            </a:tbl>
          </a:graphicData>
        </a:graphic>
      </p:graphicFrame>
    </p:spTree>
    <p:extLst>
      <p:ext uri="{BB962C8B-B14F-4D97-AF65-F5344CB8AC3E}">
        <p14:creationId xmlns:p14="http://schemas.microsoft.com/office/powerpoint/2010/main" val="2057681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BC85C-60E9-2E7B-EA06-C00BFDE41B2B}"/>
              </a:ext>
            </a:extLst>
          </p:cNvPr>
          <p:cNvSpPr>
            <a:spLocks noGrp="1"/>
          </p:cNvSpPr>
          <p:nvPr>
            <p:ph type="title"/>
          </p:nvPr>
        </p:nvSpPr>
        <p:spPr/>
        <p:txBody>
          <a:bodyPr/>
          <a:lstStyle/>
          <a:p>
            <a:r>
              <a:rPr lang="en-GB" dirty="0"/>
              <a:t>Autonomy BI (Agentic Analytics)</a:t>
            </a:r>
          </a:p>
        </p:txBody>
      </p:sp>
      <p:graphicFrame>
        <p:nvGraphicFramePr>
          <p:cNvPr id="4" name="Table 3">
            <a:extLst>
              <a:ext uri="{FF2B5EF4-FFF2-40B4-BE49-F238E27FC236}">
                <a16:creationId xmlns:a16="http://schemas.microsoft.com/office/drawing/2014/main" id="{6CFDBA7C-2740-990E-1C87-54721452724C}"/>
              </a:ext>
            </a:extLst>
          </p:cNvPr>
          <p:cNvGraphicFramePr>
            <a:graphicFrameLocks noGrp="1"/>
          </p:cNvGraphicFramePr>
          <p:nvPr>
            <p:extLst>
              <p:ext uri="{D42A27DB-BD31-4B8C-83A1-F6EECF244321}">
                <p14:modId xmlns:p14="http://schemas.microsoft.com/office/powerpoint/2010/main" val="2995286713"/>
              </p:ext>
            </p:extLst>
          </p:nvPr>
        </p:nvGraphicFramePr>
        <p:xfrm>
          <a:off x="755505" y="1552782"/>
          <a:ext cx="10680990" cy="4011200"/>
        </p:xfrm>
        <a:graphic>
          <a:graphicData uri="http://schemas.openxmlformats.org/drawingml/2006/table">
            <a:tbl>
              <a:tblPr>
                <a:tableStyleId>{284E427A-3D55-4303-BF80-6455036E1DE7}</a:tableStyleId>
              </a:tblPr>
              <a:tblGrid>
                <a:gridCol w="3194703">
                  <a:extLst>
                    <a:ext uri="{9D8B030D-6E8A-4147-A177-3AD203B41FA5}">
                      <a16:colId xmlns:a16="http://schemas.microsoft.com/office/drawing/2014/main" val="349638853"/>
                    </a:ext>
                  </a:extLst>
                </a:gridCol>
                <a:gridCol w="3925957">
                  <a:extLst>
                    <a:ext uri="{9D8B030D-6E8A-4147-A177-3AD203B41FA5}">
                      <a16:colId xmlns:a16="http://schemas.microsoft.com/office/drawing/2014/main" val="2848780880"/>
                    </a:ext>
                  </a:extLst>
                </a:gridCol>
                <a:gridCol w="3560330">
                  <a:extLst>
                    <a:ext uri="{9D8B030D-6E8A-4147-A177-3AD203B41FA5}">
                      <a16:colId xmlns:a16="http://schemas.microsoft.com/office/drawing/2014/main" val="1987126921"/>
                    </a:ext>
                  </a:extLst>
                </a:gridCol>
              </a:tblGrid>
              <a:tr h="356033">
                <a:tc>
                  <a:txBody>
                    <a:bodyPr/>
                    <a:lstStyle/>
                    <a:p>
                      <a:pPr>
                        <a:buNone/>
                      </a:pPr>
                      <a:r>
                        <a:rPr lang="en-GB" sz="1800" b="1"/>
                        <a:t>Aspect</a:t>
                      </a:r>
                      <a:endParaRPr lang="en-GB" sz="1800"/>
                    </a:p>
                  </a:txBody>
                  <a:tcPr marL="89008" marR="89008" marT="44504" marB="44504" anchor="ctr"/>
                </a:tc>
                <a:tc>
                  <a:txBody>
                    <a:bodyPr/>
                    <a:lstStyle/>
                    <a:p>
                      <a:pPr>
                        <a:buNone/>
                      </a:pPr>
                      <a:r>
                        <a:rPr lang="en-GB" sz="1800" b="1"/>
                        <a:t>Description</a:t>
                      </a:r>
                      <a:endParaRPr lang="en-GB" sz="1800"/>
                    </a:p>
                  </a:txBody>
                  <a:tcPr marL="89008" marR="89008" marT="44504" marB="44504" anchor="ctr"/>
                </a:tc>
                <a:tc>
                  <a:txBody>
                    <a:bodyPr/>
                    <a:lstStyle/>
                    <a:p>
                      <a:pPr>
                        <a:buNone/>
                      </a:pPr>
                      <a:r>
                        <a:rPr lang="en-GB" sz="1800" b="1"/>
                        <a:t>Impact / Example</a:t>
                      </a:r>
                      <a:endParaRPr lang="en-GB" sz="1800"/>
                    </a:p>
                  </a:txBody>
                  <a:tcPr marL="89008" marR="89008" marT="44504" marB="44504" anchor="ctr"/>
                </a:tc>
                <a:extLst>
                  <a:ext uri="{0D108BD9-81ED-4DB2-BD59-A6C34878D82A}">
                    <a16:rowId xmlns:a16="http://schemas.microsoft.com/office/drawing/2014/main" val="400911047"/>
                  </a:ext>
                </a:extLst>
              </a:tr>
              <a:tr h="890083">
                <a:tc>
                  <a:txBody>
                    <a:bodyPr/>
                    <a:lstStyle/>
                    <a:p>
                      <a:pPr>
                        <a:buNone/>
                      </a:pPr>
                      <a:r>
                        <a:rPr lang="en-GB" sz="1800" b="1"/>
                        <a:t>Next Frontier</a:t>
                      </a:r>
                      <a:endParaRPr lang="en-GB" sz="1800"/>
                    </a:p>
                  </a:txBody>
                  <a:tcPr marL="89008" marR="89008" marT="44504" marB="44504" anchor="ctr"/>
                </a:tc>
                <a:tc>
                  <a:txBody>
                    <a:bodyPr/>
                    <a:lstStyle/>
                    <a:p>
                      <a:pPr>
                        <a:buNone/>
                      </a:pPr>
                      <a:r>
                        <a:rPr lang="en-GB" sz="1800"/>
                        <a:t>AI agents analyse &amp; act on data without human prompts. (Biztory, 2025)</a:t>
                      </a:r>
                    </a:p>
                  </a:txBody>
                  <a:tcPr marL="89008" marR="89008" marT="44504" marB="44504" anchor="ctr"/>
                </a:tc>
                <a:tc>
                  <a:txBody>
                    <a:bodyPr/>
                    <a:lstStyle/>
                    <a:p>
                      <a:pPr>
                        <a:buNone/>
                      </a:pPr>
                      <a:r>
                        <a:rPr lang="en-GB" sz="1800"/>
                        <a:t>Moves from decision support → decision execution.</a:t>
                      </a:r>
                    </a:p>
                  </a:txBody>
                  <a:tcPr marL="89008" marR="89008" marT="44504" marB="44504" anchor="ctr"/>
                </a:tc>
                <a:extLst>
                  <a:ext uri="{0D108BD9-81ED-4DB2-BD59-A6C34878D82A}">
                    <a16:rowId xmlns:a16="http://schemas.microsoft.com/office/drawing/2014/main" val="4161539830"/>
                  </a:ext>
                </a:extLst>
              </a:tr>
              <a:tr h="890083">
                <a:tc>
                  <a:txBody>
                    <a:bodyPr/>
                    <a:lstStyle/>
                    <a:p>
                      <a:pPr>
                        <a:buNone/>
                      </a:pPr>
                      <a:r>
                        <a:rPr lang="en-GB" sz="1800" b="1"/>
                        <a:t>How It Works</a:t>
                      </a:r>
                      <a:endParaRPr lang="en-GB" sz="1800"/>
                    </a:p>
                  </a:txBody>
                  <a:tcPr marL="89008" marR="89008" marT="44504" marB="44504" anchor="ctr"/>
                </a:tc>
                <a:tc>
                  <a:txBody>
                    <a:bodyPr/>
                    <a:lstStyle/>
                    <a:p>
                      <a:pPr>
                        <a:buNone/>
                      </a:pPr>
                      <a:r>
                        <a:rPr lang="en-GB" sz="1800"/>
                        <a:t>Agents monitor data streams &amp; trigger actions based on goals. (Perficient, 2025)</a:t>
                      </a:r>
                    </a:p>
                  </a:txBody>
                  <a:tcPr marL="89008" marR="89008" marT="44504" marB="44504" anchor="ctr"/>
                </a:tc>
                <a:tc>
                  <a:txBody>
                    <a:bodyPr/>
                    <a:lstStyle/>
                    <a:p>
                      <a:pPr>
                        <a:buNone/>
                      </a:pPr>
                      <a:r>
                        <a:rPr lang="en-GB" sz="1800"/>
                        <a:t>Enables proactive, real-time responses.</a:t>
                      </a:r>
                    </a:p>
                  </a:txBody>
                  <a:tcPr marL="89008" marR="89008" marT="44504" marB="44504" anchor="ctr"/>
                </a:tc>
                <a:extLst>
                  <a:ext uri="{0D108BD9-81ED-4DB2-BD59-A6C34878D82A}">
                    <a16:rowId xmlns:a16="http://schemas.microsoft.com/office/drawing/2014/main" val="1891245538"/>
                  </a:ext>
                </a:extLst>
              </a:tr>
              <a:tr h="890083">
                <a:tc>
                  <a:txBody>
                    <a:bodyPr/>
                    <a:lstStyle/>
                    <a:p>
                      <a:pPr>
                        <a:buNone/>
                      </a:pPr>
                      <a:r>
                        <a:rPr lang="en-GB" sz="1800" b="1"/>
                        <a:t>From Self-Service to Self-Driving</a:t>
                      </a:r>
                      <a:endParaRPr lang="en-GB" sz="1800"/>
                    </a:p>
                  </a:txBody>
                  <a:tcPr marL="89008" marR="89008" marT="44504" marB="44504" anchor="ctr"/>
                </a:tc>
                <a:tc>
                  <a:txBody>
                    <a:bodyPr/>
                    <a:lstStyle/>
                    <a:p>
                      <a:pPr>
                        <a:buNone/>
                      </a:pPr>
                      <a:r>
                        <a:rPr lang="en-GB" sz="1800"/>
                        <a:t>Combines AI reasoning + API integrations for rapid automation. (Biztory, 2025)</a:t>
                      </a:r>
                    </a:p>
                  </a:txBody>
                  <a:tcPr marL="89008" marR="89008" marT="44504" marB="44504" anchor="ctr"/>
                </a:tc>
                <a:tc>
                  <a:txBody>
                    <a:bodyPr/>
                    <a:lstStyle/>
                    <a:p>
                      <a:pPr>
                        <a:buNone/>
                      </a:pPr>
                      <a:r>
                        <a:rPr lang="en-GB" sz="1800"/>
                        <a:t>Reduces lag between insight &amp; action.</a:t>
                      </a:r>
                    </a:p>
                  </a:txBody>
                  <a:tcPr marL="89008" marR="89008" marT="44504" marB="44504" anchor="ctr"/>
                </a:tc>
                <a:extLst>
                  <a:ext uri="{0D108BD9-81ED-4DB2-BD59-A6C34878D82A}">
                    <a16:rowId xmlns:a16="http://schemas.microsoft.com/office/drawing/2014/main" val="3168037248"/>
                  </a:ext>
                </a:extLst>
              </a:tr>
              <a:tr h="890083">
                <a:tc>
                  <a:txBody>
                    <a:bodyPr/>
                    <a:lstStyle/>
                    <a:p>
                      <a:pPr>
                        <a:buNone/>
                      </a:pPr>
                      <a:r>
                        <a:rPr lang="en-GB" sz="1800" b="1"/>
                        <a:t>Emerging Reality</a:t>
                      </a:r>
                      <a:endParaRPr lang="en-GB" sz="1800"/>
                    </a:p>
                  </a:txBody>
                  <a:tcPr marL="89008" marR="89008" marT="44504" marB="44504" anchor="ctr"/>
                </a:tc>
                <a:tc>
                  <a:txBody>
                    <a:bodyPr/>
                    <a:lstStyle/>
                    <a:p>
                      <a:pPr>
                        <a:buNone/>
                      </a:pPr>
                      <a:r>
                        <a:rPr lang="en-GB" sz="1800"/>
                        <a:t>Early adoption underway; growth expected in 1–3 years. (Perficient, 2025)</a:t>
                      </a:r>
                    </a:p>
                  </a:txBody>
                  <a:tcPr marL="89008" marR="89008" marT="44504" marB="44504" anchor="ctr"/>
                </a:tc>
                <a:tc>
                  <a:txBody>
                    <a:bodyPr/>
                    <a:lstStyle/>
                    <a:p>
                      <a:pPr>
                        <a:buNone/>
                      </a:pPr>
                      <a:r>
                        <a:rPr lang="en-GB" sz="1800" dirty="0"/>
                        <a:t>Redefines analytics roles &amp; data governance needs.</a:t>
                      </a:r>
                    </a:p>
                  </a:txBody>
                  <a:tcPr marL="89008" marR="89008" marT="44504" marB="44504" anchor="ctr"/>
                </a:tc>
                <a:extLst>
                  <a:ext uri="{0D108BD9-81ED-4DB2-BD59-A6C34878D82A}">
                    <a16:rowId xmlns:a16="http://schemas.microsoft.com/office/drawing/2014/main" val="2294694644"/>
                  </a:ext>
                </a:extLst>
              </a:tr>
            </a:tbl>
          </a:graphicData>
        </a:graphic>
      </p:graphicFrame>
    </p:spTree>
    <p:extLst>
      <p:ext uri="{BB962C8B-B14F-4D97-AF65-F5344CB8AC3E}">
        <p14:creationId xmlns:p14="http://schemas.microsoft.com/office/powerpoint/2010/main" val="1011062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BA52E-CF4E-A335-0D70-E04903493201}"/>
              </a:ext>
            </a:extLst>
          </p:cNvPr>
          <p:cNvSpPr>
            <a:spLocks noGrp="1"/>
          </p:cNvSpPr>
          <p:nvPr>
            <p:ph type="title"/>
          </p:nvPr>
        </p:nvSpPr>
        <p:spPr/>
        <p:txBody>
          <a:bodyPr/>
          <a:lstStyle/>
          <a:p>
            <a:r>
              <a:rPr lang="en-GB" dirty="0"/>
              <a:t>AI in BI (Beyond Augmentation)</a:t>
            </a:r>
          </a:p>
        </p:txBody>
      </p:sp>
      <p:graphicFrame>
        <p:nvGraphicFramePr>
          <p:cNvPr id="5" name="Table 4">
            <a:extLst>
              <a:ext uri="{FF2B5EF4-FFF2-40B4-BE49-F238E27FC236}">
                <a16:creationId xmlns:a16="http://schemas.microsoft.com/office/drawing/2014/main" id="{4AE8748E-4797-DA27-43FB-CF024B093473}"/>
              </a:ext>
            </a:extLst>
          </p:cNvPr>
          <p:cNvGraphicFramePr>
            <a:graphicFrameLocks noGrp="1"/>
          </p:cNvGraphicFramePr>
          <p:nvPr>
            <p:extLst>
              <p:ext uri="{D42A27DB-BD31-4B8C-83A1-F6EECF244321}">
                <p14:modId xmlns:p14="http://schemas.microsoft.com/office/powerpoint/2010/main" val="641034640"/>
              </p:ext>
            </p:extLst>
          </p:nvPr>
        </p:nvGraphicFramePr>
        <p:xfrm>
          <a:off x="755505" y="1552782"/>
          <a:ext cx="10680990" cy="4011200"/>
        </p:xfrm>
        <a:graphic>
          <a:graphicData uri="http://schemas.openxmlformats.org/drawingml/2006/table">
            <a:tbl>
              <a:tblPr>
                <a:tableStyleId>{3C2FFA5D-87B4-456A-9821-1D502468CF0F}</a:tableStyleId>
              </a:tblPr>
              <a:tblGrid>
                <a:gridCol w="3560330">
                  <a:extLst>
                    <a:ext uri="{9D8B030D-6E8A-4147-A177-3AD203B41FA5}">
                      <a16:colId xmlns:a16="http://schemas.microsoft.com/office/drawing/2014/main" val="3031848279"/>
                    </a:ext>
                  </a:extLst>
                </a:gridCol>
                <a:gridCol w="3560330">
                  <a:extLst>
                    <a:ext uri="{9D8B030D-6E8A-4147-A177-3AD203B41FA5}">
                      <a16:colId xmlns:a16="http://schemas.microsoft.com/office/drawing/2014/main" val="707373523"/>
                    </a:ext>
                  </a:extLst>
                </a:gridCol>
                <a:gridCol w="3560330">
                  <a:extLst>
                    <a:ext uri="{9D8B030D-6E8A-4147-A177-3AD203B41FA5}">
                      <a16:colId xmlns:a16="http://schemas.microsoft.com/office/drawing/2014/main" val="1699333808"/>
                    </a:ext>
                  </a:extLst>
                </a:gridCol>
              </a:tblGrid>
              <a:tr h="356033">
                <a:tc>
                  <a:txBody>
                    <a:bodyPr/>
                    <a:lstStyle/>
                    <a:p>
                      <a:pPr>
                        <a:buNone/>
                      </a:pPr>
                      <a:r>
                        <a:rPr lang="en-GB" sz="1800" b="1"/>
                        <a:t>Aspect</a:t>
                      </a:r>
                      <a:endParaRPr lang="en-GB" sz="1800"/>
                    </a:p>
                  </a:txBody>
                  <a:tcPr marL="89008" marR="89008" marT="44504" marB="44504" anchor="ctr"/>
                </a:tc>
                <a:tc>
                  <a:txBody>
                    <a:bodyPr/>
                    <a:lstStyle/>
                    <a:p>
                      <a:pPr>
                        <a:buNone/>
                      </a:pPr>
                      <a:r>
                        <a:rPr lang="en-GB" sz="1800" b="1"/>
                        <a:t>Description</a:t>
                      </a:r>
                      <a:endParaRPr lang="en-GB" sz="1800"/>
                    </a:p>
                  </a:txBody>
                  <a:tcPr marL="89008" marR="89008" marT="44504" marB="44504" anchor="ctr"/>
                </a:tc>
                <a:tc>
                  <a:txBody>
                    <a:bodyPr/>
                    <a:lstStyle/>
                    <a:p>
                      <a:pPr>
                        <a:buNone/>
                      </a:pPr>
                      <a:r>
                        <a:rPr lang="en-GB" sz="1800" b="1"/>
                        <a:t>Impact / Example</a:t>
                      </a:r>
                      <a:endParaRPr lang="en-GB" sz="1800"/>
                    </a:p>
                  </a:txBody>
                  <a:tcPr marL="89008" marR="89008" marT="44504" marB="44504" anchor="ctr"/>
                </a:tc>
                <a:extLst>
                  <a:ext uri="{0D108BD9-81ED-4DB2-BD59-A6C34878D82A}">
                    <a16:rowId xmlns:a16="http://schemas.microsoft.com/office/drawing/2014/main" val="1328961073"/>
                  </a:ext>
                </a:extLst>
              </a:tr>
              <a:tr h="890083">
                <a:tc>
                  <a:txBody>
                    <a:bodyPr/>
                    <a:lstStyle/>
                    <a:p>
                      <a:pPr>
                        <a:buNone/>
                      </a:pPr>
                      <a:r>
                        <a:rPr lang="en-GB" sz="1800" b="1"/>
                        <a:t>AI Across BI Workflow</a:t>
                      </a:r>
                      <a:endParaRPr lang="en-GB" sz="1800"/>
                    </a:p>
                  </a:txBody>
                  <a:tcPr marL="89008" marR="89008" marT="44504" marB="44504" anchor="ctr"/>
                </a:tc>
                <a:tc>
                  <a:txBody>
                    <a:bodyPr/>
                    <a:lstStyle/>
                    <a:p>
                      <a:pPr>
                        <a:buNone/>
                      </a:pPr>
                      <a:r>
                        <a:rPr lang="en-GB" sz="1800" dirty="0"/>
                        <a:t>ML &amp; NLP support data prep, forecasting, and insight delivery. (</a:t>
                      </a:r>
                      <a:r>
                        <a:rPr lang="en-GB" sz="1800" dirty="0" err="1"/>
                        <a:t>Acuvate</a:t>
                      </a:r>
                      <a:r>
                        <a:rPr lang="en-GB" sz="1800" dirty="0"/>
                        <a:t>, 2025)</a:t>
                      </a:r>
                    </a:p>
                  </a:txBody>
                  <a:tcPr marL="89008" marR="89008" marT="44504" marB="44504" anchor="ctr"/>
                </a:tc>
                <a:tc>
                  <a:txBody>
                    <a:bodyPr/>
                    <a:lstStyle/>
                    <a:p>
                      <a:pPr>
                        <a:buNone/>
                      </a:pPr>
                      <a:r>
                        <a:rPr lang="en-GB" sz="1800"/>
                        <a:t>Makes analytics smarter and more automated.</a:t>
                      </a:r>
                    </a:p>
                  </a:txBody>
                  <a:tcPr marL="89008" marR="89008" marT="44504" marB="44504" anchor="ctr"/>
                </a:tc>
                <a:extLst>
                  <a:ext uri="{0D108BD9-81ED-4DB2-BD59-A6C34878D82A}">
                    <a16:rowId xmlns:a16="http://schemas.microsoft.com/office/drawing/2014/main" val="1340142623"/>
                  </a:ext>
                </a:extLst>
              </a:tr>
              <a:tr h="890083">
                <a:tc>
                  <a:txBody>
                    <a:bodyPr/>
                    <a:lstStyle/>
                    <a:p>
                      <a:pPr>
                        <a:buNone/>
                      </a:pPr>
                      <a:r>
                        <a:rPr lang="en-GB" sz="1800" b="1"/>
                        <a:t>Generative AI Integration</a:t>
                      </a:r>
                      <a:endParaRPr lang="en-GB" sz="1800"/>
                    </a:p>
                  </a:txBody>
                  <a:tcPr marL="89008" marR="89008" marT="44504" marB="44504" anchor="ctr"/>
                </a:tc>
                <a:tc>
                  <a:txBody>
                    <a:bodyPr/>
                    <a:lstStyle/>
                    <a:p>
                      <a:pPr>
                        <a:buNone/>
                      </a:pPr>
                      <a:r>
                        <a:rPr lang="en-GB" sz="1800"/>
                        <a:t>GPT-style models enable conversational queries &amp; auto-reports. (ThoughtSpot, 2025)</a:t>
                      </a:r>
                    </a:p>
                  </a:txBody>
                  <a:tcPr marL="89008" marR="89008" marT="44504" marB="44504" anchor="ctr"/>
                </a:tc>
                <a:tc>
                  <a:txBody>
                    <a:bodyPr/>
                    <a:lstStyle/>
                    <a:p>
                      <a:pPr>
                        <a:buNone/>
                      </a:pPr>
                      <a:r>
                        <a:rPr lang="en-GB" sz="1800"/>
                        <a:t>Dashboards become dialogues with instant insights.</a:t>
                      </a:r>
                    </a:p>
                  </a:txBody>
                  <a:tcPr marL="89008" marR="89008" marT="44504" marB="44504" anchor="ctr"/>
                </a:tc>
                <a:extLst>
                  <a:ext uri="{0D108BD9-81ED-4DB2-BD59-A6C34878D82A}">
                    <a16:rowId xmlns:a16="http://schemas.microsoft.com/office/drawing/2014/main" val="3940567382"/>
                  </a:ext>
                </a:extLst>
              </a:tr>
              <a:tr h="890083">
                <a:tc>
                  <a:txBody>
                    <a:bodyPr/>
                    <a:lstStyle/>
                    <a:p>
                      <a:pPr>
                        <a:buNone/>
                      </a:pPr>
                      <a:r>
                        <a:rPr lang="en-GB" sz="1800" b="1"/>
                        <a:t>From Insights → Decisions</a:t>
                      </a:r>
                      <a:endParaRPr lang="en-GB" sz="1800"/>
                    </a:p>
                  </a:txBody>
                  <a:tcPr marL="89008" marR="89008" marT="44504" marB="44504" anchor="ctr"/>
                </a:tc>
                <a:tc>
                  <a:txBody>
                    <a:bodyPr/>
                    <a:lstStyle/>
                    <a:p>
                      <a:pPr>
                        <a:buNone/>
                      </a:pPr>
                      <a:r>
                        <a:rPr lang="en-GB" sz="1800"/>
                        <a:t>AI tools recommend next best actions using decision intelligence. (ThoughtSpot, 2025)</a:t>
                      </a:r>
                    </a:p>
                  </a:txBody>
                  <a:tcPr marL="89008" marR="89008" marT="44504" marB="44504" anchor="ctr"/>
                </a:tc>
                <a:tc>
                  <a:txBody>
                    <a:bodyPr/>
                    <a:lstStyle/>
                    <a:p>
                      <a:pPr>
                        <a:buNone/>
                      </a:pPr>
                      <a:r>
                        <a:rPr lang="en-GB" sz="1800"/>
                        <a:t>Speeds up strategic responses and prescriptive analytics.</a:t>
                      </a:r>
                    </a:p>
                  </a:txBody>
                  <a:tcPr marL="89008" marR="89008" marT="44504" marB="44504" anchor="ctr"/>
                </a:tc>
                <a:extLst>
                  <a:ext uri="{0D108BD9-81ED-4DB2-BD59-A6C34878D82A}">
                    <a16:rowId xmlns:a16="http://schemas.microsoft.com/office/drawing/2014/main" val="2928842829"/>
                  </a:ext>
                </a:extLst>
              </a:tr>
              <a:tr h="890083">
                <a:tc>
                  <a:txBody>
                    <a:bodyPr/>
                    <a:lstStyle/>
                    <a:p>
                      <a:pPr>
                        <a:buNone/>
                      </a:pPr>
                      <a:r>
                        <a:rPr lang="en-GB" sz="1800" b="1"/>
                        <a:t>Business Impact</a:t>
                      </a:r>
                      <a:endParaRPr lang="en-GB" sz="1800"/>
                    </a:p>
                  </a:txBody>
                  <a:tcPr marL="89008" marR="89008" marT="44504" marB="44504" anchor="ctr"/>
                </a:tc>
                <a:tc>
                  <a:txBody>
                    <a:bodyPr/>
                    <a:lstStyle/>
                    <a:p>
                      <a:pPr>
                        <a:buNone/>
                      </a:pPr>
                      <a:r>
                        <a:rPr lang="en-GB" sz="1800"/>
                        <a:t>Firms using AI-driven BI see 20–30% better decision accuracy. (SR Analytics, 2025)</a:t>
                      </a:r>
                    </a:p>
                  </a:txBody>
                  <a:tcPr marL="89008" marR="89008" marT="44504" marB="44504" anchor="ctr"/>
                </a:tc>
                <a:tc>
                  <a:txBody>
                    <a:bodyPr/>
                    <a:lstStyle/>
                    <a:p>
                      <a:pPr>
                        <a:buNone/>
                      </a:pPr>
                      <a:r>
                        <a:rPr lang="en-GB" sz="1800" dirty="0"/>
                        <a:t>Significant gains in efficiency and financial performance.</a:t>
                      </a:r>
                    </a:p>
                  </a:txBody>
                  <a:tcPr marL="89008" marR="89008" marT="44504" marB="44504" anchor="ctr"/>
                </a:tc>
                <a:extLst>
                  <a:ext uri="{0D108BD9-81ED-4DB2-BD59-A6C34878D82A}">
                    <a16:rowId xmlns:a16="http://schemas.microsoft.com/office/drawing/2014/main" val="3593400426"/>
                  </a:ext>
                </a:extLst>
              </a:tr>
            </a:tbl>
          </a:graphicData>
        </a:graphic>
      </p:graphicFrame>
    </p:spTree>
    <p:extLst>
      <p:ext uri="{BB962C8B-B14F-4D97-AF65-F5344CB8AC3E}">
        <p14:creationId xmlns:p14="http://schemas.microsoft.com/office/powerpoint/2010/main" val="3877456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D4E8-F4D9-3459-78EC-C1A85DBF6329}"/>
              </a:ext>
            </a:extLst>
          </p:cNvPr>
          <p:cNvSpPr>
            <a:spLocks noGrp="1"/>
          </p:cNvSpPr>
          <p:nvPr>
            <p:ph type="title"/>
          </p:nvPr>
        </p:nvSpPr>
        <p:spPr/>
        <p:txBody>
          <a:bodyPr/>
          <a:lstStyle/>
          <a:p>
            <a:r>
              <a:rPr lang="en-GB" dirty="0"/>
              <a:t>Governance &amp; Data Quality in BI</a:t>
            </a:r>
          </a:p>
        </p:txBody>
      </p:sp>
      <p:graphicFrame>
        <p:nvGraphicFramePr>
          <p:cNvPr id="4" name="Table 3">
            <a:extLst>
              <a:ext uri="{FF2B5EF4-FFF2-40B4-BE49-F238E27FC236}">
                <a16:creationId xmlns:a16="http://schemas.microsoft.com/office/drawing/2014/main" id="{87AC915E-D9DC-D0D7-BF44-06B2864183C0}"/>
              </a:ext>
            </a:extLst>
          </p:cNvPr>
          <p:cNvGraphicFramePr>
            <a:graphicFrameLocks noGrp="1"/>
          </p:cNvGraphicFramePr>
          <p:nvPr>
            <p:extLst>
              <p:ext uri="{D42A27DB-BD31-4B8C-83A1-F6EECF244321}">
                <p14:modId xmlns:p14="http://schemas.microsoft.com/office/powerpoint/2010/main" val="1988330777"/>
              </p:ext>
            </p:extLst>
          </p:nvPr>
        </p:nvGraphicFramePr>
        <p:xfrm>
          <a:off x="1096387" y="1600200"/>
          <a:ext cx="9999225" cy="3916363"/>
        </p:xfrm>
        <a:graphic>
          <a:graphicData uri="http://schemas.openxmlformats.org/drawingml/2006/table">
            <a:tbl>
              <a:tblPr>
                <a:tableStyleId>{284E427A-3D55-4303-BF80-6455036E1DE7}</a:tableStyleId>
              </a:tblPr>
              <a:tblGrid>
                <a:gridCol w="3333075">
                  <a:extLst>
                    <a:ext uri="{9D8B030D-6E8A-4147-A177-3AD203B41FA5}">
                      <a16:colId xmlns:a16="http://schemas.microsoft.com/office/drawing/2014/main" val="2214198482"/>
                    </a:ext>
                  </a:extLst>
                </a:gridCol>
                <a:gridCol w="3333075">
                  <a:extLst>
                    <a:ext uri="{9D8B030D-6E8A-4147-A177-3AD203B41FA5}">
                      <a16:colId xmlns:a16="http://schemas.microsoft.com/office/drawing/2014/main" val="335999871"/>
                    </a:ext>
                  </a:extLst>
                </a:gridCol>
                <a:gridCol w="3333075">
                  <a:extLst>
                    <a:ext uri="{9D8B030D-6E8A-4147-A177-3AD203B41FA5}">
                      <a16:colId xmlns:a16="http://schemas.microsoft.com/office/drawing/2014/main" val="2565951506"/>
                    </a:ext>
                  </a:extLst>
                </a:gridCol>
              </a:tblGrid>
              <a:tr h="333307">
                <a:tc>
                  <a:txBody>
                    <a:bodyPr/>
                    <a:lstStyle/>
                    <a:p>
                      <a:pPr>
                        <a:buNone/>
                      </a:pPr>
                      <a:r>
                        <a:rPr lang="en-GB" sz="1600" b="1"/>
                        <a:t>Aspect</a:t>
                      </a:r>
                      <a:endParaRPr lang="en-GB" sz="1600"/>
                    </a:p>
                  </a:txBody>
                  <a:tcPr marL="83327" marR="83327" marT="41663" marB="41663" anchor="ctr"/>
                </a:tc>
                <a:tc>
                  <a:txBody>
                    <a:bodyPr/>
                    <a:lstStyle/>
                    <a:p>
                      <a:pPr>
                        <a:buNone/>
                      </a:pPr>
                      <a:r>
                        <a:rPr lang="en-GB" sz="1600" b="1"/>
                        <a:t>Description</a:t>
                      </a:r>
                      <a:endParaRPr lang="en-GB" sz="1600"/>
                    </a:p>
                  </a:txBody>
                  <a:tcPr marL="83327" marR="83327" marT="41663" marB="41663" anchor="ctr"/>
                </a:tc>
                <a:tc>
                  <a:txBody>
                    <a:bodyPr/>
                    <a:lstStyle/>
                    <a:p>
                      <a:pPr>
                        <a:buNone/>
                      </a:pPr>
                      <a:r>
                        <a:rPr lang="en-GB" sz="1600" b="1"/>
                        <a:t>Impact / Example</a:t>
                      </a:r>
                      <a:endParaRPr lang="en-GB" sz="1600"/>
                    </a:p>
                  </a:txBody>
                  <a:tcPr marL="83327" marR="83327" marT="41663" marB="41663" anchor="ctr"/>
                </a:tc>
                <a:extLst>
                  <a:ext uri="{0D108BD9-81ED-4DB2-BD59-A6C34878D82A}">
                    <a16:rowId xmlns:a16="http://schemas.microsoft.com/office/drawing/2014/main" val="1225382053"/>
                  </a:ext>
                </a:extLst>
              </a:tr>
              <a:tr h="833269">
                <a:tc>
                  <a:txBody>
                    <a:bodyPr/>
                    <a:lstStyle/>
                    <a:p>
                      <a:pPr>
                        <a:buNone/>
                      </a:pPr>
                      <a:r>
                        <a:rPr lang="en-GB" sz="1600" b="1"/>
                        <a:t>Foundation of Trust</a:t>
                      </a:r>
                      <a:endParaRPr lang="en-GB" sz="1600"/>
                    </a:p>
                  </a:txBody>
                  <a:tcPr marL="83327" marR="83327" marT="41663" marB="41663" anchor="ctr"/>
                </a:tc>
                <a:tc>
                  <a:txBody>
                    <a:bodyPr/>
                    <a:lstStyle/>
                    <a:p>
                      <a:pPr>
                        <a:buNone/>
                      </a:pPr>
                      <a:r>
                        <a:rPr lang="en-GB" sz="1600" dirty="0"/>
                        <a:t>Governance and quality ensure secure, consistent, accurate data. (SR Analytics, 2025)</a:t>
                      </a:r>
                    </a:p>
                  </a:txBody>
                  <a:tcPr marL="83327" marR="83327" marT="41663" marB="41663" anchor="ctr"/>
                </a:tc>
                <a:tc>
                  <a:txBody>
                    <a:bodyPr/>
                    <a:lstStyle/>
                    <a:p>
                      <a:pPr>
                        <a:buNone/>
                      </a:pPr>
                      <a:r>
                        <a:rPr lang="en-GB" sz="1600"/>
                        <a:t>Reliable data = reliable insights.</a:t>
                      </a:r>
                    </a:p>
                  </a:txBody>
                  <a:tcPr marL="83327" marR="83327" marT="41663" marB="41663" anchor="ctr"/>
                </a:tc>
                <a:extLst>
                  <a:ext uri="{0D108BD9-81ED-4DB2-BD59-A6C34878D82A}">
                    <a16:rowId xmlns:a16="http://schemas.microsoft.com/office/drawing/2014/main" val="1496875262"/>
                  </a:ext>
                </a:extLst>
              </a:tr>
              <a:tr h="833269">
                <a:tc>
                  <a:txBody>
                    <a:bodyPr/>
                    <a:lstStyle/>
                    <a:p>
                      <a:pPr>
                        <a:buNone/>
                      </a:pPr>
                      <a:r>
                        <a:rPr lang="en-GB" sz="1600" b="1" dirty="0"/>
                        <a:t>Top Priority</a:t>
                      </a:r>
                      <a:endParaRPr lang="en-GB" sz="1600" dirty="0"/>
                    </a:p>
                  </a:txBody>
                  <a:tcPr marL="83327" marR="83327" marT="41663" marB="41663" anchor="ctr"/>
                </a:tc>
                <a:tc>
                  <a:txBody>
                    <a:bodyPr/>
                    <a:lstStyle/>
                    <a:p>
                      <a:pPr>
                        <a:buNone/>
                      </a:pPr>
                      <a:r>
                        <a:rPr lang="en-GB" sz="1600"/>
                        <a:t>Data security, privacy, and quality rank #1 for BI leaders. (SR Analytics, 2025)</a:t>
                      </a:r>
                    </a:p>
                  </a:txBody>
                  <a:tcPr marL="83327" marR="83327" marT="41663" marB="41663" anchor="ctr"/>
                </a:tc>
                <a:tc>
                  <a:txBody>
                    <a:bodyPr/>
                    <a:lstStyle/>
                    <a:p>
                      <a:pPr>
                        <a:buNone/>
                      </a:pPr>
                      <a:r>
                        <a:rPr lang="en-GB" sz="1600"/>
                        <a:t>Prevents errors and supports compliance.</a:t>
                      </a:r>
                    </a:p>
                  </a:txBody>
                  <a:tcPr marL="83327" marR="83327" marT="41663" marB="41663" anchor="ctr"/>
                </a:tc>
                <a:extLst>
                  <a:ext uri="{0D108BD9-81ED-4DB2-BD59-A6C34878D82A}">
                    <a16:rowId xmlns:a16="http://schemas.microsoft.com/office/drawing/2014/main" val="3609334748"/>
                  </a:ext>
                </a:extLst>
              </a:tr>
              <a:tr h="1083249">
                <a:tc>
                  <a:txBody>
                    <a:bodyPr/>
                    <a:lstStyle/>
                    <a:p>
                      <a:pPr>
                        <a:buNone/>
                      </a:pPr>
                      <a:r>
                        <a:rPr lang="en-GB" sz="1600" b="1"/>
                        <a:t>Impact of Quality</a:t>
                      </a:r>
                      <a:endParaRPr lang="en-GB" sz="1600"/>
                    </a:p>
                  </a:txBody>
                  <a:tcPr marL="83327" marR="83327" marT="41663" marB="41663" anchor="ctr"/>
                </a:tc>
                <a:tc>
                  <a:txBody>
                    <a:bodyPr/>
                    <a:lstStyle/>
                    <a:p>
                      <a:pPr>
                        <a:buNone/>
                      </a:pPr>
                      <a:r>
                        <a:rPr lang="en-GB" sz="1600"/>
                        <a:t>Strong data quality = higher revenue + lower costs. (Harvard Business Review, via SR Analytics, 2025)</a:t>
                      </a:r>
                    </a:p>
                  </a:txBody>
                  <a:tcPr marL="83327" marR="83327" marT="41663" marB="41663" anchor="ctr"/>
                </a:tc>
                <a:tc>
                  <a:txBody>
                    <a:bodyPr/>
                    <a:lstStyle/>
                    <a:p>
                      <a:pPr>
                        <a:buNone/>
                      </a:pPr>
                      <a:r>
                        <a:rPr lang="en-GB" sz="1600"/>
                        <a:t>Direct link between trust and profitability.</a:t>
                      </a:r>
                    </a:p>
                  </a:txBody>
                  <a:tcPr marL="83327" marR="83327" marT="41663" marB="41663" anchor="ctr"/>
                </a:tc>
                <a:extLst>
                  <a:ext uri="{0D108BD9-81ED-4DB2-BD59-A6C34878D82A}">
                    <a16:rowId xmlns:a16="http://schemas.microsoft.com/office/drawing/2014/main" val="2432199"/>
                  </a:ext>
                </a:extLst>
              </a:tr>
              <a:tr h="833269">
                <a:tc>
                  <a:txBody>
                    <a:bodyPr/>
                    <a:lstStyle/>
                    <a:p>
                      <a:pPr>
                        <a:buNone/>
                      </a:pPr>
                      <a:r>
                        <a:rPr lang="en-GB" sz="1600" b="1"/>
                        <a:t>Modern Tools</a:t>
                      </a:r>
                      <a:endParaRPr lang="en-GB" sz="1600"/>
                    </a:p>
                  </a:txBody>
                  <a:tcPr marL="83327" marR="83327" marT="41663" marB="41663" anchor="ctr"/>
                </a:tc>
                <a:tc>
                  <a:txBody>
                    <a:bodyPr/>
                    <a:lstStyle/>
                    <a:p>
                      <a:pPr>
                        <a:buNone/>
                      </a:pPr>
                      <a:r>
                        <a:rPr lang="en-GB" sz="1600"/>
                        <a:t>Built-in governance features (e.g., role-based access, lineage views). (SR Analytics, 2025)</a:t>
                      </a:r>
                    </a:p>
                  </a:txBody>
                  <a:tcPr marL="83327" marR="83327" marT="41663" marB="41663" anchor="ctr"/>
                </a:tc>
                <a:tc>
                  <a:txBody>
                    <a:bodyPr/>
                    <a:lstStyle/>
                    <a:p>
                      <a:pPr>
                        <a:buNone/>
                      </a:pPr>
                      <a:r>
                        <a:rPr lang="en-GB" sz="1600" dirty="0"/>
                        <a:t>Simplifies control and boosts transparency.</a:t>
                      </a:r>
                    </a:p>
                  </a:txBody>
                  <a:tcPr marL="83327" marR="83327" marT="41663" marB="41663" anchor="ctr"/>
                </a:tc>
                <a:extLst>
                  <a:ext uri="{0D108BD9-81ED-4DB2-BD59-A6C34878D82A}">
                    <a16:rowId xmlns:a16="http://schemas.microsoft.com/office/drawing/2014/main" val="2026919372"/>
                  </a:ext>
                </a:extLst>
              </a:tr>
            </a:tbl>
          </a:graphicData>
        </a:graphic>
      </p:graphicFrame>
    </p:spTree>
    <p:extLst>
      <p:ext uri="{BB962C8B-B14F-4D97-AF65-F5344CB8AC3E}">
        <p14:creationId xmlns:p14="http://schemas.microsoft.com/office/powerpoint/2010/main" val="1992301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59CC-E4F8-14B4-791C-44E2919A12B2}"/>
              </a:ext>
            </a:extLst>
          </p:cNvPr>
          <p:cNvSpPr>
            <a:spLocks noGrp="1"/>
          </p:cNvSpPr>
          <p:nvPr>
            <p:ph type="title"/>
          </p:nvPr>
        </p:nvSpPr>
        <p:spPr/>
        <p:txBody>
          <a:bodyPr/>
          <a:lstStyle/>
          <a:p>
            <a:r>
              <a:rPr lang="en-GB" dirty="0"/>
              <a:t>Power BI as a Modern BI Tool</a:t>
            </a:r>
          </a:p>
        </p:txBody>
      </p:sp>
      <p:graphicFrame>
        <p:nvGraphicFramePr>
          <p:cNvPr id="4" name="Table 3">
            <a:extLst>
              <a:ext uri="{FF2B5EF4-FFF2-40B4-BE49-F238E27FC236}">
                <a16:creationId xmlns:a16="http://schemas.microsoft.com/office/drawing/2014/main" id="{365B0524-11AE-4422-FECC-3C3BA785325A}"/>
              </a:ext>
            </a:extLst>
          </p:cNvPr>
          <p:cNvGraphicFramePr>
            <a:graphicFrameLocks noGrp="1"/>
          </p:cNvGraphicFramePr>
          <p:nvPr>
            <p:extLst>
              <p:ext uri="{D42A27DB-BD31-4B8C-83A1-F6EECF244321}">
                <p14:modId xmlns:p14="http://schemas.microsoft.com/office/powerpoint/2010/main" val="684914846"/>
              </p:ext>
            </p:extLst>
          </p:nvPr>
        </p:nvGraphicFramePr>
        <p:xfrm>
          <a:off x="609600" y="1683861"/>
          <a:ext cx="10972800" cy="3749040"/>
        </p:xfrm>
        <a:graphic>
          <a:graphicData uri="http://schemas.openxmlformats.org/drawingml/2006/table">
            <a:tbl>
              <a:tblPr>
                <a:tableStyleId>{3C2FFA5D-87B4-456A-9821-1D502468CF0F}</a:tableStyleId>
              </a:tblPr>
              <a:tblGrid>
                <a:gridCol w="3657600">
                  <a:extLst>
                    <a:ext uri="{9D8B030D-6E8A-4147-A177-3AD203B41FA5}">
                      <a16:colId xmlns:a16="http://schemas.microsoft.com/office/drawing/2014/main" val="1513861041"/>
                    </a:ext>
                  </a:extLst>
                </a:gridCol>
                <a:gridCol w="3657600">
                  <a:extLst>
                    <a:ext uri="{9D8B030D-6E8A-4147-A177-3AD203B41FA5}">
                      <a16:colId xmlns:a16="http://schemas.microsoft.com/office/drawing/2014/main" val="3001745123"/>
                    </a:ext>
                  </a:extLst>
                </a:gridCol>
                <a:gridCol w="3657600">
                  <a:extLst>
                    <a:ext uri="{9D8B030D-6E8A-4147-A177-3AD203B41FA5}">
                      <a16:colId xmlns:a16="http://schemas.microsoft.com/office/drawing/2014/main" val="2914801920"/>
                    </a:ext>
                  </a:extLst>
                </a:gridCol>
              </a:tblGrid>
              <a:tr h="0">
                <a:tc>
                  <a:txBody>
                    <a:bodyPr/>
                    <a:lstStyle/>
                    <a:p>
                      <a:pPr>
                        <a:buNone/>
                      </a:pPr>
                      <a:r>
                        <a:rPr lang="en-GB" b="1"/>
                        <a:t>Aspect</a:t>
                      </a:r>
                      <a:endParaRPr lang="en-GB"/>
                    </a:p>
                  </a:txBody>
                  <a:tcPr anchor="ctr"/>
                </a:tc>
                <a:tc>
                  <a:txBody>
                    <a:bodyPr/>
                    <a:lstStyle/>
                    <a:p>
                      <a:pPr>
                        <a:buNone/>
                      </a:pPr>
                      <a:r>
                        <a:rPr lang="en-GB" b="1"/>
                        <a:t>Description</a:t>
                      </a:r>
                      <a:endParaRPr lang="en-GB"/>
                    </a:p>
                  </a:txBody>
                  <a:tcPr anchor="ctr"/>
                </a:tc>
                <a:tc>
                  <a:txBody>
                    <a:bodyPr/>
                    <a:lstStyle/>
                    <a:p>
                      <a:pPr>
                        <a:buNone/>
                      </a:pPr>
                      <a:r>
                        <a:rPr lang="en-GB" b="1"/>
                        <a:t>Impact / Example</a:t>
                      </a:r>
                      <a:endParaRPr lang="en-GB"/>
                    </a:p>
                  </a:txBody>
                  <a:tcPr anchor="ctr"/>
                </a:tc>
                <a:extLst>
                  <a:ext uri="{0D108BD9-81ED-4DB2-BD59-A6C34878D82A}">
                    <a16:rowId xmlns:a16="http://schemas.microsoft.com/office/drawing/2014/main" val="1031804424"/>
                  </a:ext>
                </a:extLst>
              </a:tr>
              <a:tr h="0">
                <a:tc>
                  <a:txBody>
                    <a:bodyPr/>
                    <a:lstStyle/>
                    <a:p>
                      <a:pPr>
                        <a:buNone/>
                      </a:pPr>
                      <a:r>
                        <a:rPr lang="en-GB" b="1"/>
                        <a:t>Market Leader</a:t>
                      </a:r>
                      <a:endParaRPr lang="en-GB"/>
                    </a:p>
                  </a:txBody>
                  <a:tcPr anchor="ctr"/>
                </a:tc>
                <a:tc>
                  <a:txBody>
                    <a:bodyPr/>
                    <a:lstStyle/>
                    <a:p>
                      <a:pPr>
                        <a:buNone/>
                      </a:pPr>
                      <a:r>
                        <a:rPr lang="en-GB" dirty="0"/>
                        <a:t>Continues to top Gartner’s BI Magic Quadrant. (ThoughtSpot, 2025)</a:t>
                      </a:r>
                    </a:p>
                  </a:txBody>
                  <a:tcPr anchor="ctr"/>
                </a:tc>
                <a:tc>
                  <a:txBody>
                    <a:bodyPr/>
                    <a:lstStyle/>
                    <a:p>
                      <a:pPr>
                        <a:buNone/>
                      </a:pPr>
                      <a:r>
                        <a:rPr lang="en-GB"/>
                        <a:t>Widely used for self-service analytics across industries.</a:t>
                      </a:r>
                    </a:p>
                  </a:txBody>
                  <a:tcPr anchor="ctr"/>
                </a:tc>
                <a:extLst>
                  <a:ext uri="{0D108BD9-81ED-4DB2-BD59-A6C34878D82A}">
                    <a16:rowId xmlns:a16="http://schemas.microsoft.com/office/drawing/2014/main" val="444800931"/>
                  </a:ext>
                </a:extLst>
              </a:tr>
              <a:tr h="0">
                <a:tc>
                  <a:txBody>
                    <a:bodyPr/>
                    <a:lstStyle/>
                    <a:p>
                      <a:pPr>
                        <a:buNone/>
                      </a:pPr>
                      <a:r>
                        <a:rPr lang="en-GB" b="1"/>
                        <a:t>AI Innovation</a:t>
                      </a:r>
                      <a:endParaRPr lang="en-GB"/>
                    </a:p>
                  </a:txBody>
                  <a:tcPr anchor="ctr"/>
                </a:tc>
                <a:tc>
                  <a:txBody>
                    <a:bodyPr/>
                    <a:lstStyle/>
                    <a:p>
                      <a:pPr>
                        <a:buNone/>
                      </a:pPr>
                      <a:r>
                        <a:rPr lang="en-GB"/>
                        <a:t>Power BI Copilot (2023) enables conversational report creation. (SR Analytics, 2025)</a:t>
                      </a:r>
                    </a:p>
                  </a:txBody>
                  <a:tcPr anchor="ctr"/>
                </a:tc>
                <a:tc>
                  <a:txBody>
                    <a:bodyPr/>
                    <a:lstStyle/>
                    <a:p>
                      <a:pPr>
                        <a:buNone/>
                      </a:pPr>
                      <a:r>
                        <a:rPr lang="fr-FR"/>
                        <a:t>Simplifies analysis via plain-language queries.</a:t>
                      </a:r>
                    </a:p>
                  </a:txBody>
                  <a:tcPr anchor="ctr"/>
                </a:tc>
                <a:extLst>
                  <a:ext uri="{0D108BD9-81ED-4DB2-BD59-A6C34878D82A}">
                    <a16:rowId xmlns:a16="http://schemas.microsoft.com/office/drawing/2014/main" val="3633959261"/>
                  </a:ext>
                </a:extLst>
              </a:tr>
              <a:tr h="0">
                <a:tc>
                  <a:txBody>
                    <a:bodyPr/>
                    <a:lstStyle/>
                    <a:p>
                      <a:pPr>
                        <a:buNone/>
                      </a:pPr>
                      <a:r>
                        <a:rPr lang="en-GB" b="1"/>
                        <a:t>Unified Platform</a:t>
                      </a:r>
                      <a:endParaRPr lang="en-GB"/>
                    </a:p>
                  </a:txBody>
                  <a:tcPr anchor="ctr"/>
                </a:tc>
                <a:tc>
                  <a:txBody>
                    <a:bodyPr/>
                    <a:lstStyle/>
                    <a:p>
                      <a:pPr>
                        <a:buNone/>
                      </a:pPr>
                      <a:r>
                        <a:rPr lang="en-GB"/>
                        <a:t>Integration with Microsoft Fabric and OneLake. (Aufait UX, 2023)</a:t>
                      </a:r>
                    </a:p>
                  </a:txBody>
                  <a:tcPr anchor="ctr"/>
                </a:tc>
                <a:tc>
                  <a:txBody>
                    <a:bodyPr/>
                    <a:lstStyle/>
                    <a:p>
                      <a:pPr>
                        <a:buNone/>
                      </a:pPr>
                      <a:r>
                        <a:rPr lang="en-GB"/>
                        <a:t>Seamless flow from data to visualisation.</a:t>
                      </a:r>
                    </a:p>
                  </a:txBody>
                  <a:tcPr anchor="ctr"/>
                </a:tc>
                <a:extLst>
                  <a:ext uri="{0D108BD9-81ED-4DB2-BD59-A6C34878D82A}">
                    <a16:rowId xmlns:a16="http://schemas.microsoft.com/office/drawing/2014/main" val="2660688587"/>
                  </a:ext>
                </a:extLst>
              </a:tr>
              <a:tr h="0">
                <a:tc>
                  <a:txBody>
                    <a:bodyPr/>
                    <a:lstStyle/>
                    <a:p>
                      <a:pPr>
                        <a:buNone/>
                      </a:pPr>
                      <a:r>
                        <a:rPr lang="en-GB" b="1"/>
                        <a:t>Ecosystem &amp; Community</a:t>
                      </a:r>
                      <a:endParaRPr lang="en-GB"/>
                    </a:p>
                  </a:txBody>
                  <a:tcPr anchor="ctr"/>
                </a:tc>
                <a:tc>
                  <a:txBody>
                    <a:bodyPr/>
                    <a:lstStyle/>
                    <a:p>
                      <a:pPr>
                        <a:buNone/>
                      </a:pPr>
                      <a:r>
                        <a:rPr lang="en-GB"/>
                        <a:t>Broad connectors, custom visuals, and regular feature updates. (SR Analytics, 2025)</a:t>
                      </a:r>
                    </a:p>
                  </a:txBody>
                  <a:tcPr anchor="ctr"/>
                </a:tc>
                <a:tc>
                  <a:txBody>
                    <a:bodyPr/>
                    <a:lstStyle/>
                    <a:p>
                      <a:pPr>
                        <a:buNone/>
                      </a:pPr>
                      <a:r>
                        <a:rPr lang="en-GB" dirty="0"/>
                        <a:t>Ensures continuous innovation and user support.</a:t>
                      </a:r>
                    </a:p>
                  </a:txBody>
                  <a:tcPr anchor="ctr"/>
                </a:tc>
                <a:extLst>
                  <a:ext uri="{0D108BD9-81ED-4DB2-BD59-A6C34878D82A}">
                    <a16:rowId xmlns:a16="http://schemas.microsoft.com/office/drawing/2014/main" val="2847684092"/>
                  </a:ext>
                </a:extLst>
              </a:tr>
            </a:tbl>
          </a:graphicData>
        </a:graphic>
      </p:graphicFrame>
    </p:spTree>
    <p:extLst>
      <p:ext uri="{BB962C8B-B14F-4D97-AF65-F5344CB8AC3E}">
        <p14:creationId xmlns:p14="http://schemas.microsoft.com/office/powerpoint/2010/main" val="1362980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FA93-2986-3A6A-DA0B-E92A15D5C0DD}"/>
              </a:ext>
            </a:extLst>
          </p:cNvPr>
          <p:cNvSpPr>
            <a:spLocks noGrp="1"/>
          </p:cNvSpPr>
          <p:nvPr>
            <p:ph type="title"/>
          </p:nvPr>
        </p:nvSpPr>
        <p:spPr/>
        <p:txBody>
          <a:bodyPr/>
          <a:lstStyle/>
          <a:p>
            <a:r>
              <a:rPr lang="en-GB" dirty="0"/>
              <a:t>Finally…</a:t>
            </a:r>
          </a:p>
        </p:txBody>
      </p:sp>
      <p:graphicFrame>
        <p:nvGraphicFramePr>
          <p:cNvPr id="4" name="Table 3">
            <a:extLst>
              <a:ext uri="{FF2B5EF4-FFF2-40B4-BE49-F238E27FC236}">
                <a16:creationId xmlns:a16="http://schemas.microsoft.com/office/drawing/2014/main" id="{D1863C2F-2E1C-AB66-1C88-41DF41C2DE8A}"/>
              </a:ext>
            </a:extLst>
          </p:cNvPr>
          <p:cNvGraphicFramePr>
            <a:graphicFrameLocks noGrp="1"/>
          </p:cNvGraphicFramePr>
          <p:nvPr>
            <p:extLst>
              <p:ext uri="{D42A27DB-BD31-4B8C-83A1-F6EECF244321}">
                <p14:modId xmlns:p14="http://schemas.microsoft.com/office/powerpoint/2010/main" val="572844556"/>
              </p:ext>
            </p:extLst>
          </p:nvPr>
        </p:nvGraphicFramePr>
        <p:xfrm>
          <a:off x="609600" y="2095341"/>
          <a:ext cx="10972800" cy="2926080"/>
        </p:xfrm>
        <a:graphic>
          <a:graphicData uri="http://schemas.openxmlformats.org/drawingml/2006/table">
            <a:tbl>
              <a:tblPr>
                <a:tableStyleId>{3C2FFA5D-87B4-456A-9821-1D502468CF0F}</a:tableStyleId>
              </a:tblPr>
              <a:tblGrid>
                <a:gridCol w="3657600">
                  <a:extLst>
                    <a:ext uri="{9D8B030D-6E8A-4147-A177-3AD203B41FA5}">
                      <a16:colId xmlns:a16="http://schemas.microsoft.com/office/drawing/2014/main" val="458342893"/>
                    </a:ext>
                  </a:extLst>
                </a:gridCol>
                <a:gridCol w="3657600">
                  <a:extLst>
                    <a:ext uri="{9D8B030D-6E8A-4147-A177-3AD203B41FA5}">
                      <a16:colId xmlns:a16="http://schemas.microsoft.com/office/drawing/2014/main" val="950887955"/>
                    </a:ext>
                  </a:extLst>
                </a:gridCol>
                <a:gridCol w="3657600">
                  <a:extLst>
                    <a:ext uri="{9D8B030D-6E8A-4147-A177-3AD203B41FA5}">
                      <a16:colId xmlns:a16="http://schemas.microsoft.com/office/drawing/2014/main" val="2257735841"/>
                    </a:ext>
                  </a:extLst>
                </a:gridCol>
              </a:tblGrid>
              <a:tr h="0">
                <a:tc>
                  <a:txBody>
                    <a:bodyPr/>
                    <a:lstStyle/>
                    <a:p>
                      <a:pPr>
                        <a:buNone/>
                      </a:pPr>
                      <a:r>
                        <a:rPr lang="en-GB" b="1"/>
                        <a:t>Theme</a:t>
                      </a:r>
                      <a:endParaRPr lang="en-GB"/>
                    </a:p>
                  </a:txBody>
                  <a:tcPr anchor="ctr"/>
                </a:tc>
                <a:tc>
                  <a:txBody>
                    <a:bodyPr/>
                    <a:lstStyle/>
                    <a:p>
                      <a:pPr>
                        <a:buNone/>
                      </a:pPr>
                      <a:r>
                        <a:rPr lang="en-GB" b="1"/>
                        <a:t>Summary</a:t>
                      </a:r>
                      <a:endParaRPr lang="en-GB"/>
                    </a:p>
                  </a:txBody>
                  <a:tcPr anchor="ctr"/>
                </a:tc>
                <a:tc>
                  <a:txBody>
                    <a:bodyPr/>
                    <a:lstStyle/>
                    <a:p>
                      <a:pPr>
                        <a:buNone/>
                      </a:pPr>
                      <a:r>
                        <a:rPr lang="en-GB" b="1"/>
                        <a:t>Practical Insight</a:t>
                      </a:r>
                      <a:endParaRPr lang="en-GB"/>
                    </a:p>
                  </a:txBody>
                  <a:tcPr anchor="ctr"/>
                </a:tc>
                <a:extLst>
                  <a:ext uri="{0D108BD9-81ED-4DB2-BD59-A6C34878D82A}">
                    <a16:rowId xmlns:a16="http://schemas.microsoft.com/office/drawing/2014/main" val="1539559500"/>
                  </a:ext>
                </a:extLst>
              </a:tr>
              <a:tr h="0">
                <a:tc>
                  <a:txBody>
                    <a:bodyPr/>
                    <a:lstStyle/>
                    <a:p>
                      <a:pPr>
                        <a:buNone/>
                      </a:pPr>
                      <a:r>
                        <a:rPr lang="en-GB" b="1"/>
                        <a:t>Rapid Evolution</a:t>
                      </a:r>
                      <a:endParaRPr lang="en-GB"/>
                    </a:p>
                  </a:txBody>
                  <a:tcPr anchor="ctr"/>
                </a:tc>
                <a:tc>
                  <a:txBody>
                    <a:bodyPr/>
                    <a:lstStyle/>
                    <a:p>
                      <a:pPr>
                        <a:buNone/>
                      </a:pPr>
                      <a:r>
                        <a:rPr lang="en-GB"/>
                        <a:t>BI is now AI-powered, interactive, and accessible to all.</a:t>
                      </a:r>
                    </a:p>
                  </a:txBody>
                  <a:tcPr anchor="ctr"/>
                </a:tc>
                <a:tc>
                  <a:txBody>
                    <a:bodyPr/>
                    <a:lstStyle/>
                    <a:p>
                      <a:pPr>
                        <a:buNone/>
                      </a:pPr>
                      <a:r>
                        <a:rPr lang="en-GB"/>
                        <a:t>Stay current to maintain competitive advantage.</a:t>
                      </a:r>
                    </a:p>
                  </a:txBody>
                  <a:tcPr anchor="ctr"/>
                </a:tc>
                <a:extLst>
                  <a:ext uri="{0D108BD9-81ED-4DB2-BD59-A6C34878D82A}">
                    <a16:rowId xmlns:a16="http://schemas.microsoft.com/office/drawing/2014/main" val="3667042275"/>
                  </a:ext>
                </a:extLst>
              </a:tr>
              <a:tr h="0">
                <a:tc>
                  <a:txBody>
                    <a:bodyPr/>
                    <a:lstStyle/>
                    <a:p>
                      <a:pPr>
                        <a:buNone/>
                      </a:pPr>
                      <a:r>
                        <a:rPr lang="en-GB" b="1"/>
                        <a:t>Data Foundations</a:t>
                      </a:r>
                      <a:endParaRPr lang="en-GB"/>
                    </a:p>
                  </a:txBody>
                  <a:tcPr anchor="ctr"/>
                </a:tc>
                <a:tc>
                  <a:txBody>
                    <a:bodyPr/>
                    <a:lstStyle/>
                    <a:p>
                      <a:pPr>
                        <a:buNone/>
                      </a:pPr>
                      <a:r>
                        <a:rPr lang="en-GB"/>
                        <a:t>Clean, governed data remains essential for trustworthy insights.</a:t>
                      </a:r>
                    </a:p>
                  </a:txBody>
                  <a:tcPr anchor="ctr"/>
                </a:tc>
                <a:tc>
                  <a:txBody>
                    <a:bodyPr/>
                    <a:lstStyle/>
                    <a:p>
                      <a:pPr>
                        <a:buNone/>
                      </a:pPr>
                      <a:r>
                        <a:rPr lang="en-GB"/>
                        <a:t>Invest in data quality and governance frameworks.</a:t>
                      </a:r>
                    </a:p>
                  </a:txBody>
                  <a:tcPr anchor="ctr"/>
                </a:tc>
                <a:extLst>
                  <a:ext uri="{0D108BD9-81ED-4DB2-BD59-A6C34878D82A}">
                    <a16:rowId xmlns:a16="http://schemas.microsoft.com/office/drawing/2014/main" val="1664778387"/>
                  </a:ext>
                </a:extLst>
              </a:tr>
              <a:tr h="0">
                <a:tc>
                  <a:txBody>
                    <a:bodyPr/>
                    <a:lstStyle/>
                    <a:p>
                      <a:pPr>
                        <a:buNone/>
                      </a:pPr>
                      <a:r>
                        <a:rPr lang="en-GB" b="1" dirty="0"/>
                        <a:t>Empowered People</a:t>
                      </a:r>
                      <a:endParaRPr lang="en-GB" dirty="0"/>
                    </a:p>
                  </a:txBody>
                  <a:tcPr anchor="ctr"/>
                </a:tc>
                <a:tc>
                  <a:txBody>
                    <a:bodyPr/>
                    <a:lstStyle/>
                    <a:p>
                      <a:pPr>
                        <a:buNone/>
                      </a:pPr>
                      <a:r>
                        <a:rPr lang="en-GB"/>
                        <a:t>Tools enable users to self-serve analytics with confidence.</a:t>
                      </a:r>
                    </a:p>
                  </a:txBody>
                  <a:tcPr anchor="ctr"/>
                </a:tc>
                <a:tc>
                  <a:txBody>
                    <a:bodyPr/>
                    <a:lstStyle/>
                    <a:p>
                      <a:pPr>
                        <a:buNone/>
                      </a:pPr>
                      <a:r>
                        <a:rPr lang="en-GB"/>
                        <a:t>Pair technology with training and data literacy.</a:t>
                      </a:r>
                    </a:p>
                  </a:txBody>
                  <a:tcPr anchor="ctr"/>
                </a:tc>
                <a:extLst>
                  <a:ext uri="{0D108BD9-81ED-4DB2-BD59-A6C34878D82A}">
                    <a16:rowId xmlns:a16="http://schemas.microsoft.com/office/drawing/2014/main" val="3785765889"/>
                  </a:ext>
                </a:extLst>
              </a:tr>
              <a:tr h="0">
                <a:tc>
                  <a:txBody>
                    <a:bodyPr/>
                    <a:lstStyle/>
                    <a:p>
                      <a:pPr>
                        <a:buNone/>
                      </a:pPr>
                      <a:r>
                        <a:rPr lang="en-GB" b="1"/>
                        <a:t>Continuous Learning</a:t>
                      </a:r>
                      <a:endParaRPr lang="en-GB"/>
                    </a:p>
                  </a:txBody>
                  <a:tcPr anchor="ctr"/>
                </a:tc>
                <a:tc>
                  <a:txBody>
                    <a:bodyPr/>
                    <a:lstStyle/>
                    <a:p>
                      <a:pPr>
                        <a:buNone/>
                      </a:pPr>
                      <a:r>
                        <a:rPr lang="fr-FR"/>
                        <a:t>BI innovation is constant (AI agents, automation, etc.).</a:t>
                      </a:r>
                    </a:p>
                  </a:txBody>
                  <a:tcPr anchor="ctr"/>
                </a:tc>
                <a:tc>
                  <a:txBody>
                    <a:bodyPr/>
                    <a:lstStyle/>
                    <a:p>
                      <a:pPr>
                        <a:buNone/>
                      </a:pPr>
                      <a:r>
                        <a:rPr lang="en-GB" dirty="0"/>
                        <a:t>Keep adapting strategies and piloting new tools.</a:t>
                      </a:r>
                    </a:p>
                  </a:txBody>
                  <a:tcPr anchor="ctr"/>
                </a:tc>
                <a:extLst>
                  <a:ext uri="{0D108BD9-81ED-4DB2-BD59-A6C34878D82A}">
                    <a16:rowId xmlns:a16="http://schemas.microsoft.com/office/drawing/2014/main" val="21364158"/>
                  </a:ext>
                </a:extLst>
              </a:tr>
            </a:tbl>
          </a:graphicData>
        </a:graphic>
      </p:graphicFrame>
      <p:sp>
        <p:nvSpPr>
          <p:cNvPr id="6" name="TextBox 5">
            <a:extLst>
              <a:ext uri="{FF2B5EF4-FFF2-40B4-BE49-F238E27FC236}">
                <a16:creationId xmlns:a16="http://schemas.microsoft.com/office/drawing/2014/main" id="{DC158B1E-A791-932B-E8DD-D4A02DBA5773}"/>
              </a:ext>
            </a:extLst>
          </p:cNvPr>
          <p:cNvSpPr txBox="1"/>
          <p:nvPr/>
        </p:nvSpPr>
        <p:spPr>
          <a:xfrm>
            <a:off x="1129284" y="5329792"/>
            <a:ext cx="8801100" cy="369332"/>
          </a:xfrm>
          <a:prstGeom prst="rect">
            <a:avLst/>
          </a:prstGeom>
          <a:noFill/>
        </p:spPr>
        <p:txBody>
          <a:bodyPr wrap="square">
            <a:spAutoFit/>
          </a:bodyPr>
          <a:lstStyle/>
          <a:p>
            <a:r>
              <a:rPr lang="en-GB" b="1" dirty="0"/>
              <a:t>Sources:</a:t>
            </a:r>
            <a:r>
              <a:rPr lang="en-GB" dirty="0"/>
              <a:t> </a:t>
            </a:r>
            <a:r>
              <a:rPr lang="en-GB" dirty="0" err="1"/>
              <a:t>AtScale</a:t>
            </a:r>
            <a:r>
              <a:rPr lang="en-GB" dirty="0"/>
              <a:t> (2025); </a:t>
            </a:r>
            <a:r>
              <a:rPr lang="en-GB" dirty="0" err="1"/>
              <a:t>Acuvate</a:t>
            </a:r>
            <a:r>
              <a:rPr lang="en-GB" dirty="0"/>
              <a:t> (2025); SR Analytics (2025)</a:t>
            </a:r>
          </a:p>
        </p:txBody>
      </p:sp>
    </p:spTree>
    <p:extLst>
      <p:ext uri="{BB962C8B-B14F-4D97-AF65-F5344CB8AC3E}">
        <p14:creationId xmlns:p14="http://schemas.microsoft.com/office/powerpoint/2010/main" val="3779438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44FC1-E9FF-B99A-7C77-486002C83FA0}"/>
              </a:ext>
            </a:extLst>
          </p:cNvPr>
          <p:cNvSpPr>
            <a:spLocks noGrp="1"/>
          </p:cNvSpPr>
          <p:nvPr>
            <p:ph type="title"/>
          </p:nvPr>
        </p:nvSpPr>
        <p:spPr/>
        <p:txBody>
          <a:bodyPr/>
          <a:lstStyle/>
          <a:p>
            <a:r>
              <a:rPr lang="en-GB" dirty="0"/>
              <a:t>Discussion (Think–Pair–Share  20 min)</a:t>
            </a:r>
          </a:p>
        </p:txBody>
      </p:sp>
      <p:sp>
        <p:nvSpPr>
          <p:cNvPr id="4" name="Rectangle 1">
            <a:extLst>
              <a:ext uri="{FF2B5EF4-FFF2-40B4-BE49-F238E27FC236}">
                <a16:creationId xmlns:a16="http://schemas.microsoft.com/office/drawing/2014/main" id="{E9C72A0B-D96B-EFF7-3089-1811E886D5B2}"/>
              </a:ext>
            </a:extLst>
          </p:cNvPr>
          <p:cNvSpPr>
            <a:spLocks noGrp="1" noChangeArrowheads="1"/>
          </p:cNvSpPr>
          <p:nvPr>
            <p:ph idx="1"/>
          </p:nvPr>
        </p:nvSpPr>
        <p:spPr bwMode="auto">
          <a:xfrm>
            <a:off x="2238400" y="1988840"/>
            <a:ext cx="77152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14350" indent="-514350">
              <a:spcBef>
                <a:spcPct val="0"/>
              </a:spcBef>
              <a:buFont typeface="+mj-lt"/>
              <a:buAutoNum type="romanUcPeriod"/>
            </a:pPr>
            <a:r>
              <a:rPr lang="en-US" altLang="en-US" sz="2400" dirty="0">
                <a:latin typeface="Arial" panose="020B0604020202020204" pitchFamily="34" charset="0"/>
              </a:rPr>
              <a:t>Which one trend could most improve your workplace, and why?</a:t>
            </a:r>
          </a:p>
          <a:p>
            <a:pPr marL="514350" indent="-514350">
              <a:spcBef>
                <a:spcPct val="0"/>
              </a:spcBef>
              <a:buFont typeface="+mj-lt"/>
              <a:buAutoNum type="romanUcPeriod"/>
            </a:pPr>
            <a:r>
              <a:rPr lang="en-US" altLang="en-US" sz="2400" dirty="0">
                <a:latin typeface="Arial" panose="020B0604020202020204" pitchFamily="34" charset="0"/>
              </a:rPr>
              <a:t>What skills/tools would you need to use it?</a:t>
            </a:r>
          </a:p>
          <a:p>
            <a:pPr marL="514350" indent="-514350">
              <a:spcBef>
                <a:spcPct val="0"/>
              </a:spcBef>
              <a:buFont typeface="+mj-lt"/>
              <a:buAutoNum type="romanUcPeriod"/>
            </a:pPr>
            <a:r>
              <a:rPr lang="en-US" altLang="en-US" sz="2400" dirty="0">
                <a:latin typeface="Arial" panose="020B0604020202020204" pitchFamily="34" charset="0"/>
              </a:rPr>
              <a:t>What risks or barriers should be addressed first?</a:t>
            </a:r>
          </a:p>
        </p:txBody>
      </p:sp>
    </p:spTree>
    <p:extLst>
      <p:ext uri="{BB962C8B-B14F-4D97-AF65-F5344CB8AC3E}">
        <p14:creationId xmlns:p14="http://schemas.microsoft.com/office/powerpoint/2010/main" val="2179533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95A6-2919-38F0-5E47-642EC7959C51}"/>
              </a:ext>
            </a:extLst>
          </p:cNvPr>
          <p:cNvSpPr>
            <a:spLocks noGrp="1"/>
          </p:cNvSpPr>
          <p:nvPr>
            <p:ph type="title"/>
          </p:nvPr>
        </p:nvSpPr>
        <p:spPr>
          <a:xfrm>
            <a:off x="609600" y="459990"/>
            <a:ext cx="10972800" cy="750973"/>
          </a:xfrm>
        </p:spPr>
        <p:txBody>
          <a:bodyPr/>
          <a:lstStyle/>
          <a:p>
            <a:r>
              <a:rPr lang="en-GB" b="1" dirty="0"/>
              <a:t>References </a:t>
            </a:r>
            <a:br>
              <a:rPr lang="en-GB" b="1" dirty="0"/>
            </a:br>
            <a:endParaRPr lang="en-GB" dirty="0"/>
          </a:p>
        </p:txBody>
      </p:sp>
      <p:sp>
        <p:nvSpPr>
          <p:cNvPr id="3" name="Content Placeholder 2">
            <a:extLst>
              <a:ext uri="{FF2B5EF4-FFF2-40B4-BE49-F238E27FC236}">
                <a16:creationId xmlns:a16="http://schemas.microsoft.com/office/drawing/2014/main" id="{82F93B66-0F76-ECEB-D772-3E419D39FC0C}"/>
              </a:ext>
            </a:extLst>
          </p:cNvPr>
          <p:cNvSpPr>
            <a:spLocks noGrp="1"/>
          </p:cNvSpPr>
          <p:nvPr>
            <p:ph idx="1"/>
          </p:nvPr>
        </p:nvSpPr>
        <p:spPr/>
        <p:txBody>
          <a:bodyPr/>
          <a:lstStyle/>
          <a:p>
            <a:r>
              <a:rPr lang="en-GB" sz="1800" dirty="0" err="1"/>
              <a:t>AtScale</a:t>
            </a:r>
            <a:r>
              <a:rPr lang="en-GB" sz="1800" dirty="0"/>
              <a:t> (Johnson, C., 2025). </a:t>
            </a:r>
            <a:r>
              <a:rPr lang="en-GB" sz="1800" i="1" dirty="0"/>
              <a:t>“The Future of Business Intelligence: Trends to Watch in 2025 and Beyond.”</a:t>
            </a:r>
            <a:r>
              <a:rPr lang="en-GB" sz="1800" dirty="0"/>
              <a:t> – </a:t>
            </a:r>
            <a:r>
              <a:rPr lang="en-GB" sz="1800" dirty="0" err="1"/>
              <a:t>AtScale</a:t>
            </a:r>
            <a:r>
              <a:rPr lang="en-GB" sz="1800" dirty="0"/>
              <a:t> Blog </a:t>
            </a:r>
            <a:r>
              <a:rPr lang="en-GB" sz="1800" dirty="0">
                <a:hlinkClick r:id="rId2"/>
              </a:rPr>
              <a:t>atscale.com</a:t>
            </a:r>
            <a:r>
              <a:rPr lang="en-GB" sz="1800" dirty="0">
                <a:hlinkClick r:id="rId3"/>
              </a:rPr>
              <a:t>atscale.com</a:t>
            </a:r>
            <a:r>
              <a:rPr lang="en-GB" sz="1800" dirty="0"/>
              <a:t>.</a:t>
            </a:r>
          </a:p>
          <a:p>
            <a:pPr>
              <a:buFont typeface="Arial" panose="020B0604020202020204" pitchFamily="34" charset="0"/>
              <a:buChar char="•"/>
            </a:pPr>
            <a:r>
              <a:rPr lang="en-GB" sz="1800" dirty="0"/>
              <a:t>ThoughtSpot (</a:t>
            </a:r>
            <a:r>
              <a:rPr lang="en-GB" sz="1800" dirty="0" err="1"/>
              <a:t>Undru</a:t>
            </a:r>
            <a:r>
              <a:rPr lang="en-GB" sz="1800" dirty="0"/>
              <a:t>, A., 2025). </a:t>
            </a:r>
            <a:r>
              <a:rPr lang="en-GB" sz="1800" i="1" dirty="0"/>
              <a:t>“Gartner Magic Quadrant for Analytics &amp; BI Platforms 2025 – What’s Changing in BI.”</a:t>
            </a:r>
            <a:r>
              <a:rPr lang="en-GB" sz="1800" dirty="0"/>
              <a:t> – ThoughtSpot Data Trends Blog </a:t>
            </a:r>
            <a:r>
              <a:rPr lang="en-GB" sz="1800" dirty="0">
                <a:hlinkClick r:id="rId4"/>
              </a:rPr>
              <a:t>thoughtspot.com</a:t>
            </a:r>
            <a:r>
              <a:rPr lang="en-GB" sz="1800" dirty="0">
                <a:hlinkClick r:id="rId5"/>
              </a:rPr>
              <a:t>thoughtspot.com</a:t>
            </a:r>
            <a:r>
              <a:rPr lang="en-GB" sz="1800" dirty="0"/>
              <a:t>.</a:t>
            </a:r>
          </a:p>
          <a:p>
            <a:pPr>
              <a:buFont typeface="Arial" panose="020B0604020202020204" pitchFamily="34" charset="0"/>
              <a:buChar char="•"/>
            </a:pPr>
            <a:r>
              <a:rPr lang="en-GB" sz="1800" dirty="0" err="1"/>
              <a:t>GetOnData</a:t>
            </a:r>
            <a:r>
              <a:rPr lang="en-GB" sz="1800" dirty="0"/>
              <a:t> (Dobariya, P., 2025). </a:t>
            </a:r>
            <a:r>
              <a:rPr lang="en-GB" sz="1800" i="1" dirty="0"/>
              <a:t>“Business Intelligence Trends That Will Define the Future of Analytics.”</a:t>
            </a:r>
            <a:r>
              <a:rPr lang="en-GB" sz="1800" dirty="0"/>
              <a:t> – </a:t>
            </a:r>
            <a:r>
              <a:rPr lang="en-GB" sz="1800" dirty="0" err="1"/>
              <a:t>GetOnData</a:t>
            </a:r>
            <a:r>
              <a:rPr lang="en-GB" sz="1800" dirty="0"/>
              <a:t> Insights </a:t>
            </a:r>
            <a:r>
              <a:rPr lang="en-GB" sz="1800" dirty="0">
                <a:hlinkClick r:id="rId6"/>
              </a:rPr>
              <a:t>getondata.com</a:t>
            </a:r>
            <a:r>
              <a:rPr lang="en-GB" sz="1800" dirty="0"/>
              <a:t>.</a:t>
            </a:r>
          </a:p>
          <a:p>
            <a:pPr>
              <a:buFont typeface="Arial" panose="020B0604020202020204" pitchFamily="34" charset="0"/>
              <a:buChar char="•"/>
            </a:pPr>
            <a:r>
              <a:rPr lang="en-GB" sz="1800" dirty="0"/>
              <a:t>S.R. Analytics (Rabadiya, S., 2025). </a:t>
            </a:r>
            <a:r>
              <a:rPr lang="en-GB" sz="1800" i="1" dirty="0"/>
              <a:t>“10 BI and Analytics Trends Reshaping Mid-Sized Companies in 2025.”</a:t>
            </a:r>
            <a:r>
              <a:rPr lang="en-GB" sz="1800" dirty="0"/>
              <a:t> – SR Analytics Blog </a:t>
            </a:r>
            <a:r>
              <a:rPr lang="en-GB" sz="1800" dirty="0">
                <a:hlinkClick r:id="rId7"/>
              </a:rPr>
              <a:t>sranalytics.io</a:t>
            </a:r>
            <a:r>
              <a:rPr lang="en-GB" sz="1800" dirty="0">
                <a:hlinkClick r:id="rId8"/>
              </a:rPr>
              <a:t>sranalytics.io</a:t>
            </a:r>
            <a:r>
              <a:rPr lang="en-GB" sz="1800" dirty="0"/>
              <a:t>.</a:t>
            </a:r>
          </a:p>
          <a:p>
            <a:pPr>
              <a:buFont typeface="Arial" panose="020B0604020202020204" pitchFamily="34" charset="0"/>
              <a:buChar char="•"/>
            </a:pPr>
            <a:r>
              <a:rPr lang="en-GB" sz="1800" dirty="0"/>
              <a:t>Perficient (Thrash, W., 2025). </a:t>
            </a:r>
            <a:r>
              <a:rPr lang="en-GB" sz="1800" i="1" dirty="0"/>
              <a:t>“From Self-Service to Self-Driving: How Agentic AI Will Transform Analytics in the Next 3 Years.”</a:t>
            </a:r>
            <a:r>
              <a:rPr lang="en-GB" sz="1800" dirty="0"/>
              <a:t> – Perficient Blogs </a:t>
            </a:r>
            <a:r>
              <a:rPr lang="en-GB" sz="1800" dirty="0">
                <a:hlinkClick r:id="rId9"/>
              </a:rPr>
              <a:t>blogs.perficient.com</a:t>
            </a:r>
            <a:r>
              <a:rPr lang="en-GB" sz="1800" dirty="0">
                <a:hlinkClick r:id="rId10"/>
              </a:rPr>
              <a:t>blogs.perficient.com</a:t>
            </a:r>
            <a:r>
              <a:rPr lang="en-GB" sz="1800" dirty="0"/>
              <a:t>.</a:t>
            </a:r>
          </a:p>
          <a:p>
            <a:pPr marL="0" indent="0">
              <a:buNone/>
            </a:pPr>
            <a:endParaRPr lang="en-GB" dirty="0"/>
          </a:p>
        </p:txBody>
      </p:sp>
    </p:spTree>
    <p:extLst>
      <p:ext uri="{BB962C8B-B14F-4D97-AF65-F5344CB8AC3E}">
        <p14:creationId xmlns:p14="http://schemas.microsoft.com/office/powerpoint/2010/main" val="819259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FBAA-DA36-E0EB-A69B-601CF37456E3}"/>
              </a:ext>
            </a:extLst>
          </p:cNvPr>
          <p:cNvSpPr>
            <a:spLocks noGrp="1"/>
          </p:cNvSpPr>
          <p:nvPr>
            <p:ph type="title"/>
          </p:nvPr>
        </p:nvSpPr>
        <p:spPr/>
        <p:txBody>
          <a:bodyPr/>
          <a:lstStyle/>
          <a:p>
            <a:r>
              <a:rPr lang="en-GB" dirty="0"/>
              <a:t>Cont.</a:t>
            </a:r>
          </a:p>
        </p:txBody>
      </p:sp>
      <p:sp>
        <p:nvSpPr>
          <p:cNvPr id="3" name="Content Placeholder 2">
            <a:extLst>
              <a:ext uri="{FF2B5EF4-FFF2-40B4-BE49-F238E27FC236}">
                <a16:creationId xmlns:a16="http://schemas.microsoft.com/office/drawing/2014/main" id="{CB4F8833-04DD-A430-FD10-39463F904DC5}"/>
              </a:ext>
            </a:extLst>
          </p:cNvPr>
          <p:cNvSpPr>
            <a:spLocks noGrp="1"/>
          </p:cNvSpPr>
          <p:nvPr>
            <p:ph idx="1"/>
          </p:nvPr>
        </p:nvSpPr>
        <p:spPr/>
        <p:txBody>
          <a:bodyPr/>
          <a:lstStyle/>
          <a:p>
            <a:r>
              <a:rPr lang="en-GB" sz="1800" dirty="0" err="1"/>
              <a:t>DataGalaxy</a:t>
            </a:r>
            <a:r>
              <a:rPr lang="en-GB" sz="1800" dirty="0"/>
              <a:t> (Jessica, 2025). </a:t>
            </a:r>
            <a:r>
              <a:rPr lang="en-GB" sz="1800" i="1" dirty="0"/>
              <a:t>“The Data Observability Market: Players &amp; Future Outlook (2025).”</a:t>
            </a:r>
            <a:r>
              <a:rPr lang="en-GB" sz="1800" dirty="0"/>
              <a:t> – </a:t>
            </a:r>
            <a:r>
              <a:rPr lang="en-GB" sz="1800" dirty="0" err="1"/>
              <a:t>DataGalaxy</a:t>
            </a:r>
            <a:r>
              <a:rPr lang="en-GB" sz="1800" dirty="0"/>
              <a:t> Blog </a:t>
            </a:r>
            <a:r>
              <a:rPr lang="en-GB" sz="1800" dirty="0">
                <a:hlinkClick r:id="rId2"/>
              </a:rPr>
              <a:t>datagalaxy.com</a:t>
            </a:r>
            <a:r>
              <a:rPr lang="en-GB" sz="1800" dirty="0">
                <a:hlinkClick r:id="rId3"/>
              </a:rPr>
              <a:t>datagalaxy.com</a:t>
            </a:r>
            <a:r>
              <a:rPr lang="en-GB" sz="1800" dirty="0"/>
              <a:t>.</a:t>
            </a:r>
          </a:p>
          <a:p>
            <a:r>
              <a:rPr lang="en-GB" sz="1800" dirty="0" err="1"/>
              <a:t>Acuvate</a:t>
            </a:r>
            <a:r>
              <a:rPr lang="en-GB" sz="1800" dirty="0"/>
              <a:t>, 2023. </a:t>
            </a:r>
            <a:r>
              <a:rPr lang="en-GB" sz="1800" i="1" dirty="0"/>
              <a:t>“Top 8 Emerging Business Intelligence Trends for 2025 &amp; Beyond.”</a:t>
            </a:r>
            <a:r>
              <a:rPr lang="en-GB" sz="1800" dirty="0"/>
              <a:t> – </a:t>
            </a:r>
            <a:r>
              <a:rPr lang="en-GB" sz="1800" dirty="0" err="1"/>
              <a:t>Acuvate</a:t>
            </a:r>
            <a:r>
              <a:rPr lang="en-GB" sz="1800" dirty="0"/>
              <a:t> Whitepaper/Blog </a:t>
            </a:r>
            <a:r>
              <a:rPr lang="en-GB" sz="1800" dirty="0">
                <a:hlinkClick r:id="rId4"/>
              </a:rPr>
              <a:t>acuvate.com</a:t>
            </a:r>
            <a:r>
              <a:rPr lang="en-GB" sz="1800" dirty="0">
                <a:hlinkClick r:id="rId5"/>
              </a:rPr>
              <a:t>acuvate.com</a:t>
            </a:r>
            <a:r>
              <a:rPr lang="en-GB" sz="1800" dirty="0"/>
              <a:t>.</a:t>
            </a:r>
          </a:p>
          <a:p>
            <a:r>
              <a:rPr lang="en-GB" sz="1800" dirty="0"/>
              <a:t>Harvard Business Review (Redman, T., 2017). </a:t>
            </a:r>
            <a:r>
              <a:rPr lang="en-GB" sz="1800" i="1" dirty="0"/>
              <a:t>“Seizing Opportunity in Data Quality.” </a:t>
            </a:r>
            <a:r>
              <a:rPr lang="en-GB" sz="1800" dirty="0"/>
              <a:t>Research on data quality impact</a:t>
            </a:r>
            <a:r>
              <a:rPr lang="en-GB" sz="1800" dirty="0">
                <a:hlinkClick r:id="rId6"/>
              </a:rPr>
              <a:t>sranalytics.io</a:t>
            </a:r>
            <a:r>
              <a:rPr lang="en-GB" sz="1800" dirty="0"/>
              <a:t>.</a:t>
            </a:r>
          </a:p>
          <a:p>
            <a:r>
              <a:rPr lang="en-GB" sz="1800" dirty="0"/>
              <a:t>BARC BI Trend Monitor 2023. (Referenced via SR Analytics) – Survey of BI professionals (data governance, quality ranked top trends) </a:t>
            </a:r>
            <a:r>
              <a:rPr lang="en-GB" sz="1800" dirty="0">
                <a:hlinkClick r:id="rId7"/>
              </a:rPr>
              <a:t>sranalytics.io</a:t>
            </a:r>
            <a:r>
              <a:rPr lang="en-GB" sz="1800" dirty="0"/>
              <a:t>.</a:t>
            </a:r>
          </a:p>
          <a:p>
            <a:r>
              <a:rPr lang="en-GB" sz="1800" dirty="0"/>
              <a:t>Microsoft Power BI Documentation/Blog, 2023. Announcement of Power BI Copilot and Fabric integration (Copilot adoption statistics) </a:t>
            </a:r>
            <a:r>
              <a:rPr lang="en-GB" sz="1800" dirty="0">
                <a:hlinkClick r:id="rId8"/>
              </a:rPr>
              <a:t>aufaitux.com</a:t>
            </a:r>
            <a:r>
              <a:rPr lang="en-GB" sz="1800" dirty="0">
                <a:hlinkClick r:id="rId9"/>
              </a:rPr>
              <a:t>aufaitux.com</a:t>
            </a:r>
            <a:r>
              <a:rPr lang="en-GB" sz="1800" dirty="0"/>
              <a:t>.</a:t>
            </a:r>
          </a:p>
          <a:p>
            <a:pPr marL="0" indent="0">
              <a:buNone/>
            </a:pPr>
            <a:endParaRPr lang="en-GB" dirty="0"/>
          </a:p>
        </p:txBody>
      </p:sp>
    </p:spTree>
    <p:extLst>
      <p:ext uri="{BB962C8B-B14F-4D97-AF65-F5344CB8AC3E}">
        <p14:creationId xmlns:p14="http://schemas.microsoft.com/office/powerpoint/2010/main" val="1145558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600056" y="4221088"/>
            <a:ext cx="4067944" cy="1235066"/>
          </a:xfrm>
        </p:spPr>
        <p:txBody>
          <a:bodyPr/>
          <a:lstStyle/>
          <a:p>
            <a:pPr eaLnBrk="1" hangingPunct="1"/>
            <a:r>
              <a:rPr lang="en-GB" altLang="en-US" sz="2400" b="1" dirty="0"/>
              <a:t>Week 2: Session 2: </a:t>
            </a:r>
            <a:br>
              <a:rPr lang="en-GB" altLang="en-US" sz="2400" b="1" dirty="0"/>
            </a:br>
            <a:r>
              <a:rPr lang="en-GB" altLang="en-US" sz="2200" b="1" dirty="0"/>
              <a:t>Mathematical Models for Decision Making</a:t>
            </a:r>
          </a:p>
        </p:txBody>
      </p:sp>
      <p:sp>
        <p:nvSpPr>
          <p:cNvPr id="6147" name="Subtitle 4"/>
          <p:cNvSpPr>
            <a:spLocks noGrp="1"/>
          </p:cNvSpPr>
          <p:nvPr>
            <p:ph type="subTitle" idx="1"/>
          </p:nvPr>
        </p:nvSpPr>
        <p:spPr>
          <a:xfrm>
            <a:off x="2310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a:solidFill>
                  <a:schemeClr val="tx1"/>
                </a:solidFill>
              </a:rPr>
              <a:t>LCBB5014</a:t>
            </a:r>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1423-68C5-3007-1A86-3EA07F29DBC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64440DF5-95D8-F127-0127-C184F1313D35}"/>
              </a:ext>
            </a:extLst>
          </p:cNvPr>
          <p:cNvSpPr>
            <a:spLocks noGrp="1"/>
          </p:cNvSpPr>
          <p:nvPr>
            <p:ph idx="1"/>
          </p:nvPr>
        </p:nvSpPr>
        <p:spPr>
          <a:xfrm rot="10800000" flipV="1">
            <a:off x="609600" y="1689015"/>
            <a:ext cx="10089490" cy="676973"/>
          </a:xfrm>
        </p:spPr>
        <p:txBody>
          <a:bodyPr/>
          <a:lstStyle/>
          <a:p>
            <a:pPr marL="0" indent="0">
              <a:buNone/>
            </a:pPr>
            <a:r>
              <a:rPr lang="en-GB" dirty="0"/>
              <a:t>By completing this session, students will be able to:</a:t>
            </a:r>
          </a:p>
          <a:p>
            <a:pPr marL="0" indent="0">
              <a:buNone/>
            </a:pPr>
            <a:endParaRPr lang="en-GB" dirty="0"/>
          </a:p>
          <a:p>
            <a:pPr marL="0" indent="0">
              <a:buNone/>
            </a:pPr>
            <a:endParaRPr lang="en-GB" dirty="0"/>
          </a:p>
        </p:txBody>
      </p:sp>
      <p:sp>
        <p:nvSpPr>
          <p:cNvPr id="5" name="Rectangle 2">
            <a:extLst>
              <a:ext uri="{FF2B5EF4-FFF2-40B4-BE49-F238E27FC236}">
                <a16:creationId xmlns:a16="http://schemas.microsoft.com/office/drawing/2014/main" id="{38533421-FE04-8A45-8FE5-4D250CB906DA}"/>
              </a:ext>
            </a:extLst>
          </p:cNvPr>
          <p:cNvSpPr>
            <a:spLocks noChangeArrowheads="1"/>
          </p:cNvSpPr>
          <p:nvPr/>
        </p:nvSpPr>
        <p:spPr bwMode="auto">
          <a:xfrm>
            <a:off x="609600" y="2491330"/>
            <a:ext cx="1136904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Define </a:t>
            </a:r>
            <a:r>
              <a:rPr kumimoji="0" lang="en-US" altLang="en-US" sz="2400" b="1" i="0" u="none" strike="noStrike" cap="none" normalizeH="0" baseline="0" dirty="0">
                <a:ln>
                  <a:noFill/>
                </a:ln>
                <a:solidFill>
                  <a:schemeClr val="tx1"/>
                </a:solidFill>
                <a:effectLst/>
                <a:latin typeface="Arial" panose="020B0604020202020204" pitchFamily="34" charset="0"/>
              </a:rPr>
              <a:t>mathematical models</a:t>
            </a:r>
            <a:r>
              <a:rPr kumimoji="0" lang="en-US" altLang="en-US" sz="2400" b="0" i="0" u="none" strike="noStrike" cap="none" normalizeH="0" baseline="0" dirty="0">
                <a:ln>
                  <a:noFill/>
                </a:ln>
                <a:solidFill>
                  <a:schemeClr val="tx1"/>
                </a:solidFill>
                <a:effectLst/>
                <a:latin typeface="Arial" panose="020B0604020202020204" pitchFamily="34" charset="0"/>
              </a:rPr>
              <a:t> and their role in BI</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Distinguish </a:t>
            </a:r>
            <a:r>
              <a:rPr kumimoji="0" lang="en-US" altLang="en-US" sz="2400" b="1" i="0" u="none" strike="noStrike" cap="none" normalizeH="0" baseline="0" dirty="0">
                <a:ln>
                  <a:noFill/>
                </a:ln>
                <a:solidFill>
                  <a:schemeClr val="tx1"/>
                </a:solidFill>
                <a:effectLst/>
                <a:latin typeface="Arial" panose="020B0604020202020204" pitchFamily="34" charset="0"/>
              </a:rPr>
              <a:t>descriptive, predictive, prescriptive</a:t>
            </a:r>
            <a:r>
              <a:rPr kumimoji="0" lang="en-US" altLang="en-US" sz="2400" b="0" i="0" u="none" strike="noStrike" cap="none" normalizeH="0" baseline="0" dirty="0">
                <a:ln>
                  <a:noFill/>
                </a:ln>
                <a:solidFill>
                  <a:schemeClr val="tx1"/>
                </a:solidFill>
                <a:effectLst/>
                <a:latin typeface="Arial" panose="020B0604020202020204" pitchFamily="34" charset="0"/>
              </a:rPr>
              <a:t> models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err="1">
                <a:ln>
                  <a:noFill/>
                </a:ln>
                <a:solidFill>
                  <a:schemeClr val="tx1"/>
                </a:solidFill>
                <a:effectLst/>
                <a:latin typeface="Arial" panose="020B0604020202020204" pitchFamily="34" charset="0"/>
              </a:rPr>
              <a:t>Recognise</a:t>
            </a:r>
            <a:r>
              <a:rPr kumimoji="0" lang="en-US" altLang="en-US" sz="2400" b="0" i="0" u="none" strike="noStrike" cap="none" normalizeH="0" baseline="0" dirty="0">
                <a:ln>
                  <a:noFill/>
                </a:ln>
                <a:solidFill>
                  <a:schemeClr val="tx1"/>
                </a:solidFill>
                <a:effectLst/>
                <a:latin typeface="Arial" panose="020B0604020202020204" pitchFamily="34" charset="0"/>
              </a:rPr>
              <a:t> core </a:t>
            </a:r>
            <a:r>
              <a:rPr kumimoji="0" lang="en-US" altLang="en-US" sz="2400" b="1" i="0" u="none" strike="noStrike" cap="none" normalizeH="0" baseline="0" dirty="0">
                <a:ln>
                  <a:noFill/>
                </a:ln>
                <a:solidFill>
                  <a:schemeClr val="tx1"/>
                </a:solidFill>
                <a:effectLst/>
                <a:latin typeface="Arial" panose="020B0604020202020204" pitchFamily="34" charset="0"/>
              </a:rPr>
              <a:t>components</a:t>
            </a:r>
            <a:r>
              <a:rPr kumimoji="0" lang="en-US" altLang="en-US" sz="2400" b="0" i="0" u="none" strike="noStrike" cap="none" normalizeH="0" baseline="0" dirty="0">
                <a:ln>
                  <a:noFill/>
                </a:ln>
                <a:solidFill>
                  <a:schemeClr val="tx1"/>
                </a:solidFill>
                <a:effectLst/>
                <a:latin typeface="Arial" panose="020B0604020202020204" pitchFamily="34" charset="0"/>
              </a:rPr>
              <a:t> (variables, parameters, constraints)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Outline a practical </a:t>
            </a:r>
            <a:r>
              <a:rPr kumimoji="0" lang="en-US" altLang="en-US" sz="2400" b="1" i="0" u="none" strike="noStrike" cap="none" normalizeH="0" baseline="0" dirty="0">
                <a:ln>
                  <a:noFill/>
                </a:ln>
                <a:solidFill>
                  <a:schemeClr val="tx1"/>
                </a:solidFill>
                <a:effectLst/>
                <a:latin typeface="Arial" panose="020B0604020202020204" pitchFamily="34" charset="0"/>
              </a:rPr>
              <a:t>model development process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Compare </a:t>
            </a:r>
            <a:r>
              <a:rPr kumimoji="0" lang="en-US" altLang="en-US" sz="2400" b="1" i="0" u="none" strike="noStrike" cap="none" normalizeH="0" baseline="0" dirty="0">
                <a:ln>
                  <a:noFill/>
                </a:ln>
                <a:solidFill>
                  <a:schemeClr val="tx1"/>
                </a:solidFill>
                <a:effectLst/>
                <a:latin typeface="Arial" panose="020B0604020202020204" pitchFamily="34" charset="0"/>
              </a:rPr>
              <a:t>deterministic vs. stochastic; static vs. dynamic; simulation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Explore cross-industry </a:t>
            </a:r>
            <a:r>
              <a:rPr kumimoji="0" lang="en-US" altLang="en-US" sz="2400" b="1" i="0" u="none" strike="noStrike" cap="none" normalizeH="0" baseline="0" dirty="0">
                <a:ln>
                  <a:noFill/>
                </a:ln>
                <a:solidFill>
                  <a:schemeClr val="tx1"/>
                </a:solidFill>
                <a:effectLst/>
                <a:latin typeface="Arial" panose="020B0604020202020204" pitchFamily="34" charset="0"/>
              </a:rPr>
              <a:t>applications</a:t>
            </a:r>
            <a:r>
              <a:rPr kumimoji="0" lang="en-US" altLang="en-US" sz="2400" b="0" i="0" u="none" strike="noStrike" cap="none" normalizeH="0" baseline="0" dirty="0">
                <a:ln>
                  <a:noFill/>
                </a:ln>
                <a:solidFill>
                  <a:schemeClr val="tx1"/>
                </a:solidFill>
                <a:effectLst/>
                <a:latin typeface="Arial" panose="020B0604020202020204" pitchFamily="34" charset="0"/>
              </a:rPr>
              <a:t> (healthcare, retail, finance)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Review </a:t>
            </a:r>
            <a:r>
              <a:rPr kumimoji="0" lang="en-US" altLang="en-US" sz="2400" b="1" i="0" u="none" strike="noStrike" cap="none" normalizeH="0" baseline="0" dirty="0">
                <a:ln>
                  <a:noFill/>
                </a:ln>
                <a:solidFill>
                  <a:schemeClr val="tx1"/>
                </a:solidFill>
                <a:effectLst/>
                <a:latin typeface="Arial" panose="020B0604020202020204" pitchFamily="34" charset="0"/>
              </a:rPr>
              <a:t>current trends</a:t>
            </a:r>
            <a:r>
              <a:rPr kumimoji="0" lang="en-US" altLang="en-US" sz="2400" b="0" i="0" u="none" strike="noStrike" cap="none" normalizeH="0" baseline="0" dirty="0">
                <a:ln>
                  <a:noFill/>
                </a:ln>
                <a:solidFill>
                  <a:schemeClr val="tx1"/>
                </a:solidFill>
                <a:effectLst/>
                <a:latin typeface="Arial" panose="020B0604020202020204" pitchFamily="34" charset="0"/>
              </a:rPr>
              <a:t> (AI, </a:t>
            </a:r>
            <a:r>
              <a:rPr kumimoji="0" lang="en-US" altLang="en-US" sz="2400" b="0" i="0" u="none" strike="noStrike" cap="none" normalizeH="0" baseline="0" dirty="0" err="1">
                <a:ln>
                  <a:noFill/>
                </a:ln>
                <a:solidFill>
                  <a:schemeClr val="tx1"/>
                </a:solidFill>
                <a:effectLst/>
                <a:latin typeface="Arial" panose="020B0604020202020204" pitchFamily="34" charset="0"/>
              </a:rPr>
              <a:t>AutoML</a:t>
            </a:r>
            <a:r>
              <a:rPr kumimoji="0" lang="en-US" altLang="en-US" sz="2400" b="0" i="0" u="none" strike="noStrike" cap="none" normalizeH="0" baseline="0" dirty="0">
                <a:ln>
                  <a:noFill/>
                </a:ln>
                <a:solidFill>
                  <a:schemeClr val="tx1"/>
                </a:solidFill>
                <a:effectLst/>
                <a:latin typeface="Arial" panose="020B0604020202020204" pitchFamily="34" charset="0"/>
              </a:rPr>
              <a:t>, decision intelligence)</a:t>
            </a:r>
          </a:p>
        </p:txBody>
      </p:sp>
    </p:spTree>
    <p:extLst>
      <p:ext uri="{BB962C8B-B14F-4D97-AF65-F5344CB8AC3E}">
        <p14:creationId xmlns:p14="http://schemas.microsoft.com/office/powerpoint/2010/main" val="3849279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4848B-697C-80BA-C7D8-0717AD54CB2B}"/>
              </a:ext>
            </a:extLst>
          </p:cNvPr>
          <p:cNvSpPr>
            <a:spLocks noGrp="1"/>
          </p:cNvSpPr>
          <p:nvPr>
            <p:ph type="title"/>
          </p:nvPr>
        </p:nvSpPr>
        <p:spPr/>
        <p:txBody>
          <a:bodyPr/>
          <a:lstStyle/>
          <a:p>
            <a:r>
              <a:rPr lang="en-GB" dirty="0"/>
              <a:t>What is a Mathematical Model?</a:t>
            </a:r>
          </a:p>
        </p:txBody>
      </p:sp>
      <p:sp>
        <p:nvSpPr>
          <p:cNvPr id="5" name="Rectangle 2">
            <a:extLst>
              <a:ext uri="{FF2B5EF4-FFF2-40B4-BE49-F238E27FC236}">
                <a16:creationId xmlns:a16="http://schemas.microsoft.com/office/drawing/2014/main" id="{F1E106D7-546B-7984-1FF4-5BA1B6FFCFD7}"/>
              </a:ext>
            </a:extLst>
          </p:cNvPr>
          <p:cNvSpPr>
            <a:spLocks noChangeArrowheads="1"/>
          </p:cNvSpPr>
          <p:nvPr/>
        </p:nvSpPr>
        <p:spPr bwMode="auto">
          <a:xfrm>
            <a:off x="847951" y="1720840"/>
            <a:ext cx="10734449"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Abstract representation:</a:t>
            </a:r>
            <a:r>
              <a:rPr kumimoji="0" lang="en-US" altLang="en-US" sz="1800" b="0" i="0" u="none" strike="noStrike" cap="none" normalizeH="0" baseline="0" dirty="0">
                <a:ln>
                  <a:noFill/>
                </a:ln>
                <a:solidFill>
                  <a:schemeClr val="tx1"/>
                </a:solidFill>
                <a:effectLst/>
                <a:latin typeface="Arial" panose="020B0604020202020204" pitchFamily="34" charset="0"/>
              </a:rPr>
              <a:t> A mathematical model is a simplified, </a:t>
            </a:r>
            <a:r>
              <a:rPr kumimoji="0" lang="en-US" altLang="en-US" sz="1800" b="0" i="1" u="none" strike="noStrike" cap="none" normalizeH="0" baseline="0" dirty="0">
                <a:ln>
                  <a:noFill/>
                </a:ln>
                <a:solidFill>
                  <a:schemeClr val="tx1"/>
                </a:solidFill>
                <a:effectLst/>
                <a:latin typeface="Arial" panose="020B0604020202020204" pitchFamily="34" charset="0"/>
              </a:rPr>
              <a:t>mathematical</a:t>
            </a:r>
            <a:r>
              <a:rPr kumimoji="0" lang="en-US" altLang="en-US" sz="1800" b="0" i="0" u="none" strike="noStrike" cap="none" normalizeH="0" baseline="0" dirty="0">
                <a:ln>
                  <a:noFill/>
                </a:ln>
                <a:solidFill>
                  <a:schemeClr val="tx1"/>
                </a:solidFill>
                <a:effectLst/>
                <a:latin typeface="Arial" panose="020B0604020202020204" pitchFamily="34" charset="0"/>
              </a:rPr>
              <a:t> representation of a real-world system or scenario. It uses symbols, numbers, and equations to capture the essential aspects of a situation.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Purpose:</a:t>
            </a:r>
            <a:r>
              <a:rPr kumimoji="0" lang="en-US" altLang="en-US" sz="1800" b="0" i="0" u="none" strike="noStrike" cap="none" normalizeH="0" baseline="0" dirty="0">
                <a:ln>
                  <a:noFill/>
                </a:ln>
                <a:solidFill>
                  <a:schemeClr val="tx1"/>
                </a:solidFill>
                <a:effectLst/>
                <a:latin typeface="Arial" panose="020B0604020202020204" pitchFamily="34" charset="0"/>
              </a:rPr>
              <a:t> Models help us </a:t>
            </a:r>
            <a:r>
              <a:rPr kumimoji="0" lang="en-US" altLang="en-US" sz="1800" b="1" i="0" u="none" strike="noStrike" cap="none" normalizeH="0" baseline="0" dirty="0">
                <a:ln>
                  <a:noFill/>
                </a:ln>
                <a:solidFill>
                  <a:schemeClr val="tx1"/>
                </a:solidFill>
                <a:effectLst/>
                <a:latin typeface="Arial" panose="020B0604020202020204" pitchFamily="34" charset="0"/>
              </a:rPr>
              <a:t>understand</a:t>
            </a:r>
            <a:r>
              <a:rPr kumimoji="0" lang="en-US" altLang="en-US" sz="1800" b="0" i="0" u="none" strike="noStrike" cap="none" normalizeH="0" baseline="0" dirty="0">
                <a:ln>
                  <a:noFill/>
                </a:ln>
                <a:solidFill>
                  <a:schemeClr val="tx1"/>
                </a:solidFill>
                <a:effectLst/>
                <a:latin typeface="Arial" panose="020B0604020202020204" pitchFamily="34" charset="0"/>
              </a:rPr>
              <a:t> a problem better and </a:t>
            </a:r>
            <a:r>
              <a:rPr kumimoji="0" lang="en-US" altLang="en-US" sz="1800" b="1" i="0" u="none" strike="noStrike" cap="none" normalizeH="0" baseline="0" dirty="0">
                <a:ln>
                  <a:noFill/>
                </a:ln>
                <a:solidFill>
                  <a:schemeClr val="tx1"/>
                </a:solidFill>
                <a:effectLst/>
                <a:latin typeface="Arial" panose="020B0604020202020204" pitchFamily="34" charset="0"/>
              </a:rPr>
              <a:t>predict</a:t>
            </a:r>
            <a:r>
              <a:rPr kumimoji="0" lang="en-US" altLang="en-US" sz="1800" b="0" i="0" u="none" strike="noStrike" cap="none" normalizeH="0" baseline="0" dirty="0">
                <a:ln>
                  <a:noFill/>
                </a:ln>
                <a:solidFill>
                  <a:schemeClr val="tx1"/>
                </a:solidFill>
                <a:effectLst/>
                <a:latin typeface="Arial" panose="020B0604020202020204" pitchFamily="34" charset="0"/>
              </a:rPr>
              <a:t> future behavior by focusing on relevant factors and ignoring unnecessary details. In BI, this means turning data into insight for decision-making.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Examples:</a:t>
            </a:r>
            <a:r>
              <a:rPr kumimoji="0" lang="en-US" altLang="en-US" sz="1800" b="0" i="0" u="none" strike="noStrike" cap="none" normalizeH="0" baseline="0" dirty="0">
                <a:ln>
                  <a:noFill/>
                </a:ln>
                <a:solidFill>
                  <a:schemeClr val="tx1"/>
                </a:solidFill>
                <a:effectLst/>
                <a:latin typeface="Arial" panose="020B0604020202020204" pitchFamily="34" charset="0"/>
              </a:rPr>
              <a:t> Common examples include a sales forecasting formula, a financial risk model, or an inventory optimization model. Each of these uses input data to estimate or recommend an outcome (e.g. future sales, credit risk, optimal stock level).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Decision support:</a:t>
            </a:r>
            <a:r>
              <a:rPr kumimoji="0" lang="en-US" altLang="en-US" sz="1800" b="0" i="0" u="none" strike="noStrike" cap="none" normalizeH="0" baseline="0" dirty="0">
                <a:ln>
                  <a:noFill/>
                </a:ln>
                <a:solidFill>
                  <a:schemeClr val="tx1"/>
                </a:solidFill>
                <a:effectLst/>
                <a:latin typeface="Arial" panose="020B0604020202020204" pitchFamily="34" charset="0"/>
              </a:rPr>
              <a:t> By experimenting with a model (changing inputs, testing scenarios), decision-makers can evaluate potential outcomes </a:t>
            </a:r>
            <a:r>
              <a:rPr kumimoji="0" lang="en-US" altLang="en-US" sz="1800" b="1" i="0" u="none" strike="noStrike" cap="none" normalizeH="0" baseline="0" dirty="0">
                <a:ln>
                  <a:noFill/>
                </a:ln>
                <a:solidFill>
                  <a:schemeClr val="tx1"/>
                </a:solidFill>
                <a:effectLst/>
                <a:latin typeface="Arial" panose="020B0604020202020204" pitchFamily="34" charset="0"/>
              </a:rPr>
              <a:t>without</a:t>
            </a:r>
            <a:r>
              <a:rPr kumimoji="0" lang="en-US" altLang="en-US" sz="1800" b="0" i="0" u="none" strike="noStrike" cap="none" normalizeH="0" baseline="0" dirty="0">
                <a:ln>
                  <a:noFill/>
                </a:ln>
                <a:solidFill>
                  <a:schemeClr val="tx1"/>
                </a:solidFill>
                <a:effectLst/>
                <a:latin typeface="Arial" panose="020B0604020202020204" pitchFamily="34" charset="0"/>
              </a:rPr>
              <a:t> affecting the real system. This leads to informed, data-driven decisions in business.</a:t>
            </a:r>
          </a:p>
        </p:txBody>
      </p:sp>
    </p:spTree>
    <p:extLst>
      <p:ext uri="{BB962C8B-B14F-4D97-AF65-F5344CB8AC3E}">
        <p14:creationId xmlns:p14="http://schemas.microsoft.com/office/powerpoint/2010/main" val="757512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1725-ABE5-22B0-CD59-583D20CBBCFB}"/>
              </a:ext>
            </a:extLst>
          </p:cNvPr>
          <p:cNvSpPr>
            <a:spLocks noGrp="1"/>
          </p:cNvSpPr>
          <p:nvPr>
            <p:ph type="title"/>
          </p:nvPr>
        </p:nvSpPr>
        <p:spPr/>
        <p:txBody>
          <a:bodyPr/>
          <a:lstStyle/>
          <a:p>
            <a:r>
              <a:rPr lang="en-GB" dirty="0"/>
              <a:t>Structure &amp; Components (the “anatomy”</a:t>
            </a:r>
          </a:p>
        </p:txBody>
      </p:sp>
      <p:sp>
        <p:nvSpPr>
          <p:cNvPr id="5" name="Rectangle 2">
            <a:extLst>
              <a:ext uri="{FF2B5EF4-FFF2-40B4-BE49-F238E27FC236}">
                <a16:creationId xmlns:a16="http://schemas.microsoft.com/office/drawing/2014/main" id="{B12A329A-7F6B-B819-B891-089945A03AEF}"/>
              </a:ext>
            </a:extLst>
          </p:cNvPr>
          <p:cNvSpPr>
            <a:spLocks noGrp="1" noChangeArrowheads="1"/>
          </p:cNvSpPr>
          <p:nvPr>
            <p:ph idx="1"/>
          </p:nvPr>
        </p:nvSpPr>
        <p:spPr bwMode="auto">
          <a:xfrm>
            <a:off x="797011" y="1417638"/>
            <a:ext cx="10597978"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Decision Variables:</a:t>
            </a:r>
            <a:r>
              <a:rPr kumimoji="0" lang="en-US" altLang="en-US" sz="2400" b="0" i="0" u="none" strike="noStrike" cap="none" normalizeH="0" baseline="0" dirty="0">
                <a:ln>
                  <a:noFill/>
                </a:ln>
                <a:solidFill>
                  <a:schemeClr val="tx1"/>
                </a:solidFill>
                <a:effectLst/>
                <a:latin typeface="Arial" panose="020B0604020202020204" pitchFamily="34" charset="0"/>
              </a:rPr>
              <a:t> Controllable choices in the model (e.g., how many units to produce).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Parameters:</a:t>
            </a:r>
            <a:r>
              <a:rPr kumimoji="0" lang="en-US" altLang="en-US" sz="2400" b="0" i="0" u="none" strike="noStrike" cap="none" normalizeH="0" baseline="0" dirty="0">
                <a:ln>
                  <a:noFill/>
                </a:ln>
                <a:solidFill>
                  <a:schemeClr val="tx1"/>
                </a:solidFill>
                <a:effectLst/>
                <a:latin typeface="Arial" panose="020B0604020202020204" pitchFamily="34" charset="0"/>
              </a:rPr>
              <a:t> Fixed external factors such as costs, demand, or capacity limits.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Outcome Variables:</a:t>
            </a:r>
            <a:r>
              <a:rPr kumimoji="0" lang="en-US" altLang="en-US" sz="2400" b="0" i="0" u="none" strike="noStrike" cap="none" normalizeH="0" baseline="0" dirty="0">
                <a:ln>
                  <a:noFill/>
                </a:ln>
                <a:solidFill>
                  <a:schemeClr val="tx1"/>
                </a:solidFill>
                <a:effectLst/>
                <a:latin typeface="Arial" panose="020B0604020202020204" pitchFamily="34" charset="0"/>
              </a:rPr>
              <a:t> Results generated by the model (e.g., profit, sales, waiting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Relationships:</a:t>
            </a:r>
            <a:r>
              <a:rPr kumimoji="0" lang="en-US" altLang="en-US" sz="2400" b="0" i="0" u="none" strike="noStrike" cap="none" normalizeH="0" baseline="0" dirty="0">
                <a:ln>
                  <a:noFill/>
                </a:ln>
                <a:solidFill>
                  <a:schemeClr val="tx1"/>
                </a:solidFill>
                <a:effectLst/>
                <a:latin typeface="Arial" panose="020B0604020202020204" pitchFamily="34" charset="0"/>
              </a:rPr>
              <a:t> Equations that connect inputs (variables, parameters) to outcomes, e.g. </a:t>
            </a:r>
            <a:r>
              <a:rPr kumimoji="0" lang="en-US" altLang="en-US" sz="2400" b="0" i="1" u="none" strike="noStrike" cap="none" normalizeH="0" baseline="0" dirty="0">
                <a:ln>
                  <a:noFill/>
                </a:ln>
                <a:solidFill>
                  <a:schemeClr val="tx1"/>
                </a:solidFill>
                <a:effectLst/>
                <a:latin typeface="Arial" panose="020B0604020202020204" pitchFamily="34" charset="0"/>
              </a:rPr>
              <a:t>z = F(x, y)</a:t>
            </a:r>
            <a:r>
              <a:rPr kumimoji="0" lang="en-US" altLang="en-US" sz="24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Constraints &amp; Objective:</a:t>
            </a:r>
            <a:r>
              <a:rPr kumimoji="0" lang="en-US" altLang="en-US" sz="2400" b="0" i="0" u="none" strike="noStrike" cap="none" normalizeH="0" baseline="0" dirty="0">
                <a:ln>
                  <a:noFill/>
                </a:ln>
                <a:solidFill>
                  <a:schemeClr val="tx1"/>
                </a:solidFill>
                <a:effectLst/>
                <a:latin typeface="Arial" panose="020B0604020202020204" pitchFamily="34" charset="0"/>
              </a:rPr>
              <a:t> Rules and goals guiding the model — ensure feasible solutions that, for example, </a:t>
            </a:r>
            <a:r>
              <a:rPr kumimoji="0" lang="en-US" altLang="en-US" sz="2400" b="1" i="0" u="none" strike="noStrike" cap="none" normalizeH="0" baseline="0" dirty="0" err="1">
                <a:ln>
                  <a:noFill/>
                </a:ln>
                <a:solidFill>
                  <a:schemeClr val="tx1"/>
                </a:solidFill>
                <a:effectLst/>
                <a:latin typeface="Arial" panose="020B0604020202020204" pitchFamily="34" charset="0"/>
              </a:rPr>
              <a:t>maximise</a:t>
            </a:r>
            <a:r>
              <a:rPr kumimoji="0" lang="en-US" altLang="en-US" sz="2400" b="1" i="0" u="none" strike="noStrike" cap="none" normalizeH="0" baseline="0" dirty="0">
                <a:ln>
                  <a:noFill/>
                </a:ln>
                <a:solidFill>
                  <a:schemeClr val="tx1"/>
                </a:solidFill>
                <a:effectLst/>
                <a:latin typeface="Arial" panose="020B0604020202020204" pitchFamily="34" charset="0"/>
              </a:rPr>
              <a:t> profit</a:t>
            </a:r>
            <a:r>
              <a:rPr kumimoji="0" lang="en-US" altLang="en-US" sz="2400" b="0" i="0" u="none" strike="noStrike" cap="none" normalizeH="0" baseline="0" dirty="0">
                <a:ln>
                  <a:noFill/>
                </a:ln>
                <a:solidFill>
                  <a:schemeClr val="tx1"/>
                </a:solidFill>
                <a:effectLst/>
                <a:latin typeface="Arial" panose="020B0604020202020204" pitchFamily="34" charset="0"/>
              </a:rPr>
              <a:t> or </a:t>
            </a:r>
            <a:r>
              <a:rPr kumimoji="0" lang="en-US" altLang="en-US" sz="2400" b="1" i="0" u="none" strike="noStrike" cap="none" normalizeH="0" baseline="0" dirty="0" err="1">
                <a:ln>
                  <a:noFill/>
                </a:ln>
                <a:solidFill>
                  <a:schemeClr val="tx1"/>
                </a:solidFill>
                <a:effectLst/>
                <a:latin typeface="Arial" panose="020B0604020202020204" pitchFamily="34" charset="0"/>
              </a:rPr>
              <a:t>minimise</a:t>
            </a:r>
            <a:r>
              <a:rPr kumimoji="0" lang="en-US" altLang="en-US" sz="2400" b="1" i="0" u="none" strike="noStrike" cap="none" normalizeH="0" baseline="0" dirty="0">
                <a:ln>
                  <a:noFill/>
                </a:ln>
                <a:solidFill>
                  <a:schemeClr val="tx1"/>
                </a:solidFill>
                <a:effectLst/>
                <a:latin typeface="Arial" panose="020B0604020202020204" pitchFamily="34" charset="0"/>
              </a:rPr>
              <a:t> cost</a:t>
            </a:r>
            <a:r>
              <a:rPr kumimoji="0" lang="en-US" altLang="en-US" sz="24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34677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B8B9-C847-FAD3-A127-8AA091D27B39}"/>
              </a:ext>
            </a:extLst>
          </p:cNvPr>
          <p:cNvSpPr>
            <a:spLocks noGrp="1"/>
          </p:cNvSpPr>
          <p:nvPr>
            <p:ph type="title"/>
          </p:nvPr>
        </p:nvSpPr>
        <p:spPr/>
        <p:txBody>
          <a:bodyPr/>
          <a:lstStyle/>
          <a:p>
            <a:r>
              <a:rPr lang="en-GB" b="1" dirty="0"/>
              <a:t>Types of Models in BI</a:t>
            </a:r>
            <a:br>
              <a:rPr lang="en-GB" b="1" dirty="0"/>
            </a:br>
            <a:endParaRPr lang="en-GB" dirty="0"/>
          </a:p>
        </p:txBody>
      </p:sp>
      <p:sp>
        <p:nvSpPr>
          <p:cNvPr id="4" name="Rectangle 1">
            <a:extLst>
              <a:ext uri="{FF2B5EF4-FFF2-40B4-BE49-F238E27FC236}">
                <a16:creationId xmlns:a16="http://schemas.microsoft.com/office/drawing/2014/main" id="{B8883408-F9D5-0DAC-AE83-9341AA4C6798}"/>
              </a:ext>
            </a:extLst>
          </p:cNvPr>
          <p:cNvSpPr>
            <a:spLocks noGrp="1" noChangeArrowheads="1"/>
          </p:cNvSpPr>
          <p:nvPr>
            <p:ph idx="1"/>
          </p:nvPr>
        </p:nvSpPr>
        <p:spPr bwMode="auto">
          <a:xfrm>
            <a:off x="362186" y="1023593"/>
            <a:ext cx="11467628"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Descriptive Models – “What happened?”</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err="1">
                <a:ln>
                  <a:noFill/>
                </a:ln>
                <a:solidFill>
                  <a:schemeClr val="tx1"/>
                </a:solidFill>
                <a:effectLst/>
                <a:latin typeface="Arial" panose="020B0604020202020204" pitchFamily="34" charset="0"/>
              </a:rPr>
              <a:t>Summarise</a:t>
            </a:r>
            <a:r>
              <a:rPr kumimoji="0" lang="en-US" altLang="en-US" sz="2400" b="0" i="0" u="none" strike="noStrike" cap="none" normalizeH="0" baseline="0" dirty="0">
                <a:ln>
                  <a:noFill/>
                </a:ln>
                <a:solidFill>
                  <a:schemeClr val="tx1"/>
                </a:solidFill>
                <a:effectLst/>
                <a:latin typeface="Arial" panose="020B0604020202020204" pitchFamily="34" charset="0"/>
              </a:rPr>
              <a:t> past data to reveal trends and patterns.</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1"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Sales dashboards or KPI reports (Excel, Power BI).</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Predictive Models – “What might happen?”</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Use statistics or machine learning to forecast future outcomes.</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1"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Forecasting sales or predicting customer churn using regression or time-series models.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Prescriptive Models – “What should we do?”</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Recommend the best actions based on predicted results using optimisation or simulation.</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1"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Finding the optimal pricing or production mix with Solver or </a:t>
            </a:r>
            <a:r>
              <a:rPr kumimoji="0" lang="en-US" altLang="en-US" sz="2400" b="0" i="0" u="none" strike="noStrike" cap="none" normalizeH="0" baseline="0" dirty="0" err="1">
                <a:ln>
                  <a:noFill/>
                </a:ln>
                <a:solidFill>
                  <a:schemeClr val="tx1"/>
                </a:solidFill>
                <a:effectLst/>
                <a:latin typeface="Arial" panose="020B0604020202020204" pitchFamily="34" charset="0"/>
              </a:rPr>
              <a:t>Gurobi</a:t>
            </a:r>
            <a:r>
              <a:rPr kumimoji="0" lang="en-US" altLang="en-US" sz="24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416930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1FCE-CAB3-2576-AB5B-DCE3754D492D}"/>
              </a:ext>
            </a:extLst>
          </p:cNvPr>
          <p:cNvSpPr>
            <a:spLocks noGrp="1"/>
          </p:cNvSpPr>
          <p:nvPr>
            <p:ph type="title"/>
          </p:nvPr>
        </p:nvSpPr>
        <p:spPr/>
        <p:txBody>
          <a:bodyPr/>
          <a:lstStyle/>
          <a:p>
            <a:r>
              <a:rPr lang="en-GB" b="1" dirty="0"/>
              <a:t>Development Process of a BI Model</a:t>
            </a:r>
          </a:p>
        </p:txBody>
      </p:sp>
      <p:sp>
        <p:nvSpPr>
          <p:cNvPr id="4" name="Rectangle 1">
            <a:extLst>
              <a:ext uri="{FF2B5EF4-FFF2-40B4-BE49-F238E27FC236}">
                <a16:creationId xmlns:a16="http://schemas.microsoft.com/office/drawing/2014/main" id="{B008202E-00DE-BF81-9C60-5D4FD699A820}"/>
              </a:ext>
            </a:extLst>
          </p:cNvPr>
          <p:cNvSpPr>
            <a:spLocks noGrp="1" noChangeArrowheads="1"/>
          </p:cNvSpPr>
          <p:nvPr>
            <p:ph idx="1"/>
          </p:nvPr>
        </p:nvSpPr>
        <p:spPr bwMode="auto">
          <a:xfrm>
            <a:off x="609601" y="1628958"/>
            <a:ext cx="10972800" cy="3859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mj-lt"/>
              <a:buAutoNum type="arabicPeriod"/>
            </a:pPr>
            <a:r>
              <a:rPr lang="en-GB" sz="1800" b="1" dirty="0"/>
              <a:t>Problem Identification</a:t>
            </a:r>
            <a:br>
              <a:rPr lang="en-GB" sz="1800" dirty="0"/>
            </a:br>
            <a:r>
              <a:rPr lang="en-GB" sz="1800" dirty="0"/>
              <a:t>Define the decision problem and objectives.</a:t>
            </a:r>
            <a:br>
              <a:rPr lang="en-GB" sz="1800" dirty="0"/>
            </a:br>
            <a:r>
              <a:rPr lang="en-GB" sz="1800" i="1" dirty="0"/>
              <a:t>Example:</a:t>
            </a:r>
            <a:r>
              <a:rPr lang="en-GB" sz="1800" dirty="0"/>
              <a:t> Identify why inventory costs are high and set clear goals.</a:t>
            </a:r>
          </a:p>
          <a:p>
            <a:pPr>
              <a:buFont typeface="+mj-lt"/>
              <a:buAutoNum type="arabicPeriod"/>
            </a:pPr>
            <a:r>
              <a:rPr lang="en-GB" sz="1800" b="1" dirty="0"/>
              <a:t>Model Formulation</a:t>
            </a:r>
            <a:br>
              <a:rPr lang="en-GB" sz="1800" dirty="0"/>
            </a:br>
            <a:r>
              <a:rPr lang="en-GB" sz="1800" dirty="0"/>
              <a:t>Build the model by selecting decision variables, parameters, constraints, and equations that represent the problem.</a:t>
            </a:r>
          </a:p>
          <a:p>
            <a:pPr>
              <a:buFont typeface="+mj-lt"/>
              <a:buAutoNum type="arabicPeriod"/>
            </a:pPr>
            <a:r>
              <a:rPr lang="en-GB" sz="1800" b="1" dirty="0"/>
              <a:t>Solution &amp; Analysis</a:t>
            </a:r>
            <a:br>
              <a:rPr lang="en-GB" sz="1800" dirty="0"/>
            </a:br>
            <a:r>
              <a:rPr lang="en-GB" sz="1800" dirty="0"/>
              <a:t>Apply the right technique (e.g., optimisation, simulation, ML).</a:t>
            </a:r>
            <a:br>
              <a:rPr lang="en-GB" sz="1800" dirty="0"/>
            </a:br>
            <a:r>
              <a:rPr lang="en-GB" sz="1800" dirty="0"/>
              <a:t>Validate results against real data to ensure accuracy.</a:t>
            </a:r>
          </a:p>
          <a:p>
            <a:pPr>
              <a:buFont typeface="+mj-lt"/>
              <a:buAutoNum type="arabicPeriod"/>
            </a:pPr>
            <a:r>
              <a:rPr lang="en-GB" sz="1800" b="1" dirty="0"/>
              <a:t>Implementation &amp; Testing</a:t>
            </a:r>
            <a:br>
              <a:rPr lang="en-GB" sz="1800" dirty="0"/>
            </a:br>
            <a:r>
              <a:rPr lang="en-GB" sz="1800" dirty="0"/>
              <a:t>Integrate the model into BI tools, train users, and monitor performance.</a:t>
            </a:r>
            <a:br>
              <a:rPr lang="en-GB" sz="1800" dirty="0"/>
            </a:br>
            <a:r>
              <a:rPr lang="en-GB" sz="1800" dirty="0"/>
              <a:t>Use feedback to refine and update the model over time.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929068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32814-225A-3E3E-2764-4A895C751BA5}"/>
              </a:ext>
            </a:extLst>
          </p:cNvPr>
          <p:cNvSpPr>
            <a:spLocks noGrp="1"/>
          </p:cNvSpPr>
          <p:nvPr>
            <p:ph type="title"/>
          </p:nvPr>
        </p:nvSpPr>
        <p:spPr>
          <a:xfrm>
            <a:off x="115330" y="274637"/>
            <a:ext cx="11372334" cy="689189"/>
          </a:xfrm>
        </p:spPr>
        <p:txBody>
          <a:bodyPr/>
          <a:lstStyle/>
          <a:p>
            <a:r>
              <a:rPr lang="en-GB" sz="3200" b="1" dirty="0"/>
              <a:t>Classes of Models in BI</a:t>
            </a:r>
            <a:br>
              <a:rPr lang="en-GB" b="1" dirty="0"/>
            </a:br>
            <a:endParaRPr lang="en-GB" dirty="0"/>
          </a:p>
        </p:txBody>
      </p:sp>
      <p:sp>
        <p:nvSpPr>
          <p:cNvPr id="3" name="Content Placeholder 2">
            <a:extLst>
              <a:ext uri="{FF2B5EF4-FFF2-40B4-BE49-F238E27FC236}">
                <a16:creationId xmlns:a16="http://schemas.microsoft.com/office/drawing/2014/main" id="{DB74186C-BCDD-FAB0-1CFC-003241E2D56E}"/>
              </a:ext>
            </a:extLst>
          </p:cNvPr>
          <p:cNvSpPr>
            <a:spLocks noGrp="1"/>
          </p:cNvSpPr>
          <p:nvPr>
            <p:ph idx="1"/>
          </p:nvPr>
        </p:nvSpPr>
        <p:spPr>
          <a:xfrm>
            <a:off x="1631093" y="619232"/>
            <a:ext cx="9527058" cy="4726459"/>
          </a:xfrm>
        </p:spPr>
        <p:txBody>
          <a:bodyPr/>
          <a:lstStyle/>
          <a:p>
            <a:pPr>
              <a:buFont typeface="+mj-lt"/>
              <a:buAutoNum type="arabicPeriod"/>
            </a:pPr>
            <a:r>
              <a:rPr lang="en-GB" sz="1800" b="1" dirty="0"/>
              <a:t>Deterministic Models</a:t>
            </a:r>
            <a:br>
              <a:rPr lang="en-GB" sz="1800" dirty="0"/>
            </a:br>
            <a:r>
              <a:rPr lang="en-GB" sz="1800" dirty="0"/>
              <a:t>No randomness — same inputs give the same outputs.</a:t>
            </a:r>
            <a:br>
              <a:rPr lang="en-GB" sz="1800" dirty="0"/>
            </a:br>
            <a:r>
              <a:rPr lang="en-GB" sz="1800" i="1" dirty="0"/>
              <a:t>Example:</a:t>
            </a:r>
            <a:r>
              <a:rPr lang="en-GB" sz="1800" dirty="0"/>
              <a:t> Linear programming for production scheduling.</a:t>
            </a:r>
          </a:p>
          <a:p>
            <a:pPr marL="0" indent="0">
              <a:buNone/>
            </a:pPr>
            <a:r>
              <a:rPr lang="en-GB" sz="1800" dirty="0">
                <a:solidFill>
                  <a:schemeClr val="accent1"/>
                </a:solidFill>
              </a:rPr>
              <a:t>Simple and fast but may ignore uncertainty.</a:t>
            </a:r>
          </a:p>
          <a:p>
            <a:pPr marL="0" indent="0">
              <a:buNone/>
            </a:pPr>
            <a:r>
              <a:rPr lang="en-GB" sz="1800" b="1" dirty="0"/>
              <a:t>2. Stochastic Models</a:t>
            </a:r>
            <a:br>
              <a:rPr lang="en-GB" sz="1800" dirty="0"/>
            </a:br>
            <a:r>
              <a:rPr lang="en-GB" sz="1800" dirty="0"/>
              <a:t>Include randomness and variability in inputs or processes.</a:t>
            </a:r>
            <a:br>
              <a:rPr lang="en-GB" sz="1800" dirty="0"/>
            </a:br>
            <a:r>
              <a:rPr lang="en-GB" sz="1800" i="1" dirty="0"/>
              <a:t>Example:</a:t>
            </a:r>
            <a:r>
              <a:rPr lang="en-GB" sz="1800" dirty="0"/>
              <a:t> Risk simulations or forecasting sales with probability ranges.</a:t>
            </a:r>
          </a:p>
          <a:p>
            <a:pPr marL="0" indent="0">
              <a:buNone/>
            </a:pPr>
            <a:r>
              <a:rPr lang="en-GB" sz="1800" dirty="0">
                <a:solidFill>
                  <a:schemeClr val="accent1"/>
                </a:solidFill>
              </a:rPr>
              <a:t>Useful for understanding risk and uncertainty.</a:t>
            </a:r>
          </a:p>
          <a:p>
            <a:pPr marL="0" indent="0">
              <a:buNone/>
            </a:pPr>
            <a:r>
              <a:rPr lang="en-GB" sz="1800" b="1" dirty="0"/>
              <a:t>3. Static vs. Dynamic Models</a:t>
            </a:r>
            <a:endParaRPr lang="en-GB" sz="1800" dirty="0"/>
          </a:p>
          <a:p>
            <a:pPr marL="800100" lvl="1" indent="-342900">
              <a:buFont typeface="+mj-lt"/>
              <a:buAutoNum type="arabicPeriod"/>
            </a:pPr>
            <a:r>
              <a:rPr lang="en-GB" sz="1800" i="1" dirty="0"/>
              <a:t>Static:</a:t>
            </a:r>
            <a:r>
              <a:rPr lang="en-GB" sz="1800" dirty="0"/>
              <a:t> One-time analysis or snapshot (e.g., portfolio allocation).</a:t>
            </a:r>
          </a:p>
          <a:p>
            <a:pPr marL="800100" lvl="1" indent="-342900">
              <a:buFont typeface="+mj-lt"/>
              <a:buAutoNum type="arabicPeriod"/>
            </a:pPr>
            <a:r>
              <a:rPr lang="en-GB" sz="1800" i="1" dirty="0"/>
              <a:t>Dynamic:</a:t>
            </a:r>
            <a:r>
              <a:rPr lang="en-GB" sz="1800" dirty="0"/>
              <a:t> Evolving decisions over time (e.g., cash flow, inventory).</a:t>
            </a:r>
          </a:p>
          <a:p>
            <a:pPr marL="0" indent="0">
              <a:buNone/>
            </a:pPr>
            <a:r>
              <a:rPr lang="en-GB" sz="1800" b="1" dirty="0"/>
              <a:t>4. Simulation Models</a:t>
            </a:r>
            <a:br>
              <a:rPr lang="en-GB" sz="1800" dirty="0"/>
            </a:br>
            <a:r>
              <a:rPr lang="en-GB" sz="1800" dirty="0"/>
              <a:t>Imitate real systems to test “what-if” scenarios.</a:t>
            </a:r>
            <a:br>
              <a:rPr lang="en-GB" sz="1800" dirty="0"/>
            </a:br>
            <a:r>
              <a:rPr lang="en-GB" sz="1800" i="1" dirty="0"/>
              <a:t>Example:</a:t>
            </a:r>
            <a:r>
              <a:rPr lang="en-GB" sz="1800" dirty="0"/>
              <a:t> Monte Carlo or digital twin simulations for planning and risk analysis.</a:t>
            </a:r>
          </a:p>
          <a:p>
            <a:pPr marL="0" indent="0">
              <a:buNone/>
            </a:pPr>
            <a:r>
              <a:rPr lang="en-GB" sz="1800" dirty="0">
                <a:solidFill>
                  <a:schemeClr val="accent1"/>
                </a:solidFill>
              </a:rPr>
              <a:t>Handle complex, uncertain environments effectively</a:t>
            </a:r>
          </a:p>
          <a:p>
            <a:pPr marL="0" indent="0">
              <a:buNone/>
            </a:pPr>
            <a:endParaRPr lang="en-GB" dirty="0"/>
          </a:p>
        </p:txBody>
      </p:sp>
    </p:spTree>
    <p:extLst>
      <p:ext uri="{BB962C8B-B14F-4D97-AF65-F5344CB8AC3E}">
        <p14:creationId xmlns:p14="http://schemas.microsoft.com/office/powerpoint/2010/main" val="481986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65A8B-AAD7-23CB-6F98-9EF469C30AB9}"/>
              </a:ext>
            </a:extLst>
          </p:cNvPr>
          <p:cNvSpPr>
            <a:spLocks noGrp="1"/>
          </p:cNvSpPr>
          <p:nvPr>
            <p:ph type="title"/>
          </p:nvPr>
        </p:nvSpPr>
        <p:spPr/>
        <p:txBody>
          <a:bodyPr/>
          <a:lstStyle/>
          <a:p>
            <a:r>
              <a:rPr lang="en-GB" dirty="0"/>
              <a:t>Methods &amp; Tools</a:t>
            </a:r>
          </a:p>
        </p:txBody>
      </p:sp>
      <p:sp>
        <p:nvSpPr>
          <p:cNvPr id="4" name="Rectangle 1">
            <a:extLst>
              <a:ext uri="{FF2B5EF4-FFF2-40B4-BE49-F238E27FC236}">
                <a16:creationId xmlns:a16="http://schemas.microsoft.com/office/drawing/2014/main" id="{0B27BFBC-B3D8-AE1E-0398-EDFB87B1102E}"/>
              </a:ext>
            </a:extLst>
          </p:cNvPr>
          <p:cNvSpPr>
            <a:spLocks noGrp="1" noChangeArrowheads="1"/>
          </p:cNvSpPr>
          <p:nvPr>
            <p:ph idx="1"/>
          </p:nvPr>
        </p:nvSpPr>
        <p:spPr bwMode="auto">
          <a:xfrm>
            <a:off x="609600" y="1711397"/>
            <a:ext cx="10452541"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Forecasting</a:t>
            </a:r>
            <a:r>
              <a:rPr kumimoji="0" lang="en-US" altLang="en-US" sz="2400" b="0" i="0" u="none" strike="noStrike" cap="none" normalizeH="0" baseline="0" dirty="0">
                <a:ln>
                  <a:noFill/>
                </a:ln>
                <a:solidFill>
                  <a:schemeClr val="tx1"/>
                </a:solidFill>
                <a:effectLst/>
                <a:latin typeface="Arial" panose="020B0604020202020204" pitchFamily="34" charset="0"/>
              </a:rPr>
              <a:t>: ARIMA/Prophet/ETS; Power BI, Python (</a:t>
            </a:r>
            <a:r>
              <a:rPr kumimoji="0" lang="en-US" altLang="en-US" sz="2400" b="0" i="0" u="none" strike="noStrike" cap="none" normalizeH="0" baseline="0" dirty="0" err="1">
                <a:ln>
                  <a:noFill/>
                </a:ln>
                <a:solidFill>
                  <a:schemeClr val="tx1"/>
                </a:solidFill>
                <a:effectLst/>
                <a:latin typeface="Arial" panose="020B0604020202020204" pitchFamily="34" charset="0"/>
              </a:rPr>
              <a:t>statsmodels</a:t>
            </a:r>
            <a:r>
              <a:rPr kumimoji="0" lang="en-US" altLang="en-US" sz="24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Classification/Scoring</a:t>
            </a:r>
            <a:r>
              <a:rPr kumimoji="0" lang="en-US" altLang="en-US" sz="2400" b="0" i="0" u="none" strike="noStrike" cap="none" normalizeH="0" baseline="0" dirty="0">
                <a:ln>
                  <a:noFill/>
                </a:ln>
                <a:solidFill>
                  <a:schemeClr val="tx1"/>
                </a:solidFill>
                <a:effectLst/>
                <a:latin typeface="Arial" panose="020B0604020202020204" pitchFamily="34" charset="0"/>
              </a:rPr>
              <a:t>: logistic regression, trees, gradient boosting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Optimisation</a:t>
            </a:r>
            <a:r>
              <a:rPr kumimoji="0" lang="en-US" altLang="en-US" sz="2400" b="0" i="0" u="none" strike="noStrike" cap="none" normalizeH="0" baseline="0" dirty="0">
                <a:ln>
                  <a:noFill/>
                </a:ln>
                <a:solidFill>
                  <a:schemeClr val="tx1"/>
                </a:solidFill>
                <a:effectLst/>
                <a:latin typeface="Arial" panose="020B0604020202020204" pitchFamily="34" charset="0"/>
              </a:rPr>
              <a:t>: linear/integer programming; Excel Solver, OR-Tools, </a:t>
            </a:r>
            <a:r>
              <a:rPr kumimoji="0" lang="en-US" altLang="en-US" sz="2400" b="0" i="0" u="none" strike="noStrike" cap="none" normalizeH="0" baseline="0" dirty="0" err="1">
                <a:ln>
                  <a:noFill/>
                </a:ln>
                <a:solidFill>
                  <a:schemeClr val="tx1"/>
                </a:solidFill>
                <a:effectLst/>
                <a:latin typeface="Arial" panose="020B0604020202020204" pitchFamily="34" charset="0"/>
              </a:rPr>
              <a:t>Gurobi</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Simulation</a:t>
            </a:r>
            <a:r>
              <a:rPr kumimoji="0" lang="en-US" altLang="en-US" sz="2400" b="0" i="0" u="none" strike="noStrike" cap="none" normalizeH="0" baseline="0" dirty="0">
                <a:ln>
                  <a:noFill/>
                </a:ln>
                <a:solidFill>
                  <a:schemeClr val="tx1"/>
                </a:solidFill>
                <a:effectLst/>
                <a:latin typeface="Arial" panose="020B0604020202020204" pitchFamily="34" charset="0"/>
              </a:rPr>
              <a:t>: Monte Carlo; discrete-event for queues/flows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Deployment</a:t>
            </a:r>
            <a:r>
              <a:rPr kumimoji="0" lang="en-US" altLang="en-US" sz="2400" b="0" i="0" u="none" strike="noStrike" cap="none" normalizeH="0" baseline="0" dirty="0">
                <a:ln>
                  <a:noFill/>
                </a:ln>
                <a:solidFill>
                  <a:schemeClr val="tx1"/>
                </a:solidFill>
                <a:effectLst/>
                <a:latin typeface="Arial" panose="020B0604020202020204" pitchFamily="34" charset="0"/>
              </a:rPr>
              <a:t>: Power BI (DAX &amp; models), Azure ML, Databricks, Snowflake</a:t>
            </a:r>
          </a:p>
        </p:txBody>
      </p:sp>
    </p:spTree>
    <p:extLst>
      <p:ext uri="{BB962C8B-B14F-4D97-AF65-F5344CB8AC3E}">
        <p14:creationId xmlns:p14="http://schemas.microsoft.com/office/powerpoint/2010/main" val="27543849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9C968-33AA-015E-7147-9227A9AB23AA}"/>
              </a:ext>
            </a:extLst>
          </p:cNvPr>
          <p:cNvSpPr>
            <a:spLocks noGrp="1"/>
          </p:cNvSpPr>
          <p:nvPr>
            <p:ph type="title"/>
          </p:nvPr>
        </p:nvSpPr>
        <p:spPr>
          <a:xfrm>
            <a:off x="807308" y="315156"/>
            <a:ext cx="10972800" cy="945233"/>
          </a:xfrm>
        </p:spPr>
        <p:txBody>
          <a:bodyPr/>
          <a:lstStyle/>
          <a:p>
            <a:pPr lvl="0" algn="l">
              <a:spcBef>
                <a:spcPct val="20000"/>
              </a:spcBef>
              <a:defRPr/>
            </a:pPr>
            <a:br>
              <a:rPr kumimoji="0" lang="en-GB" sz="1400" b="1" i="0" u="none" strike="noStrike" kern="1200" cap="none" spc="0" normalizeH="0" baseline="0" noProof="0" dirty="0">
                <a:ln>
                  <a:noFill/>
                </a:ln>
                <a:solidFill>
                  <a:prstClr val="black"/>
                </a:solidFill>
                <a:effectLst/>
                <a:uLnTx/>
                <a:uFillTx/>
                <a:latin typeface="Myriad Pro"/>
                <a:ea typeface="+mn-ea"/>
                <a:cs typeface="+mn-cs"/>
              </a:rPr>
            </a:br>
            <a:r>
              <a:rPr lang="en-GB" sz="3200" b="1" dirty="0">
                <a:solidFill>
                  <a:prstClr val="black"/>
                </a:solidFill>
              </a:rPr>
              <a:t>Applications of Mathematical Models in BI</a:t>
            </a:r>
            <a:br>
              <a:rPr lang="en-GB" b="1" dirty="0"/>
            </a:br>
            <a:endParaRPr lang="en-GB" dirty="0"/>
          </a:p>
        </p:txBody>
      </p:sp>
      <p:sp>
        <p:nvSpPr>
          <p:cNvPr id="3" name="Content Placeholder 2">
            <a:extLst>
              <a:ext uri="{FF2B5EF4-FFF2-40B4-BE49-F238E27FC236}">
                <a16:creationId xmlns:a16="http://schemas.microsoft.com/office/drawing/2014/main" id="{B705A7AD-6179-5BC3-3247-972732736A98}"/>
              </a:ext>
            </a:extLst>
          </p:cNvPr>
          <p:cNvSpPr>
            <a:spLocks noGrp="1"/>
          </p:cNvSpPr>
          <p:nvPr>
            <p:ph idx="1"/>
          </p:nvPr>
        </p:nvSpPr>
        <p:spPr>
          <a:xfrm>
            <a:off x="696097" y="1059621"/>
            <a:ext cx="10972800" cy="4738757"/>
          </a:xfrm>
        </p:spPr>
        <p:txBody>
          <a:bodyPr/>
          <a:lstStyle/>
          <a:p>
            <a:pPr>
              <a:buFont typeface="+mj-lt"/>
              <a:buAutoNum type="arabicPeriod"/>
            </a:pPr>
            <a:r>
              <a:rPr lang="en-GB" sz="1800" b="1" dirty="0"/>
              <a:t>Healthcare</a:t>
            </a:r>
            <a:br>
              <a:rPr lang="en-GB" sz="1800" dirty="0"/>
            </a:br>
            <a:r>
              <a:rPr lang="en-GB" sz="1800" dirty="0"/>
              <a:t>Predictive models forecast patient outcomes and demand.</a:t>
            </a:r>
            <a:br>
              <a:rPr lang="en-GB" sz="1800" dirty="0"/>
            </a:br>
            <a:r>
              <a:rPr lang="en-GB" sz="1800" dirty="0"/>
              <a:t>Prescriptive models optimise staff scheduling, bed allocation, and resource use.</a:t>
            </a:r>
            <a:br>
              <a:rPr lang="en-GB" sz="1800" dirty="0"/>
            </a:br>
            <a:r>
              <a:rPr lang="en-GB" sz="1800" dirty="0"/>
              <a:t>➤ Improves patient care and operational efficiency.</a:t>
            </a:r>
          </a:p>
          <a:p>
            <a:pPr>
              <a:buFont typeface="+mj-lt"/>
              <a:buAutoNum type="arabicPeriod"/>
            </a:pPr>
            <a:r>
              <a:rPr lang="en-GB" sz="1800" b="1" dirty="0"/>
              <a:t>Retail</a:t>
            </a:r>
            <a:br>
              <a:rPr lang="en-GB" sz="1800" dirty="0"/>
            </a:br>
            <a:r>
              <a:rPr lang="en-GB" sz="1800" dirty="0"/>
              <a:t>Models forecast demand, optimise inventory, and set dynamic pricing.</a:t>
            </a:r>
            <a:br>
              <a:rPr lang="en-GB" sz="1800" dirty="0"/>
            </a:br>
            <a:r>
              <a:rPr lang="en-GB" sz="1800" dirty="0"/>
              <a:t>Used for customer segmentation, recommendations, and marketing ROI.</a:t>
            </a:r>
            <a:br>
              <a:rPr lang="en-GB" sz="1800" dirty="0"/>
            </a:br>
            <a:r>
              <a:rPr lang="en-GB" sz="1800" dirty="0"/>
              <a:t>➤ Ensures the right products, at the right place and price.</a:t>
            </a:r>
          </a:p>
          <a:p>
            <a:pPr>
              <a:buFont typeface="+mj-lt"/>
              <a:buAutoNum type="arabicPeriod"/>
            </a:pPr>
            <a:r>
              <a:rPr lang="en-GB" sz="1800" b="1" dirty="0"/>
              <a:t>Finance</a:t>
            </a:r>
            <a:br>
              <a:rPr lang="en-GB" sz="1800" dirty="0"/>
            </a:br>
            <a:r>
              <a:rPr lang="en-GB" sz="1800" dirty="0"/>
              <a:t>Credit scoring, risk assessment, and investment optimisation models.</a:t>
            </a:r>
            <a:br>
              <a:rPr lang="en-GB" sz="1800" dirty="0"/>
            </a:br>
            <a:r>
              <a:rPr lang="en-GB" sz="1800" dirty="0"/>
              <a:t>Monte Carlo simulations test financial scenarios and stress conditions.</a:t>
            </a:r>
            <a:br>
              <a:rPr lang="en-GB" sz="1800" dirty="0"/>
            </a:br>
            <a:r>
              <a:rPr lang="en-GB" sz="1800" dirty="0"/>
              <a:t>➤ Supports smarter lending, investing, and regulatory compliance.</a:t>
            </a:r>
          </a:p>
          <a:p>
            <a:pPr>
              <a:buFont typeface="+mj-lt"/>
              <a:buAutoNum type="arabicPeriod"/>
            </a:pPr>
            <a:r>
              <a:rPr lang="en-GB" sz="1800" b="1" dirty="0"/>
              <a:t>Other Industries</a:t>
            </a:r>
            <a:br>
              <a:rPr lang="en-GB" sz="1800" dirty="0"/>
            </a:br>
            <a:r>
              <a:rPr lang="en-GB" sz="1800" dirty="0"/>
              <a:t>Used in supply chain optimisation, marketing analytics, pricing, and urban planning.</a:t>
            </a:r>
            <a:br>
              <a:rPr lang="en-GB" sz="1800" dirty="0"/>
            </a:br>
            <a:r>
              <a:rPr lang="en-GB" sz="1800" dirty="0"/>
              <a:t>➤ Common goal: transform data into better, faster, evidence-based decisions.</a:t>
            </a:r>
          </a:p>
          <a:p>
            <a:pPr marL="0" indent="0">
              <a:buNone/>
            </a:pPr>
            <a:endParaRPr lang="en-GB" dirty="0"/>
          </a:p>
        </p:txBody>
      </p:sp>
    </p:spTree>
    <p:extLst>
      <p:ext uri="{BB962C8B-B14F-4D97-AF65-F5344CB8AC3E}">
        <p14:creationId xmlns:p14="http://schemas.microsoft.com/office/powerpoint/2010/main" val="31095467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B97AB-68D3-F200-1347-F751C5AF41EF}"/>
              </a:ext>
            </a:extLst>
          </p:cNvPr>
          <p:cNvSpPr>
            <a:spLocks noGrp="1"/>
          </p:cNvSpPr>
          <p:nvPr>
            <p:ph type="title"/>
          </p:nvPr>
        </p:nvSpPr>
        <p:spPr>
          <a:xfrm>
            <a:off x="609600" y="89287"/>
            <a:ext cx="10972800" cy="1143000"/>
          </a:xfrm>
        </p:spPr>
        <p:txBody>
          <a:bodyPr/>
          <a:lstStyle/>
          <a:p>
            <a:r>
              <a:rPr lang="en-GB" dirty="0"/>
              <a:t>Trends in Modelling for BI</a:t>
            </a:r>
          </a:p>
        </p:txBody>
      </p:sp>
      <p:graphicFrame>
        <p:nvGraphicFramePr>
          <p:cNvPr id="5" name="Table 4">
            <a:extLst>
              <a:ext uri="{FF2B5EF4-FFF2-40B4-BE49-F238E27FC236}">
                <a16:creationId xmlns:a16="http://schemas.microsoft.com/office/drawing/2014/main" id="{32497505-220A-24EF-7798-81792FCC3552}"/>
              </a:ext>
            </a:extLst>
          </p:cNvPr>
          <p:cNvGraphicFramePr>
            <a:graphicFrameLocks noGrp="1"/>
          </p:cNvGraphicFramePr>
          <p:nvPr>
            <p:extLst>
              <p:ext uri="{D42A27DB-BD31-4B8C-83A1-F6EECF244321}">
                <p14:modId xmlns:p14="http://schemas.microsoft.com/office/powerpoint/2010/main" val="9421497"/>
              </p:ext>
            </p:extLst>
          </p:nvPr>
        </p:nvGraphicFramePr>
        <p:xfrm>
          <a:off x="1039913" y="1470818"/>
          <a:ext cx="10443633" cy="3916363"/>
        </p:xfrm>
        <a:graphic>
          <a:graphicData uri="http://schemas.openxmlformats.org/drawingml/2006/table">
            <a:tbl>
              <a:tblPr>
                <a:tableStyleId>{08FB837D-C827-4EFA-A057-4D05807E0F7C}</a:tableStyleId>
              </a:tblPr>
              <a:tblGrid>
                <a:gridCol w="3481211">
                  <a:extLst>
                    <a:ext uri="{9D8B030D-6E8A-4147-A177-3AD203B41FA5}">
                      <a16:colId xmlns:a16="http://schemas.microsoft.com/office/drawing/2014/main" val="988268723"/>
                    </a:ext>
                  </a:extLst>
                </a:gridCol>
                <a:gridCol w="3481211">
                  <a:extLst>
                    <a:ext uri="{9D8B030D-6E8A-4147-A177-3AD203B41FA5}">
                      <a16:colId xmlns:a16="http://schemas.microsoft.com/office/drawing/2014/main" val="4025633183"/>
                    </a:ext>
                  </a:extLst>
                </a:gridCol>
                <a:gridCol w="3481211">
                  <a:extLst>
                    <a:ext uri="{9D8B030D-6E8A-4147-A177-3AD203B41FA5}">
                      <a16:colId xmlns:a16="http://schemas.microsoft.com/office/drawing/2014/main" val="3954709601"/>
                    </a:ext>
                  </a:extLst>
                </a:gridCol>
              </a:tblGrid>
              <a:tr h="348121">
                <a:tc>
                  <a:txBody>
                    <a:bodyPr/>
                    <a:lstStyle/>
                    <a:p>
                      <a:pPr>
                        <a:buNone/>
                      </a:pPr>
                      <a:r>
                        <a:rPr lang="en-GB" sz="1700" b="1" dirty="0"/>
                        <a:t>Trend</a:t>
                      </a:r>
                      <a:endParaRPr lang="en-GB" sz="1700" dirty="0"/>
                    </a:p>
                  </a:txBody>
                  <a:tcPr marL="87030" marR="87030" marT="43515" marB="43515" anchor="ctr"/>
                </a:tc>
                <a:tc>
                  <a:txBody>
                    <a:bodyPr/>
                    <a:lstStyle/>
                    <a:p>
                      <a:pPr>
                        <a:buNone/>
                      </a:pPr>
                      <a:r>
                        <a:rPr lang="en-GB" sz="1700" dirty="0"/>
                        <a:t> </a:t>
                      </a:r>
                      <a:r>
                        <a:rPr lang="en-GB" sz="1700" b="1" dirty="0"/>
                        <a:t>Description</a:t>
                      </a:r>
                      <a:endParaRPr lang="en-GB" sz="1700" dirty="0"/>
                    </a:p>
                  </a:txBody>
                  <a:tcPr marL="87030" marR="87030" marT="43515" marB="43515" anchor="ctr"/>
                </a:tc>
                <a:tc>
                  <a:txBody>
                    <a:bodyPr/>
                    <a:lstStyle/>
                    <a:p>
                      <a:pPr>
                        <a:buNone/>
                      </a:pPr>
                      <a:r>
                        <a:rPr lang="en-GB" sz="1700" dirty="0"/>
                        <a:t> </a:t>
                      </a:r>
                      <a:r>
                        <a:rPr lang="en-GB" sz="1700" b="1" dirty="0"/>
                        <a:t>Example / Impact</a:t>
                      </a:r>
                      <a:endParaRPr lang="en-GB" sz="1700" dirty="0"/>
                    </a:p>
                  </a:txBody>
                  <a:tcPr marL="87030" marR="87030" marT="43515" marB="43515" anchor="ctr"/>
                </a:tc>
                <a:extLst>
                  <a:ext uri="{0D108BD9-81ED-4DB2-BD59-A6C34878D82A}">
                    <a16:rowId xmlns:a16="http://schemas.microsoft.com/office/drawing/2014/main" val="176830696"/>
                  </a:ext>
                </a:extLst>
              </a:tr>
              <a:tr h="870303">
                <a:tc>
                  <a:txBody>
                    <a:bodyPr/>
                    <a:lstStyle/>
                    <a:p>
                      <a:pPr>
                        <a:buNone/>
                      </a:pPr>
                      <a:r>
                        <a:rPr lang="en-GB" sz="1700" b="1" dirty="0"/>
                        <a:t>AI-Enhanced Modelling</a:t>
                      </a:r>
                      <a:endParaRPr lang="en-GB" sz="1700" dirty="0"/>
                    </a:p>
                  </a:txBody>
                  <a:tcPr marL="87030" marR="87030" marT="43515" marB="43515" anchor="ctr"/>
                </a:tc>
                <a:tc>
                  <a:txBody>
                    <a:bodyPr/>
                    <a:lstStyle/>
                    <a:p>
                      <a:pPr>
                        <a:buNone/>
                      </a:pPr>
                      <a:r>
                        <a:rPr lang="en-GB" sz="1700" dirty="0" err="1"/>
                        <a:t>AutoML</a:t>
                      </a:r>
                      <a:r>
                        <a:rPr lang="en-GB" sz="1700" dirty="0"/>
                        <a:t> and machine learning automate and improve model accuracy.</a:t>
                      </a:r>
                    </a:p>
                  </a:txBody>
                  <a:tcPr marL="87030" marR="87030" marT="43515" marB="43515" anchor="ctr"/>
                </a:tc>
                <a:tc>
                  <a:txBody>
                    <a:bodyPr/>
                    <a:lstStyle/>
                    <a:p>
                      <a:pPr>
                        <a:buNone/>
                      </a:pPr>
                      <a:r>
                        <a:rPr lang="en-GB" sz="1700"/>
                        <a:t>Non-experts build predictive models faster; more powerful insights.</a:t>
                      </a:r>
                    </a:p>
                  </a:txBody>
                  <a:tcPr marL="87030" marR="87030" marT="43515" marB="43515" anchor="ctr"/>
                </a:tc>
                <a:extLst>
                  <a:ext uri="{0D108BD9-81ED-4DB2-BD59-A6C34878D82A}">
                    <a16:rowId xmlns:a16="http://schemas.microsoft.com/office/drawing/2014/main" val="3482863953"/>
                  </a:ext>
                </a:extLst>
              </a:tr>
              <a:tr h="870303">
                <a:tc>
                  <a:txBody>
                    <a:bodyPr/>
                    <a:lstStyle/>
                    <a:p>
                      <a:pPr>
                        <a:buNone/>
                      </a:pPr>
                      <a:r>
                        <a:rPr lang="en-GB" sz="1700" b="1"/>
                        <a:t>Augmented Analytics &amp; NLP</a:t>
                      </a:r>
                      <a:endParaRPr lang="en-GB" sz="1700"/>
                    </a:p>
                  </a:txBody>
                  <a:tcPr marL="87030" marR="87030" marT="43515" marB="43515" anchor="ctr"/>
                </a:tc>
                <a:tc>
                  <a:txBody>
                    <a:bodyPr/>
                    <a:lstStyle/>
                    <a:p>
                      <a:pPr>
                        <a:buNone/>
                      </a:pPr>
                      <a:r>
                        <a:rPr lang="en-GB" sz="1700"/>
                        <a:t>AI and natural language queries let users “chat” with data for instant insights.</a:t>
                      </a:r>
                    </a:p>
                  </a:txBody>
                  <a:tcPr marL="87030" marR="87030" marT="43515" marB="43515" anchor="ctr"/>
                </a:tc>
                <a:tc>
                  <a:txBody>
                    <a:bodyPr/>
                    <a:lstStyle/>
                    <a:p>
                      <a:pPr>
                        <a:buNone/>
                      </a:pPr>
                      <a:r>
                        <a:rPr lang="en-GB" sz="1700"/>
                        <a:t>BI copilots like Power BI and Tableau GPT explain data trends on demand.</a:t>
                      </a:r>
                    </a:p>
                  </a:txBody>
                  <a:tcPr marL="87030" marR="87030" marT="43515" marB="43515" anchor="ctr"/>
                </a:tc>
                <a:extLst>
                  <a:ext uri="{0D108BD9-81ED-4DB2-BD59-A6C34878D82A}">
                    <a16:rowId xmlns:a16="http://schemas.microsoft.com/office/drawing/2014/main" val="659594376"/>
                  </a:ext>
                </a:extLst>
              </a:tr>
              <a:tr h="609212">
                <a:tc>
                  <a:txBody>
                    <a:bodyPr/>
                    <a:lstStyle/>
                    <a:p>
                      <a:pPr>
                        <a:buNone/>
                      </a:pPr>
                      <a:r>
                        <a:rPr lang="en-GB" sz="1700" b="1"/>
                        <a:t>Real-Time &amp; Streaming Models</a:t>
                      </a:r>
                      <a:endParaRPr lang="en-GB" sz="1700"/>
                    </a:p>
                  </a:txBody>
                  <a:tcPr marL="87030" marR="87030" marT="43515" marB="43515" anchor="ctr"/>
                </a:tc>
                <a:tc>
                  <a:txBody>
                    <a:bodyPr/>
                    <a:lstStyle/>
                    <a:p>
                      <a:pPr>
                        <a:buNone/>
                      </a:pPr>
                      <a:r>
                        <a:rPr lang="en-GB" sz="1700"/>
                        <a:t>Models handle live data streams for immediate decisions.</a:t>
                      </a:r>
                    </a:p>
                  </a:txBody>
                  <a:tcPr marL="87030" marR="87030" marT="43515" marB="43515" anchor="ctr"/>
                </a:tc>
                <a:tc>
                  <a:txBody>
                    <a:bodyPr/>
                    <a:lstStyle/>
                    <a:p>
                      <a:pPr>
                        <a:buNone/>
                      </a:pPr>
                      <a:r>
                        <a:rPr lang="en-GB" sz="1700"/>
                        <a:t>Real-time fraud alerts or IoT analytics for rapid response.</a:t>
                      </a:r>
                    </a:p>
                  </a:txBody>
                  <a:tcPr marL="87030" marR="87030" marT="43515" marB="43515" anchor="ctr"/>
                </a:tc>
                <a:extLst>
                  <a:ext uri="{0D108BD9-81ED-4DB2-BD59-A6C34878D82A}">
                    <a16:rowId xmlns:a16="http://schemas.microsoft.com/office/drawing/2014/main" val="576985745"/>
                  </a:ext>
                </a:extLst>
              </a:tr>
              <a:tr h="609212">
                <a:tc>
                  <a:txBody>
                    <a:bodyPr/>
                    <a:lstStyle/>
                    <a:p>
                      <a:pPr>
                        <a:buNone/>
                      </a:pPr>
                      <a:r>
                        <a:rPr lang="en-GB" sz="1700" b="1"/>
                        <a:t>Simulation &amp; Digital Twins</a:t>
                      </a:r>
                      <a:endParaRPr lang="en-GB" sz="1700"/>
                    </a:p>
                  </a:txBody>
                  <a:tcPr marL="87030" marR="87030" marT="43515" marB="43515" anchor="ctr"/>
                </a:tc>
                <a:tc>
                  <a:txBody>
                    <a:bodyPr/>
                    <a:lstStyle/>
                    <a:p>
                      <a:pPr>
                        <a:buNone/>
                      </a:pPr>
                      <a:r>
                        <a:rPr lang="en-GB" sz="1700"/>
                        <a:t>Virtual systems test “what-if” scenarios in safe environments.</a:t>
                      </a:r>
                    </a:p>
                  </a:txBody>
                  <a:tcPr marL="87030" marR="87030" marT="43515" marB="43515" anchor="ctr"/>
                </a:tc>
                <a:tc>
                  <a:txBody>
                    <a:bodyPr/>
                    <a:lstStyle/>
                    <a:p>
                      <a:pPr>
                        <a:buNone/>
                      </a:pPr>
                      <a:r>
                        <a:rPr lang="en-GB" sz="1700"/>
                        <a:t>Used in supply chain, manufacturing, and HR planning.</a:t>
                      </a:r>
                    </a:p>
                  </a:txBody>
                  <a:tcPr marL="87030" marR="87030" marT="43515" marB="43515" anchor="ctr"/>
                </a:tc>
                <a:extLst>
                  <a:ext uri="{0D108BD9-81ED-4DB2-BD59-A6C34878D82A}">
                    <a16:rowId xmlns:a16="http://schemas.microsoft.com/office/drawing/2014/main" val="1796330061"/>
                  </a:ext>
                </a:extLst>
              </a:tr>
              <a:tr h="609212">
                <a:tc>
                  <a:txBody>
                    <a:bodyPr/>
                    <a:lstStyle/>
                    <a:p>
                      <a:pPr>
                        <a:buNone/>
                      </a:pPr>
                      <a:r>
                        <a:rPr lang="en-GB" sz="1700" b="1" dirty="0"/>
                        <a:t>Model Governance &amp; Ethics</a:t>
                      </a:r>
                      <a:endParaRPr lang="en-GB" sz="1700" dirty="0"/>
                    </a:p>
                  </a:txBody>
                  <a:tcPr marL="87030" marR="87030" marT="43515" marB="43515" anchor="ctr"/>
                </a:tc>
                <a:tc>
                  <a:txBody>
                    <a:bodyPr/>
                    <a:lstStyle/>
                    <a:p>
                      <a:pPr>
                        <a:buNone/>
                      </a:pPr>
                      <a:r>
                        <a:rPr lang="en-GB" sz="1700"/>
                        <a:t>Ensures models are explainable, fair, and compliant.</a:t>
                      </a:r>
                    </a:p>
                  </a:txBody>
                  <a:tcPr marL="87030" marR="87030" marT="43515" marB="43515" anchor="ctr"/>
                </a:tc>
                <a:tc>
                  <a:txBody>
                    <a:bodyPr/>
                    <a:lstStyle/>
                    <a:p>
                      <a:pPr>
                        <a:buNone/>
                      </a:pPr>
                      <a:r>
                        <a:rPr lang="en-GB" sz="1700" dirty="0"/>
                        <a:t>Builds trust, avoids bias, and meets industry standards.</a:t>
                      </a:r>
                    </a:p>
                  </a:txBody>
                  <a:tcPr marL="87030" marR="87030" marT="43515" marB="43515" anchor="ctr"/>
                </a:tc>
                <a:extLst>
                  <a:ext uri="{0D108BD9-81ED-4DB2-BD59-A6C34878D82A}">
                    <a16:rowId xmlns:a16="http://schemas.microsoft.com/office/drawing/2014/main" val="1311309574"/>
                  </a:ext>
                </a:extLst>
              </a:tr>
            </a:tbl>
          </a:graphicData>
        </a:graphic>
      </p:graphicFrame>
    </p:spTree>
    <p:extLst>
      <p:ext uri="{BB962C8B-B14F-4D97-AF65-F5344CB8AC3E}">
        <p14:creationId xmlns:p14="http://schemas.microsoft.com/office/powerpoint/2010/main" val="1526298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799C-9D55-223B-E20B-42A3AEEEF370}"/>
              </a:ext>
            </a:extLst>
          </p:cNvPr>
          <p:cNvSpPr>
            <a:spLocks noGrp="1"/>
          </p:cNvSpPr>
          <p:nvPr>
            <p:ph type="title"/>
          </p:nvPr>
        </p:nvSpPr>
        <p:spPr/>
        <p:txBody>
          <a:bodyPr/>
          <a:lstStyle/>
          <a:p>
            <a:r>
              <a:rPr lang="en-GB" b="1" dirty="0"/>
              <a:t>Model Governance (trust &amp; adoption)</a:t>
            </a:r>
            <a:br>
              <a:rPr lang="en-GB" b="1" dirty="0"/>
            </a:br>
            <a:endParaRPr lang="en-GB" dirty="0"/>
          </a:p>
        </p:txBody>
      </p:sp>
      <p:sp>
        <p:nvSpPr>
          <p:cNvPr id="3" name="Content Placeholder 2">
            <a:extLst>
              <a:ext uri="{FF2B5EF4-FFF2-40B4-BE49-F238E27FC236}">
                <a16:creationId xmlns:a16="http://schemas.microsoft.com/office/drawing/2014/main" id="{134FDFCA-9E4B-47D6-AEBD-CA34D7D8C24D}"/>
              </a:ext>
            </a:extLst>
          </p:cNvPr>
          <p:cNvSpPr>
            <a:spLocks noGrp="1"/>
          </p:cNvSpPr>
          <p:nvPr>
            <p:ph idx="1"/>
          </p:nvPr>
        </p:nvSpPr>
        <p:spPr/>
        <p:txBody>
          <a:bodyPr/>
          <a:lstStyle/>
          <a:p>
            <a:r>
              <a:rPr lang="en-GB" dirty="0"/>
              <a:t>Clear </a:t>
            </a:r>
            <a:r>
              <a:rPr lang="en-GB" b="1" dirty="0"/>
              <a:t>definitions</a:t>
            </a:r>
            <a:r>
              <a:rPr lang="en-GB" dirty="0"/>
              <a:t> &amp; data lineage → one version of truth</a:t>
            </a:r>
          </a:p>
          <a:p>
            <a:r>
              <a:rPr lang="en-GB" b="1" dirty="0"/>
              <a:t>Validation</a:t>
            </a:r>
            <a:r>
              <a:rPr lang="en-GB" dirty="0"/>
              <a:t> &amp; monitoring: drift, performance, fairness</a:t>
            </a:r>
          </a:p>
          <a:p>
            <a:r>
              <a:rPr lang="en-GB" b="1" dirty="0"/>
              <a:t>Controls</a:t>
            </a:r>
            <a:r>
              <a:rPr lang="en-GB" dirty="0"/>
              <a:t>: access, approvals, audit trails</a:t>
            </a:r>
          </a:p>
          <a:p>
            <a:r>
              <a:rPr lang="en-GB" b="1" dirty="0"/>
              <a:t>Human-in/on-the-loop</a:t>
            </a:r>
            <a:r>
              <a:rPr lang="en-GB" dirty="0"/>
              <a:t> for high-impact decision</a:t>
            </a:r>
          </a:p>
          <a:p>
            <a:endParaRPr lang="en-GB" dirty="0"/>
          </a:p>
        </p:txBody>
      </p:sp>
    </p:spTree>
    <p:extLst>
      <p:ext uri="{BB962C8B-B14F-4D97-AF65-F5344CB8AC3E}">
        <p14:creationId xmlns:p14="http://schemas.microsoft.com/office/powerpoint/2010/main" val="3133113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93D64-00DD-233F-5655-4B67A41EB195}"/>
              </a:ext>
            </a:extLst>
          </p:cNvPr>
          <p:cNvSpPr>
            <a:spLocks noGrp="1"/>
          </p:cNvSpPr>
          <p:nvPr>
            <p:ph type="title"/>
          </p:nvPr>
        </p:nvSpPr>
        <p:spPr>
          <a:xfrm>
            <a:off x="609600" y="0"/>
            <a:ext cx="10972800" cy="1143000"/>
          </a:xfrm>
        </p:spPr>
        <p:txBody>
          <a:bodyPr/>
          <a:lstStyle/>
          <a:p>
            <a:r>
              <a:rPr lang="en-GB" sz="3200" dirty="0"/>
              <a:t>Mini-Case Exercise (20 minutes)</a:t>
            </a:r>
          </a:p>
        </p:txBody>
      </p:sp>
      <p:sp>
        <p:nvSpPr>
          <p:cNvPr id="3" name="Content Placeholder 2">
            <a:extLst>
              <a:ext uri="{FF2B5EF4-FFF2-40B4-BE49-F238E27FC236}">
                <a16:creationId xmlns:a16="http://schemas.microsoft.com/office/drawing/2014/main" id="{F3425626-A8DD-7686-E893-E2772F0B1D73}"/>
              </a:ext>
            </a:extLst>
          </p:cNvPr>
          <p:cNvSpPr>
            <a:spLocks noGrp="1"/>
          </p:cNvSpPr>
          <p:nvPr>
            <p:ph idx="1"/>
          </p:nvPr>
        </p:nvSpPr>
        <p:spPr>
          <a:xfrm>
            <a:off x="0" y="1600200"/>
            <a:ext cx="11905488" cy="4727447"/>
          </a:xfrm>
        </p:spPr>
        <p:txBody>
          <a:bodyPr/>
          <a:lstStyle/>
          <a:p>
            <a:r>
              <a:rPr lang="en-GB" sz="2400" b="1" dirty="0"/>
              <a:t>Scenario:</a:t>
            </a:r>
            <a:r>
              <a:rPr lang="en-GB" sz="2400" dirty="0"/>
              <a:t> You manage a city clinic facing frequent </a:t>
            </a:r>
            <a:r>
              <a:rPr lang="en-GB" sz="2400" b="1" dirty="0"/>
              <a:t>overcrowding</a:t>
            </a:r>
            <a:r>
              <a:rPr lang="en-GB" sz="2400" dirty="0"/>
              <a:t> on Mondays.</a:t>
            </a:r>
          </a:p>
          <a:p>
            <a:r>
              <a:rPr lang="en-GB" sz="2400" b="1" dirty="0"/>
              <a:t>Goal:</a:t>
            </a:r>
            <a:r>
              <a:rPr lang="en-GB" sz="2400" dirty="0"/>
              <a:t> Reduce </a:t>
            </a:r>
            <a:r>
              <a:rPr lang="en-GB" sz="2400" b="1" dirty="0"/>
              <a:t>average wait time</a:t>
            </a:r>
            <a:r>
              <a:rPr lang="en-GB" sz="2400" dirty="0"/>
              <a:t> by 20% within existing budget.</a:t>
            </a:r>
          </a:p>
          <a:p>
            <a:r>
              <a:rPr lang="en-GB" sz="2400" b="1" dirty="0"/>
              <a:t>Task:</a:t>
            </a:r>
            <a:r>
              <a:rPr lang="en-GB" sz="2400" dirty="0"/>
              <a:t> In pairs, define:</a:t>
            </a:r>
          </a:p>
          <a:p>
            <a:pPr lvl="1"/>
            <a:r>
              <a:rPr lang="en-GB" sz="2400" b="1" dirty="0"/>
              <a:t>Decision variables</a:t>
            </a:r>
            <a:r>
              <a:rPr lang="en-GB" sz="2400" dirty="0"/>
              <a:t> (what can you control?)</a:t>
            </a:r>
          </a:p>
          <a:p>
            <a:pPr lvl="1"/>
            <a:r>
              <a:rPr lang="en-GB" sz="2400" b="1" dirty="0"/>
              <a:t>Objective</a:t>
            </a:r>
            <a:r>
              <a:rPr lang="en-GB" sz="2400" dirty="0"/>
              <a:t> (what to optimise?)</a:t>
            </a:r>
          </a:p>
          <a:p>
            <a:pPr lvl="1"/>
            <a:r>
              <a:rPr lang="en-GB" sz="2400" b="1" dirty="0"/>
              <a:t>Constraints</a:t>
            </a:r>
            <a:r>
              <a:rPr lang="en-GB" sz="2400" dirty="0"/>
              <a:t> (limits?)</a:t>
            </a:r>
          </a:p>
          <a:p>
            <a:pPr lvl="1"/>
            <a:r>
              <a:rPr lang="en-GB" sz="2400" b="1" dirty="0"/>
              <a:t>Model type</a:t>
            </a:r>
            <a:r>
              <a:rPr lang="en-GB" sz="2400" dirty="0"/>
              <a:t> (deterministic/stochastic? simulation?)</a:t>
            </a:r>
          </a:p>
          <a:p>
            <a:pPr lvl="1"/>
            <a:r>
              <a:rPr lang="en-GB" sz="2400" b="1" dirty="0"/>
              <a:t>Validation</a:t>
            </a:r>
            <a:r>
              <a:rPr lang="en-GB" sz="2400" dirty="0"/>
              <a:t> (how will you test it works?)</a:t>
            </a:r>
          </a:p>
          <a:p>
            <a:pPr marL="0" indent="0">
              <a:buNone/>
            </a:pPr>
            <a:endParaRPr lang="en-GB" dirty="0"/>
          </a:p>
        </p:txBody>
      </p:sp>
    </p:spTree>
    <p:extLst>
      <p:ext uri="{BB962C8B-B14F-4D97-AF65-F5344CB8AC3E}">
        <p14:creationId xmlns:p14="http://schemas.microsoft.com/office/powerpoint/2010/main" val="6456224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E4F3-AC48-1F39-A2E2-97C5A1060BAF}"/>
              </a:ext>
            </a:extLst>
          </p:cNvPr>
          <p:cNvSpPr>
            <a:spLocks noGrp="1"/>
          </p:cNvSpPr>
          <p:nvPr>
            <p:ph type="title"/>
          </p:nvPr>
        </p:nvSpPr>
        <p:spPr>
          <a:xfrm>
            <a:off x="609600" y="247135"/>
            <a:ext cx="10972800" cy="886297"/>
          </a:xfrm>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433D3097-752B-17A9-48D3-123C90CE8C0B}"/>
              </a:ext>
            </a:extLst>
          </p:cNvPr>
          <p:cNvSpPr>
            <a:spLocks noGrp="1"/>
          </p:cNvSpPr>
          <p:nvPr>
            <p:ph idx="1"/>
          </p:nvPr>
        </p:nvSpPr>
        <p:spPr>
          <a:xfrm>
            <a:off x="396240" y="1019434"/>
            <a:ext cx="11399520" cy="3917032"/>
          </a:xfrm>
        </p:spPr>
        <p:txBody>
          <a:bodyPr/>
          <a:lstStyle/>
          <a:p>
            <a:pPr>
              <a:buFont typeface="Wingdings" panose="05000000000000000000" pitchFamily="2" charset="2"/>
              <a:buChar char="§"/>
            </a:pPr>
            <a:r>
              <a:rPr lang="en-GB" dirty="0"/>
              <a:t>Models </a:t>
            </a:r>
            <a:r>
              <a:rPr lang="en-GB" b="1" dirty="0"/>
              <a:t>translate messy reality</a:t>
            </a:r>
            <a:r>
              <a:rPr lang="en-GB" dirty="0"/>
              <a:t> into </a:t>
            </a:r>
            <a:r>
              <a:rPr lang="en-GB" b="1" dirty="0"/>
              <a:t>answerable questions</a:t>
            </a:r>
            <a:endParaRPr lang="en-GB" dirty="0"/>
          </a:p>
          <a:p>
            <a:pPr>
              <a:buFont typeface="Wingdings" panose="05000000000000000000" pitchFamily="2" charset="2"/>
              <a:buChar char="§"/>
            </a:pPr>
            <a:r>
              <a:rPr lang="en-GB" dirty="0"/>
              <a:t>Choose </a:t>
            </a:r>
            <a:r>
              <a:rPr lang="en-GB" b="1" dirty="0"/>
              <a:t>type &amp; class</a:t>
            </a:r>
            <a:r>
              <a:rPr lang="en-GB" dirty="0"/>
              <a:t> to fit uncertainty and time dynamics</a:t>
            </a:r>
          </a:p>
          <a:p>
            <a:pPr>
              <a:buFont typeface="Wingdings" panose="05000000000000000000" pitchFamily="2" charset="2"/>
              <a:buChar char="§"/>
            </a:pPr>
            <a:r>
              <a:rPr lang="en-GB" dirty="0"/>
              <a:t>Build with a </a:t>
            </a:r>
            <a:r>
              <a:rPr lang="en-GB" b="1" dirty="0"/>
              <a:t>loop</a:t>
            </a:r>
            <a:r>
              <a:rPr lang="en-GB" dirty="0"/>
              <a:t>: define → solve → validate → implement → refine</a:t>
            </a:r>
          </a:p>
          <a:p>
            <a:pPr>
              <a:buFont typeface="Wingdings" panose="05000000000000000000" pitchFamily="2" charset="2"/>
              <a:buChar char="§"/>
            </a:pPr>
            <a:r>
              <a:rPr lang="en-GB" dirty="0"/>
              <a:t>Pair models with </a:t>
            </a:r>
            <a:r>
              <a:rPr lang="en-GB" b="1" dirty="0"/>
              <a:t>BI delivery</a:t>
            </a:r>
            <a:r>
              <a:rPr lang="en-GB" dirty="0"/>
              <a:t> (dashboards, alerts, copilots) to drive action</a:t>
            </a:r>
          </a:p>
          <a:p>
            <a:pPr>
              <a:buFont typeface="Wingdings" panose="05000000000000000000" pitchFamily="2" charset="2"/>
              <a:buChar char="§"/>
            </a:pPr>
            <a:r>
              <a:rPr lang="en-GB" dirty="0"/>
              <a:t>Governance turns insights into </a:t>
            </a:r>
            <a:r>
              <a:rPr lang="en-GB" b="1" dirty="0"/>
              <a:t>trusted decisions</a:t>
            </a:r>
            <a:endParaRPr lang="en-GB" dirty="0"/>
          </a:p>
          <a:p>
            <a:pPr marL="0" indent="0">
              <a:buNone/>
            </a:pPr>
            <a:endParaRPr lang="en-GB" dirty="0"/>
          </a:p>
        </p:txBody>
      </p:sp>
    </p:spTree>
    <p:extLst>
      <p:ext uri="{BB962C8B-B14F-4D97-AF65-F5344CB8AC3E}">
        <p14:creationId xmlns:p14="http://schemas.microsoft.com/office/powerpoint/2010/main" val="38146676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E9B73-630E-AAC9-A881-DC9B63575ECC}"/>
              </a:ext>
            </a:extLst>
          </p:cNvPr>
          <p:cNvSpPr>
            <a:spLocks noGrp="1"/>
          </p:cNvSpPr>
          <p:nvPr>
            <p:ph type="title"/>
          </p:nvPr>
        </p:nvSpPr>
        <p:spPr>
          <a:xfrm>
            <a:off x="609600" y="274638"/>
            <a:ext cx="10972800" cy="726259"/>
          </a:xfrm>
        </p:spPr>
        <p:txBody>
          <a:bodyPr/>
          <a:lstStyle/>
          <a:p>
            <a:r>
              <a:rPr lang="en-GB" sz="3200" b="1" dirty="0"/>
              <a:t>References</a:t>
            </a:r>
            <a:br>
              <a:rPr lang="en-GB" b="1" dirty="0"/>
            </a:br>
            <a:endParaRPr lang="en-GB" dirty="0"/>
          </a:p>
        </p:txBody>
      </p:sp>
      <p:sp>
        <p:nvSpPr>
          <p:cNvPr id="3" name="Content Placeholder 2">
            <a:extLst>
              <a:ext uri="{FF2B5EF4-FFF2-40B4-BE49-F238E27FC236}">
                <a16:creationId xmlns:a16="http://schemas.microsoft.com/office/drawing/2014/main" id="{5EAFA510-5E47-1015-4C91-3F42F7B23B70}"/>
              </a:ext>
            </a:extLst>
          </p:cNvPr>
          <p:cNvSpPr>
            <a:spLocks noGrp="1"/>
          </p:cNvSpPr>
          <p:nvPr>
            <p:ph idx="1"/>
          </p:nvPr>
        </p:nvSpPr>
        <p:spPr>
          <a:xfrm>
            <a:off x="609600" y="599303"/>
            <a:ext cx="10972800" cy="4936523"/>
          </a:xfrm>
        </p:spPr>
        <p:txBody>
          <a:bodyPr/>
          <a:lstStyle/>
          <a:p>
            <a:r>
              <a:rPr lang="en-GB" sz="1600" b="1" dirty="0"/>
              <a:t>Analytics Vidhya (2024)</a:t>
            </a:r>
            <a:r>
              <a:rPr lang="en-GB" sz="1600" dirty="0"/>
              <a:t> – Y. Khare, </a:t>
            </a:r>
            <a:r>
              <a:rPr lang="en-GB" sz="1600" i="1" dirty="0"/>
              <a:t>“Deterministic vs Stochastic – Machine Learning Fundamentals.”</a:t>
            </a:r>
            <a:r>
              <a:rPr lang="en-GB" sz="1600" dirty="0"/>
              <a:t> (Article illustrating differences between deterministic and stochastic models) </a:t>
            </a:r>
            <a:r>
              <a:rPr lang="en-GB" sz="1600" dirty="0">
                <a:hlinkClick r:id="rId2"/>
              </a:rPr>
              <a:t>analyticsvidhya.com</a:t>
            </a:r>
            <a:r>
              <a:rPr lang="en-GB" sz="1600" dirty="0"/>
              <a:t>.</a:t>
            </a:r>
          </a:p>
          <a:p>
            <a:r>
              <a:rPr lang="en-GB" sz="1600" b="1" dirty="0" err="1"/>
              <a:t>GeeksforGeeks</a:t>
            </a:r>
            <a:r>
              <a:rPr lang="en-GB" sz="1600" b="1" dirty="0"/>
              <a:t> (2025)</a:t>
            </a:r>
            <a:r>
              <a:rPr lang="en-GB" sz="1600" dirty="0"/>
              <a:t> – </a:t>
            </a:r>
            <a:r>
              <a:rPr lang="en-GB" sz="1600" i="1" dirty="0"/>
              <a:t>“Comparing Descriptive, Predictive, and</a:t>
            </a:r>
            <a:r>
              <a:rPr lang="en-GB" sz="1600" dirty="0"/>
              <a:t>.</a:t>
            </a:r>
          </a:p>
          <a:p>
            <a:r>
              <a:rPr lang="en-GB" sz="1600" b="1" dirty="0"/>
              <a:t>University of Bath – Online (n.d.)</a:t>
            </a:r>
            <a:r>
              <a:rPr lang="en-GB" sz="1600" dirty="0"/>
              <a:t> – </a:t>
            </a:r>
            <a:r>
              <a:rPr lang="en-GB" sz="1600" i="1" dirty="0"/>
              <a:t>“Descriptive, predictive and prescriptive: three types of business analytics.”</a:t>
            </a:r>
            <a:r>
              <a:rPr lang="en-GB" sz="1600" dirty="0"/>
              <a:t> (Explains each analytics type and their use cases in business)</a:t>
            </a:r>
            <a:r>
              <a:rPr lang="en-GB" sz="1600" dirty="0">
                <a:hlinkClick r:id="rId3"/>
              </a:rPr>
              <a:t>online.bath.ac.uk</a:t>
            </a:r>
            <a:r>
              <a:rPr lang="en-GB" sz="1600" dirty="0"/>
              <a:t>.</a:t>
            </a:r>
          </a:p>
          <a:p>
            <a:r>
              <a:rPr lang="en-GB" sz="1600" b="1" dirty="0" err="1"/>
              <a:t>Appinventiv</a:t>
            </a:r>
            <a:r>
              <a:rPr lang="en-GB" sz="1600" b="1" dirty="0"/>
              <a:t> (2023)</a:t>
            </a:r>
            <a:r>
              <a:rPr lang="en-GB" sz="1600" dirty="0"/>
              <a:t> – </a:t>
            </a:r>
            <a:r>
              <a:rPr lang="en-GB" sz="1600" i="1" dirty="0"/>
              <a:t>“10 Ways Retail Predictive Analytics Drives Business Growth.”</a:t>
            </a:r>
            <a:r>
              <a:rPr lang="en-GB" sz="1600" dirty="0"/>
              <a:t> (Industry whitepaper on how predictive models are applied in retail, e.g. demand forecasting)</a:t>
            </a:r>
            <a:r>
              <a:rPr lang="en-GB" sz="1600" dirty="0">
                <a:hlinkClick r:id="rId4"/>
              </a:rPr>
              <a:t>appinventiv.com</a:t>
            </a:r>
            <a:r>
              <a:rPr lang="en-GB" sz="1600" dirty="0"/>
              <a:t>.</a:t>
            </a:r>
          </a:p>
          <a:p>
            <a:r>
              <a:rPr lang="en-GB" sz="1600" b="1" dirty="0" err="1"/>
              <a:t>AnyLogic</a:t>
            </a:r>
            <a:r>
              <a:rPr lang="en-GB" sz="1600" b="1" dirty="0"/>
              <a:t> Blog (2025)</a:t>
            </a:r>
            <a:r>
              <a:rPr lang="en-GB" sz="1600" dirty="0"/>
              <a:t> – A. </a:t>
            </a:r>
            <a:r>
              <a:rPr lang="en-GB" sz="1600" dirty="0" err="1"/>
              <a:t>Ezhova</a:t>
            </a:r>
            <a:r>
              <a:rPr lang="en-GB" sz="1600" dirty="0"/>
              <a:t>, </a:t>
            </a:r>
            <a:r>
              <a:rPr lang="en-GB" sz="1600" i="1" dirty="0"/>
              <a:t>“From what-if to what-now: AI and simulation for business decisions.”</a:t>
            </a:r>
            <a:r>
              <a:rPr lang="en-GB" sz="1600" dirty="0"/>
              <a:t> (Discusses the rising role of simulation and AI in executive decision-making) </a:t>
            </a:r>
            <a:r>
              <a:rPr lang="en-GB" sz="1600" dirty="0">
                <a:hlinkClick r:id="rId5"/>
              </a:rPr>
              <a:t>anylogic.com</a:t>
            </a:r>
            <a:r>
              <a:rPr lang="en-GB" sz="1600" dirty="0"/>
              <a:t>.</a:t>
            </a:r>
          </a:p>
          <a:p>
            <a:r>
              <a:rPr lang="en-GB" sz="1600" b="1" dirty="0" err="1"/>
              <a:t>Improvado</a:t>
            </a:r>
            <a:r>
              <a:rPr lang="en-GB" sz="1600" b="1" dirty="0"/>
              <a:t> (2025)</a:t>
            </a:r>
            <a:r>
              <a:rPr lang="en-GB" sz="1600" dirty="0"/>
              <a:t> – D. Kravtsov, </a:t>
            </a:r>
            <a:r>
              <a:rPr lang="en-GB" sz="1600" i="1" dirty="0"/>
              <a:t>“Business Intelligence Trends: 10 Innovations for 2025.”</a:t>
            </a:r>
            <a:r>
              <a:rPr lang="en-GB" sz="1600" dirty="0"/>
              <a:t> (Highlights trends like augmented analytics, NLP in BI, and automated insight generation)</a:t>
            </a:r>
            <a:r>
              <a:rPr lang="en-GB" sz="1600" dirty="0">
                <a:hlinkClick r:id="rId6"/>
              </a:rPr>
              <a:t>improvado.io</a:t>
            </a:r>
            <a:r>
              <a:rPr lang="en-GB" sz="1600" dirty="0"/>
              <a:t>.</a:t>
            </a:r>
          </a:p>
          <a:p>
            <a:r>
              <a:rPr lang="en-GB" sz="1600" b="1" dirty="0" err="1"/>
              <a:t>Mentzas</a:t>
            </a:r>
            <a:r>
              <a:rPr lang="en-GB" sz="1600" b="1" dirty="0"/>
              <a:t> et al. (2020)</a:t>
            </a:r>
            <a:r>
              <a:rPr lang="en-GB" sz="1600" dirty="0"/>
              <a:t> – </a:t>
            </a:r>
            <a:r>
              <a:rPr lang="en-GB" sz="1600" i="1" dirty="0"/>
              <a:t>“Prescriptive analytics: Literature review and research challenges,”</a:t>
            </a:r>
            <a:r>
              <a:rPr lang="en-GB" sz="1600" dirty="0"/>
              <a:t> </a:t>
            </a:r>
            <a:r>
              <a:rPr lang="en-GB" sz="1600" i="1" dirty="0"/>
              <a:t>Int. J. of Information Management</a:t>
            </a:r>
            <a:r>
              <a:rPr lang="en-GB" sz="1600" dirty="0"/>
              <a:t> 50, 57–70. (Academic review of prescriptive analytics methods and open challenges in the field )</a:t>
            </a:r>
            <a:r>
              <a:rPr lang="en-GB" sz="1600" dirty="0">
                <a:hlinkClick r:id="rId7"/>
              </a:rPr>
              <a:t>arxiv.org</a:t>
            </a:r>
            <a:r>
              <a:rPr lang="en-GB" sz="1600" dirty="0"/>
              <a:t>.</a:t>
            </a:r>
          </a:p>
          <a:p>
            <a:r>
              <a:rPr lang="en-GB" sz="1600" b="1" dirty="0"/>
              <a:t>Liang et al. (2008)</a:t>
            </a:r>
            <a:r>
              <a:rPr lang="en-GB" sz="1600" dirty="0"/>
              <a:t> – </a:t>
            </a:r>
            <a:r>
              <a:rPr lang="en-GB" sz="1600" i="1" dirty="0"/>
              <a:t>“Model Management and Solvers for Decision Support,”</a:t>
            </a:r>
            <a:r>
              <a:rPr lang="en-GB" sz="1600" dirty="0"/>
              <a:t> in </a:t>
            </a:r>
            <a:r>
              <a:rPr lang="en-GB" sz="1600" i="1" dirty="0"/>
              <a:t>Handbook on Decision Support Systems 1</a:t>
            </a:r>
            <a:r>
              <a:rPr lang="en-GB" sz="1600" dirty="0"/>
              <a:t>. (Provides foundational concepts on structure of mathematical models and their role in decision support)</a:t>
            </a:r>
            <a:r>
              <a:rPr lang="en-GB" sz="1600" dirty="0">
                <a:hlinkClick r:id="rId8"/>
              </a:rPr>
              <a:t>scribd.com</a:t>
            </a:r>
            <a:r>
              <a:rPr lang="en-GB" sz="1600" dirty="0"/>
              <a:t>. (Included for reference to classic concepts, as cited in the session content)</a:t>
            </a:r>
          </a:p>
          <a:p>
            <a:endParaRPr lang="en-GB" dirty="0"/>
          </a:p>
        </p:txBody>
      </p:sp>
    </p:spTree>
    <p:extLst>
      <p:ext uri="{BB962C8B-B14F-4D97-AF65-F5344CB8AC3E}">
        <p14:creationId xmlns:p14="http://schemas.microsoft.com/office/powerpoint/2010/main" val="13433716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790</TotalTime>
  <Words>4187</Words>
  <Application>Microsoft Office PowerPoint</Application>
  <PresentationFormat>Widescreen</PresentationFormat>
  <Paragraphs>369</Paragraphs>
  <Slides>37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Aptos</vt:lpstr>
      <vt:lpstr>Arial</vt:lpstr>
      <vt:lpstr>Myriad Pro</vt:lpstr>
      <vt:lpstr>Wingdings</vt:lpstr>
      <vt:lpstr>20140311PresentationUWTSDTemplate</vt:lpstr>
      <vt:lpstr>Week 2: Session 1:  Current Trends of Business Intelligence (BI)</vt:lpstr>
      <vt:lpstr>Learning Outcomes</vt:lpstr>
      <vt:lpstr>Introduction</vt:lpstr>
      <vt:lpstr>Generative AI, Augmented Analytics &amp; the Rise of MCP </vt:lpstr>
      <vt:lpstr>The Real challenge</vt:lpstr>
      <vt:lpstr>Overview of BI Trends in 2025 </vt:lpstr>
      <vt:lpstr>Importance of BI Trends in Industry </vt:lpstr>
      <vt:lpstr>Evolution of BI (From 2020 to 2025)</vt:lpstr>
      <vt:lpstr>Top BI Trends for 2025</vt:lpstr>
      <vt:lpstr>Augmented Analytics</vt:lpstr>
      <vt:lpstr>Conversational BI</vt:lpstr>
      <vt:lpstr>Data Observability</vt:lpstr>
      <vt:lpstr>Embedded BI</vt:lpstr>
      <vt:lpstr>Cloud/SaaS BI</vt:lpstr>
      <vt:lpstr>Data Literacy &amp; Culture</vt:lpstr>
      <vt:lpstr>Autonomy BI (Agentic Analytics)</vt:lpstr>
      <vt:lpstr>AI in BI (Beyond Augmentation)</vt:lpstr>
      <vt:lpstr>Governance &amp; Data Quality in BI</vt:lpstr>
      <vt:lpstr>Power BI as a Modern BI Tool</vt:lpstr>
      <vt:lpstr>Finally…</vt:lpstr>
      <vt:lpstr>Discussion (Think–Pair–Share  20 min)</vt:lpstr>
      <vt:lpstr>References  </vt:lpstr>
      <vt:lpstr>Cont.</vt:lpstr>
      <vt:lpstr>Week 2: Session 2:  Mathematical Models for Decision Making</vt:lpstr>
      <vt:lpstr>Learning Outcomes</vt:lpstr>
      <vt:lpstr>What is a Mathematical Model?</vt:lpstr>
      <vt:lpstr>Structure &amp; Components (the “anatomy”</vt:lpstr>
      <vt:lpstr>Types of Models in BI </vt:lpstr>
      <vt:lpstr>Development Process of a BI Model</vt:lpstr>
      <vt:lpstr>Classes of Models in BI </vt:lpstr>
      <vt:lpstr>Methods &amp; Tools</vt:lpstr>
      <vt:lpstr> Applications of Mathematical Models in BI </vt:lpstr>
      <vt:lpstr>Trends in Modelling for BI</vt:lpstr>
      <vt:lpstr>Model Governance (trust &amp; adoption) </vt:lpstr>
      <vt:lpstr>Mini-Case Exercise (20 minutes)</vt:lpstr>
      <vt:lpstr>Conclusion </vt:lpstr>
      <vt:lpstr>References </vt:lpstr>
    </vt:vector>
  </TitlesOfParts>
  <Company>University Of Northampton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Xavier Matieni</dc:creator>
  <cp:lastModifiedBy>Xavier Matieni</cp:lastModifiedBy>
  <cp:revision>2</cp:revision>
  <dcterms:created xsi:type="dcterms:W3CDTF">2025-10-13T14:34:01Z</dcterms:created>
  <dcterms:modified xsi:type="dcterms:W3CDTF">2025-10-14T18:36:22Z</dcterms:modified>
</cp:coreProperties>
</file>