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49CE18-85CA-134C-99F4-64A903454151}" v="10" dt="2025-04-21T15:51:24.2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86"/>
    <p:restoredTop sz="94694"/>
  </p:normalViewPr>
  <p:slideViewPr>
    <p:cSldViewPr snapToGrid="0">
      <p:cViewPr varScale="1">
        <p:scale>
          <a:sx n="151" d="100"/>
          <a:sy n="151" d="100"/>
        </p:scale>
        <p:origin x="208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iver Shopland" userId="36ca53fc-5672-4506-b104-3d5c8fe9b0d4" providerId="ADAL" clId="{EA49CE18-85CA-134C-99F4-64A903454151}"/>
    <pc:docChg chg="custSel modSld">
      <pc:chgData name="Oliver Shopland" userId="36ca53fc-5672-4506-b104-3d5c8fe9b0d4" providerId="ADAL" clId="{EA49CE18-85CA-134C-99F4-64A903454151}" dt="2025-04-21T15:51:27.564" v="22" actId="1076"/>
      <pc:docMkLst>
        <pc:docMk/>
      </pc:docMkLst>
      <pc:sldChg chg="addSp delSp modSp mod delAnim modAnim">
        <pc:chgData name="Oliver Shopland" userId="36ca53fc-5672-4506-b104-3d5c8fe9b0d4" providerId="ADAL" clId="{EA49CE18-85CA-134C-99F4-64A903454151}" dt="2025-04-21T15:44:58.005" v="5" actId="1076"/>
        <pc:sldMkLst>
          <pc:docMk/>
          <pc:sldMk cId="771586643" sldId="256"/>
        </pc:sldMkLst>
        <pc:picChg chg="add del mod">
          <ac:chgData name="Oliver Shopland" userId="36ca53fc-5672-4506-b104-3d5c8fe9b0d4" providerId="ADAL" clId="{EA49CE18-85CA-134C-99F4-64A903454151}" dt="2025-04-21T15:43:10.420" v="1" actId="478"/>
          <ac:picMkLst>
            <pc:docMk/>
            <pc:sldMk cId="771586643" sldId="256"/>
            <ac:picMk id="4" creationId="{C0D15AF3-E377-0CFC-7E53-18BFF30EE334}"/>
          </ac:picMkLst>
        </pc:picChg>
        <pc:picChg chg="add mod">
          <ac:chgData name="Oliver Shopland" userId="36ca53fc-5672-4506-b104-3d5c8fe9b0d4" providerId="ADAL" clId="{EA49CE18-85CA-134C-99F4-64A903454151}" dt="2025-04-21T15:44:58.005" v="5" actId="1076"/>
          <ac:picMkLst>
            <pc:docMk/>
            <pc:sldMk cId="771586643" sldId="256"/>
            <ac:picMk id="5" creationId="{C3D77188-04C2-C4E5-3231-FCE4D867887D}"/>
          </ac:picMkLst>
        </pc:picChg>
      </pc:sldChg>
      <pc:sldChg chg="addSp modSp mod modAnim">
        <pc:chgData name="Oliver Shopland" userId="36ca53fc-5672-4506-b104-3d5c8fe9b0d4" providerId="ADAL" clId="{EA49CE18-85CA-134C-99F4-64A903454151}" dt="2025-04-21T15:45:44.801" v="7" actId="1076"/>
        <pc:sldMkLst>
          <pc:docMk/>
          <pc:sldMk cId="2174775574" sldId="257"/>
        </pc:sldMkLst>
        <pc:picChg chg="add mod">
          <ac:chgData name="Oliver Shopland" userId="36ca53fc-5672-4506-b104-3d5c8fe9b0d4" providerId="ADAL" clId="{EA49CE18-85CA-134C-99F4-64A903454151}" dt="2025-04-21T15:45:44.801" v="7" actId="1076"/>
          <ac:picMkLst>
            <pc:docMk/>
            <pc:sldMk cId="2174775574" sldId="257"/>
            <ac:picMk id="4" creationId="{E26ADA5F-E7E9-0AED-750E-28705DF9946C}"/>
          </ac:picMkLst>
        </pc:picChg>
      </pc:sldChg>
      <pc:sldChg chg="addSp modSp mod modAnim">
        <pc:chgData name="Oliver Shopland" userId="36ca53fc-5672-4506-b104-3d5c8fe9b0d4" providerId="ADAL" clId="{EA49CE18-85CA-134C-99F4-64A903454151}" dt="2025-04-21T15:46:25.496" v="9" actId="1076"/>
        <pc:sldMkLst>
          <pc:docMk/>
          <pc:sldMk cId="4211167849" sldId="258"/>
        </pc:sldMkLst>
        <pc:picChg chg="add mod">
          <ac:chgData name="Oliver Shopland" userId="36ca53fc-5672-4506-b104-3d5c8fe9b0d4" providerId="ADAL" clId="{EA49CE18-85CA-134C-99F4-64A903454151}" dt="2025-04-21T15:46:25.496" v="9" actId="1076"/>
          <ac:picMkLst>
            <pc:docMk/>
            <pc:sldMk cId="4211167849" sldId="258"/>
            <ac:picMk id="4" creationId="{7B819389-3A70-2895-7BF8-925FF6C100A5}"/>
          </ac:picMkLst>
        </pc:picChg>
      </pc:sldChg>
      <pc:sldChg chg="addSp modSp mod modAnim">
        <pc:chgData name="Oliver Shopland" userId="36ca53fc-5672-4506-b104-3d5c8fe9b0d4" providerId="ADAL" clId="{EA49CE18-85CA-134C-99F4-64A903454151}" dt="2025-04-21T15:47:10.284" v="11" actId="1076"/>
        <pc:sldMkLst>
          <pc:docMk/>
          <pc:sldMk cId="2780996366" sldId="259"/>
        </pc:sldMkLst>
        <pc:picChg chg="add mod">
          <ac:chgData name="Oliver Shopland" userId="36ca53fc-5672-4506-b104-3d5c8fe9b0d4" providerId="ADAL" clId="{EA49CE18-85CA-134C-99F4-64A903454151}" dt="2025-04-21T15:47:10.284" v="11" actId="1076"/>
          <ac:picMkLst>
            <pc:docMk/>
            <pc:sldMk cId="2780996366" sldId="259"/>
            <ac:picMk id="4" creationId="{7CBA6376-272A-828E-35AB-2DAB0ACF8427}"/>
          </ac:picMkLst>
        </pc:picChg>
      </pc:sldChg>
      <pc:sldChg chg="addSp modSp mod modAnim">
        <pc:chgData name="Oliver Shopland" userId="36ca53fc-5672-4506-b104-3d5c8fe9b0d4" providerId="ADAL" clId="{EA49CE18-85CA-134C-99F4-64A903454151}" dt="2025-04-21T15:48:27.006" v="13" actId="1076"/>
        <pc:sldMkLst>
          <pc:docMk/>
          <pc:sldMk cId="3306139223" sldId="260"/>
        </pc:sldMkLst>
        <pc:picChg chg="add mod">
          <ac:chgData name="Oliver Shopland" userId="36ca53fc-5672-4506-b104-3d5c8fe9b0d4" providerId="ADAL" clId="{EA49CE18-85CA-134C-99F4-64A903454151}" dt="2025-04-21T15:48:27.006" v="13" actId="1076"/>
          <ac:picMkLst>
            <pc:docMk/>
            <pc:sldMk cId="3306139223" sldId="260"/>
            <ac:picMk id="4" creationId="{D2B38E1B-3C5B-7407-3BF7-70C877268A7F}"/>
          </ac:picMkLst>
        </pc:picChg>
      </pc:sldChg>
      <pc:sldChg chg="addSp modSp mod modAnim">
        <pc:chgData name="Oliver Shopland" userId="36ca53fc-5672-4506-b104-3d5c8fe9b0d4" providerId="ADAL" clId="{EA49CE18-85CA-134C-99F4-64A903454151}" dt="2025-04-21T15:49:00.604" v="16" actId="1076"/>
        <pc:sldMkLst>
          <pc:docMk/>
          <pc:sldMk cId="3287359631" sldId="261"/>
        </pc:sldMkLst>
        <pc:picChg chg="add mod">
          <ac:chgData name="Oliver Shopland" userId="36ca53fc-5672-4506-b104-3d5c8fe9b0d4" providerId="ADAL" clId="{EA49CE18-85CA-134C-99F4-64A903454151}" dt="2025-04-21T15:49:00.604" v="16" actId="1076"/>
          <ac:picMkLst>
            <pc:docMk/>
            <pc:sldMk cId="3287359631" sldId="261"/>
            <ac:picMk id="3" creationId="{F488417F-A60B-A570-1AC9-8C2DD1B8084B}"/>
          </ac:picMkLst>
        </pc:picChg>
      </pc:sldChg>
      <pc:sldChg chg="addSp modSp mod modAnim">
        <pc:chgData name="Oliver Shopland" userId="36ca53fc-5672-4506-b104-3d5c8fe9b0d4" providerId="ADAL" clId="{EA49CE18-85CA-134C-99F4-64A903454151}" dt="2025-04-21T15:49:42.426" v="18" actId="1076"/>
        <pc:sldMkLst>
          <pc:docMk/>
          <pc:sldMk cId="2944215002" sldId="262"/>
        </pc:sldMkLst>
        <pc:picChg chg="add mod">
          <ac:chgData name="Oliver Shopland" userId="36ca53fc-5672-4506-b104-3d5c8fe9b0d4" providerId="ADAL" clId="{EA49CE18-85CA-134C-99F4-64A903454151}" dt="2025-04-21T15:49:42.426" v="18" actId="1076"/>
          <ac:picMkLst>
            <pc:docMk/>
            <pc:sldMk cId="2944215002" sldId="262"/>
            <ac:picMk id="4" creationId="{060A4E43-FA6A-734D-524F-723D3899A89C}"/>
          </ac:picMkLst>
        </pc:picChg>
      </pc:sldChg>
      <pc:sldChg chg="addSp modSp mod modAnim">
        <pc:chgData name="Oliver Shopland" userId="36ca53fc-5672-4506-b104-3d5c8fe9b0d4" providerId="ADAL" clId="{EA49CE18-85CA-134C-99F4-64A903454151}" dt="2025-04-21T15:50:54.348" v="20" actId="1076"/>
        <pc:sldMkLst>
          <pc:docMk/>
          <pc:sldMk cId="3066580022" sldId="263"/>
        </pc:sldMkLst>
        <pc:picChg chg="add mod">
          <ac:chgData name="Oliver Shopland" userId="36ca53fc-5672-4506-b104-3d5c8fe9b0d4" providerId="ADAL" clId="{EA49CE18-85CA-134C-99F4-64A903454151}" dt="2025-04-21T15:50:54.348" v="20" actId="1076"/>
          <ac:picMkLst>
            <pc:docMk/>
            <pc:sldMk cId="3066580022" sldId="263"/>
            <ac:picMk id="4" creationId="{C5E6B99E-408C-92EA-BAB6-13FC5946BE04}"/>
          </ac:picMkLst>
        </pc:picChg>
      </pc:sldChg>
      <pc:sldChg chg="addSp modSp mod modAnim">
        <pc:chgData name="Oliver Shopland" userId="36ca53fc-5672-4506-b104-3d5c8fe9b0d4" providerId="ADAL" clId="{EA49CE18-85CA-134C-99F4-64A903454151}" dt="2025-04-21T15:51:27.564" v="22" actId="1076"/>
        <pc:sldMkLst>
          <pc:docMk/>
          <pc:sldMk cId="3497998942" sldId="264"/>
        </pc:sldMkLst>
        <pc:picChg chg="add mod">
          <ac:chgData name="Oliver Shopland" userId="36ca53fc-5672-4506-b104-3d5c8fe9b0d4" providerId="ADAL" clId="{EA49CE18-85CA-134C-99F4-64A903454151}" dt="2025-04-21T15:51:27.564" v="22" actId="1076"/>
          <ac:picMkLst>
            <pc:docMk/>
            <pc:sldMk cId="3497998942" sldId="264"/>
            <ac:picMk id="3" creationId="{D1E437DE-0117-320F-D363-2CD2F8E8F94B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67558E-737A-47C2-9CF4-00BA425DCFD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1EC6CAF3-01C2-43D2-88B7-B2A2463AE9B2}">
      <dgm:prSet/>
      <dgm:spPr/>
      <dgm:t>
        <a:bodyPr/>
        <a:lstStyle/>
        <a:p>
          <a:r>
            <a:rPr lang="en-GB"/>
            <a:t>Gibbs, G. (1988). </a:t>
          </a:r>
          <a:r>
            <a:rPr lang="en-GB" i="1"/>
            <a:t>Learning by Doing: A Guide to Teaching and Learning Methods</a:t>
          </a:r>
          <a:r>
            <a:rPr lang="en-GB"/>
            <a:t>. Oxford: Further Education Unit.</a:t>
          </a:r>
          <a:endParaRPr lang="en-US"/>
        </a:p>
      </dgm:t>
    </dgm:pt>
    <dgm:pt modelId="{D32A5927-D5A0-4745-B123-7516FAEAF133}" type="parTrans" cxnId="{FDF5F494-74CF-4566-BCFA-FE3978BE0703}">
      <dgm:prSet/>
      <dgm:spPr/>
      <dgm:t>
        <a:bodyPr/>
        <a:lstStyle/>
        <a:p>
          <a:endParaRPr lang="en-US"/>
        </a:p>
      </dgm:t>
    </dgm:pt>
    <dgm:pt modelId="{B186A0AF-F952-4B34-AE63-F085E9B8EDFB}" type="sibTrans" cxnId="{FDF5F494-74CF-4566-BCFA-FE3978BE0703}">
      <dgm:prSet/>
      <dgm:spPr/>
      <dgm:t>
        <a:bodyPr/>
        <a:lstStyle/>
        <a:p>
          <a:endParaRPr lang="en-US"/>
        </a:p>
      </dgm:t>
    </dgm:pt>
    <dgm:pt modelId="{D6D9273C-898D-469D-AE4A-2CFA77C470F0}">
      <dgm:prSet/>
      <dgm:spPr/>
      <dgm:t>
        <a:bodyPr/>
        <a:lstStyle/>
        <a:p>
          <a:r>
            <a:rPr lang="en-GB"/>
            <a:t>Dweck, C. (2006). </a:t>
          </a:r>
          <a:r>
            <a:rPr lang="en-GB" i="1"/>
            <a:t>Mindset: The New Psychology of Success</a:t>
          </a:r>
          <a:r>
            <a:rPr lang="en-GB"/>
            <a:t>. Random House.</a:t>
          </a:r>
          <a:endParaRPr lang="en-US"/>
        </a:p>
      </dgm:t>
    </dgm:pt>
    <dgm:pt modelId="{B28C7721-6445-475A-B113-26A995BE8544}" type="parTrans" cxnId="{5730F33F-D24B-486B-A8D3-8A147D133492}">
      <dgm:prSet/>
      <dgm:spPr/>
      <dgm:t>
        <a:bodyPr/>
        <a:lstStyle/>
        <a:p>
          <a:endParaRPr lang="en-US"/>
        </a:p>
      </dgm:t>
    </dgm:pt>
    <dgm:pt modelId="{84CABE13-E5E6-4F9E-B2AA-9CAA1768F731}" type="sibTrans" cxnId="{5730F33F-D24B-486B-A8D3-8A147D133492}">
      <dgm:prSet/>
      <dgm:spPr/>
      <dgm:t>
        <a:bodyPr/>
        <a:lstStyle/>
        <a:p>
          <a:endParaRPr lang="en-US"/>
        </a:p>
      </dgm:t>
    </dgm:pt>
    <dgm:pt modelId="{5CBB1E48-1002-4975-8A4B-49F04E0F5EA9}">
      <dgm:prSet/>
      <dgm:spPr/>
      <dgm:t>
        <a:bodyPr/>
        <a:lstStyle/>
        <a:p>
          <a:r>
            <a:rPr lang="en-GB"/>
            <a:t>Kolb, D. A. (1984). </a:t>
          </a:r>
          <a:r>
            <a:rPr lang="en-GB" i="1"/>
            <a:t>Experiential Learning: Experience as the Source of Learning and Development</a:t>
          </a:r>
          <a:r>
            <a:rPr lang="en-GB"/>
            <a:t>. Prentice-Hall.</a:t>
          </a:r>
          <a:endParaRPr lang="en-US"/>
        </a:p>
      </dgm:t>
    </dgm:pt>
    <dgm:pt modelId="{FFFBEA98-0102-40EE-BC0D-C394EA329225}" type="parTrans" cxnId="{F6F03370-2A6A-40E5-85B8-C61216EDFF64}">
      <dgm:prSet/>
      <dgm:spPr/>
      <dgm:t>
        <a:bodyPr/>
        <a:lstStyle/>
        <a:p>
          <a:endParaRPr lang="en-US"/>
        </a:p>
      </dgm:t>
    </dgm:pt>
    <dgm:pt modelId="{D2DD11FB-3FAF-40E9-B8DC-A02018333388}" type="sibTrans" cxnId="{F6F03370-2A6A-40E5-85B8-C61216EDFF64}">
      <dgm:prSet/>
      <dgm:spPr/>
      <dgm:t>
        <a:bodyPr/>
        <a:lstStyle/>
        <a:p>
          <a:endParaRPr lang="en-US"/>
        </a:p>
      </dgm:t>
    </dgm:pt>
    <dgm:pt modelId="{8E981D85-E1CB-42F0-8B71-27BED96E6C3C}" type="pres">
      <dgm:prSet presAssocID="{1A67558E-737A-47C2-9CF4-00BA425DCFD5}" presName="root" presStyleCnt="0">
        <dgm:presLayoutVars>
          <dgm:dir/>
          <dgm:resizeHandles val="exact"/>
        </dgm:presLayoutVars>
      </dgm:prSet>
      <dgm:spPr/>
    </dgm:pt>
    <dgm:pt modelId="{A1ED4D32-10FF-4E88-A42F-55E066E3C92A}" type="pres">
      <dgm:prSet presAssocID="{1EC6CAF3-01C2-43D2-88B7-B2A2463AE9B2}" presName="compNode" presStyleCnt="0"/>
      <dgm:spPr/>
    </dgm:pt>
    <dgm:pt modelId="{BB8F36C5-3968-4EB4-898E-65414783773C}" type="pres">
      <dgm:prSet presAssocID="{1EC6CAF3-01C2-43D2-88B7-B2A2463AE9B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6E800CFE-F894-42B6-96C0-12A214FBA3C2}" type="pres">
      <dgm:prSet presAssocID="{1EC6CAF3-01C2-43D2-88B7-B2A2463AE9B2}" presName="spaceRect" presStyleCnt="0"/>
      <dgm:spPr/>
    </dgm:pt>
    <dgm:pt modelId="{38A8B85E-7A58-4D06-B370-22BBA50FEF38}" type="pres">
      <dgm:prSet presAssocID="{1EC6CAF3-01C2-43D2-88B7-B2A2463AE9B2}" presName="textRect" presStyleLbl="revTx" presStyleIdx="0" presStyleCnt="3">
        <dgm:presLayoutVars>
          <dgm:chMax val="1"/>
          <dgm:chPref val="1"/>
        </dgm:presLayoutVars>
      </dgm:prSet>
      <dgm:spPr/>
    </dgm:pt>
    <dgm:pt modelId="{1B7093DB-AE8F-459E-9697-CFB4B0CBC73E}" type="pres">
      <dgm:prSet presAssocID="{B186A0AF-F952-4B34-AE63-F085E9B8EDFB}" presName="sibTrans" presStyleCnt="0"/>
      <dgm:spPr/>
    </dgm:pt>
    <dgm:pt modelId="{8EC39E62-7F23-47C8-97D4-F2BC952D9833}" type="pres">
      <dgm:prSet presAssocID="{D6D9273C-898D-469D-AE4A-2CFA77C470F0}" presName="compNode" presStyleCnt="0"/>
      <dgm:spPr/>
    </dgm:pt>
    <dgm:pt modelId="{98765E65-D64D-453A-8B8C-CB2CE0F7539A}" type="pres">
      <dgm:prSet presAssocID="{D6D9273C-898D-469D-AE4A-2CFA77C470F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01C0147-D612-4D9C-A309-2EB183AB1B3B}" type="pres">
      <dgm:prSet presAssocID="{D6D9273C-898D-469D-AE4A-2CFA77C470F0}" presName="spaceRect" presStyleCnt="0"/>
      <dgm:spPr/>
    </dgm:pt>
    <dgm:pt modelId="{4740273A-C706-48CF-9DBC-D8B04A76B16A}" type="pres">
      <dgm:prSet presAssocID="{D6D9273C-898D-469D-AE4A-2CFA77C470F0}" presName="textRect" presStyleLbl="revTx" presStyleIdx="1" presStyleCnt="3">
        <dgm:presLayoutVars>
          <dgm:chMax val="1"/>
          <dgm:chPref val="1"/>
        </dgm:presLayoutVars>
      </dgm:prSet>
      <dgm:spPr/>
    </dgm:pt>
    <dgm:pt modelId="{41D7B0BF-2256-4817-A923-41233826A311}" type="pres">
      <dgm:prSet presAssocID="{84CABE13-E5E6-4F9E-B2AA-9CAA1768F731}" presName="sibTrans" presStyleCnt="0"/>
      <dgm:spPr/>
    </dgm:pt>
    <dgm:pt modelId="{8A297BED-E6CB-4FBB-8E95-6D3710275CB5}" type="pres">
      <dgm:prSet presAssocID="{5CBB1E48-1002-4975-8A4B-49F04E0F5EA9}" presName="compNode" presStyleCnt="0"/>
      <dgm:spPr/>
    </dgm:pt>
    <dgm:pt modelId="{DB65C19C-3F1B-45DE-AC40-5A20610AD0FB}" type="pres">
      <dgm:prSet presAssocID="{5CBB1E48-1002-4975-8A4B-49F04E0F5EA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8B01C20D-CD94-4E54-9743-31C657E0B7E2}" type="pres">
      <dgm:prSet presAssocID="{5CBB1E48-1002-4975-8A4B-49F04E0F5EA9}" presName="spaceRect" presStyleCnt="0"/>
      <dgm:spPr/>
    </dgm:pt>
    <dgm:pt modelId="{7565C1F3-9CDA-4E66-B654-78E1AA12D52A}" type="pres">
      <dgm:prSet presAssocID="{5CBB1E48-1002-4975-8A4B-49F04E0F5EA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DCEC034-204A-4F21-923B-ED559106E61E}" type="presOf" srcId="{5CBB1E48-1002-4975-8A4B-49F04E0F5EA9}" destId="{7565C1F3-9CDA-4E66-B654-78E1AA12D52A}" srcOrd="0" destOrd="0" presId="urn:microsoft.com/office/officeart/2018/2/layout/IconLabelList"/>
    <dgm:cxn modelId="{5730F33F-D24B-486B-A8D3-8A147D133492}" srcId="{1A67558E-737A-47C2-9CF4-00BA425DCFD5}" destId="{D6D9273C-898D-469D-AE4A-2CFA77C470F0}" srcOrd="1" destOrd="0" parTransId="{B28C7721-6445-475A-B113-26A995BE8544}" sibTransId="{84CABE13-E5E6-4F9E-B2AA-9CAA1768F731}"/>
    <dgm:cxn modelId="{F6F03370-2A6A-40E5-85B8-C61216EDFF64}" srcId="{1A67558E-737A-47C2-9CF4-00BA425DCFD5}" destId="{5CBB1E48-1002-4975-8A4B-49F04E0F5EA9}" srcOrd="2" destOrd="0" parTransId="{FFFBEA98-0102-40EE-BC0D-C394EA329225}" sibTransId="{D2DD11FB-3FAF-40E9-B8DC-A02018333388}"/>
    <dgm:cxn modelId="{C9A6A478-E048-4BBA-AF23-EE5B42ACFE90}" type="presOf" srcId="{D6D9273C-898D-469D-AE4A-2CFA77C470F0}" destId="{4740273A-C706-48CF-9DBC-D8B04A76B16A}" srcOrd="0" destOrd="0" presId="urn:microsoft.com/office/officeart/2018/2/layout/IconLabelList"/>
    <dgm:cxn modelId="{80F7F693-16B4-4AA2-94D2-19A4DD1C19EB}" type="presOf" srcId="{1A67558E-737A-47C2-9CF4-00BA425DCFD5}" destId="{8E981D85-E1CB-42F0-8B71-27BED96E6C3C}" srcOrd="0" destOrd="0" presId="urn:microsoft.com/office/officeart/2018/2/layout/IconLabelList"/>
    <dgm:cxn modelId="{FDF5F494-74CF-4566-BCFA-FE3978BE0703}" srcId="{1A67558E-737A-47C2-9CF4-00BA425DCFD5}" destId="{1EC6CAF3-01C2-43D2-88B7-B2A2463AE9B2}" srcOrd="0" destOrd="0" parTransId="{D32A5927-D5A0-4745-B123-7516FAEAF133}" sibTransId="{B186A0AF-F952-4B34-AE63-F085E9B8EDFB}"/>
    <dgm:cxn modelId="{614503DC-219E-46C5-A6EE-8760F56F2B7D}" type="presOf" srcId="{1EC6CAF3-01C2-43D2-88B7-B2A2463AE9B2}" destId="{38A8B85E-7A58-4D06-B370-22BBA50FEF38}" srcOrd="0" destOrd="0" presId="urn:microsoft.com/office/officeart/2018/2/layout/IconLabelList"/>
    <dgm:cxn modelId="{41147D97-8088-4F83-BB16-AA23421E5970}" type="presParOf" srcId="{8E981D85-E1CB-42F0-8B71-27BED96E6C3C}" destId="{A1ED4D32-10FF-4E88-A42F-55E066E3C92A}" srcOrd="0" destOrd="0" presId="urn:microsoft.com/office/officeart/2018/2/layout/IconLabelList"/>
    <dgm:cxn modelId="{B77C3B8A-ED58-4349-995F-C21EE0D5254C}" type="presParOf" srcId="{A1ED4D32-10FF-4E88-A42F-55E066E3C92A}" destId="{BB8F36C5-3968-4EB4-898E-65414783773C}" srcOrd="0" destOrd="0" presId="urn:microsoft.com/office/officeart/2018/2/layout/IconLabelList"/>
    <dgm:cxn modelId="{969267F7-6B72-42E4-934B-EDDB0D46D1FB}" type="presParOf" srcId="{A1ED4D32-10FF-4E88-A42F-55E066E3C92A}" destId="{6E800CFE-F894-42B6-96C0-12A214FBA3C2}" srcOrd="1" destOrd="0" presId="urn:microsoft.com/office/officeart/2018/2/layout/IconLabelList"/>
    <dgm:cxn modelId="{09DC87DB-0A75-4BF6-8DE4-E3A3A6DBE48A}" type="presParOf" srcId="{A1ED4D32-10FF-4E88-A42F-55E066E3C92A}" destId="{38A8B85E-7A58-4D06-B370-22BBA50FEF38}" srcOrd="2" destOrd="0" presId="urn:microsoft.com/office/officeart/2018/2/layout/IconLabelList"/>
    <dgm:cxn modelId="{AC7C1BC3-0A8C-4981-93AF-80E25D78EDAF}" type="presParOf" srcId="{8E981D85-E1CB-42F0-8B71-27BED96E6C3C}" destId="{1B7093DB-AE8F-459E-9697-CFB4B0CBC73E}" srcOrd="1" destOrd="0" presId="urn:microsoft.com/office/officeart/2018/2/layout/IconLabelList"/>
    <dgm:cxn modelId="{AF4B9008-92E2-4FBF-846C-C71A5CDC7EFD}" type="presParOf" srcId="{8E981D85-E1CB-42F0-8B71-27BED96E6C3C}" destId="{8EC39E62-7F23-47C8-97D4-F2BC952D9833}" srcOrd="2" destOrd="0" presId="urn:microsoft.com/office/officeart/2018/2/layout/IconLabelList"/>
    <dgm:cxn modelId="{B397A2C8-6E46-4453-85A1-999A64519461}" type="presParOf" srcId="{8EC39E62-7F23-47C8-97D4-F2BC952D9833}" destId="{98765E65-D64D-453A-8B8C-CB2CE0F7539A}" srcOrd="0" destOrd="0" presId="urn:microsoft.com/office/officeart/2018/2/layout/IconLabelList"/>
    <dgm:cxn modelId="{419F3518-FE80-482D-BEDD-1281422B7045}" type="presParOf" srcId="{8EC39E62-7F23-47C8-97D4-F2BC952D9833}" destId="{001C0147-D612-4D9C-A309-2EB183AB1B3B}" srcOrd="1" destOrd="0" presId="urn:microsoft.com/office/officeart/2018/2/layout/IconLabelList"/>
    <dgm:cxn modelId="{1F3373E2-91E3-4427-A96E-0C1A60B7A5AB}" type="presParOf" srcId="{8EC39E62-7F23-47C8-97D4-F2BC952D9833}" destId="{4740273A-C706-48CF-9DBC-D8B04A76B16A}" srcOrd="2" destOrd="0" presId="urn:microsoft.com/office/officeart/2018/2/layout/IconLabelList"/>
    <dgm:cxn modelId="{2DB18A91-AF8E-4554-80F0-87E4004F0838}" type="presParOf" srcId="{8E981D85-E1CB-42F0-8B71-27BED96E6C3C}" destId="{41D7B0BF-2256-4817-A923-41233826A311}" srcOrd="3" destOrd="0" presId="urn:microsoft.com/office/officeart/2018/2/layout/IconLabelList"/>
    <dgm:cxn modelId="{169B5F5A-2BE0-42ED-8D09-E8C9956B1A2E}" type="presParOf" srcId="{8E981D85-E1CB-42F0-8B71-27BED96E6C3C}" destId="{8A297BED-E6CB-4FBB-8E95-6D3710275CB5}" srcOrd="4" destOrd="0" presId="urn:microsoft.com/office/officeart/2018/2/layout/IconLabelList"/>
    <dgm:cxn modelId="{120BD7CD-AC8C-473D-B532-597034D467C1}" type="presParOf" srcId="{8A297BED-E6CB-4FBB-8E95-6D3710275CB5}" destId="{DB65C19C-3F1B-45DE-AC40-5A20610AD0FB}" srcOrd="0" destOrd="0" presId="urn:microsoft.com/office/officeart/2018/2/layout/IconLabelList"/>
    <dgm:cxn modelId="{016310FF-A8AA-48A6-B3BA-FC98A9E637C0}" type="presParOf" srcId="{8A297BED-E6CB-4FBB-8E95-6D3710275CB5}" destId="{8B01C20D-CD94-4E54-9743-31C657E0B7E2}" srcOrd="1" destOrd="0" presId="urn:microsoft.com/office/officeart/2018/2/layout/IconLabelList"/>
    <dgm:cxn modelId="{F06334B1-8A06-417A-83E0-DEA06122A22D}" type="presParOf" srcId="{8A297BED-E6CB-4FBB-8E95-6D3710275CB5}" destId="{7565C1F3-9CDA-4E66-B654-78E1AA12D52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8F36C5-3968-4EB4-898E-65414783773C}">
      <dsp:nvSpPr>
        <dsp:cNvPr id="0" name=""/>
        <dsp:cNvSpPr/>
      </dsp:nvSpPr>
      <dsp:spPr>
        <a:xfrm>
          <a:off x="915389" y="279192"/>
          <a:ext cx="1248817" cy="124881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A8B85E-7A58-4D06-B370-22BBA50FEF38}">
      <dsp:nvSpPr>
        <dsp:cNvPr id="0" name=""/>
        <dsp:cNvSpPr/>
      </dsp:nvSpPr>
      <dsp:spPr>
        <a:xfrm>
          <a:off x="152222" y="1875690"/>
          <a:ext cx="27751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Gibbs, G. (1988). </a:t>
          </a:r>
          <a:r>
            <a:rPr lang="en-GB" sz="1400" i="1" kern="1200"/>
            <a:t>Learning by Doing: A Guide to Teaching and Learning Methods</a:t>
          </a:r>
          <a:r>
            <a:rPr lang="en-GB" sz="1400" kern="1200"/>
            <a:t>. Oxford: Further Education Unit.</a:t>
          </a:r>
          <a:endParaRPr lang="en-US" sz="1400" kern="1200"/>
        </a:p>
      </dsp:txBody>
      <dsp:txXfrm>
        <a:off x="152222" y="1875690"/>
        <a:ext cx="2775149" cy="720000"/>
      </dsp:txXfrm>
    </dsp:sp>
    <dsp:sp modelId="{98765E65-D64D-453A-8B8C-CB2CE0F7539A}">
      <dsp:nvSpPr>
        <dsp:cNvPr id="0" name=""/>
        <dsp:cNvSpPr/>
      </dsp:nvSpPr>
      <dsp:spPr>
        <a:xfrm>
          <a:off x="4176189" y="279192"/>
          <a:ext cx="1248817" cy="124881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40273A-C706-48CF-9DBC-D8B04A76B16A}">
      <dsp:nvSpPr>
        <dsp:cNvPr id="0" name=""/>
        <dsp:cNvSpPr/>
      </dsp:nvSpPr>
      <dsp:spPr>
        <a:xfrm>
          <a:off x="3413023" y="1875690"/>
          <a:ext cx="27751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Dweck, C. (2006). </a:t>
          </a:r>
          <a:r>
            <a:rPr lang="en-GB" sz="1400" i="1" kern="1200"/>
            <a:t>Mindset: The New Psychology of Success</a:t>
          </a:r>
          <a:r>
            <a:rPr lang="en-GB" sz="1400" kern="1200"/>
            <a:t>. Random House.</a:t>
          </a:r>
          <a:endParaRPr lang="en-US" sz="1400" kern="1200"/>
        </a:p>
      </dsp:txBody>
      <dsp:txXfrm>
        <a:off x="3413023" y="1875690"/>
        <a:ext cx="2775149" cy="720000"/>
      </dsp:txXfrm>
    </dsp:sp>
    <dsp:sp modelId="{DB65C19C-3F1B-45DE-AC40-5A20610AD0FB}">
      <dsp:nvSpPr>
        <dsp:cNvPr id="0" name=""/>
        <dsp:cNvSpPr/>
      </dsp:nvSpPr>
      <dsp:spPr>
        <a:xfrm>
          <a:off x="7436990" y="279192"/>
          <a:ext cx="1248817" cy="124881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65C1F3-9CDA-4E66-B654-78E1AA12D52A}">
      <dsp:nvSpPr>
        <dsp:cNvPr id="0" name=""/>
        <dsp:cNvSpPr/>
      </dsp:nvSpPr>
      <dsp:spPr>
        <a:xfrm>
          <a:off x="6673824" y="1875690"/>
          <a:ext cx="27751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Kolb, D. A. (1984). </a:t>
          </a:r>
          <a:r>
            <a:rPr lang="en-GB" sz="1400" i="1" kern="1200"/>
            <a:t>Experiential Learning: Experience as the Source of Learning and Development</a:t>
          </a:r>
          <a:r>
            <a:rPr lang="en-GB" sz="1400" kern="1200"/>
            <a:t>. Prentice-Hall.</a:t>
          </a:r>
          <a:endParaRPr lang="en-US" sz="1400" kern="1200"/>
        </a:p>
      </dsp:txBody>
      <dsp:txXfrm>
        <a:off x="6673824" y="1875690"/>
        <a:ext cx="2775149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4/21/25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4/21/25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4/21/25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jpe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jpe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Relationship Id="rId9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4.png"/><Relationship Id="rId5" Type="http://schemas.openxmlformats.org/officeDocument/2006/relationships/image" Target="../media/image13.jpe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4.jpe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2.jpeg"/><Relationship Id="rId9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6.jpe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7.jpe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7.png"/><Relationship Id="rId4" Type="http://schemas.openxmlformats.org/officeDocument/2006/relationships/image" Target="../media/image2.jpeg"/><Relationship Id="rId9" Type="http://schemas.microsoft.com/office/2007/relationships/diagramDrawing" Target="../diagrams/drawing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6507E-4F76-D85E-7430-18692E9924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9739" y="2416628"/>
            <a:ext cx="7352522" cy="690466"/>
          </a:xfrm>
        </p:spPr>
        <p:txBody>
          <a:bodyPr/>
          <a:lstStyle/>
          <a:p>
            <a:r>
              <a:rPr lang="en-US" sz="4000" dirty="0"/>
              <a:t>Self Evaluation, PDP &amp; Reflection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13AF19-DD8D-D329-46B2-2BF9DF3EAC2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Oliver Shopland (2404045)</a:t>
            </a:r>
          </a:p>
          <a:p>
            <a:r>
              <a:rPr lang="en-US" dirty="0"/>
              <a:t>LDE Assignment 2 </a:t>
            </a:r>
          </a:p>
        </p:txBody>
      </p:sp>
      <p:pic>
        <p:nvPicPr>
          <p:cNvPr id="5" name="Audio Recording 21 Apr 2025 at 4:44:30 pm">
            <a:hlinkClick r:id="" action="ppaction://media"/>
            <a:extLst>
              <a:ext uri="{FF2B5EF4-FFF2-40B4-BE49-F238E27FC236}">
                <a16:creationId xmlns:a16="http://schemas.microsoft.com/office/drawing/2014/main" id="{C3D77188-04C2-C4E5-3231-FCE4D86788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85998" y="457199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586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9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33" name="Group 1032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034" name="Picture 1033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035" name="Rectangle 1034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1036" name="Picture 1035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037" name="Picture 1036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13282B4-E2D1-5200-1746-71E8E332B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>
            <a:normAutofit/>
          </a:bodyPr>
          <a:lstStyle/>
          <a:p>
            <a:r>
              <a:rPr lang="en-US" sz="4100"/>
              <a:t>Self Evaluation</a:t>
            </a:r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The Value of Self Evaluation. A self-evaluation is an imperative… | by ...">
            <a:extLst>
              <a:ext uri="{FF2B5EF4-FFF2-40B4-BE49-F238E27FC236}">
                <a16:creationId xmlns:a16="http://schemas.microsoft.com/office/drawing/2014/main" id="{96234A56-26EF-FE5E-B98C-01B0E34483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84" b="-2"/>
          <a:stretch/>
        </p:blipFill>
        <p:spPr bwMode="auto">
          <a:xfrm>
            <a:off x="2228513" y="2008023"/>
            <a:ext cx="3670946" cy="2683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41" name="Straight Connector 1040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32F498-011E-7A9D-76FD-CB5F559D59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824" y="2556932"/>
            <a:ext cx="3643805" cy="3318936"/>
          </a:xfrm>
        </p:spPr>
        <p:txBody>
          <a:bodyPr>
            <a:normAutofit/>
          </a:bodyPr>
          <a:lstStyle/>
          <a:p>
            <a:r>
              <a:rPr lang="en-US" dirty="0"/>
              <a:t>Logical Thinker</a:t>
            </a:r>
          </a:p>
          <a:p>
            <a:r>
              <a:rPr lang="en-US" dirty="0"/>
              <a:t>Adaptable</a:t>
            </a:r>
          </a:p>
          <a:p>
            <a:r>
              <a:rPr lang="en-US" dirty="0"/>
              <a:t>Persistent Problem Solver</a:t>
            </a:r>
          </a:p>
        </p:txBody>
      </p:sp>
      <p:pic>
        <p:nvPicPr>
          <p:cNvPr id="4" name="Audio Recording 21 Apr 2025 at 4:45:37 pm">
            <a:hlinkClick r:id="" action="ppaction://media"/>
            <a:extLst>
              <a:ext uri="{FF2B5EF4-FFF2-40B4-BE49-F238E27FC236}">
                <a16:creationId xmlns:a16="http://schemas.microsoft.com/office/drawing/2014/main" id="{E26ADA5F-E7E9-0AED-750E-28705DF994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535697" y="484293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4775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9" name="Rectangle 2058">
            <a:extLst>
              <a:ext uri="{FF2B5EF4-FFF2-40B4-BE49-F238E27FC236}">
                <a16:creationId xmlns:a16="http://schemas.microsoft.com/office/drawing/2014/main" id="{EE15D8F5-87D0-452C-93FB-8CA3F98D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61" name="Group 2060">
            <a:extLst>
              <a:ext uri="{FF2B5EF4-FFF2-40B4-BE49-F238E27FC236}">
                <a16:creationId xmlns:a16="http://schemas.microsoft.com/office/drawing/2014/main" id="{79BCF8C7-8464-4B36-AF07-C89E5129ED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062" name="Picture 2061">
              <a:extLst>
                <a:ext uri="{FF2B5EF4-FFF2-40B4-BE49-F238E27FC236}">
                  <a16:creationId xmlns:a16="http://schemas.microsoft.com/office/drawing/2014/main" id="{69A16566-722B-41C8-8B9F-B133B71E23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063" name="Rectangle 2062">
              <a:extLst>
                <a:ext uri="{FF2B5EF4-FFF2-40B4-BE49-F238E27FC236}">
                  <a16:creationId xmlns:a16="http://schemas.microsoft.com/office/drawing/2014/main" id="{5F929A8C-ADE2-462E-A437-C028E4648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2064" name="Picture 2063">
              <a:extLst>
                <a:ext uri="{FF2B5EF4-FFF2-40B4-BE49-F238E27FC236}">
                  <a16:creationId xmlns:a16="http://schemas.microsoft.com/office/drawing/2014/main" id="{117397E4-1968-4513-988E-69C130AC1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065" name="Picture 2064">
              <a:extLst>
                <a:ext uri="{FF2B5EF4-FFF2-40B4-BE49-F238E27FC236}">
                  <a16:creationId xmlns:a16="http://schemas.microsoft.com/office/drawing/2014/main" id="{DA0B6105-4183-4AEC-BDB1-E67B7B2C70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165E848-6F99-DEBE-FB13-C709FF9D6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858" y="982132"/>
            <a:ext cx="4842190" cy="1774814"/>
          </a:xfrm>
        </p:spPr>
        <p:txBody>
          <a:bodyPr>
            <a:normAutofit/>
          </a:bodyPr>
          <a:lstStyle/>
          <a:p>
            <a:r>
              <a:rPr lang="en-US"/>
              <a:t>Identified Skill Gaps</a:t>
            </a:r>
          </a:p>
        </p:txBody>
      </p:sp>
      <p:cxnSp>
        <p:nvCxnSpPr>
          <p:cNvPr id="2067" name="Straight Connector 2066">
            <a:extLst>
              <a:ext uri="{FF2B5EF4-FFF2-40B4-BE49-F238E27FC236}">
                <a16:creationId xmlns:a16="http://schemas.microsoft.com/office/drawing/2014/main" id="{5A8B956C-6D95-401E-8C33-997227D9D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46233" y="2838638"/>
            <a:ext cx="46634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052" name="Picture 4" descr="Antique Clock Buying Guide | eBay">
            <a:extLst>
              <a:ext uri="{FF2B5EF4-FFF2-40B4-BE49-F238E27FC236}">
                <a16:creationId xmlns:a16="http://schemas.microsoft.com/office/drawing/2014/main" id="{315B0D4C-7384-09AD-1FF8-08D9062857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3" r="5534" b="-3"/>
          <a:stretch/>
        </p:blipFill>
        <p:spPr bwMode="auto">
          <a:xfrm>
            <a:off x="1295401" y="3153522"/>
            <a:ext cx="2216907" cy="2418902"/>
          </a:xfrm>
          <a:prstGeom prst="rect">
            <a:avLst/>
          </a:prstGeom>
          <a:noFill/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Assertiveness for Better Communication | Create Your Happy">
            <a:extLst>
              <a:ext uri="{FF2B5EF4-FFF2-40B4-BE49-F238E27FC236}">
                <a16:creationId xmlns:a16="http://schemas.microsoft.com/office/drawing/2014/main" id="{31EE51A1-A3AC-420A-C368-C6C98E4785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76" r="20683" b="3"/>
          <a:stretch/>
        </p:blipFill>
        <p:spPr bwMode="auto">
          <a:xfrm>
            <a:off x="3837973" y="3153522"/>
            <a:ext cx="2229372" cy="2418902"/>
          </a:xfrm>
          <a:prstGeom prst="rect">
            <a:avLst/>
          </a:prstGeom>
          <a:noFill/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9A4A2-B03C-AB11-EF50-A56CA05BAA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4033" y="2939976"/>
            <a:ext cx="4528947" cy="1034136"/>
          </a:xfrm>
        </p:spPr>
        <p:txBody>
          <a:bodyPr>
            <a:normAutofit/>
          </a:bodyPr>
          <a:lstStyle/>
          <a:p>
            <a:r>
              <a:rPr lang="en-US" dirty="0"/>
              <a:t>Time Management</a:t>
            </a:r>
          </a:p>
          <a:p>
            <a:r>
              <a:rPr lang="en-US" dirty="0"/>
              <a:t>Confidence in Communication</a:t>
            </a:r>
          </a:p>
        </p:txBody>
      </p:sp>
      <p:pic>
        <p:nvPicPr>
          <p:cNvPr id="4" name="Audio Recording 21 Apr 2025 at 4:46:17 pm">
            <a:hlinkClick r:id="" action="ppaction://media"/>
            <a:extLst>
              <a:ext uri="{FF2B5EF4-FFF2-40B4-BE49-F238E27FC236}">
                <a16:creationId xmlns:a16="http://schemas.microsoft.com/office/drawing/2014/main" id="{7B819389-3A70-2895-7BF8-925FF6C100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675357" y="477845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167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6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2723366-C73B-4ED6-ADEF-29911C6BC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7A4152-8E41-4D1C-B88C-57C5C430A6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631" y="484632"/>
            <a:ext cx="11222737" cy="1479635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7B32FE-819B-0EFF-50DD-AFCD1533C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421" y="796374"/>
            <a:ext cx="10583158" cy="88002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Personal Development Plan (PDP)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9F76F5-72D4-4814-9169-8F535AEEB8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747" y="648377"/>
            <a:ext cx="10890504" cy="115214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6202988-4466-42C5-B33A-AFABF051B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12192000" cy="4572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62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D3DA34-71F8-172E-404C-72A6C315C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612256"/>
            <a:ext cx="9710056" cy="3263612"/>
          </a:xfrm>
        </p:spPr>
        <p:txBody>
          <a:bodyPr>
            <a:normAutofit/>
          </a:bodyPr>
          <a:lstStyle/>
          <a:p>
            <a:r>
              <a:rPr lang="en-US" dirty="0"/>
              <a:t>Time-Blocking</a:t>
            </a:r>
          </a:p>
          <a:p>
            <a:r>
              <a:rPr lang="en-US" dirty="0"/>
              <a:t>Trello</a:t>
            </a:r>
          </a:p>
          <a:p>
            <a:r>
              <a:rPr lang="en-US" dirty="0"/>
              <a:t>SMART (Specific, Measurable, Achievable, Relevant, and Time-Bound) Goals</a:t>
            </a:r>
          </a:p>
        </p:txBody>
      </p:sp>
      <p:pic>
        <p:nvPicPr>
          <p:cNvPr id="3074" name="Picture 2" descr="Trello New Logo PNG vector in SVG, PDF, AI, CDR format">
            <a:extLst>
              <a:ext uri="{FF2B5EF4-FFF2-40B4-BE49-F238E27FC236}">
                <a16:creationId xmlns:a16="http://schemas.microsoft.com/office/drawing/2014/main" id="{9FCFE062-C4DB-1F2E-7A34-C9052D6C2F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146" b="30254"/>
          <a:stretch/>
        </p:blipFill>
        <p:spPr bwMode="auto">
          <a:xfrm>
            <a:off x="1527175" y="4261461"/>
            <a:ext cx="4231368" cy="1257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A Complete Guide to Time Blocking | PM Study Circle">
            <a:extLst>
              <a:ext uri="{FF2B5EF4-FFF2-40B4-BE49-F238E27FC236}">
                <a16:creationId xmlns:a16="http://schemas.microsoft.com/office/drawing/2014/main" id="{E991B136-BEAC-831D-170F-50ED6F6C70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4209" y="4345120"/>
            <a:ext cx="3890616" cy="1716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Recording 21 Apr 2025 at 4:47:05 pm">
            <a:hlinkClick r:id="" action="ppaction://media"/>
            <a:extLst>
              <a:ext uri="{FF2B5EF4-FFF2-40B4-BE49-F238E27FC236}">
                <a16:creationId xmlns:a16="http://schemas.microsoft.com/office/drawing/2014/main" id="{7CBA6376-272A-828E-35AB-2DAB0ACF84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301864" y="259653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996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7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0B78BE18-6882-4FAA-BC8C-CA216E963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1A34F12D-8C0F-46CA-9F4A-D56193C37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88137"/>
            <a:ext cx="11227442" cy="5883295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114300" dist="127000" dir="4800000" sx="99000" sy="99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4098" name="Picture 2" descr="Why effective communication is your key to success">
            <a:extLst>
              <a:ext uri="{FF2B5EF4-FFF2-40B4-BE49-F238E27FC236}">
                <a16:creationId xmlns:a16="http://schemas.microsoft.com/office/drawing/2014/main" id="{E5084394-A820-83BF-725F-1143F259FF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1498"/>
          <a:stretch/>
        </p:blipFill>
        <p:spPr bwMode="auto">
          <a:xfrm>
            <a:off x="486138" y="486568"/>
            <a:ext cx="11227442" cy="5883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7" name="Rectangle 4106">
            <a:extLst>
              <a:ext uri="{FF2B5EF4-FFF2-40B4-BE49-F238E27FC236}">
                <a16:creationId xmlns:a16="http://schemas.microsoft.com/office/drawing/2014/main" id="{F3838012-22B6-4303-8F29-04E1419B3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9F97EB-5F31-775C-7216-695619812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PDP – Communication Improvement</a:t>
            </a:r>
          </a:p>
        </p:txBody>
      </p:sp>
      <p:cxnSp>
        <p:nvCxnSpPr>
          <p:cNvPr id="4109" name="Straight Connector 4108">
            <a:extLst>
              <a:ext uri="{FF2B5EF4-FFF2-40B4-BE49-F238E27FC236}">
                <a16:creationId xmlns:a16="http://schemas.microsoft.com/office/drawing/2014/main" id="{AB061FF5-9F81-427C-8DA5-398939551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2351" y="2421466"/>
            <a:ext cx="9407298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4111" name="Group 4110">
            <a:extLst>
              <a:ext uri="{FF2B5EF4-FFF2-40B4-BE49-F238E27FC236}">
                <a16:creationId xmlns:a16="http://schemas.microsoft.com/office/drawing/2014/main" id="{F03F5A17-2CE9-4ADD-9FAF-C1A0BB39C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8288" y="3128956"/>
            <a:ext cx="12234672" cy="658368"/>
            <a:chOff x="-18288" y="3128956"/>
            <a:chExt cx="12234672" cy="658368"/>
          </a:xfrm>
        </p:grpSpPr>
        <p:sp useBgFill="1">
          <p:nvSpPr>
            <p:cNvPr id="4112" name="Rounded Rectangle 20">
              <a:extLst>
                <a:ext uri="{FF2B5EF4-FFF2-40B4-BE49-F238E27FC236}">
                  <a16:creationId xmlns:a16="http://schemas.microsoft.com/office/drawing/2014/main" id="{4A88F887-B43E-4CD1-BCE2-739013C68D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2303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4113" name="Picture 4112">
              <a:extLst>
                <a:ext uri="{FF2B5EF4-FFF2-40B4-BE49-F238E27FC236}">
                  <a16:creationId xmlns:a16="http://schemas.microsoft.com/office/drawing/2014/main" id="{2C9D3412-AB4A-4E20-9A79-B2C80D198B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8288" y="3154680"/>
              <a:ext cx="777240" cy="606425"/>
            </a:xfrm>
            <a:prstGeom prst="rect">
              <a:avLst/>
            </a:prstGeom>
          </p:spPr>
        </p:pic>
        <p:sp useBgFill="1">
          <p:nvSpPr>
            <p:cNvPr id="4114" name="Rounded Rectangle 22">
              <a:extLst>
                <a:ext uri="{FF2B5EF4-FFF2-40B4-BE49-F238E27FC236}">
                  <a16:creationId xmlns:a16="http://schemas.microsoft.com/office/drawing/2014/main" id="{A1D7D010-E182-46E6-9264-B39552853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14377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4115" name="Picture 4114">
              <a:extLst>
                <a:ext uri="{FF2B5EF4-FFF2-40B4-BE49-F238E27FC236}">
                  <a16:creationId xmlns:a16="http://schemas.microsoft.com/office/drawing/2014/main" id="{F4783A7B-2E08-42E4-87EC-EE59B873D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11439144" y="3154680"/>
              <a:ext cx="777240" cy="606425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DE9B5B-2B27-8C51-CC50-ED10F6CFC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Communicating more in meetings</a:t>
            </a:r>
          </a:p>
          <a:p>
            <a:r>
              <a:rPr lang="en-US">
                <a:solidFill>
                  <a:schemeClr val="tx1"/>
                </a:solidFill>
              </a:rPr>
              <a:t>Asking questions for clarification</a:t>
            </a:r>
          </a:p>
          <a:p>
            <a:r>
              <a:rPr lang="en-US">
                <a:solidFill>
                  <a:schemeClr val="tx1"/>
                </a:solidFill>
              </a:rPr>
              <a:t>Engaging in coding communities and peer discussions </a:t>
            </a:r>
          </a:p>
        </p:txBody>
      </p:sp>
      <p:pic>
        <p:nvPicPr>
          <p:cNvPr id="4" name="Audio Recording 21 Apr 2025 at 4:48:23 pm">
            <a:hlinkClick r:id="" action="ppaction://media"/>
            <a:extLst>
              <a:ext uri="{FF2B5EF4-FFF2-40B4-BE49-F238E27FC236}">
                <a16:creationId xmlns:a16="http://schemas.microsoft.com/office/drawing/2014/main" id="{D2B38E1B-3C5B-7407-3BF7-70C877268A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392351" y="410912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1392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7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575D7A7-3C36-4508-9BC6-70A93BD3C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BC964A0D-06B7-4C16-AC9F-20ADDA8059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F5703F5C-55DF-45CD-BC3F-3BE8F1033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A8C7134F-70F9-4826-A97E-9B39AEA08F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39351E73-B6DD-4B56-8EE9-C16B5711C4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E446D0E-6531-40B7-A182-FB8602439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2C7FDF9-C2A1-45C5-A49B-8B1CA2A3C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7"/>
            <a:stretch/>
          </a:blipFill>
          <a:ln w="15875" cap="flat" cmpd="sng" algn="ctr">
            <a:solidFill>
              <a:srgbClr val="AB946B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D8988FF-4B5F-49A9-BB7F-B49C1610F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C86F0AC-B44D-B3D5-BD88-F07E67256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0173" y="2764364"/>
            <a:ext cx="6837894" cy="75776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 dirty="0"/>
              <a:t>Reflection and Lifelong Learning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E580401-353D-4D90-9CA7-316BFD718E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" name="Audio Recording 21 Apr 2025 at 4:48:53 pm">
            <a:hlinkClick r:id="" action="ppaction://media"/>
            <a:extLst>
              <a:ext uri="{FF2B5EF4-FFF2-40B4-BE49-F238E27FC236}">
                <a16:creationId xmlns:a16="http://schemas.microsoft.com/office/drawing/2014/main" id="{F488417F-A60B-A570-1AC9-8C2DD1B808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682720" y="376025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7359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5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6" name="Rectangle 5135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138" name="Group 5137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5130" name="Picture 5129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5139" name="Rectangle 5138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5132" name="Picture 5131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5140" name="Picture 5139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F28814A-C53A-236D-1933-B0987A8E2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>
                <a:solidFill>
                  <a:srgbClr val="262626"/>
                </a:solidFill>
              </a:rPr>
              <a:t>Gibbs’ Reflective Cycle</a:t>
            </a:r>
          </a:p>
        </p:txBody>
      </p:sp>
      <p:sp>
        <p:nvSpPr>
          <p:cNvPr id="5135" name="Rectangle 5134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Gibbs reflective cycle - aidbap">
            <a:extLst>
              <a:ext uri="{FF2B5EF4-FFF2-40B4-BE49-F238E27FC236}">
                <a16:creationId xmlns:a16="http://schemas.microsoft.com/office/drawing/2014/main" id="{720148BB-DDFF-9C61-E38C-FB81524350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12683" y="1531617"/>
            <a:ext cx="5278777" cy="361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137" name="Straight Connector 5136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0E2886-12BF-79E9-41C2-4C6AC7914C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824" y="2556932"/>
            <a:ext cx="3360771" cy="331893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262626"/>
                </a:solidFill>
              </a:rPr>
              <a:t>Description</a:t>
            </a:r>
          </a:p>
          <a:p>
            <a:r>
              <a:rPr lang="en-US">
                <a:solidFill>
                  <a:srgbClr val="262626"/>
                </a:solidFill>
              </a:rPr>
              <a:t>Feelings</a:t>
            </a:r>
          </a:p>
          <a:p>
            <a:r>
              <a:rPr lang="en-US">
                <a:solidFill>
                  <a:srgbClr val="262626"/>
                </a:solidFill>
              </a:rPr>
              <a:t>Evaluation</a:t>
            </a:r>
          </a:p>
          <a:p>
            <a:r>
              <a:rPr lang="en-US">
                <a:solidFill>
                  <a:srgbClr val="262626"/>
                </a:solidFill>
              </a:rPr>
              <a:t>Analysis </a:t>
            </a:r>
          </a:p>
          <a:p>
            <a:r>
              <a:rPr lang="en-US">
                <a:solidFill>
                  <a:srgbClr val="262626"/>
                </a:solidFill>
              </a:rPr>
              <a:t>Conclusion</a:t>
            </a:r>
          </a:p>
          <a:p>
            <a:r>
              <a:rPr lang="en-US">
                <a:solidFill>
                  <a:srgbClr val="262626"/>
                </a:solidFill>
              </a:rPr>
              <a:t>Action Plan</a:t>
            </a:r>
          </a:p>
        </p:txBody>
      </p:sp>
      <p:pic>
        <p:nvPicPr>
          <p:cNvPr id="4" name="Audio Recording 21 Apr 2025 at 4:49:38 pm">
            <a:hlinkClick r:id="" action="ppaction://media"/>
            <a:extLst>
              <a:ext uri="{FF2B5EF4-FFF2-40B4-BE49-F238E27FC236}">
                <a16:creationId xmlns:a16="http://schemas.microsoft.com/office/drawing/2014/main" id="{060A4E43-FA6A-734D-524F-723D3899A8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913780" y="253695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215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3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7E61F402-3445-458A-9A2B-D28FD2883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153" name="Group 6152">
            <a:extLst>
              <a:ext uri="{FF2B5EF4-FFF2-40B4-BE49-F238E27FC236}">
                <a16:creationId xmlns:a16="http://schemas.microsoft.com/office/drawing/2014/main" id="{A673C096-95AE-4644-B76C-1DF1B667D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6154" name="Picture 6153">
              <a:extLst>
                <a:ext uri="{FF2B5EF4-FFF2-40B4-BE49-F238E27FC236}">
                  <a16:creationId xmlns:a16="http://schemas.microsoft.com/office/drawing/2014/main" id="{77A91835-418B-4867-87D7-1376A57F3F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6155" name="Rectangle 6154">
              <a:extLst>
                <a:ext uri="{FF2B5EF4-FFF2-40B4-BE49-F238E27FC236}">
                  <a16:creationId xmlns:a16="http://schemas.microsoft.com/office/drawing/2014/main" id="{65B511A1-E0EC-49FE-8068-9DA29CD00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6156" name="Picture 6155">
              <a:extLst>
                <a:ext uri="{FF2B5EF4-FFF2-40B4-BE49-F238E27FC236}">
                  <a16:creationId xmlns:a16="http://schemas.microsoft.com/office/drawing/2014/main" id="{4A61BC5F-ADA4-4DBA-9C6B-E17E0B82E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6157" name="Picture 6156">
              <a:extLst>
                <a:ext uri="{FF2B5EF4-FFF2-40B4-BE49-F238E27FC236}">
                  <a16:creationId xmlns:a16="http://schemas.microsoft.com/office/drawing/2014/main" id="{1CE6F7D2-ACED-47D2-BEFD-FB26F7537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34091F9-B9B3-EA2F-A3F8-C01E53E23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3660056" cy="1325373"/>
          </a:xfrm>
        </p:spPr>
        <p:txBody>
          <a:bodyPr anchor="b">
            <a:normAutofit/>
          </a:bodyPr>
          <a:lstStyle/>
          <a:p>
            <a:r>
              <a:rPr lang="en-US" sz="2800">
                <a:solidFill>
                  <a:srgbClr val="262626"/>
                </a:solidFill>
              </a:rPr>
              <a:t>Conclusion</a:t>
            </a:r>
          </a:p>
        </p:txBody>
      </p:sp>
      <p:cxnSp>
        <p:nvCxnSpPr>
          <p:cNvPr id="6159" name="Straight Connector 6158">
            <a:extLst>
              <a:ext uri="{FF2B5EF4-FFF2-40B4-BE49-F238E27FC236}">
                <a16:creationId xmlns:a16="http://schemas.microsoft.com/office/drawing/2014/main" id="{2BE880E9-2B86-4CDB-B5B7-308745CDD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A473C-C0CE-EDDA-EC13-D1B07E9F2A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2493774"/>
            <a:ext cx="4718491" cy="3382094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rgbClr val="262626"/>
                </a:solidFill>
              </a:rPr>
              <a:t>Key Skill Gaps</a:t>
            </a:r>
          </a:p>
          <a:p>
            <a:pPr algn="ctr"/>
            <a:r>
              <a:rPr lang="en-US" dirty="0">
                <a:solidFill>
                  <a:srgbClr val="262626"/>
                </a:solidFill>
              </a:rPr>
              <a:t>Time Management</a:t>
            </a:r>
          </a:p>
          <a:p>
            <a:pPr algn="ctr"/>
            <a:r>
              <a:rPr lang="en-US" dirty="0">
                <a:solidFill>
                  <a:srgbClr val="262626"/>
                </a:solidFill>
              </a:rPr>
              <a:t>Communication Skills</a:t>
            </a:r>
          </a:p>
          <a:p>
            <a:pPr algn="ctr"/>
            <a:r>
              <a:rPr lang="en-US" dirty="0">
                <a:solidFill>
                  <a:srgbClr val="262626"/>
                </a:solidFill>
              </a:rPr>
              <a:t>Gibbs’ Reflection Cycle</a:t>
            </a:r>
          </a:p>
          <a:p>
            <a:pPr algn="ctr"/>
            <a:r>
              <a:rPr lang="en-US" dirty="0">
                <a:solidFill>
                  <a:srgbClr val="262626"/>
                </a:solidFill>
              </a:rPr>
              <a:t>Growth and Professional Development</a:t>
            </a:r>
          </a:p>
        </p:txBody>
      </p:sp>
      <p:pic>
        <p:nvPicPr>
          <p:cNvPr id="6146" name="Picture 2" descr="Personal Growth. A Journey Towards Becoming the Best… | by Inara Khan ...">
            <a:extLst>
              <a:ext uri="{FF2B5EF4-FFF2-40B4-BE49-F238E27FC236}">
                <a16:creationId xmlns:a16="http://schemas.microsoft.com/office/drawing/2014/main" id="{0E2AC675-6B0B-6902-5260-43129ABDEC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06533" y="982131"/>
            <a:ext cx="4893735" cy="4893735"/>
          </a:xfrm>
          <a:prstGeom prst="rect">
            <a:avLst/>
          </a:prstGeom>
          <a:noFill/>
          <a:ln w="57150" cmpd="thickThin">
            <a:solidFill>
              <a:srgbClr val="7F7F7F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Recording 21 Apr 2025 at 4:50:51 pm">
            <a:hlinkClick r:id="" action="ppaction://media"/>
            <a:extLst>
              <a:ext uri="{FF2B5EF4-FFF2-40B4-BE49-F238E27FC236}">
                <a16:creationId xmlns:a16="http://schemas.microsoft.com/office/drawing/2014/main" id="{C5E6B99E-408C-92EA-BAB6-13FC5946BE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89001" y="541139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580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9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79D69-C2F4-2151-B041-5471F5EE8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262626"/>
                </a:solidFill>
              </a:rPr>
              <a:t>References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47FCB7-B554-4FAB-766F-3FF5D5126A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8979551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Recording 21 Apr 2025 at 4:51:24 pm">
            <a:hlinkClick r:id="" action="ppaction://media"/>
            <a:extLst>
              <a:ext uri="{FF2B5EF4-FFF2-40B4-BE49-F238E27FC236}">
                <a16:creationId xmlns:a16="http://schemas.microsoft.com/office/drawing/2014/main" id="{D1E437DE-0117-320F-D363-2CD2F8E8F9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851887" y="130999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7998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9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46</TotalTime>
  <Words>169</Words>
  <Application>Microsoft Macintosh PowerPoint</Application>
  <PresentationFormat>Widescreen</PresentationFormat>
  <Paragraphs>36</Paragraphs>
  <Slides>9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Garamond</vt:lpstr>
      <vt:lpstr>Organic</vt:lpstr>
      <vt:lpstr>Self Evaluation, PDP &amp; Reflection</vt:lpstr>
      <vt:lpstr>Self Evaluation</vt:lpstr>
      <vt:lpstr>Identified Skill Gaps</vt:lpstr>
      <vt:lpstr>Personal Development Plan (PDP)</vt:lpstr>
      <vt:lpstr>PDP – Communication Improvement</vt:lpstr>
      <vt:lpstr>Reflection and Lifelong Learning</vt:lpstr>
      <vt:lpstr>Gibbs’ Reflective Cycle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Oliver Shopland</dc:creator>
  <cp:lastModifiedBy>Oliver Shopland</cp:lastModifiedBy>
  <cp:revision>1</cp:revision>
  <dcterms:created xsi:type="dcterms:W3CDTF">2025-03-19T13:32:22Z</dcterms:created>
  <dcterms:modified xsi:type="dcterms:W3CDTF">2025-04-21T15:51:34Z</dcterms:modified>
</cp:coreProperties>
</file>