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1"/>
  </p:notesMasterIdLst>
  <p:handoutMasterIdLst>
    <p:handoutMasterId r:id="rId22"/>
  </p:handoutMasterIdLst>
  <p:sldIdLst>
    <p:sldId id="256" r:id="rId2"/>
    <p:sldId id="323" r:id="rId3"/>
    <p:sldId id="329" r:id="rId4"/>
    <p:sldId id="324" r:id="rId5"/>
    <p:sldId id="325" r:id="rId6"/>
    <p:sldId id="326" r:id="rId7"/>
    <p:sldId id="327" r:id="rId8"/>
    <p:sldId id="328" r:id="rId9"/>
    <p:sldId id="330" r:id="rId10"/>
    <p:sldId id="331" r:id="rId11"/>
    <p:sldId id="332" r:id="rId12"/>
    <p:sldId id="334" r:id="rId13"/>
    <p:sldId id="335" r:id="rId14"/>
    <p:sldId id="336" r:id="rId15"/>
    <p:sldId id="337" r:id="rId16"/>
    <p:sldId id="338" r:id="rId17"/>
    <p:sldId id="339" r:id="rId18"/>
    <p:sldId id="333" r:id="rId19"/>
    <p:sldId id="322" r:id="rId20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https://osmanassem.com/typography-the-anatomy-of-a-letter/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FD7F3E-1091-46DE-8502-BA17B21478B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17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colors/color-whee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HQqoasuiWI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VIUl1832CE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14 – Elements of Graphic Design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049454-049B-FD05-F720-5D174B298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Colour</a:t>
            </a:r>
            <a:endParaRPr lang="en-US" dirty="0"/>
          </a:p>
          <a:p>
            <a:pPr lvl="1"/>
            <a:r>
              <a:rPr lang="en-US" dirty="0"/>
              <a:t>Evoke emotion and communicates message</a:t>
            </a:r>
          </a:p>
          <a:p>
            <a:r>
              <a:rPr lang="en-US" dirty="0"/>
              <a:t>Texture</a:t>
            </a:r>
          </a:p>
          <a:p>
            <a:pPr lvl="1"/>
            <a:r>
              <a:rPr lang="en-US" dirty="0"/>
              <a:t>Creates depth and controls look and feel</a:t>
            </a:r>
          </a:p>
          <a:p>
            <a:r>
              <a:rPr lang="en-US" dirty="0"/>
              <a:t>Typography</a:t>
            </a:r>
          </a:p>
          <a:p>
            <a:pPr lvl="1"/>
            <a:r>
              <a:rPr lang="en-US" dirty="0"/>
              <a:t>Font, size, weight, arrangement, readability</a:t>
            </a:r>
          </a:p>
          <a:p>
            <a:r>
              <a:rPr lang="en-US" dirty="0"/>
              <a:t>Line</a:t>
            </a:r>
          </a:p>
          <a:p>
            <a:pPr lvl="1"/>
            <a:r>
              <a:rPr lang="en-US" dirty="0"/>
              <a:t>Create shapes and define spaces</a:t>
            </a:r>
          </a:p>
          <a:p>
            <a:r>
              <a:rPr lang="en-US" dirty="0"/>
              <a:t>Shape</a:t>
            </a:r>
          </a:p>
          <a:p>
            <a:pPr lvl="1"/>
            <a:r>
              <a:rPr lang="en-US" dirty="0"/>
              <a:t>Define objects and visual hierarchies</a:t>
            </a:r>
          </a:p>
          <a:p>
            <a:r>
              <a:rPr lang="en-US" dirty="0"/>
              <a:t>Space</a:t>
            </a:r>
          </a:p>
          <a:p>
            <a:pPr lvl="1"/>
            <a:r>
              <a:rPr lang="en-US" dirty="0"/>
              <a:t>Negative and positive space create harmony and focus</a:t>
            </a:r>
          </a:p>
          <a:p>
            <a:r>
              <a:rPr lang="en-US" dirty="0"/>
              <a:t>Balance</a:t>
            </a:r>
          </a:p>
          <a:p>
            <a:pPr lvl="1"/>
            <a:r>
              <a:rPr lang="en-US" dirty="0"/>
              <a:t>Visual weight, through symmetry or asymmetry</a:t>
            </a:r>
          </a:p>
          <a:p>
            <a:r>
              <a:rPr lang="en-US" dirty="0"/>
              <a:t>Harmony</a:t>
            </a:r>
          </a:p>
          <a:p>
            <a:pPr lvl="1"/>
            <a:r>
              <a:rPr lang="en-US" dirty="0"/>
              <a:t>Cohesive visual identity common to all elements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3D3AF8-F757-D8A0-F4C7-72BB2E495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 Main Elements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244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7ADA5-63E2-8A46-3C50-E179E1CC4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Hue, Saturation, Luminance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B8201-607D-2159-E2E9-B8ADF2042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258816" cy="5877272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Hex colour codes are a simple representation of the red, green, and blue components of the colour given as hex values</a:t>
            </a:r>
          </a:p>
          <a:p>
            <a:pPr lvl="1"/>
            <a:r>
              <a:rPr lang="en-GB" dirty="0"/>
              <a:t>#FF0000 = </a:t>
            </a:r>
            <a:r>
              <a:rPr lang="en-GB" dirty="0" err="1"/>
              <a:t>rgb</a:t>
            </a:r>
            <a:r>
              <a:rPr lang="en-GB" dirty="0"/>
              <a:t>(255,0,0)</a:t>
            </a:r>
          </a:p>
          <a:p>
            <a:pPr lvl="1"/>
            <a:r>
              <a:rPr lang="en-GB" dirty="0"/>
              <a:t>#7F00FF = </a:t>
            </a:r>
            <a:r>
              <a:rPr lang="en-GB" dirty="0" err="1"/>
              <a:t>rgb</a:t>
            </a:r>
            <a:r>
              <a:rPr lang="en-GB" dirty="0"/>
              <a:t>(127,0,255)</a:t>
            </a:r>
          </a:p>
          <a:p>
            <a:pPr lvl="1"/>
            <a:r>
              <a:rPr lang="en-GB" dirty="0"/>
              <a:t>#008080 = </a:t>
            </a:r>
            <a:r>
              <a:rPr lang="en-GB" dirty="0" err="1"/>
              <a:t>rgb</a:t>
            </a:r>
            <a:r>
              <a:rPr lang="en-GB" dirty="0"/>
              <a:t>(0,128,128)</a:t>
            </a:r>
          </a:p>
          <a:p>
            <a:endParaRPr lang="en-GB" sz="900" dirty="0"/>
          </a:p>
          <a:p>
            <a:r>
              <a:rPr lang="en-GB" sz="2200" dirty="0"/>
              <a:t>8-digit hex codes also encode transparency</a:t>
            </a:r>
          </a:p>
          <a:p>
            <a:pPr lvl="1"/>
            <a:r>
              <a:rPr lang="en-GB" dirty="0"/>
              <a:t>#008080</a:t>
            </a:r>
            <a:r>
              <a:rPr lang="en-GB" b="1" dirty="0"/>
              <a:t>80</a:t>
            </a:r>
            <a:r>
              <a:rPr lang="en-GB" dirty="0"/>
              <a:t> – 50% transparency</a:t>
            </a:r>
          </a:p>
          <a:p>
            <a:pPr lvl="1"/>
            <a:endParaRPr lang="en-GB" sz="900" dirty="0"/>
          </a:p>
          <a:p>
            <a:r>
              <a:rPr lang="en-GB" sz="2200" dirty="0"/>
              <a:t>Transparency can be used to get pale related colours but this only works when the background is solid white</a:t>
            </a:r>
          </a:p>
          <a:p>
            <a:endParaRPr lang="en-GB" sz="900" dirty="0"/>
          </a:p>
          <a:p>
            <a:r>
              <a:rPr lang="en-GB" sz="2200" dirty="0"/>
              <a:t>Simply adding a fixed value to all three elements doesn’t always provide a good set of related colours  - use luminance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70CEE-A1AB-BDA0-C7A2-373ED361AE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3356992"/>
            <a:ext cx="4170278" cy="35010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Hue</a:t>
            </a:r>
          </a:p>
          <a:p>
            <a:pPr lvl="1"/>
            <a:r>
              <a:rPr lang="en-GB" dirty="0"/>
              <a:t>The basic colour, selected from a colour wheel</a:t>
            </a:r>
          </a:p>
          <a:p>
            <a:r>
              <a:rPr lang="en-GB" dirty="0"/>
              <a:t>Saturation</a:t>
            </a:r>
          </a:p>
          <a:p>
            <a:pPr lvl="1"/>
            <a:r>
              <a:rPr lang="en-GB" dirty="0"/>
              <a:t>The intensity or purity of a colour</a:t>
            </a:r>
          </a:p>
          <a:p>
            <a:pPr lvl="1"/>
            <a:r>
              <a:rPr lang="en-GB" dirty="0"/>
              <a:t>Vibrant v. dull </a:t>
            </a:r>
          </a:p>
          <a:p>
            <a:pPr lvl="1"/>
            <a:r>
              <a:rPr lang="en-GB" dirty="0"/>
              <a:t>How much grey has been added</a:t>
            </a:r>
          </a:p>
          <a:p>
            <a:r>
              <a:rPr lang="en-GB" dirty="0"/>
              <a:t>Luminance</a:t>
            </a:r>
          </a:p>
          <a:p>
            <a:pPr lvl="1"/>
            <a:r>
              <a:rPr lang="en-GB" dirty="0"/>
              <a:t>How bright/dark the colour is</a:t>
            </a:r>
          </a:p>
          <a:p>
            <a:pPr lvl="1"/>
            <a:r>
              <a:rPr lang="en-GB" dirty="0"/>
              <a:t>How much white/black has been added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60DD3C-E45D-BF72-09EC-651796F7E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507" y="1052736"/>
            <a:ext cx="4174971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392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57C5E5C-DB10-7AF2-B695-F6F2FE6C2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err="1"/>
              <a:t>Colour</a:t>
            </a:r>
            <a:r>
              <a:rPr lang="en-US" dirty="0"/>
              <a:t> Wheel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D38F8-84FF-6E06-CF31-ABF4CC48E6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Developed by Sir Isaac Newton in 1666</a:t>
            </a:r>
          </a:p>
          <a:p>
            <a:r>
              <a:rPr lang="en-US" sz="2400" dirty="0"/>
              <a:t>Shows the relationship between </a:t>
            </a:r>
            <a:r>
              <a:rPr lang="en-US" sz="2400" dirty="0" err="1"/>
              <a:t>colours</a:t>
            </a:r>
            <a:endParaRPr lang="en-US" sz="2400" dirty="0"/>
          </a:p>
          <a:p>
            <a:r>
              <a:rPr lang="en-GB" sz="2400" dirty="0"/>
              <a:t>For interface design work the RGB version is generally used, although there is an RYB version used by artists working in paint</a:t>
            </a:r>
          </a:p>
          <a:p>
            <a:r>
              <a:rPr lang="en-GB" sz="2400" dirty="0"/>
              <a:t>Can be used to identify </a:t>
            </a:r>
            <a:r>
              <a:rPr lang="en-GB" sz="2400" i="1" dirty="0"/>
              <a:t>colour harmonies</a:t>
            </a:r>
            <a:r>
              <a:rPr lang="en-GB" sz="2400" dirty="0"/>
              <a:t> to find groups of colours that work well together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0134346-5C3F-EDA6-A901-5973DFCAE3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2" y="1520788"/>
            <a:ext cx="4215631" cy="38164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10D224-D054-4A01-FE0A-31C677A27652}"/>
              </a:ext>
            </a:extLst>
          </p:cNvPr>
          <p:cNvSpPr txBox="1"/>
          <p:nvPr/>
        </p:nvSpPr>
        <p:spPr>
          <a:xfrm>
            <a:off x="6441668" y="1700808"/>
            <a:ext cx="628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R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F4215B-AAFB-B11F-A8AE-D430E84FBA66}"/>
              </a:ext>
            </a:extLst>
          </p:cNvPr>
          <p:cNvSpPr txBox="1"/>
          <p:nvPr/>
        </p:nvSpPr>
        <p:spPr>
          <a:xfrm>
            <a:off x="7524328" y="3717032"/>
            <a:ext cx="6639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G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6499DD-06AB-ED7B-BC56-9260BD616AB0}"/>
              </a:ext>
            </a:extLst>
          </p:cNvPr>
          <p:cNvSpPr txBox="1"/>
          <p:nvPr/>
        </p:nvSpPr>
        <p:spPr>
          <a:xfrm>
            <a:off x="5292080" y="3717032"/>
            <a:ext cx="628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B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D493F8-351F-48DF-FC44-E9ADAC66359D}"/>
              </a:ext>
            </a:extLst>
          </p:cNvPr>
          <p:cNvSpPr txBox="1"/>
          <p:nvPr/>
        </p:nvSpPr>
        <p:spPr>
          <a:xfrm>
            <a:off x="4603824" y="5770419"/>
            <a:ext cx="45961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All </a:t>
            </a:r>
            <a:r>
              <a:rPr lang="en-US" dirty="0" err="1"/>
              <a:t>colour</a:t>
            </a:r>
            <a:r>
              <a:rPr lang="en-US" dirty="0"/>
              <a:t> wheel examples from Canva</a:t>
            </a:r>
          </a:p>
          <a:p>
            <a:r>
              <a:rPr lang="en-GB" dirty="0">
                <a:hlinkClick r:id="rId3"/>
              </a:rPr>
              <a:t>https://www.canva.com/colors/color-wheel/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393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FAF5-083F-979B-C676-47898C1C5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Colour</a:t>
            </a:r>
            <a:r>
              <a:rPr lang="en-US" dirty="0"/>
              <a:t> Combinations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A6B65-347E-D2F6-24C7-15AE7E7DCF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861048"/>
            <a:ext cx="4038600" cy="291433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Complementary</a:t>
            </a:r>
          </a:p>
          <a:p>
            <a:endParaRPr lang="en-GB" sz="2400" dirty="0"/>
          </a:p>
          <a:p>
            <a:r>
              <a:rPr lang="en-GB" sz="2400" dirty="0"/>
              <a:t>Colours on opposite sides of the colour wheel</a:t>
            </a:r>
          </a:p>
          <a:p>
            <a:r>
              <a:rPr lang="en-GB" sz="2400" dirty="0"/>
              <a:t>Provides high contrast and high impact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AEE0E-87DB-0819-2B38-1051F0838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3861048"/>
            <a:ext cx="4038600" cy="291433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Monochromatic</a:t>
            </a:r>
          </a:p>
          <a:p>
            <a:pPr marL="109728" indent="0">
              <a:buNone/>
            </a:pPr>
            <a:endParaRPr lang="en-US" sz="2400" dirty="0"/>
          </a:p>
          <a:p>
            <a:r>
              <a:rPr lang="en-US" sz="2400" dirty="0"/>
              <a:t>Three shades of the same </a:t>
            </a:r>
            <a:r>
              <a:rPr lang="en-US" sz="2400" dirty="0" err="1"/>
              <a:t>colour</a:t>
            </a:r>
            <a:endParaRPr lang="en-US" sz="2400" dirty="0"/>
          </a:p>
          <a:p>
            <a:r>
              <a:rPr lang="en-US" sz="2400" dirty="0"/>
              <a:t>Pick a well-saturated </a:t>
            </a:r>
            <a:r>
              <a:rPr lang="en-US" sz="2400" dirty="0" err="1"/>
              <a:t>colour</a:t>
            </a:r>
            <a:r>
              <a:rPr lang="en-US" sz="2400" dirty="0"/>
              <a:t> then de-saturate to get the lighter shades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310152-F068-AE8C-8E91-BEFE7B790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28" y="1258676"/>
            <a:ext cx="3600953" cy="23244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524B9F-0468-60D9-9084-DAD9FC692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258677"/>
            <a:ext cx="3758644" cy="23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31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DECC8-5703-FBA3-179D-81C162C7E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038DA-43FD-8250-6514-4C48D1BA8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Colour</a:t>
            </a:r>
            <a:r>
              <a:rPr lang="en-US" dirty="0"/>
              <a:t> Combinations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CC998-0150-103D-DF7D-43A0D49A8D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861048"/>
            <a:ext cx="4038600" cy="291433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Analogous</a:t>
            </a:r>
          </a:p>
          <a:p>
            <a:endParaRPr lang="en-GB" sz="2400" dirty="0"/>
          </a:p>
          <a:p>
            <a:r>
              <a:rPr lang="en-GB" sz="2400" dirty="0"/>
              <a:t>Three colours next to each other</a:t>
            </a:r>
          </a:p>
          <a:p>
            <a:r>
              <a:rPr lang="en-GB" sz="2400" dirty="0"/>
              <a:t>Can be overwhelming; use as one main colour and  two accents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BA07ED-5C3D-16CA-B0B5-15F96F3F1B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3861048"/>
            <a:ext cx="4038600" cy="291433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Triadic</a:t>
            </a:r>
          </a:p>
          <a:p>
            <a:pPr marL="109728" indent="0">
              <a:buNone/>
            </a:pPr>
            <a:endParaRPr lang="en-US" sz="2400" dirty="0"/>
          </a:p>
          <a:p>
            <a:r>
              <a:rPr lang="en-US" sz="2400" dirty="0"/>
              <a:t>Three </a:t>
            </a:r>
            <a:r>
              <a:rPr lang="en-US" sz="2400" dirty="0" err="1"/>
              <a:t>colours</a:t>
            </a:r>
            <a:r>
              <a:rPr lang="en-US" sz="2400" dirty="0"/>
              <a:t> evenly spaced on the wheel</a:t>
            </a:r>
          </a:p>
          <a:p>
            <a:r>
              <a:rPr lang="en-US" sz="2400" dirty="0"/>
              <a:t>High contrast but more versatile than the complementary scheme</a:t>
            </a: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18B2F2-DD7E-9D1A-41DE-F69F91240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813" y="1258678"/>
            <a:ext cx="3897120" cy="23244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E25568A-75C6-87B7-D160-CD1B314A74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155" y="1258678"/>
            <a:ext cx="3686689" cy="23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60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AEE2E-2D84-DE55-D563-66D299247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FE599-4282-809D-F583-499B0B82C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Colour</a:t>
            </a:r>
            <a:r>
              <a:rPr lang="en-US" dirty="0"/>
              <a:t> Combinations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EE653-CD3E-F58D-72D2-AA08D06D7C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861048"/>
            <a:ext cx="4038600" cy="291433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Tetradic</a:t>
            </a:r>
          </a:p>
          <a:p>
            <a:endParaRPr lang="en-GB" sz="2400" dirty="0"/>
          </a:p>
          <a:p>
            <a:r>
              <a:rPr lang="en-GB" sz="2400" dirty="0"/>
              <a:t>Four colours evenly spaced</a:t>
            </a:r>
          </a:p>
          <a:p>
            <a:r>
              <a:rPr lang="en-GB" sz="2400" dirty="0"/>
              <a:t>Again, best used as a main colour and accents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013054C-476E-1783-7F14-521348EBAD0D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99698" y="1121152"/>
          <a:ext cx="4244280" cy="5191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2032">
                  <a:extLst>
                    <a:ext uri="{9D8B030D-6E8A-4147-A177-3AD203B41FA5}">
                      <a16:colId xmlns:a16="http://schemas.microsoft.com/office/drawing/2014/main" val="595445495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61575748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428364777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Web-Safe </a:t>
                      </a:r>
                      <a:r>
                        <a:rPr lang="en-US" dirty="0" err="1"/>
                        <a:t>Colours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4233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Colour</a:t>
                      </a:r>
                      <a:r>
                        <a:rPr lang="en-US" dirty="0"/>
                        <a:t> Name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RGB code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367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#FF0000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5724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Orange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#FF7000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7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326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Yellow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#FFF000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2440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Green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#70FF00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80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159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Lime Green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#00FF00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6043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Cyan-Lime Green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#00FF70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FF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9064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Cyan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#00FFFF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3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Blue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#0070FF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574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Blue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#0000FF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00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8527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Violet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#7F00FF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7F00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40876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Magenta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#FF00FF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5178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Pink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#FF007F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3537221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9988210-DFDA-495A-F07B-1B61D8787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254112"/>
            <a:ext cx="3987105" cy="24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110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ABE7F-5495-BEFA-2F95-4D06F8004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C06E2-3B55-DBEA-1F85-ECA66B23C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Colour</a:t>
            </a:r>
            <a:r>
              <a:rPr lang="en-US" dirty="0"/>
              <a:t> Psychology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459FC-3433-354E-3A9F-27A4B1D894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717032"/>
            <a:ext cx="4402832" cy="3140968"/>
          </a:xfrm>
        </p:spPr>
        <p:txBody>
          <a:bodyPr>
            <a:normAutofit/>
          </a:bodyPr>
          <a:lstStyle/>
          <a:p>
            <a:r>
              <a:rPr lang="en-US" sz="2400" dirty="0" err="1"/>
              <a:t>Colour</a:t>
            </a:r>
            <a:r>
              <a:rPr lang="en-US" sz="2400" dirty="0"/>
              <a:t> psychology explores how </a:t>
            </a:r>
            <a:r>
              <a:rPr lang="en-US" sz="2400" dirty="0" err="1"/>
              <a:t>colours</a:t>
            </a:r>
            <a:r>
              <a:rPr lang="en-US" sz="2400" dirty="0"/>
              <a:t> impact their viewers</a:t>
            </a:r>
          </a:p>
          <a:p>
            <a:r>
              <a:rPr lang="en-US" sz="2400" dirty="0"/>
              <a:t>E.g. </a:t>
            </a:r>
            <a:r>
              <a:rPr lang="en-US" sz="2400" dirty="0" err="1"/>
              <a:t>colour</a:t>
            </a:r>
            <a:r>
              <a:rPr lang="en-US" sz="2400" dirty="0"/>
              <a:t> temperature</a:t>
            </a:r>
          </a:p>
          <a:p>
            <a:pPr lvl="1"/>
            <a:r>
              <a:rPr lang="en-US" sz="2300" dirty="0"/>
              <a:t>Warm – coziness, energy</a:t>
            </a:r>
          </a:p>
          <a:p>
            <a:pPr lvl="1"/>
            <a:r>
              <a:rPr lang="en-US" sz="2300" dirty="0"/>
              <a:t>Cool – serenity, isolation</a:t>
            </a:r>
            <a:endParaRPr lang="en-GB" sz="2300" dirty="0"/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C761ECC6-96E8-A789-B5B2-5305F39D0848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932040" y="732532"/>
          <a:ext cx="4038600" cy="596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3920">
                  <a:extLst>
                    <a:ext uri="{9D8B030D-6E8A-4147-A177-3AD203B41FA5}">
                      <a16:colId xmlns:a16="http://schemas.microsoft.com/office/drawing/2014/main" val="1553700999"/>
                    </a:ext>
                  </a:extLst>
                </a:gridCol>
                <a:gridCol w="3034680">
                  <a:extLst>
                    <a:ext uri="{9D8B030D-6E8A-4147-A177-3AD203B41FA5}">
                      <a16:colId xmlns:a16="http://schemas.microsoft.com/office/drawing/2014/main" val="20973645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Cultural Associations (Western)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7124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Red</a:t>
                      </a: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Lust, power, excitement, love, speed, anger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0192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Yellow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Competence, happiness, inexpensive, low-quality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92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Green</a:t>
                      </a: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Good taste, envy, eco-friendly, health, money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532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Blue</a:t>
                      </a:r>
                    </a:p>
                  </a:txBody>
                  <a:tcPr anchor="ctr"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Masculine, sophistication, competence, high-quality, corporate, reliable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4350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Pink</a:t>
                      </a:r>
                    </a:p>
                  </a:txBody>
                  <a:tcPr anchor="ctr">
                    <a:solidFill>
                      <a:srgbClr val="FF07FF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Feminine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7954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Purple</a:t>
                      </a:r>
                    </a:p>
                  </a:txBody>
                  <a:tcPr anchor="ctr">
                    <a:solidFill>
                      <a:srgbClr val="7F00FF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Warmth, sophisticated, power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98418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Orange</a:t>
                      </a:r>
                    </a:p>
                  </a:txBody>
                  <a:tcPr anchor="ctr">
                    <a:solidFill>
                      <a:srgbClr val="FF7F00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Ruggedness, excitement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7767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Brown</a:t>
                      </a: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Grief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812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Black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eorgia"/>
                          <a:ea typeface="+mn-ea"/>
                          <a:cs typeface="+mn-cs"/>
                        </a:rPr>
                        <a:t>Sophistication, expensive, fear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8479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09728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  <a:buClr>
                          <a:srgbClr val="A04DA3"/>
                        </a:buClr>
                        <a:buSzTx/>
                        <a:buFont typeface="Georgia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Sincerity, purity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734809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16D9923-3110-0802-21B9-CFADD8716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201518"/>
            <a:ext cx="3238952" cy="2438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94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2AC69-0EE3-2A66-7BC9-6B9F4F6D9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Texture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18ACC-71EF-C23D-32DF-E3F2B70A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4038600" cy="32403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Skeuomorphic design</a:t>
            </a:r>
          </a:p>
          <a:p>
            <a:r>
              <a:rPr lang="en-US" sz="2400" dirty="0"/>
              <a:t>Real-world metaphors</a:t>
            </a:r>
          </a:p>
          <a:p>
            <a:r>
              <a:rPr lang="en-US" sz="2400" dirty="0"/>
              <a:t>Realistic textures, shadows, and gradients</a:t>
            </a:r>
          </a:p>
          <a:p>
            <a:r>
              <a:rPr lang="en-US" sz="2400" dirty="0"/>
              <a:t>Familiar visual clues improve usability</a:t>
            </a:r>
          </a:p>
          <a:p>
            <a:r>
              <a:rPr lang="en-US" sz="2400" dirty="0"/>
              <a:t>Can be visually cluttered</a:t>
            </a:r>
          </a:p>
          <a:p>
            <a:r>
              <a:rPr lang="en-US" sz="2400" dirty="0"/>
              <a:t>Can feel a bit dated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1D5DA-219C-49D5-B339-F16EA650EF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980729"/>
            <a:ext cx="4038600" cy="32403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dirty="0"/>
              <a:t>Flat design</a:t>
            </a:r>
          </a:p>
          <a:p>
            <a:r>
              <a:rPr lang="en-US" sz="2400" dirty="0"/>
              <a:t>Flat </a:t>
            </a:r>
            <a:r>
              <a:rPr lang="en-US" sz="2400" dirty="0" err="1"/>
              <a:t>colours</a:t>
            </a:r>
            <a:r>
              <a:rPr lang="en-US" sz="2400" dirty="0"/>
              <a:t>, clean simple shapes</a:t>
            </a:r>
          </a:p>
          <a:p>
            <a:r>
              <a:rPr lang="en-US" sz="2400" dirty="0"/>
              <a:t>Avoids shadows, gradients, and textures</a:t>
            </a:r>
          </a:p>
          <a:p>
            <a:r>
              <a:rPr lang="en-US" sz="2400" dirty="0"/>
              <a:t>Clean, modern look</a:t>
            </a:r>
          </a:p>
          <a:p>
            <a:r>
              <a:rPr lang="en-US" sz="2400" dirty="0"/>
              <a:t>Faster loading times</a:t>
            </a:r>
          </a:p>
          <a:p>
            <a:r>
              <a:rPr lang="en-US" sz="2400" dirty="0"/>
              <a:t>Not always intuitive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B13F54-C9F9-BE7C-4E69-C5E46769E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60" y="4254625"/>
            <a:ext cx="3791479" cy="24673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58831B-EFC2-39E3-5FB3-2D8894C11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4221089"/>
            <a:ext cx="3467584" cy="234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829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89820-B189-DAB1-EEC5-F34AE169B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Texture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08FC1-F87E-6678-F4C3-1E46E2CE4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8229600" cy="2088232"/>
          </a:xfrm>
        </p:spPr>
        <p:txBody>
          <a:bodyPr/>
          <a:lstStyle/>
          <a:p>
            <a:r>
              <a:rPr lang="en-US" dirty="0"/>
              <a:t>Flat design simplifies icons by reducing everything to 2D, but may end up going too far</a:t>
            </a:r>
          </a:p>
          <a:p>
            <a:r>
              <a:rPr lang="en-US" dirty="0"/>
              <a:t>The usability of flat design is significantly worse than that of skeuomorphic design</a:t>
            </a:r>
          </a:p>
          <a:p>
            <a:r>
              <a:rPr lang="en-US" dirty="0"/>
              <a:t>The ‘middle way’ is </a:t>
            </a:r>
            <a:r>
              <a:rPr lang="en-US" i="1" dirty="0" err="1"/>
              <a:t>neumorphism</a:t>
            </a:r>
            <a:r>
              <a:rPr lang="en-US" dirty="0"/>
              <a:t>, aka </a:t>
            </a:r>
            <a:r>
              <a:rPr lang="en-US" i="1" dirty="0"/>
              <a:t>material design</a:t>
            </a:r>
            <a:r>
              <a:rPr lang="en-US" dirty="0"/>
              <a:t>, which uses </a:t>
            </a:r>
            <a:r>
              <a:rPr lang="en-US" dirty="0" err="1"/>
              <a:t>colour</a:t>
            </a:r>
            <a:r>
              <a:rPr lang="en-US" dirty="0"/>
              <a:t> and shadow to add depth to flat design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EAFA5AA-4216-C936-F400-6E71823FE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996952"/>
            <a:ext cx="2272184" cy="33521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68FDE9-1976-2652-FE0D-D2E165E04C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884" y="2996952"/>
            <a:ext cx="2088231" cy="33665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BCB7A1D-99E0-C169-34C6-6E2D98DC6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2996952"/>
            <a:ext cx="2088232" cy="33683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E0513DF-2E84-E7F0-5514-CAAE4362894C}"/>
              </a:ext>
            </a:extLst>
          </p:cNvPr>
          <p:cNvSpPr txBox="1"/>
          <p:nvPr/>
        </p:nvSpPr>
        <p:spPr>
          <a:xfrm>
            <a:off x="917937" y="6390789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Skeuomorphic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4C61BF-3570-92F4-A82C-58DF5EA3E808}"/>
              </a:ext>
            </a:extLst>
          </p:cNvPr>
          <p:cNvSpPr txBox="1"/>
          <p:nvPr/>
        </p:nvSpPr>
        <p:spPr>
          <a:xfrm>
            <a:off x="3896173" y="6393478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Flat Design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2D6704-F388-C269-4A13-CFC0DF34D8A5}"/>
              </a:ext>
            </a:extLst>
          </p:cNvPr>
          <p:cNvSpPr txBox="1"/>
          <p:nvPr/>
        </p:nvSpPr>
        <p:spPr>
          <a:xfrm>
            <a:off x="6485994" y="6390789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Neumorphic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476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89D05-E8FF-9CEA-0EE7-9DC5816AD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6839D-ED13-BB4F-35D9-3D5394A5C4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474840" cy="5794659"/>
          </a:xfrm>
        </p:spPr>
        <p:txBody>
          <a:bodyPr/>
          <a:lstStyle/>
          <a:p>
            <a:pPr marL="109728" indent="0">
              <a:buNone/>
            </a:pPr>
            <a:r>
              <a:rPr lang="en-US" sz="2400" dirty="0"/>
              <a:t>You are going to design four versions of the wireframe shown for a UWTSD student app </a:t>
            </a:r>
          </a:p>
          <a:p>
            <a:r>
              <a:rPr lang="en-US" dirty="0"/>
              <a:t>Choose two </a:t>
            </a:r>
            <a:r>
              <a:rPr lang="en-US" dirty="0" err="1"/>
              <a:t>colour</a:t>
            </a:r>
            <a:r>
              <a:rPr lang="en-US" dirty="0"/>
              <a:t> combinations with hues appropriate to the corporate branding</a:t>
            </a:r>
          </a:p>
          <a:p>
            <a:r>
              <a:rPr lang="en-US" dirty="0"/>
              <a:t>Using control/icon sets available on Figma, create a version of the app in each </a:t>
            </a:r>
            <a:r>
              <a:rPr lang="en-US" dirty="0" err="1"/>
              <a:t>colour</a:t>
            </a:r>
            <a:r>
              <a:rPr lang="en-US" dirty="0"/>
              <a:t> combination for any two of skeuomorphic, flat design, and </a:t>
            </a:r>
            <a:r>
              <a:rPr lang="en-US" dirty="0" err="1"/>
              <a:t>neumorphic</a:t>
            </a:r>
            <a:r>
              <a:rPr lang="en-US" dirty="0"/>
              <a:t> textures</a:t>
            </a:r>
          </a:p>
          <a:p>
            <a:pPr lvl="1"/>
            <a:r>
              <a:rPr lang="en-US" dirty="0"/>
              <a:t>E.g. skeuomorphic and </a:t>
            </a:r>
            <a:r>
              <a:rPr lang="en-US" dirty="0" err="1"/>
              <a:t>neumorphic</a:t>
            </a:r>
            <a:r>
              <a:rPr lang="en-US" dirty="0"/>
              <a:t> in one </a:t>
            </a:r>
            <a:r>
              <a:rPr lang="en-US" dirty="0" err="1"/>
              <a:t>colour</a:t>
            </a:r>
            <a:r>
              <a:rPr lang="en-US" dirty="0"/>
              <a:t> combination, flat design and </a:t>
            </a:r>
            <a:r>
              <a:rPr lang="en-US" dirty="0" err="1"/>
              <a:t>neumorphic</a:t>
            </a:r>
            <a:r>
              <a:rPr lang="en-US" dirty="0"/>
              <a:t> in the other</a:t>
            </a:r>
          </a:p>
          <a:p>
            <a:r>
              <a:rPr lang="en-US" dirty="0"/>
              <a:t>Design for a phone of your choice</a:t>
            </a:r>
          </a:p>
        </p:txBody>
      </p:sp>
      <p:pic>
        <p:nvPicPr>
          <p:cNvPr id="10" name="Content Placeholder 9" descr="A close-up of a whiteboard&#10;&#10;AI-generated content may be incorrect.">
            <a:extLst>
              <a:ext uri="{FF2B5EF4-FFF2-40B4-BE49-F238E27FC236}">
                <a16:creationId xmlns:a16="http://schemas.microsoft.com/office/drawing/2014/main" id="{6D1187FA-8C28-3BC3-129B-2F7D8382D7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836712"/>
            <a:ext cx="3582995" cy="579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243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F3827-B0F2-5DAF-51D8-C5DB5ECA7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Typography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328FF-FAD6-F43B-CB65-6C932C42E5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A </a:t>
            </a:r>
            <a:r>
              <a:rPr lang="en-US" sz="2400" i="1" dirty="0"/>
              <a:t>typeface</a:t>
            </a:r>
            <a:r>
              <a:rPr lang="en-US" sz="2400" dirty="0"/>
              <a:t> is a family of fonts that all share the same basic shapes, e.g. Arial</a:t>
            </a:r>
          </a:p>
          <a:p>
            <a:endParaRPr lang="en-US" sz="2400" dirty="0"/>
          </a:p>
          <a:p>
            <a:r>
              <a:rPr lang="en-US" sz="2400" dirty="0"/>
              <a:t>A </a:t>
            </a:r>
            <a:r>
              <a:rPr lang="en-US" sz="2400" i="1" dirty="0"/>
              <a:t>font</a:t>
            </a:r>
            <a:r>
              <a:rPr lang="en-US" sz="2400" dirty="0"/>
              <a:t> is a specific version of that typeface, </a:t>
            </a:r>
          </a:p>
          <a:p>
            <a:pPr marL="109728" indent="0">
              <a:buNone/>
            </a:pPr>
            <a:endParaRPr lang="en-US" sz="2400" dirty="0"/>
          </a:p>
          <a:p>
            <a:pPr marL="109728" indent="0">
              <a:buNone/>
            </a:pPr>
            <a:r>
              <a:rPr lang="en-US" sz="2400" dirty="0"/>
              <a:t>e.g. </a:t>
            </a:r>
            <a:r>
              <a:rPr lang="en-US" sz="2400" b="1" i="1" dirty="0">
                <a:latin typeface="Arial Narrow" panose="020B0606020202030204" pitchFamily="34" charset="0"/>
              </a:rPr>
              <a:t>Arial Narrow, bold, italic, 24-point</a:t>
            </a:r>
          </a:p>
          <a:p>
            <a:pPr lvl="1"/>
            <a:r>
              <a:rPr lang="en-US" sz="2000" dirty="0"/>
              <a:t>Typeface: Arial</a:t>
            </a:r>
          </a:p>
          <a:p>
            <a:pPr lvl="1"/>
            <a:r>
              <a:rPr lang="en-US" sz="2000" dirty="0"/>
              <a:t>Width: </a:t>
            </a:r>
            <a:r>
              <a:rPr lang="en-US" sz="2000" dirty="0">
                <a:latin typeface="Georgia Pro Cond" panose="020F0502020204030204" pitchFamily="18" charset="0"/>
              </a:rPr>
              <a:t>narrow</a:t>
            </a:r>
          </a:p>
          <a:p>
            <a:pPr lvl="1"/>
            <a:r>
              <a:rPr lang="en-US" sz="2000" dirty="0"/>
              <a:t>Weight: </a:t>
            </a:r>
            <a:r>
              <a:rPr lang="en-US" sz="2000" b="1" dirty="0"/>
              <a:t>bold</a:t>
            </a:r>
          </a:p>
          <a:p>
            <a:pPr lvl="1"/>
            <a:r>
              <a:rPr lang="en-US" sz="2000" dirty="0"/>
              <a:t>Style: </a:t>
            </a:r>
            <a:r>
              <a:rPr lang="en-US" sz="2000" i="1" dirty="0"/>
              <a:t>italic</a:t>
            </a:r>
          </a:p>
          <a:p>
            <a:pPr lvl="1"/>
            <a:r>
              <a:rPr lang="en-US" sz="2000" dirty="0"/>
              <a:t>Size: 24-point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12DD0-618E-4B42-3E35-2073A66F87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US" sz="2400" dirty="0"/>
              <a:t>Serif fonts</a:t>
            </a:r>
          </a:p>
          <a:p>
            <a:r>
              <a:rPr lang="en-US" dirty="0"/>
              <a:t>Formal and traditional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Times New Roman</a:t>
            </a:r>
            <a:r>
              <a:rPr lang="en-US" dirty="0"/>
              <a:t>, </a:t>
            </a:r>
            <a:r>
              <a:rPr lang="en-US" dirty="0">
                <a:latin typeface="Garamond" panose="02020404030301010803" pitchFamily="18" charset="0"/>
              </a:rPr>
              <a:t>Garamond</a:t>
            </a:r>
          </a:p>
          <a:p>
            <a:pPr marL="109728" indent="0">
              <a:buNone/>
            </a:pPr>
            <a:r>
              <a:rPr lang="en-US" sz="2400" dirty="0"/>
              <a:t>Sans serif fonts</a:t>
            </a:r>
          </a:p>
          <a:p>
            <a:r>
              <a:rPr lang="en-US" dirty="0"/>
              <a:t>Simple and modern</a:t>
            </a: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Tahoma</a:t>
            </a:r>
            <a:r>
              <a:rPr lang="en-US" dirty="0"/>
              <a:t>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lang="en-US" dirty="0"/>
              <a:t>,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Calibri</a:t>
            </a:r>
          </a:p>
          <a:p>
            <a:pPr marL="109728" indent="0">
              <a:buNone/>
            </a:pPr>
            <a:r>
              <a:rPr lang="en-US" sz="2400" dirty="0"/>
              <a:t>Script fonts</a:t>
            </a:r>
          </a:p>
          <a:p>
            <a:r>
              <a:rPr lang="en-US" dirty="0"/>
              <a:t>Handwriting styles</a:t>
            </a:r>
          </a:p>
          <a:p>
            <a:r>
              <a:rPr lang="en-US" dirty="0">
                <a:latin typeface="Freestyle Script" panose="030804020302050B0404" pitchFamily="66" charset="0"/>
              </a:rPr>
              <a:t>Freestyle Script, </a:t>
            </a:r>
            <a:r>
              <a:rPr lang="en-US" dirty="0">
                <a:latin typeface="Lucida Calligraphy" panose="03010101010101010101" pitchFamily="66" charset="0"/>
              </a:rPr>
              <a:t>Lucinda Calligraphy</a:t>
            </a:r>
          </a:p>
          <a:p>
            <a:pPr marL="109728" indent="0">
              <a:buNone/>
            </a:pPr>
            <a:r>
              <a:rPr lang="en-US" sz="2400" dirty="0"/>
              <a:t>Monospace</a:t>
            </a:r>
          </a:p>
          <a:p>
            <a:r>
              <a:rPr lang="en-US" dirty="0"/>
              <a:t>Retro, typewriter style</a:t>
            </a:r>
          </a:p>
          <a:p>
            <a:r>
              <a:rPr lang="en-US" dirty="0">
                <a:latin typeface="Courier New" panose="02070309020205020404" pitchFamily="49" charset="0"/>
                <a:cs typeface="Courier New" panose="02070309020205020404" pitchFamily="49" charset="0"/>
              </a:rPr>
              <a:t>Courier New</a:t>
            </a:r>
            <a:r>
              <a:rPr lang="en-US" dirty="0"/>
              <a:t>, </a:t>
            </a:r>
            <a:r>
              <a:rPr lang="en-US" dirty="0">
                <a:latin typeface="Lucida Sans Typewriter" panose="020B0509030504030204" pitchFamily="49" charset="0"/>
              </a:rPr>
              <a:t>Lucinda Sans Typewriter</a:t>
            </a:r>
          </a:p>
          <a:p>
            <a:pPr marL="109728" indent="0">
              <a:buNone/>
            </a:pPr>
            <a:r>
              <a:rPr lang="en-US" sz="2400" dirty="0"/>
              <a:t>Display fonts</a:t>
            </a:r>
          </a:p>
          <a:p>
            <a:r>
              <a:rPr lang="en-US" dirty="0"/>
              <a:t>Decorative and creative</a:t>
            </a:r>
          </a:p>
          <a:p>
            <a:r>
              <a:rPr lang="en-US" dirty="0">
                <a:latin typeface="Magneto" panose="04030805050802020D02" pitchFamily="82" charset="0"/>
              </a:rPr>
              <a:t>Magneto</a:t>
            </a:r>
            <a:r>
              <a:rPr lang="en-US" dirty="0"/>
              <a:t>, </a:t>
            </a:r>
            <a:r>
              <a:rPr lang="en-US" dirty="0">
                <a:latin typeface="Old English Text MT" panose="03040902040508030806" pitchFamily="66" charset="0"/>
              </a:rPr>
              <a:t>Old English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184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8FB449-518C-3DC9-9149-5DC54DFFD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Typography</a:t>
            </a:r>
            <a:endParaRPr lang="en-GB" dirty="0"/>
          </a:p>
        </p:txBody>
      </p:sp>
      <p:pic>
        <p:nvPicPr>
          <p:cNvPr id="1028" name="Picture 4" descr="Typography: The Anatomy of a Letter">
            <a:extLst>
              <a:ext uri="{FF2B5EF4-FFF2-40B4-BE49-F238E27FC236}">
                <a16:creationId xmlns:a16="http://schemas.microsoft.com/office/drawing/2014/main" id="{8E8DA13C-CF71-D331-A417-8CC2B30B9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04" y="1844824"/>
            <a:ext cx="83439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39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FECE9-0F88-93F4-F3B1-FDE8A1B18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Typographic Hierarchy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B1614-782F-843F-E762-1CC0B82BA9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Text can attract users with attention-grabbing text</a:t>
            </a:r>
          </a:p>
          <a:p>
            <a:r>
              <a:rPr lang="en-GB" sz="2400" dirty="0"/>
              <a:t>Use a typographic hierarchy to provide structure</a:t>
            </a:r>
          </a:p>
          <a:p>
            <a:endParaRPr lang="en-GB" sz="2400" dirty="0"/>
          </a:p>
          <a:p>
            <a:r>
              <a:rPr lang="en-GB" sz="2400" dirty="0"/>
              <a:t>Hints</a:t>
            </a:r>
          </a:p>
          <a:p>
            <a:pPr lvl="1"/>
            <a:r>
              <a:rPr lang="en-GB" sz="2300" dirty="0"/>
              <a:t>Emphasise words without changing their size</a:t>
            </a:r>
          </a:p>
          <a:p>
            <a:pPr lvl="1"/>
            <a:r>
              <a:rPr lang="en-GB" sz="2300" dirty="0"/>
              <a:t>Limit of 3-4 sizes for clarity</a:t>
            </a:r>
          </a:p>
          <a:p>
            <a:pPr lvl="1"/>
            <a:r>
              <a:rPr lang="en-GB" sz="2300" dirty="0"/>
              <a:t>Text colours should come from the colour scheme, not be in addition to it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506C9-66DC-3CE4-0844-BF9FCD0A2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244280" cy="5877272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US" sz="2400" dirty="0"/>
              <a:t>Size</a:t>
            </a:r>
          </a:p>
          <a:p>
            <a:r>
              <a:rPr lang="en-US" sz="2200" dirty="0"/>
              <a:t>Big words catch the attention</a:t>
            </a:r>
          </a:p>
          <a:p>
            <a:pPr marL="109728" indent="0">
              <a:buNone/>
            </a:pPr>
            <a:endParaRPr lang="en-US" sz="800" dirty="0"/>
          </a:p>
          <a:p>
            <a:pPr marL="109728" indent="0">
              <a:buNone/>
            </a:pPr>
            <a:r>
              <a:rPr lang="en-US" sz="2400" dirty="0" err="1"/>
              <a:t>Capitalisation</a:t>
            </a:r>
            <a:endParaRPr lang="en-US" sz="2400" dirty="0"/>
          </a:p>
          <a:p>
            <a:r>
              <a:rPr lang="en-US" sz="2200" dirty="0"/>
              <a:t>Beware of ALL CAPS!</a:t>
            </a:r>
          </a:p>
          <a:p>
            <a:pPr marL="109728" indent="0">
              <a:buNone/>
            </a:pPr>
            <a:endParaRPr lang="en-US" sz="800" dirty="0"/>
          </a:p>
          <a:p>
            <a:pPr marL="109728" indent="0">
              <a:buNone/>
            </a:pPr>
            <a:r>
              <a:rPr lang="en-US" sz="2400" dirty="0" err="1"/>
              <a:t>Colour</a:t>
            </a:r>
            <a:endParaRPr lang="en-US" sz="2400" dirty="0"/>
          </a:p>
          <a:p>
            <a:r>
              <a:rPr lang="en-US" sz="2200" dirty="0"/>
              <a:t>Good for headers, particularly differentiation between sections</a:t>
            </a:r>
          </a:p>
          <a:p>
            <a:pPr marL="109728" indent="0">
              <a:buNone/>
            </a:pPr>
            <a:endParaRPr lang="en-US" sz="800" dirty="0"/>
          </a:p>
          <a:p>
            <a:pPr marL="109728" indent="0">
              <a:buNone/>
            </a:pPr>
            <a:r>
              <a:rPr lang="en-US" sz="2400" dirty="0"/>
              <a:t>Style</a:t>
            </a:r>
            <a:endParaRPr lang="en-GB" sz="2400" dirty="0"/>
          </a:p>
          <a:p>
            <a:r>
              <a:rPr lang="en-GB" dirty="0"/>
              <a:t>Good for highlighting</a:t>
            </a:r>
          </a:p>
          <a:p>
            <a:pPr marL="109728" indent="0">
              <a:buNone/>
            </a:pPr>
            <a:endParaRPr lang="en-GB" sz="800" dirty="0"/>
          </a:p>
          <a:p>
            <a:pPr marL="109728" indent="0">
              <a:buNone/>
            </a:pPr>
            <a:r>
              <a:rPr lang="en-GB" sz="2400" dirty="0"/>
              <a:t>Spacing / Position</a:t>
            </a:r>
          </a:p>
          <a:p>
            <a:r>
              <a:rPr lang="en-GB" dirty="0"/>
              <a:t>Intentional white space is a useful tool to separate sections</a:t>
            </a:r>
          </a:p>
          <a:p>
            <a:pPr marL="109728" indent="0">
              <a:buNone/>
            </a:pPr>
            <a:endParaRPr lang="en-GB" sz="900" dirty="0"/>
          </a:p>
          <a:p>
            <a:pPr marL="109728" indent="0">
              <a:buNone/>
            </a:pPr>
            <a:r>
              <a:rPr lang="en-GB" sz="2400" dirty="0"/>
              <a:t>Contrast</a:t>
            </a:r>
          </a:p>
          <a:p>
            <a:r>
              <a:rPr lang="en-GB" dirty="0"/>
              <a:t>Contrast is not just colour!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979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428B7-F040-6931-097B-D02E66CB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Gestalt Principles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5D0C0D-62FD-EF05-69BD-A534D9AA5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836" y="1484784"/>
            <a:ext cx="8802328" cy="462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25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2E494-6033-47A1-DD4A-998F6B5C7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Gestalt Principles</a:t>
            </a:r>
            <a:endParaRPr lang="en-GB" dirty="0"/>
          </a:p>
        </p:txBody>
      </p:sp>
      <p:pic>
        <p:nvPicPr>
          <p:cNvPr id="4" name="Online Media 3" title="Gestalt Principles in Visual Design. Gestalt Principles of Perception with Examples">
            <a:hlinkClick r:id="" action="ppaction://media"/>
            <a:extLst>
              <a:ext uri="{FF2B5EF4-FFF2-40B4-BE49-F238E27FC236}">
                <a16:creationId xmlns:a16="http://schemas.microsoft.com/office/drawing/2014/main" id="{0775B138-E0F2-55F5-AFE4-BA5DA763C50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1215603"/>
            <a:ext cx="9144000" cy="516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21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77D0A-8CAB-5630-82B5-8194FF34C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Gestalt Principles</a:t>
            </a:r>
            <a:endParaRPr lang="en-GB" dirty="0"/>
          </a:p>
        </p:txBody>
      </p:sp>
      <p:pic>
        <p:nvPicPr>
          <p:cNvPr id="3" name="Online Media 2" title="Design Principles Applied to Typography. Gestalt Principles in Typography">
            <a:hlinkClick r:id="" action="ppaction://media"/>
            <a:extLst>
              <a:ext uri="{FF2B5EF4-FFF2-40B4-BE49-F238E27FC236}">
                <a16:creationId xmlns:a16="http://schemas.microsoft.com/office/drawing/2014/main" id="{7F8141D7-D38F-43CF-EDBE-9DB77BDC55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1287611"/>
            <a:ext cx="9144000" cy="516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53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A5611-5AD3-6B31-23C0-F16148606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F14F6-10CC-C3F2-0B62-07570FBAF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Activity/Homework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EB293-9818-26AC-F2AC-B5D9B39C3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980728"/>
            <a:ext cx="4646605" cy="5794659"/>
          </a:xfrm>
        </p:spPr>
        <p:txBody>
          <a:bodyPr/>
          <a:lstStyle/>
          <a:p>
            <a:pPr marL="109728" indent="0">
              <a:buNone/>
            </a:pPr>
            <a:r>
              <a:rPr lang="en-US" sz="2400" dirty="0"/>
              <a:t>You are going to further develop two of your earlier designs to produce two radically different interfaces</a:t>
            </a:r>
          </a:p>
          <a:p>
            <a:r>
              <a:rPr lang="en-US" dirty="0"/>
              <a:t>Choose appropriate fonts for each interface version</a:t>
            </a:r>
          </a:p>
          <a:p>
            <a:r>
              <a:rPr lang="en-US" dirty="0"/>
              <a:t>Using the gestalt principles, rearrange/resize the controls on your interfaces to produce pleasing and usable designs</a:t>
            </a:r>
          </a:p>
          <a:p>
            <a:endParaRPr lang="en-US" dirty="0"/>
          </a:p>
        </p:txBody>
      </p:sp>
      <p:pic>
        <p:nvPicPr>
          <p:cNvPr id="5" name="Content Placeholder 9" descr="A close-up of a whiteboard&#10;&#10;AI-generated content may be incorrect.">
            <a:extLst>
              <a:ext uri="{FF2B5EF4-FFF2-40B4-BE49-F238E27FC236}">
                <a16:creationId xmlns:a16="http://schemas.microsoft.com/office/drawing/2014/main" id="{CFAA844D-B472-DFF5-533E-D84B7EA7AB4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836712"/>
            <a:ext cx="3582995" cy="579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43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</a:t>
            </a:r>
            <a:r>
              <a:rPr lang="en-GB"/>
              <a:t>: Behavioural Basics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linked materials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1016</Words>
  <Application>Microsoft Office PowerPoint</Application>
  <PresentationFormat>On-screen Show (4:3)</PresentationFormat>
  <Paragraphs>226</Paragraphs>
  <Slides>19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8" baseType="lpstr">
      <vt:lpstr>Arial</vt:lpstr>
      <vt:lpstr>Arial Narrow</vt:lpstr>
      <vt:lpstr>Calibri</vt:lpstr>
      <vt:lpstr>Courier New</vt:lpstr>
      <vt:lpstr>Freestyle Script</vt:lpstr>
      <vt:lpstr>Garamond</vt:lpstr>
      <vt:lpstr>Georgia</vt:lpstr>
      <vt:lpstr>Georgia Pro Cond</vt:lpstr>
      <vt:lpstr>Lucida Calligraphy</vt:lpstr>
      <vt:lpstr>Lucida Sans Typewriter</vt:lpstr>
      <vt:lpstr>Magneto</vt:lpstr>
      <vt:lpstr>Old English Text MT</vt:lpstr>
      <vt:lpstr>Tahoma</vt:lpstr>
      <vt:lpstr>Times</vt:lpstr>
      <vt:lpstr>Times New Roman</vt:lpstr>
      <vt:lpstr>Trebuchet MS</vt:lpstr>
      <vt:lpstr>Wingdings</vt:lpstr>
      <vt:lpstr>Wingdings 2</vt:lpstr>
      <vt:lpstr>Nik2013</vt:lpstr>
      <vt:lpstr>Usability Engineering</vt:lpstr>
      <vt:lpstr>8 Main Elements</vt:lpstr>
      <vt:lpstr>Hue, Saturation, Luminance</vt:lpstr>
      <vt:lpstr>The Colour Wheel</vt:lpstr>
      <vt:lpstr>Colour Combinations</vt:lpstr>
      <vt:lpstr>Colour Combinations</vt:lpstr>
      <vt:lpstr>Colour Combinations</vt:lpstr>
      <vt:lpstr>Colour Psychology</vt:lpstr>
      <vt:lpstr>Texture</vt:lpstr>
      <vt:lpstr>Texture</vt:lpstr>
      <vt:lpstr>Activity</vt:lpstr>
      <vt:lpstr>Typography</vt:lpstr>
      <vt:lpstr>Typography</vt:lpstr>
      <vt:lpstr>Typographic Hierarchy</vt:lpstr>
      <vt:lpstr>Gestalt Principles</vt:lpstr>
      <vt:lpstr>Gestalt Principles</vt:lpstr>
      <vt:lpstr>Gestalt Principles</vt:lpstr>
      <vt:lpstr>Activity/Homework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191</cp:revision>
  <dcterms:created xsi:type="dcterms:W3CDTF">2003-09-29T11:49:22Z</dcterms:created>
  <dcterms:modified xsi:type="dcterms:W3CDTF">2026-10-13T13:18:36Z</dcterms:modified>
</cp:coreProperties>
</file>