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7"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25" d="100"/>
          <a:sy n="25" d="100"/>
        </p:scale>
        <p:origin x="3444" y="9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6/16/2026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hdphoto" Target="../media/hdphoto2.wdp"/><Relationship Id="rId13" Type="http://schemas.openxmlformats.org/officeDocument/2006/relationships/image" Target="../media/image10.png"/><Relationship Id="rId3" Type="http://schemas.openxmlformats.org/officeDocument/2006/relationships/image" Target="../media/image2.png"/><Relationship Id="rId7" Type="http://schemas.openxmlformats.org/officeDocument/2006/relationships/image" Target="../media/image5.png"/><Relationship Id="rId12"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1.xml"/><Relationship Id="rId6" Type="http://schemas.microsoft.com/office/2007/relationships/hdphoto" Target="../media/hdphoto1.wdp"/><Relationship Id="rId11" Type="http://schemas.openxmlformats.org/officeDocument/2006/relationships/image" Target="../media/image8.png"/><Relationship Id="rId5" Type="http://schemas.openxmlformats.org/officeDocument/2006/relationships/image" Target="../media/image4.png"/><Relationship Id="rId10" Type="http://schemas.openxmlformats.org/officeDocument/2006/relationships/image" Target="../media/image7.png"/><Relationship Id="rId4" Type="http://schemas.openxmlformats.org/officeDocument/2006/relationships/image" Target="../media/image3.png"/><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83371" y="2025062"/>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CFD Investigation and Optimisation of Additively Manufactured Hydraulic Manifold </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Morgan James </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Rob Goodson </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Mechanical Engineering BEng (Hons)</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348597" y="5991236"/>
            <a:ext cx="6415087" cy="7982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GB" sz="2800" dirty="0"/>
              <a:t>Hydraulic manifolds are commonly manufactured using drilled internal passages that create abrupt flow-direction changes and localised pressure losses. These losses reduce hydraulic efficiency and increase energy dissipation within compact hydraulic systems. This project used Computational Fluid Dynamics (CFD) to optimise the internal geometry of a representative prosthetic ankle manifold and evaluate the potential of additive manufacturing to enable improved hydraulic performance through enhanced flow-path design.</a:t>
            </a:r>
            <a:endParaRPr lang="en-US" altLang="en-US" sz="2800" dirty="0"/>
          </a:p>
        </p:txBody>
      </p:sp>
      <p:sp>
        <p:nvSpPr>
          <p:cNvPr id="23" name="Text Box 11"/>
          <p:cNvSpPr txBox="1">
            <a:spLocks noChangeArrowheads="1"/>
          </p:cNvSpPr>
          <p:nvPr/>
        </p:nvSpPr>
        <p:spPr bwMode="auto">
          <a:xfrm>
            <a:off x="14579260" y="26603698"/>
            <a:ext cx="6415087" cy="2058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Amiot, D. E. et al., 2017. </a:t>
            </a:r>
            <a:r>
              <a:rPr lang="en-GB" sz="1800" i="1" dirty="0">
                <a:effectLst/>
                <a:latin typeface="Calibri" panose="020F0502020204030204" pitchFamily="34" charset="0"/>
                <a:ea typeface="Times New Roman" panose="02020603050405020304" pitchFamily="18" charset="0"/>
                <a:cs typeface="Times New Roman" panose="02020603050405020304" pitchFamily="18" charset="0"/>
              </a:rPr>
              <a:t>DEVELOPMENT OF A PASSIVE AND SLOPE ADAPTABLE PROSTHETIC FOOT.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Cleveland, Ohio, USA, ASME.</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348988" y="13932371"/>
            <a:ext cx="6415087" cy="5397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marL="342900" indent="-342900">
              <a:buFont typeface="Arial" panose="020B0604020202020204" pitchFamily="34" charset="0"/>
              <a:buChar char="•"/>
            </a:pPr>
            <a:r>
              <a:rPr lang="en-GB" sz="2800" dirty="0"/>
              <a:t>Quantify hydraulic pressure losses within a conventionally designed hydraulic manifold using CFD.</a:t>
            </a:r>
          </a:p>
          <a:p>
            <a:pPr marL="342900" indent="-342900">
              <a:buFont typeface="Arial" panose="020B0604020202020204" pitchFamily="34" charset="0"/>
              <a:buChar char="•"/>
            </a:pPr>
            <a:r>
              <a:rPr lang="en-GB" sz="2800" dirty="0"/>
              <a:t>Optimise internal flow paths to reduce hydraulic resistance and improve flow distribution.</a:t>
            </a:r>
          </a:p>
          <a:p>
            <a:pPr marL="342900" indent="-342900">
              <a:buFont typeface="Arial" panose="020B0604020202020204" pitchFamily="34" charset="0"/>
              <a:buChar char="•"/>
            </a:pPr>
            <a:r>
              <a:rPr lang="en-GB" sz="2800" dirty="0"/>
              <a:t>Evaluate the feasibility of additive manufacturing for producing hydraulically optimised manifold geometries.</a:t>
            </a:r>
          </a:p>
        </p:txBody>
      </p:sp>
      <p:sp>
        <p:nvSpPr>
          <p:cNvPr id="46" name="Text Box 6"/>
          <p:cNvSpPr txBox="1">
            <a:spLocks noChangeArrowheads="1"/>
          </p:cNvSpPr>
          <p:nvPr/>
        </p:nvSpPr>
        <p:spPr bwMode="auto">
          <a:xfrm>
            <a:off x="874635" y="22438185"/>
            <a:ext cx="6415087" cy="15195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endParaRPr lang="en-GB" sz="2800" dirty="0"/>
          </a:p>
        </p:txBody>
      </p:sp>
      <p:sp>
        <p:nvSpPr>
          <p:cNvPr id="47" name="Text Box 6"/>
          <p:cNvSpPr txBox="1">
            <a:spLocks noChangeArrowheads="1"/>
          </p:cNvSpPr>
          <p:nvPr/>
        </p:nvSpPr>
        <p:spPr bwMode="auto">
          <a:xfrm>
            <a:off x="6768383" y="5989869"/>
            <a:ext cx="6415087" cy="9490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GB" sz="2800" dirty="0"/>
              <a:t>The optimisation process successfully reduced hydraulic resistance within the manifold by improving internal flow continuity and minimising abrupt directional changes. Optimised V1 achieved a 42.9% reduction in average pressure loss relative to the baseline design, while Optimised V2 achieved a total reduction of 54.3%. Although LPBF surface roughness increased hydraulic resistance, the roughened Optimised V2 geometry continued to outperform the baseline manifold, demonstrating the effectiveness of CFD-driven optimisation and the potential of additive manufacturing for performance-driven hydraulic design.</a:t>
            </a:r>
            <a:endParaRPr lang="en-US" altLang="en-US" sz="3600" dirty="0"/>
          </a:p>
        </p:txBody>
      </p:sp>
      <p:sp>
        <p:nvSpPr>
          <p:cNvPr id="48" name="Text Box 6"/>
          <p:cNvSpPr txBox="1">
            <a:spLocks noChangeArrowheads="1"/>
          </p:cNvSpPr>
          <p:nvPr/>
        </p:nvSpPr>
        <p:spPr bwMode="auto">
          <a:xfrm>
            <a:off x="14528246" y="16931196"/>
            <a:ext cx="6415087" cy="99218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GB" sz="2800" dirty="0"/>
              <a:t>CFD-driven optimisation successfully reduced hydraulic pressure losses within the manifold while maintaining functional design constraints. The Optimised V2 geometry achieved a 54.3% reduction in pressure loss relative to the baseline configuration through smoother flow transitions and improved junction design. Although LPBF surface roughness increased hydraulic resistance, the optimised geometry continued to outperform the conventionally designed manifold. The results demonstrate the potential of additive manufacturing to enable performance-driven hydraulic manifold design beyond the limitations of conventional drilling-based manufacture.</a:t>
            </a:r>
            <a:endParaRPr lang="en-US" altLang="en-US" sz="3600" dirty="0"/>
          </a:p>
        </p:txBody>
      </p:sp>
      <p:sp>
        <p:nvSpPr>
          <p:cNvPr id="54" name="Text Box 16"/>
          <p:cNvSpPr txBox="1">
            <a:spLocks noChangeArrowheads="1"/>
          </p:cNvSpPr>
          <p:nvPr/>
        </p:nvSpPr>
        <p:spPr bwMode="auto">
          <a:xfrm>
            <a:off x="8268770" y="27604209"/>
            <a:ext cx="3722799" cy="10059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1600" i="1" dirty="0"/>
              <a:t>Pressure contour for the Optimised V2 manifold with LPBF-representative surface roughness applied.</a:t>
            </a:r>
            <a:endParaRPr lang="en-AU" altLang="en-US" sz="1800" i="1" dirty="0">
              <a:latin typeface="Times New Roman" charset="0"/>
            </a:endParaRPr>
          </a:p>
        </p:txBody>
      </p:sp>
      <p:sp>
        <p:nvSpPr>
          <p:cNvPr id="58" name="Text Box 21"/>
          <p:cNvSpPr txBox="1">
            <a:spLocks noChangeArrowheads="1"/>
          </p:cNvSpPr>
          <p:nvPr/>
        </p:nvSpPr>
        <p:spPr bwMode="auto">
          <a:xfrm>
            <a:off x="9975927" y="16030293"/>
            <a:ext cx="2825750" cy="3221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1600" i="1" dirty="0"/>
              <a:t>Pressure contour of the baseline manifold under closed-accumulator plantarflexion conditions. High-pressure regions are concentrated around the orthogonal gallery intersections and abrupt flow-direction changes, indicating significant hydraulic resistance and localised energy dissipation.</a:t>
            </a:r>
            <a:endParaRPr lang="en-AU" altLang="en-US" sz="2000" i="1" dirty="0">
              <a:latin typeface="Times New Roman" charset="0"/>
            </a:endParaRPr>
          </a:p>
        </p:txBody>
      </p:sp>
      <p:pic>
        <p:nvPicPr>
          <p:cNvPr id="2050" name="Picture 2">
            <a:extLst>
              <a:ext uri="{FF2B5EF4-FFF2-40B4-BE49-F238E27FC236}">
                <a16:creationId xmlns:a16="http://schemas.microsoft.com/office/drawing/2014/main" id="{021457CB-A05D-7935-5989-FF8B5A8CE8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0416" y="1935889"/>
            <a:ext cx="2879097" cy="3589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94" name="Picture 2093">
            <a:extLst>
              <a:ext uri="{FF2B5EF4-FFF2-40B4-BE49-F238E27FC236}">
                <a16:creationId xmlns:a16="http://schemas.microsoft.com/office/drawing/2014/main" id="{5DEC2A99-762E-365F-82FA-35145294B993}"/>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9034" b="88941" l="47285" r="94101">
                        <a14:foregroundMark x1="93633" y1="88941" x2="93633" y2="88941"/>
                      </a14:backgroundRemoval>
                    </a14:imgEffect>
                  </a14:imgLayer>
                </a14:imgProps>
              </a:ext>
              <a:ext uri="{28A0092B-C50C-407E-A947-70E740481C1C}">
                <a14:useLocalDpi xmlns:a14="http://schemas.microsoft.com/office/drawing/2010/main" val="0"/>
              </a:ext>
            </a:extLst>
          </a:blip>
          <a:srcRect l="41476" t="9281" b="8854"/>
          <a:stretch/>
        </p:blipFill>
        <p:spPr>
          <a:xfrm>
            <a:off x="7665919" y="23926772"/>
            <a:ext cx="4928500" cy="4144221"/>
          </a:xfrm>
          <a:prstGeom prst="rect">
            <a:avLst/>
          </a:prstGeom>
          <a:effectLst>
            <a:outerShdw blurRad="50800" dist="38100" dir="2700000" algn="tl" rotWithShape="0">
              <a:prstClr val="black">
                <a:alpha val="40000"/>
              </a:prstClr>
            </a:outerShdw>
          </a:effectLst>
        </p:spPr>
      </p:pic>
      <p:pic>
        <p:nvPicPr>
          <p:cNvPr id="2095" name="Picture 2094">
            <a:extLst>
              <a:ext uri="{FF2B5EF4-FFF2-40B4-BE49-F238E27FC236}">
                <a16:creationId xmlns:a16="http://schemas.microsoft.com/office/drawing/2014/main" id="{94999003-451D-0077-7176-24305A71FE5F}"/>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8441" b="80973" l="51613" r="91805">
                        <a14:foregroundMark x1="85876" y1="43205" x2="85876" y2="43205"/>
                        <a14:foregroundMark x1="90061" y1="75393" x2="90061" y2="75393"/>
                        <a14:foregroundMark x1="59372" y1="11445" x2="59372" y2="11445"/>
                        <a14:foregroundMark x1="72799" y1="80973" x2="72799" y2="80973"/>
                        <a14:foregroundMark x1="58762" y1="8441" x2="58762" y2="8441"/>
                        <a14:backgroundMark x1="70619" y1="51359" x2="70619" y2="51359"/>
                        <a14:backgroundMark x1="61290" y1="51645" x2="61290" y2="51645"/>
                        <a14:backgroundMark x1="59198" y1="6724" x2="59198" y2="6724"/>
                        <a14:backgroundMark x1="80994" y1="22461" x2="80907" y2="17167"/>
                        <a14:backgroundMark x1="77158" y1="27897" x2="81255" y2="24177"/>
                        <a14:backgroundMark x1="84568" y1="27897" x2="80645" y2="22890"/>
                        <a14:backgroundMark x1="53095" y1="65093" x2="42546" y2="76109"/>
                        <a14:backgroundMark x1="47079" y1="76109" x2="47254" y2="68383"/>
                        <a14:backgroundMark x1="82127" y1="79542" x2="86312" y2="79113"/>
                        <a14:backgroundMark x1="81081" y1="80830" x2="80645" y2="79399"/>
                      </a14:backgroundRemoval>
                    </a14:imgEffect>
                  </a14:imgLayer>
                </a14:imgProps>
              </a:ext>
              <a:ext uri="{28A0092B-C50C-407E-A947-70E740481C1C}">
                <a14:useLocalDpi xmlns:a14="http://schemas.microsoft.com/office/drawing/2010/main" val="0"/>
              </a:ext>
            </a:extLst>
          </a:blip>
          <a:srcRect l="46721" t="4504" r="3112" b="10980"/>
          <a:stretch/>
        </p:blipFill>
        <p:spPr bwMode="auto">
          <a:xfrm>
            <a:off x="7144597" y="16034376"/>
            <a:ext cx="3199899" cy="3285076"/>
          </a:xfrm>
          <a:prstGeom prst="rect">
            <a:avLst/>
          </a:prstGeom>
          <a:noFill/>
          <a:ln>
            <a:noFill/>
          </a:ln>
          <a:effectLst>
            <a:outerShdw blurRad="50800" dist="38100" dir="2700000" algn="tl" rotWithShape="0">
              <a:prstClr val="black">
                <a:alpha val="40000"/>
              </a:prstClr>
            </a:outerShdw>
          </a:effectLst>
        </p:spPr>
      </p:pic>
      <p:pic>
        <p:nvPicPr>
          <p:cNvPr id="2101" name="Picture 2100">
            <a:extLst>
              <a:ext uri="{FF2B5EF4-FFF2-40B4-BE49-F238E27FC236}">
                <a16:creationId xmlns:a16="http://schemas.microsoft.com/office/drawing/2014/main" id="{E840C8F0-AD55-F549-EA1D-878B81264B12}"/>
              </a:ext>
            </a:extLst>
          </p:cNvPr>
          <p:cNvPicPr>
            <a:picLocks noChangeAspect="1"/>
          </p:cNvPicPr>
          <p:nvPr/>
        </p:nvPicPr>
        <p:blipFill>
          <a:blip r:embed="rId9"/>
          <a:stretch>
            <a:fillRect/>
          </a:stretch>
        </p:blipFill>
        <p:spPr>
          <a:xfrm>
            <a:off x="14537782" y="12266808"/>
            <a:ext cx="6007936" cy="3934320"/>
          </a:xfrm>
          <a:prstGeom prst="rect">
            <a:avLst/>
          </a:prstGeom>
        </p:spPr>
      </p:pic>
      <p:pic>
        <p:nvPicPr>
          <p:cNvPr id="2103" name="Picture 2102">
            <a:extLst>
              <a:ext uri="{FF2B5EF4-FFF2-40B4-BE49-F238E27FC236}">
                <a16:creationId xmlns:a16="http://schemas.microsoft.com/office/drawing/2014/main" id="{606BE9BC-26FC-011F-3FC1-910ADD4B9A12}"/>
              </a:ext>
            </a:extLst>
          </p:cNvPr>
          <p:cNvPicPr>
            <a:picLocks noChangeAspect="1"/>
          </p:cNvPicPr>
          <p:nvPr/>
        </p:nvPicPr>
        <p:blipFill>
          <a:blip r:embed="rId10"/>
          <a:stretch>
            <a:fillRect/>
          </a:stretch>
        </p:blipFill>
        <p:spPr>
          <a:xfrm>
            <a:off x="1060290" y="23236609"/>
            <a:ext cx="4362609" cy="5664274"/>
          </a:xfrm>
          <a:prstGeom prst="rect">
            <a:avLst/>
          </a:prstGeom>
        </p:spPr>
      </p:pic>
      <p:pic>
        <p:nvPicPr>
          <p:cNvPr id="2105" name="Picture 2104">
            <a:extLst>
              <a:ext uri="{FF2B5EF4-FFF2-40B4-BE49-F238E27FC236}">
                <a16:creationId xmlns:a16="http://schemas.microsoft.com/office/drawing/2014/main" id="{8EAA7A96-3FBE-EDE4-026E-FBC6958E4F5D}"/>
              </a:ext>
            </a:extLst>
          </p:cNvPr>
          <p:cNvPicPr>
            <a:picLocks noChangeAspect="1"/>
          </p:cNvPicPr>
          <p:nvPr/>
        </p:nvPicPr>
        <p:blipFill>
          <a:blip r:embed="rId11">
            <a:extLst>
              <a:ext uri="{28A0092B-C50C-407E-A947-70E740481C1C}">
                <a14:useLocalDpi xmlns:a14="http://schemas.microsoft.com/office/drawing/2010/main" val="0"/>
              </a:ext>
            </a:extLst>
          </a:blip>
          <a:srcRect l="2965" t="14728"/>
          <a:stretch/>
        </p:blipFill>
        <p:spPr bwMode="auto">
          <a:xfrm>
            <a:off x="957537" y="19041057"/>
            <a:ext cx="4991100" cy="2503462"/>
          </a:xfrm>
          <a:prstGeom prst="rect">
            <a:avLst/>
          </a:prstGeom>
          <a:noFill/>
          <a:ln>
            <a:noFill/>
          </a:ln>
        </p:spPr>
      </p:pic>
      <p:sp>
        <p:nvSpPr>
          <p:cNvPr id="2107" name="Text Box 16">
            <a:extLst>
              <a:ext uri="{FF2B5EF4-FFF2-40B4-BE49-F238E27FC236}">
                <a16:creationId xmlns:a16="http://schemas.microsoft.com/office/drawing/2014/main" id="{2E7A1734-2A06-1409-7D50-DC57A2DC53FA}"/>
              </a:ext>
            </a:extLst>
          </p:cNvPr>
          <p:cNvSpPr txBox="1">
            <a:spLocks noChangeArrowheads="1"/>
          </p:cNvSpPr>
          <p:nvPr/>
        </p:nvSpPr>
        <p:spPr bwMode="auto">
          <a:xfrm>
            <a:off x="14735504" y="16128138"/>
            <a:ext cx="5638800" cy="10059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1600" i="1" dirty="0"/>
              <a:t>Comparison of average pressure loss for the baseline and optimised manifold geometries under closed-accumulator plantarflexion conditions. </a:t>
            </a:r>
            <a:endParaRPr lang="en-AU" altLang="en-US" i="1" dirty="0">
              <a:latin typeface="Times New Roman" charset="0"/>
            </a:endParaRPr>
          </a:p>
        </p:txBody>
      </p:sp>
      <p:sp>
        <p:nvSpPr>
          <p:cNvPr id="2109" name="Text Box 16">
            <a:extLst>
              <a:ext uri="{FF2B5EF4-FFF2-40B4-BE49-F238E27FC236}">
                <a16:creationId xmlns:a16="http://schemas.microsoft.com/office/drawing/2014/main" id="{8AF0E892-41E6-B6B3-AF55-92C04F71F316}"/>
              </a:ext>
            </a:extLst>
          </p:cNvPr>
          <p:cNvSpPr txBox="1">
            <a:spLocks noChangeArrowheads="1"/>
          </p:cNvSpPr>
          <p:nvPr/>
        </p:nvSpPr>
        <p:spPr bwMode="auto">
          <a:xfrm>
            <a:off x="957537" y="21469409"/>
            <a:ext cx="5638800" cy="7597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1600" i="1" dirty="0"/>
              <a:t>Annotated baseline hydraulic manifold architecture adapted from Amiot et al. (2017)</a:t>
            </a:r>
            <a:endParaRPr lang="en-AU" altLang="en-US" i="1" dirty="0">
              <a:latin typeface="Times New Roman" charset="0"/>
            </a:endParaRPr>
          </a:p>
        </p:txBody>
      </p:sp>
      <p:pic>
        <p:nvPicPr>
          <p:cNvPr id="2110" name="Picture 2109">
            <a:extLst>
              <a:ext uri="{FF2B5EF4-FFF2-40B4-BE49-F238E27FC236}">
                <a16:creationId xmlns:a16="http://schemas.microsoft.com/office/drawing/2014/main" id="{77D9FD13-E3E1-466A-75B2-4B30B470E599}"/>
              </a:ext>
            </a:extLst>
          </p:cNvPr>
          <p:cNvPicPr>
            <a:picLocks noChangeAspect="1"/>
          </p:cNvPicPr>
          <p:nvPr/>
        </p:nvPicPr>
        <p:blipFill rotWithShape="1">
          <a:blip r:embed="rId12">
            <a:extLst>
              <a:ext uri="{28A0092B-C50C-407E-A947-70E740481C1C}">
                <a14:useLocalDpi xmlns:a14="http://schemas.microsoft.com/office/drawing/2010/main" val="0"/>
              </a:ext>
            </a:extLst>
          </a:blip>
          <a:srcRect/>
          <a:stretch/>
        </p:blipFill>
        <p:spPr bwMode="auto">
          <a:xfrm>
            <a:off x="14704210" y="7178163"/>
            <a:ext cx="5624557" cy="4925181"/>
          </a:xfrm>
          <a:prstGeom prst="rect">
            <a:avLst/>
          </a:prstGeom>
          <a:ln w="38100" cap="sq" cmpd="sng" algn="ctr">
            <a:solidFill>
              <a:srgbClr val="000000"/>
            </a:solidFill>
            <a:prstDash val="solid"/>
            <a:miter lim="800000"/>
            <a:headEnd type="none" w="med" len="med"/>
            <a:tailEnd type="none" w="med" len="med"/>
            <a:extLst>
              <a:ext uri="{C807C97D-BFC1-408E-A445-0C87EB9F89A2}">
                <ask:lineSketchStyleProps xmlns:ask="http://schemas.microsoft.com/office/drawing/2018/sketchyshapes" sd="0">
                  <a:custGeom>
                    <a:avLst/>
                    <a:gdLst/>
                    <a:ahLst/>
                    <a:cxnLst/>
                    <a:rect l="0" t="0" r="0" b="0"/>
                    <a:pathLst/>
                  </a:custGeom>
                  <ask:type/>
                </ask:lineSketchStyleProps>
              </a:ext>
            </a:extLst>
          </a:ln>
          <a:effectLst/>
          <a:extLst>
            <a:ext uri="{53640926-AAD7-44D8-BBD7-CCE9431645EC}">
              <a14:shadowObscured xmlns:a14="http://schemas.microsoft.com/office/drawing/2010/main"/>
            </a:ext>
          </a:extLst>
        </p:spPr>
      </p:pic>
      <p:sp>
        <p:nvSpPr>
          <p:cNvPr id="2111" name="Text Box 16">
            <a:extLst>
              <a:ext uri="{FF2B5EF4-FFF2-40B4-BE49-F238E27FC236}">
                <a16:creationId xmlns:a16="http://schemas.microsoft.com/office/drawing/2014/main" id="{98FA7F3C-7770-269D-F8EC-2A2722AD8E90}"/>
              </a:ext>
            </a:extLst>
          </p:cNvPr>
          <p:cNvSpPr txBox="1">
            <a:spLocks noChangeArrowheads="1"/>
          </p:cNvSpPr>
          <p:nvPr/>
        </p:nvSpPr>
        <p:spPr bwMode="auto">
          <a:xfrm>
            <a:off x="14528246" y="5986809"/>
            <a:ext cx="5638800" cy="12522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1600" i="1" dirty="0"/>
              <a:t>Summary of CFD results for all manifold configurations and operating conditions. Progressive geometric optimisation reduced average wall pressure across both plantarflexion and dorsiflexion studies</a:t>
            </a:r>
            <a:endParaRPr lang="en-AU" altLang="en-US" sz="3200" i="1" dirty="0">
              <a:latin typeface="Times New Roman" charset="0"/>
            </a:endParaRPr>
          </a:p>
        </p:txBody>
      </p:sp>
      <p:pic>
        <p:nvPicPr>
          <p:cNvPr id="2114" name="Picture 2113">
            <a:extLst>
              <a:ext uri="{FF2B5EF4-FFF2-40B4-BE49-F238E27FC236}">
                <a16:creationId xmlns:a16="http://schemas.microsoft.com/office/drawing/2014/main" id="{65704D30-97A1-0E40-559B-2D033A9FA1C7}"/>
              </a:ext>
            </a:extLst>
          </p:cNvPr>
          <p:cNvPicPr>
            <a:picLocks noChangeAspect="1"/>
          </p:cNvPicPr>
          <p:nvPr/>
        </p:nvPicPr>
        <p:blipFill>
          <a:blip r:embed="rId13"/>
          <a:stretch>
            <a:fillRect/>
          </a:stretch>
        </p:blipFill>
        <p:spPr>
          <a:xfrm>
            <a:off x="7362991" y="19746056"/>
            <a:ext cx="5858693" cy="3248478"/>
          </a:xfrm>
          <a:prstGeom prst="rect">
            <a:avLst/>
          </a:prstGeom>
        </p:spPr>
      </p:pic>
      <p:sp>
        <p:nvSpPr>
          <p:cNvPr id="2115" name="Text Box 16">
            <a:extLst>
              <a:ext uri="{FF2B5EF4-FFF2-40B4-BE49-F238E27FC236}">
                <a16:creationId xmlns:a16="http://schemas.microsoft.com/office/drawing/2014/main" id="{B0AEFFCD-4C56-9C5F-CF05-3CB90790BE49}"/>
              </a:ext>
            </a:extLst>
          </p:cNvPr>
          <p:cNvSpPr txBox="1">
            <a:spLocks noChangeArrowheads="1"/>
          </p:cNvSpPr>
          <p:nvPr/>
        </p:nvSpPr>
        <p:spPr bwMode="auto">
          <a:xfrm>
            <a:off x="7424858" y="23118325"/>
            <a:ext cx="6138742" cy="7597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1600" i="1" dirty="0"/>
              <a:t>Key geometric modifications incorporated within the Optimised V2 manifold design. </a:t>
            </a:r>
            <a:endParaRPr lang="en-AU" altLang="en-US" sz="3200" i="1" dirty="0">
              <a:latin typeface="Times New Roman" charset="0"/>
            </a:endParaRPr>
          </a:p>
        </p:txBody>
      </p: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9BCEDCB0A13E24B9F084ADC54387FAB" ma:contentTypeVersion="7" ma:contentTypeDescription="Create a new document." ma:contentTypeScope="" ma:versionID="dc635af1387656cfb4c2a3c10ca0f674">
  <xsd:schema xmlns:xsd="http://www.w3.org/2001/XMLSchema" xmlns:xs="http://www.w3.org/2001/XMLSchema" xmlns:p="http://schemas.microsoft.com/office/2006/metadata/properties" xmlns:ns2="89e56c63-a953-42dc-a043-e059f94b1806" targetNamespace="http://schemas.microsoft.com/office/2006/metadata/properties" ma:root="true" ma:fieldsID="a1c5432592241538f323e4970834860d" ns2:_="">
    <xsd:import namespace="89e56c63-a953-42dc-a043-e059f94b180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9e56c63-a953-42dc-a043-e059f94b180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6A7622-A37D-4E60-913F-B47BA0D18193}">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2DBD2512-2368-4359-98A8-B9FD98A9C045}">
  <ds:schemaRefs>
    <ds:schemaRef ds:uri="http://schemas.microsoft.com/sharepoint/v3/contenttype/forms"/>
  </ds:schemaRefs>
</ds:datastoreItem>
</file>

<file path=customXml/itemProps3.xml><?xml version="1.0" encoding="utf-8"?>
<ds:datastoreItem xmlns:ds="http://schemas.openxmlformats.org/officeDocument/2006/customXml" ds:itemID="{F6F464EE-8569-4D18-8FB9-D78A604509F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9e56c63-a953-42dc-a043-e059f94b180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327</TotalTime>
  <Words>452</Words>
  <Application>Microsoft Office PowerPoint</Application>
  <PresentationFormat>Custom</PresentationFormat>
  <Paragraphs>26</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JAMES, MORGAN (Contractor)</cp:lastModifiedBy>
  <cp:revision>23</cp:revision>
  <dcterms:created xsi:type="dcterms:W3CDTF">2016-02-25T08:27:32Z</dcterms:created>
  <dcterms:modified xsi:type="dcterms:W3CDTF">2026-06-16T15:21:33Z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0x01010089BCEDCB0A13E24B9F084ADC54387FAB</vt:lpwstr>
  </property>
</Properties>
</file>