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D8BD707-D9CF-40AE-B4C6-C98DA3205C09}" type="datetimeFigureOut">
              <a:rPr lang="en-US" smtClean="0"/>
              <a:pPr/>
              <a:t>10/22/2023</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1D8BD707-D9CF-40AE-B4C6-C98DA3205C09}" type="datetimeFigureOut">
              <a:rPr lang="en-US" smtClean="0"/>
              <a:pPr/>
              <a:t>10/22/2023</a:t>
            </a:fld>
            <a:endParaRPr lang="en-US"/>
          </a:p>
        </p:txBody>
      </p:sp>
      <p:sp>
        <p:nvSpPr>
          <p:cNvPr id="10" name="Slide Number Placeholder 9"/>
          <p:cNvSpPr>
            <a:spLocks noGrp="1"/>
          </p:cNvSpPr>
          <p:nvPr>
            <p:ph type="sldNum" sz="quarter" idx="16"/>
          </p:nvPr>
        </p:nvSpPr>
        <p:spPr/>
        <p:txBody>
          <a:bodyPr rtlCol="0"/>
          <a:lstStyle/>
          <a:p>
            <a:fld id="{B6F15528-21DE-4FAA-801E-634DDDAF4B2B}"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1D8BD707-D9CF-40AE-B4C6-C98DA3205C09}" type="datetimeFigureOut">
              <a:rPr lang="en-US" smtClean="0"/>
              <a:pPr/>
              <a:t>10/22/2023</a:t>
            </a:fld>
            <a:endParaRPr lang="en-US"/>
          </a:p>
        </p:txBody>
      </p:sp>
      <p:sp>
        <p:nvSpPr>
          <p:cNvPr id="12" name="Slide Number Placeholder 11"/>
          <p:cNvSpPr>
            <a:spLocks noGrp="1"/>
          </p:cNvSpPr>
          <p:nvPr>
            <p:ph type="sldNum" sz="quarter" idx="16"/>
          </p:nvPr>
        </p:nvSpPr>
        <p:spPr/>
        <p:txBody>
          <a:bodyPr rtlCol="0"/>
          <a:lstStyle/>
          <a:p>
            <a:fld id="{B6F15528-21DE-4FAA-801E-634DDDAF4B2B}"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1D8BD707-D9CF-40AE-B4C6-C98DA3205C09}" type="datetimeFigureOut">
              <a:rPr lang="en-US" smtClean="0"/>
              <a:pPr/>
              <a:t>10/22/2023</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1D8BD707-D9CF-40AE-B4C6-C98DA3205C09}" type="datetimeFigureOut">
              <a:rPr lang="en-US" smtClean="0"/>
              <a:pPr/>
              <a:t>10/22/2023</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D8BD707-D9CF-40AE-B4C6-C98DA3205C09}" type="datetimeFigureOut">
              <a:rPr lang="en-US" smtClean="0"/>
              <a:pPr/>
              <a:t>10/22/2023</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wtravelmagazine.com/jw-marriott-goa-newest-addition-to-indias-lux-coastal-scene/"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adannadill.com/is-the-jw-marriott-washington-dc-family-friendly/"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americanexpress.com/en-ar/travel/discover/property/Florida-US/Orlando/Jw-Marriott-Orlando-Bonnet-Creek-Resort-And-Spa"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historichotels.org/us/hotels-resorts/jw-marriott-savannah-plant-riverside-district"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nowtravelasia.com/explore-the-summer-family-fun-package-at-jw-marriott-hotel-hong-kong/"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traveltriangle.com/blog/romantic-restaurants-in-dubai/"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booking.com/hotel/cn/jw-marriott-shenzhen-bao-an.en-gb.html?aid=356980&amp;label=gog235jc-1DCAsoMUIbanctbWFycmlvdHQtc2hlbnpoZW4tYmFvLWFuSDNYA2hQiAEBmAEJuAEXyAEM2AED6AEBiAIBqAIDuALky9apBsACAdICJDBmMTYwMzViLTllZWQtNDlhNi05YWQ5LTk3MGNiMzRmYWIzZtgCBOAC"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914400"/>
            <a:ext cx="8382000" cy="2895600"/>
          </a:xfrm>
        </p:spPr>
        <p:txBody>
          <a:bodyPr>
            <a:normAutofit fontScale="90000"/>
          </a:bodyPr>
          <a:lstStyle/>
          <a:p>
            <a:r>
              <a:rPr lang="en-US" dirty="0" smtClean="0">
                <a:latin typeface="Bookman Old Style" pitchFamily="18" charset="0"/>
              </a:rPr>
              <a:t>The role and importance of quality service, hospitality, and guest services within the hotel Industry</a:t>
            </a:r>
            <a:endParaRPr lang="en-US" dirty="0">
              <a:latin typeface="Bookman Old Style" pitchFamily="18" charset="0"/>
            </a:endParaRPr>
          </a:p>
        </p:txBody>
      </p:sp>
      <p:sp>
        <p:nvSpPr>
          <p:cNvPr id="3" name="Subtitle 2"/>
          <p:cNvSpPr>
            <a:spLocks noGrp="1"/>
          </p:cNvSpPr>
          <p:nvPr>
            <p:ph type="subTitle" idx="1"/>
          </p:nvPr>
        </p:nvSpPr>
        <p:spPr>
          <a:xfrm>
            <a:off x="304800" y="4114800"/>
            <a:ext cx="3429000" cy="1295400"/>
          </a:xfrm>
        </p:spPr>
        <p:txBody>
          <a:bodyPr>
            <a:normAutofit fontScale="47500" lnSpcReduction="20000"/>
          </a:bodyPr>
          <a:lstStyle/>
          <a:p>
            <a:r>
              <a:rPr lang="en-US" dirty="0" smtClean="0"/>
              <a:t>Hospitality and Guest </a:t>
            </a:r>
            <a:r>
              <a:rPr lang="en-US" dirty="0" smtClean="0"/>
              <a:t>Services  BMIH4003</a:t>
            </a:r>
            <a:endParaRPr lang="en-US" dirty="0" smtClean="0"/>
          </a:p>
          <a:p>
            <a:r>
              <a:rPr lang="en-US" dirty="0" smtClean="0"/>
              <a:t>Lecturer: Charlotte </a:t>
            </a:r>
            <a:r>
              <a:rPr lang="en-US" dirty="0" smtClean="0"/>
              <a:t>Joyner</a:t>
            </a:r>
          </a:p>
          <a:p>
            <a:r>
              <a:rPr lang="en-US" dirty="0" smtClean="0"/>
              <a:t>22/10/2023</a:t>
            </a:r>
            <a:endParaRPr lang="en-US" dirty="0" smtClean="0"/>
          </a:p>
          <a:p>
            <a:r>
              <a:rPr lang="en-US" dirty="0" err="1" smtClean="0"/>
              <a:t>Razvan</a:t>
            </a:r>
            <a:r>
              <a:rPr lang="en-US" dirty="0" smtClean="0"/>
              <a:t> </a:t>
            </a:r>
            <a:r>
              <a:rPr lang="en-US" dirty="0" err="1" smtClean="0"/>
              <a:t>Cristian</a:t>
            </a:r>
            <a:r>
              <a:rPr lang="en-US" dirty="0" smtClean="0"/>
              <a:t> </a:t>
            </a:r>
            <a:r>
              <a:rPr lang="en-US" dirty="0" err="1" smtClean="0"/>
              <a:t>Nicolae</a:t>
            </a:r>
            <a:endParaRPr lang="en-US" dirty="0" smtClean="0"/>
          </a:p>
          <a:p>
            <a:r>
              <a:rPr lang="en-US" dirty="0" smtClean="0"/>
              <a:t>Student </a:t>
            </a:r>
            <a:r>
              <a:rPr lang="en-US" dirty="0" smtClean="0"/>
              <a:t>ID:2222787</a:t>
            </a:r>
            <a:endParaRPr lang="en-US" dirty="0" smtClean="0"/>
          </a:p>
        </p:txBody>
      </p:sp>
      <p:sp>
        <p:nvSpPr>
          <p:cNvPr id="4" name="Rectangle 3"/>
          <p:cNvSpPr/>
          <p:nvPr/>
        </p:nvSpPr>
        <p:spPr>
          <a:xfrm>
            <a:off x="4800600" y="4191000"/>
            <a:ext cx="3200400" cy="769441"/>
          </a:xfrm>
          <a:prstGeom prst="rect">
            <a:avLst/>
          </a:prstGeom>
        </p:spPr>
        <p:txBody>
          <a:bodyPr wrap="square">
            <a:spAutoFit/>
          </a:bodyPr>
          <a:lstStyle/>
          <a:p>
            <a:r>
              <a:rPr lang="en-GB" sz="4400" dirty="0" smtClean="0"/>
              <a:t>JW Marriott</a:t>
            </a:r>
            <a:endParaRPr lang="en-US" sz="4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Table </a:t>
            </a:r>
            <a:r>
              <a:rPr lang="en-US" dirty="0" smtClean="0"/>
              <a:t>o</a:t>
            </a:r>
            <a:r>
              <a:rPr lang="en-US" dirty="0" smtClean="0"/>
              <a:t>f content</a:t>
            </a:r>
            <a:endParaRPr lang="en-US" dirty="0"/>
          </a:p>
        </p:txBody>
      </p:sp>
      <p:sp>
        <p:nvSpPr>
          <p:cNvPr id="3" name="Content Placeholder 2"/>
          <p:cNvSpPr>
            <a:spLocks noGrp="1"/>
          </p:cNvSpPr>
          <p:nvPr>
            <p:ph sz="quarter" idx="1"/>
          </p:nvPr>
        </p:nvSpPr>
        <p:spPr/>
        <p:txBody>
          <a:bodyPr/>
          <a:lstStyle/>
          <a:p>
            <a:pPr>
              <a:buNone/>
            </a:pPr>
            <a:r>
              <a:rPr lang="en-GB" sz="2000" dirty="0" smtClean="0"/>
              <a:t>Introduction to JW </a:t>
            </a:r>
            <a:r>
              <a:rPr lang="en-GB" sz="2000" dirty="0" smtClean="0"/>
              <a:t>Marriott....................................................................3</a:t>
            </a:r>
          </a:p>
          <a:p>
            <a:pPr>
              <a:buNone/>
            </a:pPr>
            <a:r>
              <a:rPr lang="en-GB" sz="2000" dirty="0" smtClean="0"/>
              <a:t>Identifying JW Marriott's Guest </a:t>
            </a:r>
            <a:r>
              <a:rPr lang="en-GB" sz="2000" dirty="0" smtClean="0"/>
              <a:t>Demographics.....................................4</a:t>
            </a:r>
          </a:p>
          <a:p>
            <a:pPr>
              <a:buNone/>
            </a:pPr>
            <a:r>
              <a:rPr lang="en-GB" sz="2000" dirty="0" smtClean="0"/>
              <a:t>Nature, Scope, and Role of Guest Services </a:t>
            </a:r>
            <a:r>
              <a:rPr lang="en-GB" sz="2000" dirty="0" smtClean="0"/>
              <a:t>and</a:t>
            </a:r>
          </a:p>
          <a:p>
            <a:pPr>
              <a:buNone/>
            </a:pPr>
            <a:r>
              <a:rPr lang="en-GB" sz="2000" dirty="0" smtClean="0"/>
              <a:t>Facilities.................................................................................................5</a:t>
            </a:r>
          </a:p>
          <a:p>
            <a:pPr>
              <a:buNone/>
            </a:pPr>
            <a:r>
              <a:rPr lang="en-GB" sz="2000" dirty="0" smtClean="0"/>
              <a:t>Guest Services and Facilities at JW </a:t>
            </a:r>
            <a:r>
              <a:rPr lang="en-GB" sz="2000" dirty="0" smtClean="0"/>
              <a:t>Marriott.........................................6</a:t>
            </a:r>
          </a:p>
          <a:p>
            <a:pPr>
              <a:buNone/>
            </a:pPr>
            <a:r>
              <a:rPr lang="en-GB" sz="2000" dirty="0" smtClean="0"/>
              <a:t>Hospitality at JW </a:t>
            </a:r>
            <a:r>
              <a:rPr lang="en-GB" sz="2000" dirty="0" smtClean="0"/>
              <a:t>Marriott.......................................................................7</a:t>
            </a:r>
          </a:p>
          <a:p>
            <a:pPr>
              <a:buNone/>
            </a:pPr>
            <a:r>
              <a:rPr lang="en-GB" sz="2000" dirty="0" smtClean="0"/>
              <a:t>JW Marriott's Personal </a:t>
            </a:r>
            <a:r>
              <a:rPr lang="en-GB" sz="2000" dirty="0" smtClean="0"/>
              <a:t>Touch................................................................8</a:t>
            </a:r>
          </a:p>
          <a:p>
            <a:pPr>
              <a:buNone/>
            </a:pPr>
            <a:r>
              <a:rPr lang="en-GB" sz="2000" dirty="0" smtClean="0"/>
              <a:t>JW Marriott </a:t>
            </a:r>
            <a:r>
              <a:rPr lang="en-GB" sz="2000" dirty="0" smtClean="0"/>
              <a:t>– Conclusion.......................................................................9</a:t>
            </a:r>
          </a:p>
          <a:p>
            <a:pPr>
              <a:buNone/>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 to JW Marriott</a:t>
            </a:r>
            <a:endParaRPr lang="en-US" dirty="0"/>
          </a:p>
        </p:txBody>
      </p:sp>
      <p:sp>
        <p:nvSpPr>
          <p:cNvPr id="3" name="Content Placeholder 2"/>
          <p:cNvSpPr>
            <a:spLocks noGrp="1"/>
          </p:cNvSpPr>
          <p:nvPr>
            <p:ph sz="quarter" idx="1"/>
          </p:nvPr>
        </p:nvSpPr>
        <p:spPr>
          <a:xfrm>
            <a:off x="609600" y="1676400"/>
            <a:ext cx="7620000" cy="2971800"/>
          </a:xfrm>
        </p:spPr>
        <p:txBody>
          <a:bodyPr>
            <a:normAutofit fontScale="77500" lnSpcReduction="20000"/>
          </a:bodyPr>
          <a:lstStyle/>
          <a:p>
            <a:pPr>
              <a:buNone/>
            </a:pPr>
            <a:r>
              <a:rPr lang="en-GB" sz="2600" dirty="0" smtClean="0"/>
              <a:t>     JW </a:t>
            </a:r>
            <a:r>
              <a:rPr lang="en-GB" sz="2600" dirty="0" smtClean="0"/>
              <a:t>Marriott forms part of Marriott International's luxury portfolio, distinguished for its commitment to providing guests with orchestrated, nurturing experiences that cater to their well-being and enrich their lives. Founded in 1984, the brand embodies the personal passion of its namesake, J.W. Marriott, for gracious hospitality and genuine care (O'Fallon, M. J., &amp; Rutherford, D. G., 2011). Renowned for its sophisticated design, exceptional craftsmanship, and dedicated service, JW Marriott creates a warm, authentic environment that allows guests to feel present in mind, nourished in body, and revitalized in spirit (</a:t>
            </a:r>
            <a:r>
              <a:rPr lang="en-GB" sz="2600" dirty="0" err="1" smtClean="0"/>
              <a:t>Pizam</a:t>
            </a:r>
            <a:r>
              <a:rPr lang="en-GB" sz="2600" dirty="0" smtClean="0"/>
              <a:t>, A., 2010).</a:t>
            </a:r>
            <a:endParaRPr lang="en-US" sz="2600" dirty="0" smtClean="0"/>
          </a:p>
          <a:p>
            <a:pPr>
              <a:buNone/>
            </a:pPr>
            <a:endParaRPr lang="en-US" dirty="0"/>
          </a:p>
        </p:txBody>
      </p:sp>
      <p:pic>
        <p:nvPicPr>
          <p:cNvPr id="1026" name="Picture 2"/>
          <p:cNvPicPr>
            <a:picLocks noChangeAspect="1" noChangeArrowheads="1"/>
          </p:cNvPicPr>
          <p:nvPr/>
        </p:nvPicPr>
        <p:blipFill>
          <a:blip r:embed="rId2"/>
          <a:srcRect/>
          <a:stretch>
            <a:fillRect/>
          </a:stretch>
        </p:blipFill>
        <p:spPr bwMode="auto">
          <a:xfrm>
            <a:off x="2209800" y="4495800"/>
            <a:ext cx="5238750" cy="1981200"/>
          </a:xfrm>
          <a:prstGeom prst="rect">
            <a:avLst/>
          </a:prstGeom>
          <a:noFill/>
          <a:ln w="9525">
            <a:noFill/>
            <a:miter lim="800000"/>
            <a:headEnd/>
            <a:tailEnd/>
          </a:ln>
          <a:effectLst>
            <a:innerShdw blurRad="63500" dist="50800" dir="18900000">
              <a:prstClr val="black">
                <a:alpha val="50000"/>
              </a:prstClr>
            </a:innerShdw>
          </a:effectLst>
        </p:spPr>
      </p:pic>
      <p:sp>
        <p:nvSpPr>
          <p:cNvPr id="5" name="Rectangle 4"/>
          <p:cNvSpPr/>
          <p:nvPr/>
        </p:nvSpPr>
        <p:spPr>
          <a:xfrm>
            <a:off x="5257800" y="6488668"/>
            <a:ext cx="2209800" cy="369332"/>
          </a:xfrm>
          <a:prstGeom prst="rect">
            <a:avLst/>
          </a:prstGeom>
        </p:spPr>
        <p:txBody>
          <a:bodyPr wrap="square">
            <a:spAutoFit/>
          </a:bodyPr>
          <a:lstStyle/>
          <a:p>
            <a:r>
              <a:rPr lang="en-US" dirty="0" smtClean="0">
                <a:hlinkClick r:id="rId3"/>
              </a:rPr>
              <a:t>(</a:t>
            </a:r>
            <a:r>
              <a:rPr lang="en-US" dirty="0" smtClean="0">
                <a:hlinkClick r:id="rId3"/>
              </a:rPr>
              <a:t>World Travel,2023</a:t>
            </a:r>
            <a:r>
              <a:rPr lang="en-US" dirty="0" smtClean="0"/>
              <a:t>)</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Identifying JW Marriott's Guest Demographics</a:t>
            </a:r>
            <a:endParaRPr lang="en-US" dirty="0"/>
          </a:p>
        </p:txBody>
      </p:sp>
      <p:sp>
        <p:nvSpPr>
          <p:cNvPr id="3" name="Content Placeholder 2"/>
          <p:cNvSpPr>
            <a:spLocks noGrp="1"/>
          </p:cNvSpPr>
          <p:nvPr>
            <p:ph sz="quarter" idx="1"/>
          </p:nvPr>
        </p:nvSpPr>
        <p:spPr>
          <a:xfrm>
            <a:off x="533400" y="1905000"/>
            <a:ext cx="4492752" cy="4495800"/>
          </a:xfrm>
        </p:spPr>
        <p:txBody>
          <a:bodyPr>
            <a:normAutofit fontScale="92500"/>
          </a:bodyPr>
          <a:lstStyle/>
          <a:p>
            <a:pPr>
              <a:buNone/>
            </a:pPr>
            <a:r>
              <a:rPr lang="en-GB" sz="2300" dirty="0" smtClean="0"/>
              <a:t>    JW </a:t>
            </a:r>
            <a:r>
              <a:rPr lang="en-GB" sz="2300" dirty="0" smtClean="0"/>
              <a:t>Marriott attracts affluent individuals, couples, and families seeking understated luxury and enriching experiences, along with business </a:t>
            </a:r>
            <a:r>
              <a:rPr lang="en-GB" sz="2300" dirty="0" err="1" smtClean="0"/>
              <a:t>travelers</a:t>
            </a:r>
            <a:r>
              <a:rPr lang="en-GB" sz="2300" dirty="0" smtClean="0"/>
              <a:t> desiring comfort and efficiency. Guests expect personalized, mindful services that enhance their well-being and cultural engagement, all delivered with an unobtrusive touch (</a:t>
            </a:r>
            <a:r>
              <a:rPr lang="en-GB" sz="2300" dirty="0" err="1" smtClean="0"/>
              <a:t>Kucukusta</a:t>
            </a:r>
            <a:r>
              <a:rPr lang="en-GB" sz="2300" dirty="0" smtClean="0"/>
              <a:t>, D., 2014; Lugosi, P., et al., 2009)</a:t>
            </a:r>
            <a:endParaRPr lang="en-US" sz="2300" dirty="0" smtClean="0"/>
          </a:p>
          <a:p>
            <a:pPr>
              <a:buNone/>
            </a:pPr>
            <a:endParaRPr lang="en-US" dirty="0"/>
          </a:p>
        </p:txBody>
      </p:sp>
      <p:pic>
        <p:nvPicPr>
          <p:cNvPr id="2050" name="Picture 2"/>
          <p:cNvPicPr>
            <a:picLocks noChangeAspect="1" noChangeArrowheads="1"/>
          </p:cNvPicPr>
          <p:nvPr/>
        </p:nvPicPr>
        <p:blipFill>
          <a:blip r:embed="rId2"/>
          <a:srcRect/>
          <a:stretch>
            <a:fillRect/>
          </a:stretch>
        </p:blipFill>
        <p:spPr bwMode="auto">
          <a:xfrm>
            <a:off x="5029200" y="2286000"/>
            <a:ext cx="3790950" cy="3228975"/>
          </a:xfrm>
          <a:prstGeom prst="rect">
            <a:avLst/>
          </a:prstGeom>
          <a:noFill/>
          <a:ln w="9525">
            <a:noFill/>
            <a:miter lim="800000"/>
            <a:headEnd/>
            <a:tailEnd/>
          </a:ln>
          <a:effectLst>
            <a:innerShdw blurRad="63500" dist="50800">
              <a:prstClr val="black">
                <a:alpha val="50000"/>
              </a:prstClr>
            </a:innerShdw>
          </a:effectLst>
        </p:spPr>
      </p:pic>
      <p:sp>
        <p:nvSpPr>
          <p:cNvPr id="5" name="Rectangle 4"/>
          <p:cNvSpPr/>
          <p:nvPr/>
        </p:nvSpPr>
        <p:spPr>
          <a:xfrm>
            <a:off x="6477000" y="5562600"/>
            <a:ext cx="2438400" cy="369332"/>
          </a:xfrm>
          <a:prstGeom prst="rect">
            <a:avLst/>
          </a:prstGeom>
        </p:spPr>
        <p:txBody>
          <a:bodyPr wrap="square">
            <a:spAutoFit/>
          </a:bodyPr>
          <a:lstStyle/>
          <a:p>
            <a:r>
              <a:rPr lang="en-US" dirty="0" smtClean="0"/>
              <a:t>(</a:t>
            </a:r>
            <a:r>
              <a:rPr lang="en-US" dirty="0" smtClean="0">
                <a:hlinkClick r:id="rId3"/>
              </a:rPr>
              <a:t>Adannadill,2023</a:t>
            </a:r>
            <a:r>
              <a:rPr lang="en-US" dirty="0" smtClean="0"/>
              <a:t>)</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Nature, Scope, and Role of Guest Services and Facilities</a:t>
            </a:r>
            <a:endParaRPr lang="en-US" dirty="0"/>
          </a:p>
        </p:txBody>
      </p:sp>
      <p:sp>
        <p:nvSpPr>
          <p:cNvPr id="3" name="Content Placeholder 2"/>
          <p:cNvSpPr>
            <a:spLocks noGrp="1"/>
          </p:cNvSpPr>
          <p:nvPr>
            <p:ph sz="quarter" idx="1"/>
          </p:nvPr>
        </p:nvSpPr>
        <p:spPr>
          <a:xfrm>
            <a:off x="3657600" y="1600200"/>
            <a:ext cx="5108448" cy="4953000"/>
          </a:xfrm>
        </p:spPr>
        <p:txBody>
          <a:bodyPr>
            <a:normAutofit fontScale="85000" lnSpcReduction="10000"/>
          </a:bodyPr>
          <a:lstStyle/>
          <a:p>
            <a:r>
              <a:rPr lang="en-GB" sz="2400" dirty="0" smtClean="0"/>
              <a:t>Guest services and facilities in the hospitality industry are foundational to enhancing the overall guest experience, extending beyond mere accommodation to include diverse amenities such as wellness </a:t>
            </a:r>
            <a:r>
              <a:rPr lang="en-GB" sz="2400" dirty="0" smtClean="0"/>
              <a:t>centres, </a:t>
            </a:r>
            <a:r>
              <a:rPr lang="en-GB" sz="2400" dirty="0" smtClean="0"/>
              <a:t>gourmet dining, and personalized experiences (Barrows, C. W., &amp; Powers, T., 2008). These services are crucial in meeting the varied needs of </a:t>
            </a:r>
            <a:r>
              <a:rPr lang="en-GB" sz="2400" dirty="0" smtClean="0"/>
              <a:t>travellers, </a:t>
            </a:r>
            <a:r>
              <a:rPr lang="en-GB" sz="2400" dirty="0" smtClean="0"/>
              <a:t>whether they're seeking relaxation, entertainment, business amenities, or cultural exploration. The scope of these offerings plays a vital role in positioning a hotel within the market, influencing guest satisfaction, loyalty, and the likelihood of personal recommendations (Torres, E. N., 2016).</a:t>
            </a:r>
            <a:endParaRPr lang="en-US" sz="2400" dirty="0" smtClean="0"/>
          </a:p>
          <a:p>
            <a:endParaRPr lang="en-US" dirty="0"/>
          </a:p>
        </p:txBody>
      </p:sp>
      <p:sp>
        <p:nvSpPr>
          <p:cNvPr id="4" name="Rectangle 3"/>
          <p:cNvSpPr/>
          <p:nvPr/>
        </p:nvSpPr>
        <p:spPr>
          <a:xfrm>
            <a:off x="457200" y="4724400"/>
            <a:ext cx="2971800" cy="369332"/>
          </a:xfrm>
          <a:prstGeom prst="rect">
            <a:avLst/>
          </a:prstGeom>
        </p:spPr>
        <p:txBody>
          <a:bodyPr wrap="square">
            <a:spAutoFit/>
          </a:bodyPr>
          <a:lstStyle/>
          <a:p>
            <a:r>
              <a:rPr lang="en-US" dirty="0" smtClean="0"/>
              <a:t>(</a:t>
            </a:r>
            <a:r>
              <a:rPr lang="en-US" dirty="0" smtClean="0">
                <a:hlinkClick r:id="rId2"/>
              </a:rPr>
              <a:t>Americanexpress,2023</a:t>
            </a:r>
            <a:r>
              <a:rPr lang="en-US" dirty="0" smtClean="0"/>
              <a:t>)</a:t>
            </a:r>
            <a:endParaRPr lang="en-US" dirty="0"/>
          </a:p>
        </p:txBody>
      </p:sp>
      <p:pic>
        <p:nvPicPr>
          <p:cNvPr id="3075" name="Picture 3"/>
          <p:cNvPicPr>
            <a:picLocks noChangeAspect="1" noChangeArrowheads="1"/>
          </p:cNvPicPr>
          <p:nvPr/>
        </p:nvPicPr>
        <p:blipFill>
          <a:blip r:embed="rId3"/>
          <a:srcRect/>
          <a:stretch>
            <a:fillRect/>
          </a:stretch>
        </p:blipFill>
        <p:spPr bwMode="auto">
          <a:xfrm>
            <a:off x="457200" y="2438400"/>
            <a:ext cx="3409950" cy="2133600"/>
          </a:xfrm>
          <a:prstGeom prst="rect">
            <a:avLst/>
          </a:prstGeom>
          <a:noFill/>
          <a:ln w="9525">
            <a:noFill/>
            <a:miter lim="800000"/>
            <a:headEnd/>
            <a:tailEnd/>
          </a:ln>
          <a:effectLst>
            <a:innerShdw blurRad="63500" dist="50800" dir="8100000">
              <a:prstClr val="black">
                <a:alpha val="50000"/>
              </a:prstClr>
            </a:inn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Guest Services and Facilities at JW Marriott</a:t>
            </a:r>
            <a:endParaRPr lang="en-US" dirty="0"/>
          </a:p>
        </p:txBody>
      </p:sp>
      <p:sp>
        <p:nvSpPr>
          <p:cNvPr id="3" name="Content Placeholder 2"/>
          <p:cNvSpPr>
            <a:spLocks noGrp="1"/>
          </p:cNvSpPr>
          <p:nvPr>
            <p:ph sz="quarter" idx="1"/>
          </p:nvPr>
        </p:nvSpPr>
        <p:spPr>
          <a:xfrm>
            <a:off x="612648" y="1600200"/>
            <a:ext cx="8153400" cy="2667000"/>
          </a:xfrm>
        </p:spPr>
        <p:txBody>
          <a:bodyPr>
            <a:normAutofit fontScale="92500" lnSpcReduction="20000"/>
          </a:bodyPr>
          <a:lstStyle/>
          <a:p>
            <a:r>
              <a:rPr lang="en-GB" sz="2200" dirty="0" smtClean="0"/>
              <a:t>Embodying this holistic approach, JW Marriott emphasizes well-being, with facilities offering spa services, fitness centres, and locally sourced restaurant menus. Their guest services include organized cultural events, mindfulness programs, and concierge services adept in personalizing guest experiences (O'Fallon, M. J., &amp; Rutherford, D. G., 2011). This commitment not only reflects the brand’s dedication to guest comfort and satisfaction but also enhances its reputation as a destination that understands and caters to the nuanced needs of sophisticated guests (</a:t>
            </a:r>
            <a:r>
              <a:rPr lang="en-GB" sz="2200" dirty="0" err="1" smtClean="0"/>
              <a:t>Pizam</a:t>
            </a:r>
            <a:r>
              <a:rPr lang="en-GB" sz="2200" dirty="0" smtClean="0"/>
              <a:t>, A., 2010).</a:t>
            </a:r>
            <a:endParaRPr lang="en-US" sz="2200" dirty="0" smtClean="0"/>
          </a:p>
          <a:p>
            <a:endParaRPr lang="en-US" sz="1800" dirty="0"/>
          </a:p>
        </p:txBody>
      </p:sp>
      <p:pic>
        <p:nvPicPr>
          <p:cNvPr id="4098" name="Picture 2"/>
          <p:cNvPicPr>
            <a:picLocks noChangeAspect="1" noChangeArrowheads="1"/>
          </p:cNvPicPr>
          <p:nvPr/>
        </p:nvPicPr>
        <p:blipFill>
          <a:blip r:embed="rId2"/>
          <a:srcRect/>
          <a:stretch>
            <a:fillRect/>
          </a:stretch>
        </p:blipFill>
        <p:spPr bwMode="auto">
          <a:xfrm>
            <a:off x="1981200" y="3962400"/>
            <a:ext cx="4768762" cy="2600325"/>
          </a:xfrm>
          <a:prstGeom prst="rect">
            <a:avLst/>
          </a:prstGeom>
          <a:noFill/>
          <a:ln w="9525">
            <a:noFill/>
            <a:miter lim="800000"/>
            <a:headEnd/>
            <a:tailEnd/>
          </a:ln>
          <a:effectLst>
            <a:innerShdw blurRad="63500" dist="50800" dir="5400000">
              <a:prstClr val="black">
                <a:alpha val="50000"/>
              </a:prstClr>
            </a:innerShdw>
          </a:effectLst>
        </p:spPr>
      </p:pic>
      <p:sp>
        <p:nvSpPr>
          <p:cNvPr id="5" name="Rectangle 4"/>
          <p:cNvSpPr/>
          <p:nvPr/>
        </p:nvSpPr>
        <p:spPr>
          <a:xfrm>
            <a:off x="6781800" y="6248400"/>
            <a:ext cx="2362200" cy="369332"/>
          </a:xfrm>
          <a:prstGeom prst="rect">
            <a:avLst/>
          </a:prstGeom>
        </p:spPr>
        <p:txBody>
          <a:bodyPr wrap="square">
            <a:spAutoFit/>
          </a:bodyPr>
          <a:lstStyle/>
          <a:p>
            <a:r>
              <a:rPr lang="en-US" dirty="0" smtClean="0"/>
              <a:t>(</a:t>
            </a:r>
            <a:r>
              <a:rPr lang="en-US" dirty="0" smtClean="0">
                <a:hlinkClick r:id="rId3"/>
              </a:rPr>
              <a:t>Historichotels,2023</a:t>
            </a:r>
            <a:r>
              <a:rPr lang="en-US" dirty="0" smtClean="0"/>
              <a:t>)</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Hospitality at JW Marriott</a:t>
            </a:r>
            <a:endParaRPr lang="en-US" dirty="0"/>
          </a:p>
        </p:txBody>
      </p:sp>
      <p:sp>
        <p:nvSpPr>
          <p:cNvPr id="3" name="Content Placeholder 2"/>
          <p:cNvSpPr>
            <a:spLocks noGrp="1"/>
          </p:cNvSpPr>
          <p:nvPr>
            <p:ph sz="quarter" idx="1"/>
          </p:nvPr>
        </p:nvSpPr>
        <p:spPr/>
        <p:txBody>
          <a:bodyPr/>
          <a:lstStyle/>
          <a:p>
            <a:r>
              <a:rPr lang="en-GB" sz="2000" dirty="0" smtClean="0"/>
              <a:t>JW Marriott's hospitality excels in crafting enriching, personalized guest experiences, focusing on well-being and relaxation (Pine &amp; Gilmore, 1999). Their unique offerings, from yoga sessions to culinary workshops, not only meet but exceed guest expectations, fostering loyalty (O'Fallon &amp; Rutherford, 2011).</a:t>
            </a:r>
            <a:endParaRPr lang="en-US" sz="2000" dirty="0" smtClean="0"/>
          </a:p>
          <a:p>
            <a:endParaRPr lang="en-US" dirty="0"/>
          </a:p>
        </p:txBody>
      </p:sp>
      <p:pic>
        <p:nvPicPr>
          <p:cNvPr id="5122" name="Picture 2"/>
          <p:cNvPicPr>
            <a:picLocks noChangeAspect="1" noChangeArrowheads="1"/>
          </p:cNvPicPr>
          <p:nvPr/>
        </p:nvPicPr>
        <p:blipFill>
          <a:blip r:embed="rId2"/>
          <a:srcRect/>
          <a:stretch>
            <a:fillRect/>
          </a:stretch>
        </p:blipFill>
        <p:spPr bwMode="auto">
          <a:xfrm>
            <a:off x="2438400" y="3429000"/>
            <a:ext cx="4343400" cy="2790825"/>
          </a:xfrm>
          <a:prstGeom prst="rect">
            <a:avLst/>
          </a:prstGeom>
          <a:noFill/>
          <a:ln w="9525">
            <a:noFill/>
            <a:miter lim="800000"/>
            <a:headEnd/>
            <a:tailEnd/>
          </a:ln>
          <a:effectLst>
            <a:outerShdw blurRad="50800" dist="38100" dir="10800000" algn="r" rotWithShape="0">
              <a:prstClr val="black">
                <a:alpha val="40000"/>
              </a:prstClr>
            </a:outerShdw>
          </a:effectLst>
        </p:spPr>
      </p:pic>
      <p:sp>
        <p:nvSpPr>
          <p:cNvPr id="6" name="Rectangle 5"/>
          <p:cNvSpPr/>
          <p:nvPr/>
        </p:nvSpPr>
        <p:spPr>
          <a:xfrm>
            <a:off x="4267200" y="6324600"/>
            <a:ext cx="2590800" cy="369332"/>
          </a:xfrm>
          <a:prstGeom prst="rect">
            <a:avLst/>
          </a:prstGeom>
        </p:spPr>
        <p:txBody>
          <a:bodyPr wrap="square">
            <a:spAutoFit/>
          </a:bodyPr>
          <a:lstStyle/>
          <a:p>
            <a:r>
              <a:rPr lang="en-US" dirty="0" smtClean="0"/>
              <a:t>(</a:t>
            </a:r>
            <a:r>
              <a:rPr lang="en-US" dirty="0" smtClean="0">
                <a:hlinkClick r:id="rId3"/>
              </a:rPr>
              <a:t>Nowtravelasia,2023</a:t>
            </a:r>
            <a:r>
              <a:rPr lang="en-US" dirty="0" smtClean="0"/>
              <a:t>)</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JW Marriott's Personal Touch</a:t>
            </a:r>
            <a:endParaRPr lang="en-US" dirty="0"/>
          </a:p>
        </p:txBody>
      </p:sp>
      <p:sp>
        <p:nvSpPr>
          <p:cNvPr id="3" name="Content Placeholder 2"/>
          <p:cNvSpPr>
            <a:spLocks noGrp="1"/>
          </p:cNvSpPr>
          <p:nvPr>
            <p:ph sz="quarter" idx="1"/>
          </p:nvPr>
        </p:nvSpPr>
        <p:spPr>
          <a:xfrm>
            <a:off x="612648" y="1600200"/>
            <a:ext cx="3806952" cy="4495800"/>
          </a:xfrm>
        </p:spPr>
        <p:txBody>
          <a:bodyPr>
            <a:normAutofit fontScale="92500" lnSpcReduction="10000"/>
          </a:bodyPr>
          <a:lstStyle/>
          <a:p>
            <a:r>
              <a:rPr lang="en-GB" sz="2600" dirty="0" smtClean="0"/>
              <a:t>A real-life example of JW Marriott's hospitality was demonstrated in Dubai, where staff organized a surprise desert dinner for a honeymooning couple, showcasing their commitment to creating unforgettable, heartfelt moments (</a:t>
            </a:r>
            <a:r>
              <a:rPr lang="en-GB" sz="2600" dirty="0" err="1" smtClean="0"/>
              <a:t>Kandampully</a:t>
            </a:r>
            <a:r>
              <a:rPr lang="en-GB" sz="2600" dirty="0" smtClean="0"/>
              <a:t>, J., </a:t>
            </a:r>
            <a:r>
              <a:rPr lang="en-GB" sz="2600" dirty="0" err="1" smtClean="0"/>
              <a:t>Mok</a:t>
            </a:r>
            <a:r>
              <a:rPr lang="en-GB" sz="2600" dirty="0" smtClean="0"/>
              <a:t>, C., &amp; Sparks, B., 2001).</a:t>
            </a:r>
            <a:endParaRPr lang="en-US" sz="2600" dirty="0" smtClean="0"/>
          </a:p>
          <a:p>
            <a:endParaRPr lang="en-US" dirty="0"/>
          </a:p>
        </p:txBody>
      </p:sp>
      <p:pic>
        <p:nvPicPr>
          <p:cNvPr id="6146" name="Picture 2"/>
          <p:cNvPicPr>
            <a:picLocks noChangeAspect="1" noChangeArrowheads="1"/>
          </p:cNvPicPr>
          <p:nvPr/>
        </p:nvPicPr>
        <p:blipFill>
          <a:blip r:embed="rId2"/>
          <a:srcRect/>
          <a:stretch>
            <a:fillRect/>
          </a:stretch>
        </p:blipFill>
        <p:spPr bwMode="auto">
          <a:xfrm>
            <a:off x="4800600" y="2286000"/>
            <a:ext cx="3867150" cy="3124200"/>
          </a:xfrm>
          <a:prstGeom prst="rect">
            <a:avLst/>
          </a:prstGeom>
          <a:noFill/>
          <a:ln w="9525">
            <a:noFill/>
            <a:miter lim="800000"/>
            <a:headEnd/>
            <a:tailEnd/>
          </a:ln>
          <a:effectLst>
            <a:innerShdw blurRad="63500" dist="50800" dir="2700000">
              <a:prstClr val="black">
                <a:alpha val="50000"/>
              </a:prstClr>
            </a:innerShdw>
          </a:effectLst>
        </p:spPr>
      </p:pic>
      <p:sp>
        <p:nvSpPr>
          <p:cNvPr id="5" name="Rectangle 4"/>
          <p:cNvSpPr/>
          <p:nvPr/>
        </p:nvSpPr>
        <p:spPr>
          <a:xfrm>
            <a:off x="6248400" y="5486400"/>
            <a:ext cx="2438400" cy="369332"/>
          </a:xfrm>
          <a:prstGeom prst="rect">
            <a:avLst/>
          </a:prstGeom>
        </p:spPr>
        <p:txBody>
          <a:bodyPr wrap="square">
            <a:spAutoFit/>
          </a:bodyPr>
          <a:lstStyle/>
          <a:p>
            <a:r>
              <a:rPr lang="en-US" dirty="0" smtClean="0"/>
              <a:t>(</a:t>
            </a:r>
            <a:r>
              <a:rPr lang="en-US" dirty="0" smtClean="0">
                <a:hlinkClick r:id="rId3"/>
              </a:rPr>
              <a:t>Traveltriangle,2023</a:t>
            </a:r>
            <a:r>
              <a:rPr lang="en-US" dirty="0" smtClean="0"/>
              <a:t>)</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JW Marriott - Conclusion</a:t>
            </a:r>
            <a:endParaRPr lang="en-US" dirty="0"/>
          </a:p>
        </p:txBody>
      </p:sp>
      <p:sp>
        <p:nvSpPr>
          <p:cNvPr id="3" name="Content Placeholder 2"/>
          <p:cNvSpPr>
            <a:spLocks noGrp="1"/>
          </p:cNvSpPr>
          <p:nvPr>
            <p:ph sz="quarter" idx="1"/>
          </p:nvPr>
        </p:nvSpPr>
        <p:spPr>
          <a:xfrm>
            <a:off x="5105400" y="1981200"/>
            <a:ext cx="3813048" cy="4495800"/>
          </a:xfrm>
        </p:spPr>
        <p:txBody>
          <a:bodyPr>
            <a:normAutofit fontScale="77500" lnSpcReduction="20000"/>
          </a:bodyPr>
          <a:lstStyle/>
          <a:p>
            <a:r>
              <a:rPr lang="en-GB" dirty="0" smtClean="0"/>
              <a:t>JW Marriott stands out in the hospitality sector, delivering unique and memorable experiences that deeply resonate with guests. Their success hinges on personalized care and an unyielding commitment to guest satisfaction, setting a high standard in the luxury hotel industry (Pine &amp; Gilmore, 1999; O'Fallon &amp; Rutherford, 2011).</a:t>
            </a:r>
            <a:endParaRPr lang="en-US" dirty="0" smtClean="0"/>
          </a:p>
          <a:p>
            <a:endParaRPr lang="en-US" dirty="0"/>
          </a:p>
        </p:txBody>
      </p:sp>
      <p:pic>
        <p:nvPicPr>
          <p:cNvPr id="7170" name="Picture 2"/>
          <p:cNvPicPr>
            <a:picLocks noChangeAspect="1" noChangeArrowheads="1"/>
          </p:cNvPicPr>
          <p:nvPr/>
        </p:nvPicPr>
        <p:blipFill>
          <a:blip r:embed="rId2"/>
          <a:srcRect/>
          <a:stretch>
            <a:fillRect/>
          </a:stretch>
        </p:blipFill>
        <p:spPr bwMode="auto">
          <a:xfrm>
            <a:off x="457200" y="2209800"/>
            <a:ext cx="4698015" cy="3162300"/>
          </a:xfrm>
          <a:prstGeom prst="rect">
            <a:avLst/>
          </a:prstGeom>
          <a:noFill/>
          <a:ln w="9525">
            <a:noFill/>
            <a:miter lim="800000"/>
            <a:headEnd/>
            <a:tailEnd/>
          </a:ln>
          <a:effectLst>
            <a:outerShdw blurRad="63500" sx="102000" sy="102000" algn="ctr" rotWithShape="0">
              <a:prstClr val="black">
                <a:alpha val="40000"/>
              </a:prstClr>
            </a:outerShdw>
          </a:effectLst>
        </p:spPr>
      </p:pic>
      <p:sp>
        <p:nvSpPr>
          <p:cNvPr id="6" name="Rectangle 5"/>
          <p:cNvSpPr/>
          <p:nvPr/>
        </p:nvSpPr>
        <p:spPr>
          <a:xfrm>
            <a:off x="3200400" y="5410200"/>
            <a:ext cx="1981200" cy="369332"/>
          </a:xfrm>
          <a:prstGeom prst="rect">
            <a:avLst/>
          </a:prstGeom>
        </p:spPr>
        <p:txBody>
          <a:bodyPr wrap="square">
            <a:spAutoFit/>
          </a:bodyPr>
          <a:lstStyle/>
          <a:p>
            <a:r>
              <a:rPr lang="en-US" dirty="0" smtClean="0"/>
              <a:t>(</a:t>
            </a:r>
            <a:r>
              <a:rPr lang="en-US" dirty="0" smtClean="0">
                <a:hlinkClick r:id="rId3"/>
              </a:rPr>
              <a:t>Booking.,2023)</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a:t>
            </a:r>
            <a:endParaRPr lang="en-US" dirty="0"/>
          </a:p>
        </p:txBody>
      </p:sp>
      <p:sp>
        <p:nvSpPr>
          <p:cNvPr id="3" name="Content Placeholder 2"/>
          <p:cNvSpPr>
            <a:spLocks noGrp="1"/>
          </p:cNvSpPr>
          <p:nvPr>
            <p:ph sz="quarter" idx="1"/>
          </p:nvPr>
        </p:nvSpPr>
        <p:spPr>
          <a:xfrm>
            <a:off x="609600" y="1981200"/>
            <a:ext cx="8153400" cy="4495800"/>
          </a:xfrm>
        </p:spPr>
        <p:txBody>
          <a:bodyPr>
            <a:normAutofit fontScale="47500" lnSpcReduction="20000"/>
          </a:bodyPr>
          <a:lstStyle/>
          <a:p>
            <a:r>
              <a:rPr lang="en-GB" dirty="0" smtClean="0"/>
              <a:t>O'Fallon, M. J., &amp; Rutherford, D. G. (2011). Hotel Management and Operations. John Wiley &amp; Sons.</a:t>
            </a:r>
            <a:endParaRPr lang="en-US" dirty="0" smtClean="0"/>
          </a:p>
          <a:p>
            <a:r>
              <a:rPr lang="en-GB" dirty="0" err="1" smtClean="0"/>
              <a:t>Pizam</a:t>
            </a:r>
            <a:r>
              <a:rPr lang="en-GB" dirty="0" smtClean="0"/>
              <a:t>, A. (2010). International </a:t>
            </a:r>
            <a:r>
              <a:rPr lang="en-GB" dirty="0" err="1" smtClean="0"/>
              <a:t>Encyclopedia</a:t>
            </a:r>
            <a:r>
              <a:rPr lang="en-GB" dirty="0" smtClean="0"/>
              <a:t> of Hospitality Management. Butterworth-Heinemann.</a:t>
            </a:r>
            <a:endParaRPr lang="en-US" dirty="0" smtClean="0"/>
          </a:p>
          <a:p>
            <a:r>
              <a:rPr lang="en-GB" dirty="0" err="1" smtClean="0"/>
              <a:t>Kucukusta</a:t>
            </a:r>
            <a:r>
              <a:rPr lang="en-GB" dirty="0" smtClean="0"/>
              <a:t>, D. (2014). Luxury hoteliers' perspective on sustainable luxury hospitality. Journal of Tourism and Hospitality Management.</a:t>
            </a:r>
            <a:endParaRPr lang="en-US" dirty="0" smtClean="0"/>
          </a:p>
          <a:p>
            <a:r>
              <a:rPr lang="en-GB" dirty="0" smtClean="0"/>
              <a:t> Lugosi, P., et al. (2009). Hospitality, culture and regeneration: Urban decay, entrepreneurship and the "ruin" bars of Budapest. Urban Studies.</a:t>
            </a:r>
            <a:endParaRPr lang="en-US" dirty="0" smtClean="0"/>
          </a:p>
          <a:p>
            <a:r>
              <a:rPr lang="en-GB" dirty="0" smtClean="0"/>
              <a:t>Barrows, C. W., &amp; Powers, T. (2008). Introduction to the Hospitality Industry. John Wiley &amp; Sons.</a:t>
            </a:r>
            <a:endParaRPr lang="en-US" dirty="0" smtClean="0"/>
          </a:p>
          <a:p>
            <a:r>
              <a:rPr lang="en-GB" dirty="0" smtClean="0"/>
              <a:t> Torres, E. N. (2016). Customer satisfaction and customer loyalty in the hotel industry. Handbook of Research on Customer Centricity and Service Management.</a:t>
            </a:r>
            <a:endParaRPr lang="en-US" dirty="0" smtClean="0"/>
          </a:p>
          <a:p>
            <a:r>
              <a:rPr lang="en-GB" dirty="0" smtClean="0"/>
              <a:t>Pine, B.J., &amp; Gilmore, J.H. (1999). The Experience Economy. Harvard Business Press.</a:t>
            </a:r>
            <a:endParaRPr lang="en-US" dirty="0" smtClean="0"/>
          </a:p>
          <a:p>
            <a:r>
              <a:rPr lang="en-GB" dirty="0" smtClean="0"/>
              <a:t>O'Fallon, M.J., &amp; Rutherford, D.G. (2011). Hotel Management and Operations. Wiley.</a:t>
            </a:r>
            <a:endParaRPr lang="en-US" dirty="0" smtClean="0"/>
          </a:p>
          <a:p>
            <a:r>
              <a:rPr lang="en-GB" dirty="0" err="1" smtClean="0"/>
              <a:t>Kandampully</a:t>
            </a:r>
            <a:r>
              <a:rPr lang="en-GB" dirty="0" smtClean="0"/>
              <a:t>, J., </a:t>
            </a:r>
            <a:r>
              <a:rPr lang="en-GB" dirty="0" err="1" smtClean="0"/>
              <a:t>Mok</a:t>
            </a:r>
            <a:r>
              <a:rPr lang="en-GB" dirty="0" smtClean="0"/>
              <a:t>, C., &amp; Sparks, B. (2001). Service Quality Management in Hospitality. Haworth Hospitality Press.</a:t>
            </a:r>
            <a:endParaRPr lang="en-US" dirty="0" smtClean="0"/>
          </a:p>
          <a:p>
            <a:r>
              <a:rPr lang="en-GB" dirty="0" smtClean="0"/>
              <a:t>Pine, B.J., &amp; Gilmore, J.H. (1999). The Experience Economy. Harvard Business Press.</a:t>
            </a:r>
            <a:endParaRPr lang="en-US" dirty="0" smtClean="0"/>
          </a:p>
          <a:p>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44</TotalTime>
  <Words>942</Words>
  <Application>Microsoft Office PowerPoint</Application>
  <PresentationFormat>On-screen Show (4:3)</PresentationFormat>
  <Paragraphs>48</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Median</vt:lpstr>
      <vt:lpstr>The role and importance of quality service, hospitality, and guest services within the hotel Industry</vt:lpstr>
      <vt:lpstr>Table of content</vt:lpstr>
      <vt:lpstr>Introduction to JW Marriott</vt:lpstr>
      <vt:lpstr>Identifying JW Marriott's Guest Demographics</vt:lpstr>
      <vt:lpstr>Nature, Scope, and Role of Guest Services and Facilities</vt:lpstr>
      <vt:lpstr>Guest Services and Facilities at JW Marriott</vt:lpstr>
      <vt:lpstr>Hospitality at JW Marriott</vt:lpstr>
      <vt:lpstr>JW Marriott's Personal Touch</vt:lpstr>
      <vt:lpstr>JW Marriott - Conclusion</vt:lpstr>
      <vt:lpstr>Reference</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role and importance of quality service, hospitality, and guest services within the hotel Industry</dc:title>
  <dc:creator>Marina</dc:creator>
  <cp:lastModifiedBy>Marina</cp:lastModifiedBy>
  <cp:revision>36</cp:revision>
  <dcterms:created xsi:type="dcterms:W3CDTF">2006-08-16T00:00:00Z</dcterms:created>
  <dcterms:modified xsi:type="dcterms:W3CDTF">2023-10-22T22:55:48Z</dcterms:modified>
</cp:coreProperties>
</file>