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795" r:id="rId25"/>
    <p:sldId id="830" r:id="rId26"/>
    <p:sldId id="832" r:id="rId27"/>
    <p:sldId id="831" r:id="rId28"/>
    <p:sldId id="833" r:id="rId29"/>
    <p:sldId id="834" r:id="rId30"/>
    <p:sldId id="835" r:id="rId31"/>
    <p:sldId id="837" r:id="rId32"/>
    <p:sldId id="836" r:id="rId33"/>
    <p:sldId id="838" r:id="rId34"/>
    <p:sldId id="72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4F8ED0-8363-415F-8934-F31364736DD7}" v="23" dt="2023-11-16T12:18:05.5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004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009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5085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321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65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99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1947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51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34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Email:  j.prince-devaraj@uwtsd.ac.uk</a:t>
            </a: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PLDs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2408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91" y="2175856"/>
            <a:ext cx="11413792" cy="4002377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(Programmable Logic Devices) is a </a:t>
            </a:r>
            <a:r>
              <a:rPr lang="en-GB" sz="2400" b="1" dirty="0">
                <a:ea typeface="Cambria" panose="02040503050406030204" pitchFamily="18" charset="0"/>
              </a:rPr>
              <a:t>general-purpose chip </a:t>
            </a:r>
            <a:r>
              <a:rPr lang="en-GB" sz="2400" dirty="0">
                <a:ea typeface="Cambria" panose="02040503050406030204" pitchFamily="18" charset="0"/>
              </a:rPr>
              <a:t>for implementing logic circuitry.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 It contains a collection </a:t>
            </a:r>
            <a:r>
              <a:rPr lang="en-GB" sz="2400" b="1" dirty="0">
                <a:ea typeface="Cambria" panose="02040503050406030204" pitchFamily="18" charset="0"/>
              </a:rPr>
              <a:t>of logic circuit </a:t>
            </a:r>
            <a:r>
              <a:rPr lang="en-GB" sz="2400" dirty="0">
                <a:ea typeface="Cambria" panose="02040503050406030204" pitchFamily="18" charset="0"/>
              </a:rPr>
              <a:t>elements that can be customized in different ways. 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can be viewed as a “black box” that contains logic gates and </a:t>
            </a:r>
            <a:r>
              <a:rPr lang="en-GB" sz="2400" b="1" dirty="0">
                <a:ea typeface="Cambria" panose="02040503050406030204" pitchFamily="18" charset="0"/>
              </a:rPr>
              <a:t>programmable switches</a:t>
            </a:r>
            <a:r>
              <a:rPr lang="en-GB" sz="2400" dirty="0"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The programmable switches allow the logic gates inside the PLD to be </a:t>
            </a:r>
            <a:r>
              <a:rPr lang="en-GB" sz="2400" b="1" dirty="0">
                <a:ea typeface="Cambria" panose="02040503050406030204" pitchFamily="18" charset="0"/>
              </a:rPr>
              <a:t>connected together </a:t>
            </a:r>
            <a:r>
              <a:rPr lang="en-GB" sz="2400" dirty="0">
                <a:ea typeface="Cambria" panose="02040503050406030204" pitchFamily="18" charset="0"/>
              </a:rPr>
              <a:t>to implement whatever logic circuit is needed.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82D83-4951-0C98-D3A8-2181353D43B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657" y="156604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854" y="2596969"/>
            <a:ext cx="11413792" cy="400237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Logic Arrays (PLA).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36FD2F-33DF-5C14-B0CB-BD582179330C}"/>
              </a:ext>
            </a:extLst>
          </p:cNvPr>
          <p:cNvSpPr txBox="1">
            <a:spLocks/>
          </p:cNvSpPr>
          <p:nvPr/>
        </p:nvSpPr>
        <p:spPr>
          <a:xfrm>
            <a:off x="211959" y="668335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3082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320" y="1864305"/>
            <a:ext cx="6997028" cy="4628570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A PLA comprises a collection of AND gates that feeds a set of OR gates.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 The logic functions can be realized in sum-of-products form.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The PLA’s inputs x1,..., </a:t>
            </a:r>
            <a:r>
              <a:rPr lang="en-GB" dirty="0" err="1">
                <a:ea typeface="Cambria" panose="02040503050406030204" pitchFamily="18" charset="0"/>
              </a:rPr>
              <a:t>xn</a:t>
            </a:r>
            <a:r>
              <a:rPr lang="en-GB" dirty="0">
                <a:ea typeface="Cambria" panose="02040503050406030204" pitchFamily="18" charset="0"/>
              </a:rPr>
              <a:t> pass through a set of buffers into a circuit block called an AND plane, or AND array.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The AND plane produces a set of product terms P1,..., Pk .</a:t>
            </a:r>
            <a:endParaRPr lang="en-GB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F78B1B-A546-D92E-B8A0-B37C04DABE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" y="1779714"/>
            <a:ext cx="4189624" cy="456697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D50896-3953-C254-C3E3-8A65457B5C51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83313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377" y="1931279"/>
            <a:ext cx="11009329" cy="529404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Each of these terms can be configured to implement any AND function of x1,..., </a:t>
            </a:r>
            <a:r>
              <a:rPr lang="en-GB" dirty="0" err="1"/>
              <a:t>xn</a:t>
            </a:r>
            <a:r>
              <a:rPr lang="en-GB" dirty="0"/>
              <a:t>. The product terms serve as the inputs to an OR plane, which produces the outputs f1,..., fm.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Each output can be configured to realize any sum of P1,..., Pk and hence any sum-of-products function of the PLA inputs.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2432A8-9F34-87BF-4CA7-42F12A07E43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12046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/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PLA.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        </m:t>
                        </m:r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blipFill>
                <a:blip r:embed="rId3"/>
                <a:stretch>
                  <a:fillRect l="-1722" r="-10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8285FB4B-C008-D73C-AF99-774DAF9E62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326002"/>
            <a:ext cx="5110480" cy="552428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9E68D0-5E32-E0DA-1332-EEADE4D70199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1722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/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  </m:t>
                    </m:r>
                  </m:oMath>
                </a14:m>
                <a:r>
                  <a:rPr lang="en-GB" sz="1800" dirty="0"/>
                  <a:t>and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blipFill>
                <a:blip r:embed="rId3"/>
                <a:stretch>
                  <a:fillRect l="-2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547D2F0E-A3B3-3308-9348-E84B7AAC59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840" y="1818640"/>
            <a:ext cx="5174561" cy="4586814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8F55D66-A07D-877C-AE3D-3AF10D91FF3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8800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396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Drawbacks of PLA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588010" y="220395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 programmable switches presented two difficulties for manufacturers of the devices discussed above: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They were hard to fabricate correctly.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reduced the speed-performance of circuits implemented in th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 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PLAs.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5CE396C-B465-1E71-9AB4-AEC4A10E853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5780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321913" y="214807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These drawbacks led to the development of a similar device in which the AND plane is programmable, but the OR plane is fixed called Programmable Array Logic (PAL).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are simpler to manufacture, and thus less expensive than PLAs, and offer better performance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FA1D54E-5FE9-C081-F4D1-A75C9F5FF5E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4404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/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PAL.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+</a:t>
                </a:r>
                <a:r>
                  <a:rPr lang="en-GB" sz="22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blipFill>
                <a:blip r:embed="rId3"/>
                <a:stretch>
                  <a:fillRect l="-1682" r="-1552" b="-54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47CFF840-A4B1-6790-3A8F-205F2B1996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9132" y="1483995"/>
            <a:ext cx="5833654" cy="500888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91966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Comparison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E629135-493A-EA67-CB3A-F19D7D5D19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7944359"/>
              </p:ext>
            </p:extLst>
          </p:nvPr>
        </p:nvGraphicFramePr>
        <p:xfrm>
          <a:off x="995680" y="1911560"/>
          <a:ext cx="10535920" cy="457875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3546805986"/>
                    </a:ext>
                  </a:extLst>
                </a:gridCol>
                <a:gridCol w="4333240">
                  <a:extLst>
                    <a:ext uri="{9D8B030D-6E8A-4147-A177-3AD203B41FA5}">
                      <a16:colId xmlns:a16="http://schemas.microsoft.com/office/drawing/2014/main" val="2928242247"/>
                    </a:ext>
                  </a:extLst>
                </a:gridCol>
                <a:gridCol w="4450080">
                  <a:extLst>
                    <a:ext uri="{9D8B030D-6E8A-4147-A177-3AD203B41FA5}">
                      <a16:colId xmlns:a16="http://schemas.microsoft.com/office/drawing/2014/main" val="718811928"/>
                    </a:ext>
                  </a:extLst>
                </a:gridCol>
              </a:tblGrid>
              <a:tr h="36913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538217"/>
                  </a:ext>
                </a:extLst>
              </a:tr>
              <a:tr h="1390788">
                <a:tc>
                  <a:txBody>
                    <a:bodyPr/>
                    <a:lstStyle/>
                    <a:p>
                      <a:r>
                        <a:rPr lang="en-GB" dirty="0"/>
                        <a:t>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structure of a PLA is more complex, with both programmable AND </a:t>
                      </a:r>
                      <a:r>
                        <a:rPr lang="en-GB" dirty="0" err="1"/>
                        <a:t>and</a:t>
                      </a:r>
                      <a:r>
                        <a:rPr lang="en-GB" dirty="0"/>
                        <a:t> OR arrays. This allows for greater flexibility in implementing various logic functions.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PAL has a simpler structure with fixed OR gates and programmable AND gates. It is more straightforward but may have limitations in terms of flexibility compared to PLA.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1402730"/>
                  </a:ext>
                </a:extLst>
              </a:tr>
              <a:tr h="1167268">
                <a:tc>
                  <a:txBody>
                    <a:bodyPr/>
                    <a:lstStyle/>
                    <a:p>
                      <a:r>
                        <a:rPr lang="en-GB" dirty="0"/>
                        <a:t>Programmability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Offers a higher degree of programmability due to both the programmable AND </a:t>
                      </a:r>
                      <a:r>
                        <a:rPr lang="en-GB" dirty="0" err="1"/>
                        <a:t>and</a:t>
                      </a:r>
                      <a:r>
                        <a:rPr lang="en-GB" dirty="0"/>
                        <a:t> OR arrays. This flexibility allows for a wide range of logic functions.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PALs have a more limited degree of flexibility compared to PLAs because only the AND array is programmable.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521169"/>
                  </a:ext>
                </a:extLst>
              </a:tr>
              <a:tr h="369136">
                <a:tc>
                  <a:txBody>
                    <a:bodyPr/>
                    <a:lstStyle/>
                    <a:p>
                      <a:r>
                        <a:rPr lang="en-GB" dirty="0"/>
                        <a:t>Speed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PLAs can offer faster operation due to their more flexible structure, allowing for optimized implementations of logic functions.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PALs may have slightly slower operation in comparison because of their more limited structure.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409596"/>
                  </a:ext>
                </a:extLst>
              </a:tr>
              <a:tr h="36913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2742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241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760</Words>
  <Application>Microsoft Office PowerPoint</Application>
  <PresentationFormat>Widescreen</PresentationFormat>
  <Paragraphs>117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7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PLDs</vt:lpstr>
      <vt:lpstr>Types of PLDs</vt:lpstr>
      <vt:lpstr>Programmable Logic Arrays (PLA).</vt:lpstr>
      <vt:lpstr>Programmable Logic Arrays (PLA).</vt:lpstr>
      <vt:lpstr>Programmable Logic Arrays (PLA).</vt:lpstr>
      <vt:lpstr>Programmable Logic Arrays (PLA).</vt:lpstr>
      <vt:lpstr>Drawbacks of PLA</vt:lpstr>
      <vt:lpstr>Programmable Array Logic (PAL).</vt:lpstr>
      <vt:lpstr>Programmable Array Logic (PAL).</vt:lpstr>
      <vt:lpstr>Comparison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2023-11-16T12:20:56Z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