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9" r:id="rId1"/>
    <p:sldMasterId id="2147483650" r:id="rId2"/>
    <p:sldMasterId id="2147483651" r:id="rId3"/>
  </p:sldMasterIdLst>
  <p:notesMasterIdLst>
    <p:notesMasterId r:id="rId17"/>
  </p:notesMasterIdLst>
  <p:sldIdLst>
    <p:sldId id="621" r:id="rId4"/>
    <p:sldId id="622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C261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510" autoAdjust="0"/>
    <p:restoredTop sz="51332" autoAdjust="0"/>
  </p:normalViewPr>
  <p:slideViewPr>
    <p:cSldViewPr>
      <p:cViewPr varScale="1">
        <p:scale>
          <a:sx n="55" d="100"/>
          <a:sy n="55" d="100"/>
        </p:scale>
        <p:origin x="1445" y="3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17E91A1E-6A64-42A7-A209-3AFA62F6EDA0}" type="datetimeFigureOut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8B691804-FF78-4E11-B8BE-B5CBC3CAFBA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092438-7EE4-4636-9103-C0C8A57CF5D9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152B0-4E52-4965-82E0-BBE352D8EE4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532918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169DBE-F815-4209-A118-DC7099F385FE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E5B65-DBC1-4AAD-A9F0-6763231A5C2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366346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933D0A-9AF9-4FC5-A54D-8C5CFBAE05F5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8A0076-4526-4FA1-B57D-62052302D1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141432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24F442-E04E-4E55-AC02-7420DD22683E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5A3FBD-B329-48C2-839C-4CD0D0E62E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27716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46AA24-6785-448A-9B33-4500638632F2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F97199-F7DF-4DF3-A547-58B5A3F4291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8138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7DE3E3-AD0F-4ECB-975B-5A2AF0C82EA9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C1A894-2A1A-48B2-98CB-3C2E10102B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28986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3A4249-34A0-4AAA-B7B4-ECC759B1121A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353A8D-6BC7-4D3B-BB26-1AA1F762123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128329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1520C0-5B4C-4280-8044-2E08FF4019B4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B457F-28A0-4FAE-9F0C-71AB9D9E79C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06219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D6B89-09AC-4741-9EC2-F119C3D2B8E1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94D7AC-F2B1-40DF-8861-30D46F13E68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40890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C0777-1175-4649-A6CA-63F0B82C2A59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65A7E0-D96E-4F21-B8A9-47C0C5269AE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8656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0D7377-0FFC-46BA-81B2-23072C0AE3F8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6E4200-1EE1-4A85-B8B2-A58E5A8E5CB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43048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7ECC41-19EA-482A-953E-7123B3AD5E76}" type="datetime1">
              <a:rPr lang="en-GB"/>
              <a:pPr>
                <a:defRPr/>
              </a:pPr>
              <a:t>25/06/2020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BCEE50-36CB-41C1-8C57-9AC84F57081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118779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CDF714-6E5E-4674-9BCB-7577AC040E7A}" type="datetime1">
              <a:rPr lang="en-GB"/>
              <a:pPr>
                <a:defRPr/>
              </a:pPr>
              <a:t>25/06/2020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A5DB35-34C8-44B6-B061-E823A94177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432545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28EEB-D655-43C2-81ED-DA8813E2705E}" type="datetime1">
              <a:rPr lang="en-GB"/>
              <a:pPr>
                <a:defRPr/>
              </a:pPr>
              <a:t>25/06/2020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796536-B6AD-4C4E-89A1-32E0A627C67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00006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4F57E8-5F16-48BD-A5AC-365AE284B917}" type="datetime1">
              <a:rPr lang="en-GB"/>
              <a:pPr>
                <a:defRPr/>
              </a:pPr>
              <a:t>25/06/2020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58B231-97C8-43D3-A3DF-D8F3081D8AA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547733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DD20E8-FDB4-49D5-80F6-768F72F91914}" type="datetime1">
              <a:rPr lang="en-GB"/>
              <a:pPr>
                <a:defRPr/>
              </a:pPr>
              <a:t>25/06/2020</a:t>
            </a:fld>
            <a:endParaRPr lang="en-GB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E8BAC-7553-4E63-815C-BCE64170BB9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636799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BECB00-7774-4B18-B6E4-B5FAED863DCC}" type="datetime1">
              <a:rPr lang="en-GB"/>
              <a:pPr>
                <a:defRPr/>
              </a:pPr>
              <a:t>25/06/2020</a:t>
            </a:fld>
            <a:endParaRPr lang="en-GB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4E93B2-BB80-471B-BF15-CF7E4CBDA03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104560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A03EEC-B14E-4A7F-BFD6-5060B1114ACC}" type="datetime1">
              <a:rPr lang="en-GB"/>
              <a:pPr>
                <a:defRPr/>
              </a:pPr>
              <a:t>25/06/2020</a:t>
            </a:fld>
            <a:endParaRPr lang="en-GB" dirty="0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3C9C18-436A-41F6-9797-10541D74A8B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430003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588FE9-B7CF-4C10-8F60-2AFD49FF6B4A}" type="datetime1">
              <a:rPr lang="en-GB"/>
              <a:pPr>
                <a:defRPr/>
              </a:pPr>
              <a:t>25/06/2020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9FA73-AE59-4174-8456-F06501F255F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39334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54B5C1-EB0C-4891-83EA-565F707CD801}" type="datetime1">
              <a:rPr lang="en-GB"/>
              <a:pPr>
                <a:defRPr/>
              </a:pPr>
              <a:t>25/06/2020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FA35A5-3AA5-4D86-9171-7094E82C0F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0818638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FFA933-8B13-44D1-B72A-3A40E63B9BEC}" type="datetime1">
              <a:rPr lang="en-GB"/>
              <a:pPr>
                <a:defRPr/>
              </a:pPr>
              <a:t>25/06/2020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CA2798-5A76-40A3-8D8B-F8B17075874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074877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63F08-6A97-4156-9294-3C63E7FBB29C}" type="datetime1">
              <a:rPr lang="en-GB"/>
              <a:pPr>
                <a:defRPr/>
              </a:pPr>
              <a:t>25/06/2020</a:t>
            </a:fld>
            <a:endParaRPr lang="en-GB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C3621B-BCF9-45C1-B6BD-A5169FE7BB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9755576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18175-4CCB-4D59-9E7A-CB9E10CAD97C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3FB7A2-415E-41A5-B6CD-01E09ABC31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5163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34DD8D-AE26-4A6C-B780-968F72A0D9BC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D17434-A7DD-4661-AAA4-10CC5EC625E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0533814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30223-4BA2-41A5-8378-082085042B8B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9F0DC0-9577-4AF7-9997-F1F3A4753A8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959688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391636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1C2DB4-2A82-464E-9A30-E4E62EEAE577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3E0AAA-BD4A-47E9-8353-87A382C7C60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10156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6D00B3-FBD0-4898-A21F-1C90CA3AC2AE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FBBD99-D03B-4006-8C30-13CE4ACD22F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85521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CAC354-3C3A-42F3-94F7-BDC768A017A0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1F56E-245A-4786-9F0D-BF77875DF12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25227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9C64A-C95D-40FB-94EC-91D162CC4BE6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C6F31-1CA0-4C6C-A3BA-29E98D89E29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126840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4F3833-EA02-4E1A-A7E8-D5A78044EBBC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2228AD-6825-41E5-91E7-1C677A95F7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008355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3D7EC6-97FE-471F-BEC9-7BF2358EB8E2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668082-4673-4954-9655-B6E541C98A6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412912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77691-3D83-4B5F-B87A-A61B87E980DE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529DA5-8ED2-4C51-B184-95EB2B5739C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550370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2419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2419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ED13E7-388D-4ED8-BB1D-E2F751DD14CC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43565E-6FD7-4D9D-8C7F-50E5CDEB802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46595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395288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2622CC5-44A9-4BFD-A04A-D5688105F279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C3EB5211-CE4E-42BC-A697-56830D22AB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2" r:id="rId1"/>
    <p:sldLayoutId id="2147483653" r:id="rId2"/>
    <p:sldLayoutId id="2147483654" r:id="rId3"/>
    <p:sldLayoutId id="2147483655" r:id="rId4"/>
    <p:sldLayoutId id="2147483656" r:id="rId5"/>
    <p:sldLayoutId id="2147483657" r:id="rId6"/>
    <p:sldLayoutId id="2147483658" r:id="rId7"/>
    <p:sldLayoutId id="2147483659" r:id="rId8"/>
    <p:sldLayoutId id="2147483660" r:id="rId9"/>
    <p:sldLayoutId id="2147483661" r:id="rId10"/>
    <p:sldLayoutId id="2147483662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769A3CC-BF66-429E-8512-19C50D06E9EB}" type="datetime1">
              <a:rPr lang="en-GB"/>
              <a:pPr>
                <a:defRPr/>
              </a:pPr>
              <a:t>25/06/2020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065C6194-56E4-49E1-BED6-DC1C35F4C08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3" r:id="rId1"/>
    <p:sldLayoutId id="2147483664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1" r:id="rId9"/>
    <p:sldLayoutId id="2147483672" r:id="rId10"/>
    <p:sldLayoutId id="2147483673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07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6518447-C403-4ECE-92D7-1657AD9DD70C}" type="datetime1">
              <a:rPr lang="en-GB"/>
              <a:pPr>
                <a:defRPr/>
              </a:pPr>
              <a:t>25/06/2020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mtClean="0">
                <a:latin typeface="+mn-lt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+mn-lt"/>
              </a:defRPr>
            </a:lvl1pPr>
          </a:lstStyle>
          <a:p>
            <a:pPr>
              <a:defRPr/>
            </a:pPr>
            <a:fld id="{FA818105-6FC6-4727-AAAC-E2FBB310F37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learningsupport.utas.edu.au/Resources/e_w_glossary.htm" TargetMode="Externa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1115616" y="1484784"/>
            <a:ext cx="6885384" cy="3773016"/>
          </a:xfrm>
        </p:spPr>
        <p:txBody>
          <a:bodyPr/>
          <a:lstStyle/>
          <a:p>
            <a:pPr eaLnBrk="1" hangingPunct="1"/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BMSW4001</a:t>
            </a:r>
          </a:p>
          <a:p>
            <a:pPr eaLnBrk="1" hangingPunct="1"/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Academic and Employability Skills (ACE) </a:t>
            </a:r>
          </a:p>
          <a:p>
            <a:pPr eaLnBrk="1" hangingPunct="1"/>
            <a:endParaRPr lang="en-GB" altLang="en-US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US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What is an academic essay?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6A9C64A-C95D-40FB-94EC-91D162CC4BE6}" type="datetime1">
              <a:rPr lang="en-GB" smtClean="0"/>
              <a:pPr>
                <a:defRPr/>
              </a:pPr>
              <a:t>25/06/2020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9425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Definition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2800" dirty="0"/>
              <a:t>An academic essay is a formal piece of written English that addresses a particular topic and produces, through reading research, a response which indicates to the marker that the student understands the question.</a:t>
            </a:r>
          </a:p>
          <a:p>
            <a:pPr marL="0" indent="0" algn="just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000" dirty="0">
                <a:hlinkClick r:id="rId2"/>
              </a:rPr>
              <a:t>www.learningsupport.utas.edu.au/Resources/e_w_glossary.htm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348679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does it consist of?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An academic essay answers a question by developing an </a:t>
            </a:r>
            <a:r>
              <a:rPr lang="en-GB" b="1" i="1" dirty="0"/>
              <a:t>argument</a:t>
            </a:r>
            <a:r>
              <a:rPr lang="en-GB" dirty="0"/>
              <a:t> about the topic.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An </a:t>
            </a:r>
            <a:r>
              <a:rPr lang="en-GB" b="1" i="1" dirty="0"/>
              <a:t>academic argument </a:t>
            </a:r>
            <a:r>
              <a:rPr lang="en-GB" dirty="0"/>
              <a:t>expresses a point of view on a topic and supports it with evidence.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You are expected to say what you think about the topic, supported by evidence.</a:t>
            </a:r>
          </a:p>
        </p:txBody>
      </p:sp>
    </p:spTree>
    <p:extLst>
      <p:ext uri="{BB962C8B-B14F-4D97-AF65-F5344CB8AC3E}">
        <p14:creationId xmlns:p14="http://schemas.microsoft.com/office/powerpoint/2010/main" val="22736810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9036496" cy="1143000"/>
          </a:xfrm>
        </p:spPr>
        <p:txBody>
          <a:bodyPr>
            <a:noAutofit/>
          </a:bodyPr>
          <a:lstStyle/>
          <a:p>
            <a:r>
              <a:rPr lang="en-GB" sz="3600" b="1" dirty="0"/>
              <a:t>Where does the evidence come from?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The evidence used to support the argument comes from reading around the topic</a:t>
            </a:r>
          </a:p>
          <a:p>
            <a:pPr marL="0" indent="0">
              <a:buNone/>
            </a:pPr>
            <a:endParaRPr lang="en-GB" sz="1800" dirty="0"/>
          </a:p>
          <a:p>
            <a:pPr marL="0" indent="0" algn="ctr">
              <a:buNone/>
            </a:pPr>
            <a:r>
              <a:rPr lang="en-GB" sz="4800" b="1" dirty="0"/>
              <a:t>You cannot write an academic essay unless you </a:t>
            </a:r>
            <a:r>
              <a:rPr lang="en-GB" sz="4800" b="1" dirty="0">
                <a:solidFill>
                  <a:srgbClr val="FF0000"/>
                </a:solidFill>
              </a:rPr>
              <a:t>read</a:t>
            </a:r>
          </a:p>
        </p:txBody>
      </p:sp>
    </p:spTree>
    <p:extLst>
      <p:ext uri="{BB962C8B-B14F-4D97-AF65-F5344CB8AC3E}">
        <p14:creationId xmlns:p14="http://schemas.microsoft.com/office/powerpoint/2010/main" val="2920891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143000"/>
          </a:xfrm>
        </p:spPr>
        <p:txBody>
          <a:bodyPr/>
          <a:lstStyle/>
          <a:p>
            <a:r>
              <a:rPr lang="en-GB" b="1" dirty="0"/>
              <a:t>What is the process?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66800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sz="3000" dirty="0"/>
              <a:t>1 Read and understand the question</a:t>
            </a:r>
          </a:p>
          <a:p>
            <a:pPr marL="0" indent="0">
              <a:buNone/>
            </a:pPr>
            <a:r>
              <a:rPr lang="en-GB" sz="3000" dirty="0"/>
              <a:t>2 Brainstorm ideas about the topic</a:t>
            </a:r>
          </a:p>
          <a:p>
            <a:pPr marL="0" indent="0">
              <a:buNone/>
            </a:pPr>
            <a:r>
              <a:rPr lang="en-GB" sz="3000" dirty="0"/>
              <a:t>3 Read about the topic and make notes</a:t>
            </a:r>
          </a:p>
          <a:p>
            <a:pPr marL="0" indent="0">
              <a:buNone/>
            </a:pPr>
            <a:r>
              <a:rPr lang="en-GB" sz="3000" dirty="0"/>
              <a:t>4 Plan the essay</a:t>
            </a:r>
          </a:p>
          <a:p>
            <a:pPr marL="0" indent="0">
              <a:buNone/>
            </a:pPr>
            <a:r>
              <a:rPr lang="en-GB" sz="3000" dirty="0"/>
              <a:t>5 Write the essay, incorporating information and ideas from your sources (properly referenced)</a:t>
            </a:r>
          </a:p>
          <a:p>
            <a:pPr marL="0" indent="0">
              <a:buNone/>
            </a:pPr>
            <a:r>
              <a:rPr lang="en-GB" sz="3000" dirty="0"/>
              <a:t>6 Before submitting your essay, proofread it for errors and make corrections.</a:t>
            </a:r>
          </a:p>
        </p:txBody>
      </p:sp>
    </p:spTree>
    <p:extLst>
      <p:ext uri="{BB962C8B-B14F-4D97-AF65-F5344CB8AC3E}">
        <p14:creationId xmlns:p14="http://schemas.microsoft.com/office/powerpoint/2010/main" val="11933535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Understanding the question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000" dirty="0"/>
              <a:t>`Discuss and evaluate the economic impacts of Foreign Direct Investment (FDI) on host country economies’</a:t>
            </a:r>
          </a:p>
          <a:p>
            <a:r>
              <a:rPr lang="en-GB" sz="3000" dirty="0"/>
              <a:t>Which words in the title tell you what to do?</a:t>
            </a:r>
          </a:p>
          <a:p>
            <a:r>
              <a:rPr lang="en-GB" sz="3000" dirty="0"/>
              <a:t>Which are the content words in the title?</a:t>
            </a:r>
          </a:p>
        </p:txBody>
      </p:sp>
    </p:spTree>
    <p:extLst>
      <p:ext uri="{BB962C8B-B14F-4D97-AF65-F5344CB8AC3E}">
        <p14:creationId xmlns:p14="http://schemas.microsoft.com/office/powerpoint/2010/main" val="15212447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Understanding the question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417638"/>
            <a:ext cx="8712968" cy="4098925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Which words in the title tell you what to do?</a:t>
            </a:r>
          </a:p>
          <a:p>
            <a:pPr marL="0" indent="0" algn="ctr">
              <a:buNone/>
            </a:pPr>
            <a:r>
              <a:rPr lang="en-GB" dirty="0"/>
              <a:t>Discuss and evaluate</a:t>
            </a:r>
          </a:p>
          <a:p>
            <a:pPr marL="0" indent="0" algn="ctr">
              <a:buNone/>
            </a:pPr>
            <a:r>
              <a:rPr lang="en-GB" i="1" dirty="0"/>
              <a:t>What does this mean?</a:t>
            </a:r>
          </a:p>
          <a:p>
            <a:pPr marL="0" indent="0" algn="ctr">
              <a:buNone/>
            </a:pPr>
            <a:endParaRPr lang="en-GB" sz="1900" i="1" dirty="0"/>
          </a:p>
          <a:p>
            <a:r>
              <a:rPr lang="en-GB" dirty="0"/>
              <a:t>Which are the content words?</a:t>
            </a:r>
          </a:p>
          <a:p>
            <a:pPr marL="0" indent="0" algn="ctr">
              <a:buNone/>
            </a:pPr>
            <a:r>
              <a:rPr lang="en-GB" dirty="0"/>
              <a:t>The economic impacts of Foreign Direct Investment (FDI) on host country economies</a:t>
            </a:r>
          </a:p>
          <a:p>
            <a:pPr marL="0" indent="0" algn="ctr">
              <a:buNone/>
            </a:pPr>
            <a:r>
              <a:rPr lang="en-GB" i="1" dirty="0"/>
              <a:t>What does this mean?</a:t>
            </a:r>
          </a:p>
          <a:p>
            <a:pPr marL="0" indent="0" algn="ctr">
              <a:buNone/>
            </a:pPr>
            <a:endParaRPr lang="en-GB" sz="2100" i="1" dirty="0"/>
          </a:p>
          <a:p>
            <a:pPr marL="0" indent="0" algn="ctr">
              <a:buNone/>
            </a:pPr>
            <a:r>
              <a:rPr lang="en-GB" sz="2600" b="1" dirty="0">
                <a:solidFill>
                  <a:srgbClr val="FF0000"/>
                </a:solidFill>
              </a:rPr>
              <a:t>Use a dictionary if there are words you do not understand</a:t>
            </a:r>
          </a:p>
        </p:txBody>
      </p:sp>
    </p:spTree>
    <p:extLst>
      <p:ext uri="{BB962C8B-B14F-4D97-AF65-F5344CB8AC3E}">
        <p14:creationId xmlns:p14="http://schemas.microsoft.com/office/powerpoint/2010/main" val="357132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Brainstorm ideas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When you understand the question you should begin to  brainstorm ideas. Ask yourself these questions –</a:t>
            </a:r>
          </a:p>
          <a:p>
            <a:r>
              <a:rPr lang="en-GB" dirty="0"/>
              <a:t>What do I know about this topic?</a:t>
            </a:r>
          </a:p>
          <a:p>
            <a:r>
              <a:rPr lang="en-GB" dirty="0"/>
              <a:t>What do I think about this topic?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i="1" dirty="0"/>
              <a:t>Think about this and make notes</a:t>
            </a:r>
          </a:p>
        </p:txBody>
      </p:sp>
    </p:spTree>
    <p:extLst>
      <p:ext uri="{BB962C8B-B14F-4D97-AF65-F5344CB8AC3E}">
        <p14:creationId xmlns:p14="http://schemas.microsoft.com/office/powerpoint/2010/main" val="23392510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/>
              <a:t>Read about the topic and make notes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After brainstorming ideas, you need to begin reading about the topic. A reading list is often given with an essay question. You may also need to find </a:t>
            </a:r>
            <a:r>
              <a:rPr lang="en-GB" i="1" dirty="0"/>
              <a:t>suitable</a:t>
            </a:r>
            <a:r>
              <a:rPr lang="en-GB" dirty="0"/>
              <a:t> sources yourself.</a:t>
            </a:r>
          </a:p>
          <a:p>
            <a:r>
              <a:rPr lang="en-GB" dirty="0"/>
              <a:t>As you read, make notes in your own words on any sections which seem useful for your essay.</a:t>
            </a:r>
          </a:p>
          <a:p>
            <a:r>
              <a:rPr lang="en-GB" dirty="0"/>
              <a:t>You will need to read </a:t>
            </a:r>
            <a:r>
              <a:rPr lang="en-GB" b="1" dirty="0"/>
              <a:t>more than one </a:t>
            </a:r>
            <a:r>
              <a:rPr lang="en-GB" dirty="0"/>
              <a:t>source to obtain a range of ideas and information about the topic.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4196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Planning the essay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03574"/>
            <a:ext cx="8229600" cy="3916363"/>
          </a:xfrm>
        </p:spPr>
        <p:txBody>
          <a:bodyPr/>
          <a:lstStyle/>
          <a:p>
            <a:r>
              <a:rPr lang="en-GB" sz="3000" dirty="0"/>
              <a:t>It is absolutely essential to plan your essay </a:t>
            </a:r>
            <a:r>
              <a:rPr lang="en-GB" sz="3000" b="1" dirty="0"/>
              <a:t>before</a:t>
            </a:r>
            <a:r>
              <a:rPr lang="en-GB" sz="3000" dirty="0"/>
              <a:t> you start writing it.</a:t>
            </a:r>
          </a:p>
          <a:p>
            <a:r>
              <a:rPr lang="en-GB" sz="3000" dirty="0"/>
              <a:t>You should plan what to say paragraph by paragraph so that your argument (your view on the topic) develops to a logical conclusion.</a:t>
            </a:r>
          </a:p>
          <a:p>
            <a:r>
              <a:rPr lang="en-GB" sz="3000" dirty="0"/>
              <a:t>Your essay should have </a:t>
            </a:r>
            <a:r>
              <a:rPr lang="en-GB" sz="3000" b="1" dirty="0"/>
              <a:t>unity</a:t>
            </a:r>
            <a:r>
              <a:rPr lang="en-GB" sz="3000" dirty="0"/>
              <a:t> – it is all relevant to the topic and links together to make sense.</a:t>
            </a:r>
          </a:p>
        </p:txBody>
      </p:sp>
    </p:spTree>
    <p:extLst>
      <p:ext uri="{BB962C8B-B14F-4D97-AF65-F5344CB8AC3E}">
        <p14:creationId xmlns:p14="http://schemas.microsoft.com/office/powerpoint/2010/main" val="42503054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Planning the essay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Essays are usually structured in three parts:</a:t>
            </a:r>
          </a:p>
          <a:p>
            <a:pPr marL="0" indent="0">
              <a:buNone/>
            </a:pPr>
            <a:r>
              <a:rPr lang="en-GB" dirty="0"/>
              <a:t>1 </a:t>
            </a:r>
            <a:r>
              <a:rPr lang="en-GB" b="1" i="1" dirty="0"/>
              <a:t>Introduction</a:t>
            </a:r>
            <a:r>
              <a:rPr lang="en-GB" b="1" dirty="0"/>
              <a:t> </a:t>
            </a:r>
            <a:r>
              <a:rPr lang="en-GB" dirty="0"/>
              <a:t>– this contains background information on the topic and states your point of view</a:t>
            </a:r>
          </a:p>
          <a:p>
            <a:pPr marL="0" indent="0">
              <a:buNone/>
            </a:pPr>
            <a:r>
              <a:rPr lang="en-GB" dirty="0"/>
              <a:t>2 </a:t>
            </a:r>
            <a:r>
              <a:rPr lang="en-GB" b="1" i="1" dirty="0"/>
              <a:t>Main Body </a:t>
            </a:r>
            <a:r>
              <a:rPr lang="en-GB" dirty="0"/>
              <a:t>– each paragraph discusses one main idea about the topic</a:t>
            </a:r>
          </a:p>
          <a:p>
            <a:pPr marL="0" indent="0">
              <a:buNone/>
            </a:pPr>
            <a:r>
              <a:rPr lang="en-GB" dirty="0"/>
              <a:t>3 </a:t>
            </a:r>
            <a:r>
              <a:rPr lang="en-GB" b="1" i="1" dirty="0"/>
              <a:t>Conclusion</a:t>
            </a:r>
            <a:r>
              <a:rPr lang="en-GB" b="1" dirty="0"/>
              <a:t> </a:t>
            </a:r>
            <a:r>
              <a:rPr lang="en-GB" dirty="0"/>
              <a:t>– usually summarises the argument of the essay</a:t>
            </a:r>
          </a:p>
        </p:txBody>
      </p:sp>
    </p:spTree>
    <p:extLst>
      <p:ext uri="{BB962C8B-B14F-4D97-AF65-F5344CB8AC3E}">
        <p14:creationId xmlns:p14="http://schemas.microsoft.com/office/powerpoint/2010/main" val="7675353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Writing the essay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It is essential to follow the plan when writing your essay</a:t>
            </a:r>
          </a:p>
          <a:p>
            <a:r>
              <a:rPr lang="en-GB" dirty="0"/>
              <a:t>You must incorporate ideas and/or information from your reading to provide evidence to support your point of view on the topic</a:t>
            </a:r>
          </a:p>
          <a:p>
            <a:r>
              <a:rPr lang="en-GB" dirty="0"/>
              <a:t>You must avoid plagiarism – do not copy the language of your sources (except when quoting) and always give a reference</a:t>
            </a:r>
          </a:p>
        </p:txBody>
      </p:sp>
    </p:spTree>
    <p:extLst>
      <p:ext uri="{BB962C8B-B14F-4D97-AF65-F5344CB8AC3E}">
        <p14:creationId xmlns:p14="http://schemas.microsoft.com/office/powerpoint/2010/main" val="368550862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Proofreading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dirty="0"/>
              <a:t>When you have finished writing your essay you need to proofread it (check it for errors). You need to do two things: </a:t>
            </a:r>
          </a:p>
          <a:p>
            <a:r>
              <a:rPr lang="en-GB" dirty="0"/>
              <a:t>Read it through to make sure that your argument makes sense, that there is nothing irrelevant in it, and that you have left nothing relevant out</a:t>
            </a:r>
          </a:p>
          <a:p>
            <a:r>
              <a:rPr lang="en-GB" dirty="0"/>
              <a:t>Read it through to check that the spelling and grammar are as correct as you can make them</a:t>
            </a:r>
          </a:p>
        </p:txBody>
      </p:sp>
    </p:spTree>
    <p:extLst>
      <p:ext uri="{BB962C8B-B14F-4D97-AF65-F5344CB8AC3E}">
        <p14:creationId xmlns:p14="http://schemas.microsoft.com/office/powerpoint/2010/main" val="4082283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1_20140311PresentationUWTSDTemplate">
  <a:themeElements>
    <a:clrScheme name="1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1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1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20140311PresentationUWTSDTemplate">
  <a:themeElements>
    <a:clrScheme name="2_20140311PresentationUWTSDTemplate 1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2_20140311PresentationUWTSDTemplate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cs typeface="Arial" panose="020B0604020202020204" pitchFamily="34" charset="0"/>
          </a:defRPr>
        </a:defPPr>
      </a:lstStyle>
    </a:lnDef>
  </a:objectDefaults>
  <a:extraClrSchemeLst>
    <a:extraClrScheme>
      <a:clrScheme name="2_20140311PresentationUWTSDTemplate 1">
        <a:dk1>
          <a:srgbClr val="000000"/>
        </a:dk1>
        <a:lt1>
          <a:srgbClr val="FFFFFF"/>
        </a:lt1>
        <a:dk2>
          <a:srgbClr val="1F497D"/>
        </a:dk2>
        <a:lt2>
          <a:srgbClr val="EEECE1"/>
        </a:lt2>
        <a:accent1>
          <a:srgbClr val="00B0F0"/>
        </a:accent1>
        <a:accent2>
          <a:srgbClr val="FFFF00"/>
        </a:accent2>
        <a:accent3>
          <a:srgbClr val="FFFFFF"/>
        </a:accent3>
        <a:accent4>
          <a:srgbClr val="000000"/>
        </a:accent4>
        <a:accent5>
          <a:srgbClr val="AAD4F6"/>
        </a:accent5>
        <a:accent6>
          <a:srgbClr val="E7E700"/>
        </a:accent6>
        <a:hlink>
          <a:srgbClr val="0000FF"/>
        </a:hlink>
        <a:folHlink>
          <a:srgbClr val="800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4820</TotalTime>
  <Words>684</Words>
  <Application>Microsoft Office PowerPoint</Application>
  <PresentationFormat>On-screen Show (4:3)</PresentationFormat>
  <Paragraphs>67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Arial</vt:lpstr>
      <vt:lpstr>Calibri</vt:lpstr>
      <vt:lpstr>Myriad Pro</vt:lpstr>
      <vt:lpstr>1_20140311PresentationUWTSDTemplate</vt:lpstr>
      <vt:lpstr>20140311PresentationUWTSDTemplate</vt:lpstr>
      <vt:lpstr>2_20140311PresentationUWTSDTemplate</vt:lpstr>
      <vt:lpstr>PowerPoint Presentation</vt:lpstr>
      <vt:lpstr>Definition</vt:lpstr>
      <vt:lpstr>What does it consist of?</vt:lpstr>
      <vt:lpstr>Where does the evidence come from?</vt:lpstr>
      <vt:lpstr>What is the process?</vt:lpstr>
      <vt:lpstr>Understanding the question 1</vt:lpstr>
      <vt:lpstr>Understanding the question 2</vt:lpstr>
      <vt:lpstr>Brainstorm ideas</vt:lpstr>
      <vt:lpstr>Read about the topic and make notes</vt:lpstr>
      <vt:lpstr>Planning the essay 1</vt:lpstr>
      <vt:lpstr>Planning the essay 2</vt:lpstr>
      <vt:lpstr>Writing the essay</vt:lpstr>
      <vt:lpstr>Proofreading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creator>Bob Wilson</dc:creator>
  <cp:lastModifiedBy>Sylvia Hoffmann</cp:lastModifiedBy>
  <cp:revision>347</cp:revision>
  <dcterms:created xsi:type="dcterms:W3CDTF">2012-10-20T16:04:33Z</dcterms:created>
  <dcterms:modified xsi:type="dcterms:W3CDTF">2020-06-25T15:42:55Z</dcterms:modified>
</cp:coreProperties>
</file>