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7" r:id="rId4"/>
    <p:sldId id="258" r:id="rId5"/>
    <p:sldId id="259" r:id="rId6"/>
    <p:sldId id="260" r:id="rId7"/>
    <p:sldId id="261" r:id="rId8"/>
    <p:sldId id="274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6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86482" autoAdjust="0"/>
  </p:normalViewPr>
  <p:slideViewPr>
    <p:cSldViewPr>
      <p:cViewPr varScale="1">
        <p:scale>
          <a:sx n="71" d="100"/>
          <a:sy n="71" d="100"/>
        </p:scale>
        <p:origin x="-10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16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98527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65297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572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20138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38607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32526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29470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29611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92998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71429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6014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3C13CB-21CE-44BD-B143-9D72E200B83F}" type="datetimeFigureOut">
              <a:rPr lang="en-GB" smtClean="0"/>
              <a:pPr/>
              <a:t>14/02/2015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000D2-73BF-4804-A929-8685CE6334D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30433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agnacartaresearch.org/read/feature_of_the_month/Dec_201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AHAH4005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Fieldwork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6058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introduce you to methodological questions at the heart of the disciplines</a:t>
            </a:r>
          </a:p>
          <a:p>
            <a:r>
              <a:rPr lang="en-GB" dirty="0" smtClean="0"/>
              <a:t>How to we ‘do’ history?</a:t>
            </a:r>
          </a:p>
          <a:p>
            <a:r>
              <a:rPr lang="en-GB" dirty="0" smtClean="0"/>
              <a:t>How do we arrive at a book, or a scholarly article?</a:t>
            </a:r>
          </a:p>
          <a:p>
            <a:r>
              <a:rPr lang="en-GB" dirty="0" smtClean="0"/>
              <a:t>The process of writing history</a:t>
            </a:r>
          </a:p>
          <a:p>
            <a:r>
              <a:rPr lang="en-GB" dirty="0" smtClean="0"/>
              <a:t>From primary source to written (or visual) interpretation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2602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timetable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110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is not fixed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ever changing</a:t>
            </a:r>
          </a:p>
          <a:p>
            <a:r>
              <a:rPr lang="en-GB" dirty="0" smtClean="0"/>
              <a:t>Changes and variation in</a:t>
            </a:r>
          </a:p>
          <a:p>
            <a:pPr lvl="1"/>
            <a:r>
              <a:rPr lang="en-GB" dirty="0" smtClean="0"/>
              <a:t>How it is gathered</a:t>
            </a:r>
          </a:p>
          <a:p>
            <a:pPr lvl="1"/>
            <a:r>
              <a:rPr lang="en-GB" dirty="0" smtClean="0"/>
              <a:t>How it is stored</a:t>
            </a:r>
          </a:p>
          <a:p>
            <a:pPr lvl="1"/>
            <a:r>
              <a:rPr lang="en-GB" dirty="0" smtClean="0"/>
              <a:t>How it is retrieved</a:t>
            </a:r>
          </a:p>
          <a:p>
            <a:pPr lvl="1"/>
            <a:r>
              <a:rPr lang="en-GB" dirty="0" smtClean="0"/>
              <a:t>How it is interpreted</a:t>
            </a:r>
          </a:p>
        </p:txBody>
      </p:sp>
    </p:spTree>
    <p:extLst>
      <p:ext uri="{BB962C8B-B14F-4D97-AF65-F5344CB8AC3E}">
        <p14:creationId xmlns:p14="http://schemas.microsoft.com/office/powerpoint/2010/main" xmlns="" val="363980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discoveries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Yes – it does happen</a:t>
            </a:r>
            <a:endParaRPr lang="en-GB" dirty="0"/>
          </a:p>
          <a:p>
            <a:r>
              <a:rPr lang="en-GB" dirty="0" smtClean="0"/>
              <a:t>And – it happened to Ian Bass, BA Medieval Studies, </a:t>
            </a:r>
            <a:r>
              <a:rPr lang="en-GB" dirty="0" err="1" smtClean="0"/>
              <a:t>Lampeter</a:t>
            </a:r>
            <a:r>
              <a:rPr lang="en-GB" dirty="0" smtClean="0"/>
              <a:t> (2012), MA (2014)</a:t>
            </a:r>
          </a:p>
          <a:p>
            <a:r>
              <a:rPr lang="en-GB" dirty="0" smtClean="0"/>
              <a:t>Ian, the Hereford Record Office, and the current (1215-2015) celebrations of Magna </a:t>
            </a:r>
            <a:r>
              <a:rPr lang="en-GB" dirty="0" err="1" smtClean="0"/>
              <a:t>Carta</a:t>
            </a:r>
            <a:endParaRPr lang="en-GB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magnacartaresearch.org/read/feature_of_the_month/Dec_2014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317295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some changing / modified/ or </a:t>
            </a:r>
            <a:r>
              <a:rPr lang="en-GB" dirty="0" smtClean="0"/>
              <a:t>potentially  changing historical interpretations, and how these have come about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8899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King John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Arch villain?</a:t>
            </a:r>
          </a:p>
          <a:p>
            <a:r>
              <a:rPr lang="en-GB" dirty="0" smtClean="0"/>
              <a:t>Bad king? Evil king? Incompetent king?</a:t>
            </a:r>
          </a:p>
          <a:p>
            <a:pPr lvl="1"/>
            <a:r>
              <a:rPr lang="en-GB" dirty="0" smtClean="0"/>
              <a:t>Was he ‘bad’</a:t>
            </a:r>
          </a:p>
          <a:p>
            <a:pPr lvl="1"/>
            <a:r>
              <a:rPr lang="en-GB" dirty="0" smtClean="0"/>
              <a:t>Was he misunderstood?</a:t>
            </a:r>
          </a:p>
          <a:p>
            <a:pPr lvl="1"/>
            <a:r>
              <a:rPr lang="en-GB" dirty="0" smtClean="0"/>
              <a:t>Did his Mum and Dad not love him?</a:t>
            </a:r>
          </a:p>
          <a:p>
            <a:pPr lvl="1"/>
            <a:r>
              <a:rPr lang="en-GB" dirty="0" smtClean="0"/>
              <a:t>Or it is about how his history has been written then (in the thirteenth century) and ever since?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16838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chronicle to cartoon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8326" y="1844824"/>
            <a:ext cx="5023179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26922"/>
            <a:ext cx="3168352" cy="5207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51210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Nelson Mandela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terrorist to freedom fighter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80928"/>
            <a:ext cx="5043458" cy="28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607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Tony Blair and the </a:t>
            </a:r>
            <a:r>
              <a:rPr lang="en-GB" dirty="0" err="1" smtClean="0"/>
              <a:t>Chilcot</a:t>
            </a:r>
            <a:r>
              <a:rPr lang="en-GB" dirty="0" smtClean="0"/>
              <a:t> Enquiry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3259435" cy="450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64089" y="191683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the Daily Mail – see what effect photography can have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9583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History, Cultural Identity, and the power of collective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Holocaust 70 years on (newspaper and the media January 2015)</a:t>
            </a:r>
          </a:p>
          <a:p>
            <a:endParaRPr lang="en-GB" dirty="0"/>
          </a:p>
          <a:p>
            <a:r>
              <a:rPr lang="en-GB" dirty="0" smtClean="0"/>
              <a:t>World War I</a:t>
            </a:r>
          </a:p>
          <a:p>
            <a:endParaRPr lang="en-GB" dirty="0"/>
          </a:p>
          <a:p>
            <a:r>
              <a:rPr lang="en-GB" dirty="0" smtClean="0"/>
              <a:t>The Miners’ Strike of 1984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5120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‘FACTS’</a:t>
            </a:r>
          </a:p>
          <a:p>
            <a:r>
              <a:rPr lang="en-GB" dirty="0" smtClean="0"/>
              <a:t>NEW INFORMATION</a:t>
            </a:r>
          </a:p>
          <a:p>
            <a:r>
              <a:rPr lang="en-GB" dirty="0" smtClean="0"/>
              <a:t>NEW CONTEXTS</a:t>
            </a:r>
          </a:p>
          <a:p>
            <a:r>
              <a:rPr lang="en-GB" dirty="0" smtClean="0"/>
              <a:t>NEW INTERPRETATIONS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8366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nature of historical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sort?</a:t>
            </a:r>
            <a:endParaRPr lang="en-GB" dirty="0"/>
          </a:p>
        </p:txBody>
      </p:sp>
      <p:pic>
        <p:nvPicPr>
          <p:cNvPr id="1026" name="Picture 2" descr="C:\Users\sm042.CAMPUS\AppData\Local\Microsoft\Windows\Temporary Internet Files\Content.IE5\4UNPNKKF\4373182128_d5aaf1b635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824"/>
            <a:ext cx="2691028" cy="369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239" y="3408404"/>
            <a:ext cx="3960440" cy="2955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648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</a:p>
          <a:p>
            <a:pPr lvl="1"/>
            <a:r>
              <a:rPr lang="en-GB" dirty="0" smtClean="0"/>
              <a:t>Narratives</a:t>
            </a:r>
          </a:p>
          <a:p>
            <a:pPr lvl="1"/>
            <a:r>
              <a:rPr lang="en-GB" dirty="0" smtClean="0"/>
              <a:t>Legal records</a:t>
            </a:r>
          </a:p>
          <a:p>
            <a:pPr lvl="1"/>
            <a:r>
              <a:rPr lang="en-GB" dirty="0" smtClean="0"/>
              <a:t>Acts of Parliament</a:t>
            </a:r>
          </a:p>
          <a:p>
            <a:pPr lvl="1"/>
            <a:r>
              <a:rPr lang="en-GB" dirty="0" smtClean="0"/>
              <a:t>Reports and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5646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</a:t>
            </a:r>
          </a:p>
          <a:p>
            <a:pPr lvl="1"/>
            <a:r>
              <a:rPr lang="en-GB" dirty="0" smtClean="0"/>
              <a:t>Letters</a:t>
            </a:r>
          </a:p>
          <a:p>
            <a:pPr lvl="1"/>
            <a:r>
              <a:rPr lang="en-GB" dirty="0" smtClean="0"/>
              <a:t>Journals  and diaries</a:t>
            </a:r>
          </a:p>
          <a:p>
            <a:pPr lvl="1"/>
            <a:r>
              <a:rPr lang="en-GB" dirty="0" smtClean="0"/>
              <a:t>Household accounts</a:t>
            </a:r>
          </a:p>
        </p:txBody>
      </p:sp>
    </p:spTree>
    <p:extLst>
      <p:ext uri="{BB962C8B-B14F-4D97-AF65-F5344CB8AC3E}">
        <p14:creationId xmlns:p14="http://schemas.microsoft.com/office/powerpoint/2010/main" xmlns="" val="150884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Pictures</a:t>
            </a:r>
          </a:p>
          <a:p>
            <a:r>
              <a:rPr lang="en-GB" dirty="0" smtClean="0"/>
              <a:t>Portraits</a:t>
            </a:r>
          </a:p>
          <a:p>
            <a:r>
              <a:rPr lang="en-GB" dirty="0" smtClean="0"/>
              <a:t>Manuscripts</a:t>
            </a:r>
          </a:p>
          <a:p>
            <a:r>
              <a:rPr lang="en-GB" dirty="0" smtClean="0"/>
              <a:t>Seals</a:t>
            </a:r>
          </a:p>
          <a:p>
            <a:r>
              <a:rPr lang="en-GB" dirty="0" smtClean="0"/>
              <a:t>Sculpture</a:t>
            </a:r>
          </a:p>
          <a:p>
            <a:r>
              <a:rPr lang="en-GB" dirty="0" smtClean="0"/>
              <a:t>Coins</a:t>
            </a:r>
          </a:p>
          <a:p>
            <a:r>
              <a:rPr lang="en-GB" dirty="0" smtClean="0"/>
              <a:t>Buildings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16523"/>
            <a:ext cx="5789929" cy="4344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490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Poetry</a:t>
            </a:r>
          </a:p>
          <a:p>
            <a:r>
              <a:rPr lang="en-GB" dirty="0" smtClean="0"/>
              <a:t>Novels</a:t>
            </a:r>
          </a:p>
          <a:p>
            <a:r>
              <a:rPr lang="en-GB" dirty="0" smtClean="0"/>
              <a:t>Romances</a:t>
            </a:r>
          </a:p>
          <a:p>
            <a:pPr lvl="1"/>
            <a:r>
              <a:rPr lang="en-GB" dirty="0" smtClean="0"/>
              <a:t>In what way are these historical sources?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3952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Ephemera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 tickets</a:t>
            </a:r>
          </a:p>
          <a:p>
            <a:r>
              <a:rPr lang="en-GB" dirty="0" smtClean="0"/>
              <a:t>Cinema and theatre programmes</a:t>
            </a:r>
          </a:p>
          <a:p>
            <a:r>
              <a:rPr lang="en-GB" dirty="0" smtClean="0"/>
              <a:t>Menus</a:t>
            </a:r>
          </a:p>
          <a:p>
            <a:r>
              <a:rPr lang="en-GB" dirty="0" smtClean="0"/>
              <a:t>Comics</a:t>
            </a:r>
          </a:p>
          <a:p>
            <a:r>
              <a:rPr lang="en-GB" dirty="0" smtClean="0"/>
              <a:t>Tracts [note the Tract Collection in the </a:t>
            </a:r>
            <a:r>
              <a:rPr lang="en-GB" dirty="0" err="1" smtClean="0"/>
              <a:t>Roderic</a:t>
            </a:r>
            <a:r>
              <a:rPr lang="en-GB" dirty="0" smtClean="0"/>
              <a:t> Bowen Library and Archives]</a:t>
            </a:r>
          </a:p>
          <a:p>
            <a:r>
              <a:rPr lang="en-GB" dirty="0" smtClean="0"/>
              <a:t>Today’s rubbish may be tomorrow’s archives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900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Film</a:t>
            </a:r>
          </a:p>
          <a:p>
            <a:r>
              <a:rPr lang="en-GB" dirty="0" smtClean="0"/>
              <a:t>Television</a:t>
            </a:r>
          </a:p>
          <a:p>
            <a:r>
              <a:rPr lang="en-GB" dirty="0" smtClean="0"/>
              <a:t>On-line</a:t>
            </a:r>
          </a:p>
          <a:p>
            <a:endParaRPr lang="en-GB" dirty="0"/>
          </a:p>
          <a:p>
            <a:pPr lvl="1"/>
            <a:r>
              <a:rPr lang="en-GB" dirty="0" smtClean="0"/>
              <a:t>What are the issues and challenges?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9892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4511" y="0"/>
            <a:ext cx="5019489" cy="3759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820" y="2492896"/>
            <a:ext cx="4821605" cy="4393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23528" y="6206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Spot the difference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xmlns="" val="152075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 trips and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Graveyard survey</a:t>
            </a:r>
          </a:p>
          <a:p>
            <a:r>
              <a:rPr lang="en-GB" dirty="0" smtClean="0"/>
              <a:t>NLW</a:t>
            </a:r>
          </a:p>
          <a:p>
            <a:r>
              <a:rPr lang="en-GB" dirty="0" smtClean="0"/>
              <a:t>Ceredigion Museum</a:t>
            </a:r>
          </a:p>
          <a:p>
            <a:r>
              <a:rPr lang="en-GB" smtClean="0"/>
              <a:t>Ceredigion Archives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xmlns="" val="159896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376</Words>
  <Application>Microsoft Office PowerPoint</Application>
  <PresentationFormat>On-screen Show (4:3)</PresentationFormat>
  <Paragraphs>92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AHAH4005</vt:lpstr>
      <vt:lpstr>Aims:</vt:lpstr>
      <vt:lpstr>The timetable</vt:lpstr>
      <vt:lpstr>History is not fixed</vt:lpstr>
      <vt:lpstr>New discoveries</vt:lpstr>
      <vt:lpstr>Slide 6</vt:lpstr>
      <vt:lpstr>King John</vt:lpstr>
      <vt:lpstr>From chronicle to cartoon</vt:lpstr>
      <vt:lpstr>Nelson Mandela</vt:lpstr>
      <vt:lpstr>Tony Blair and the Chilcot Enquiry</vt:lpstr>
      <vt:lpstr>History, Cultural Identity, and the power of collective memory</vt:lpstr>
      <vt:lpstr>Slide 12</vt:lpstr>
      <vt:lpstr>The nature of historical sources</vt:lpstr>
      <vt:lpstr>Documentary</vt:lpstr>
      <vt:lpstr>Documentary</vt:lpstr>
      <vt:lpstr>Visual sources</vt:lpstr>
      <vt:lpstr>Literary</vt:lpstr>
      <vt:lpstr>Ephemera</vt:lpstr>
      <vt:lpstr>Media</vt:lpstr>
      <vt:lpstr>Slide 20</vt:lpstr>
      <vt:lpstr>Field trips and assessment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</dc:creator>
  <cp:lastModifiedBy>Bryn Willcock</cp:lastModifiedBy>
  <cp:revision>13</cp:revision>
  <dcterms:created xsi:type="dcterms:W3CDTF">2015-01-27T20:31:50Z</dcterms:created>
  <dcterms:modified xsi:type="dcterms:W3CDTF">2015-02-14T21:49:29Z</dcterms:modified>
</cp:coreProperties>
</file>