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61" r:id="rId5"/>
    <p:sldId id="262" r:id="rId6"/>
    <p:sldId id="264" r:id="rId7"/>
    <p:sldId id="263" r:id="rId8"/>
    <p:sldId id="265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1154D0-A1F1-477D-837D-13BDB260150C}" v="2" dt="2023-04-23T14:13:06.1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2" d="100"/>
          <a:sy n="82" d="100"/>
        </p:scale>
        <p:origin x="86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wita Jones" userId="e96a415f9e2fc914" providerId="LiveId" clId="{561154D0-A1F1-477D-837D-13BDB260150C}"/>
    <pc:docChg chg="custSel addSld modSld sldOrd">
      <pc:chgData name="Jowita Jones" userId="e96a415f9e2fc914" providerId="LiveId" clId="{561154D0-A1F1-477D-837D-13BDB260150C}" dt="2023-04-24T19:26:14.174" v="370" actId="12"/>
      <pc:docMkLst>
        <pc:docMk/>
      </pc:docMkLst>
      <pc:sldChg chg="modSp mod">
        <pc:chgData name="Jowita Jones" userId="e96a415f9e2fc914" providerId="LiveId" clId="{561154D0-A1F1-477D-837D-13BDB260150C}" dt="2023-04-23T14:13:00.788" v="362" actId="20577"/>
        <pc:sldMkLst>
          <pc:docMk/>
          <pc:sldMk cId="363197564" sldId="257"/>
        </pc:sldMkLst>
        <pc:spChg chg="mod">
          <ac:chgData name="Jowita Jones" userId="e96a415f9e2fc914" providerId="LiveId" clId="{561154D0-A1F1-477D-837D-13BDB260150C}" dt="2023-04-23T14:13:00.788" v="362" actId="20577"/>
          <ac:spMkLst>
            <pc:docMk/>
            <pc:sldMk cId="363197564" sldId="257"/>
            <ac:spMk id="2" creationId="{596E046C-2688-0567-7FCF-AB6FA94FDC09}"/>
          </ac:spMkLst>
        </pc:spChg>
      </pc:sldChg>
      <pc:sldChg chg="modSp mod">
        <pc:chgData name="Jowita Jones" userId="e96a415f9e2fc914" providerId="LiveId" clId="{561154D0-A1F1-477D-837D-13BDB260150C}" dt="2023-04-23T14:04:49.235" v="343" actId="255"/>
        <pc:sldMkLst>
          <pc:docMk/>
          <pc:sldMk cId="1031460973" sldId="259"/>
        </pc:sldMkLst>
        <pc:spChg chg="mod">
          <ac:chgData name="Jowita Jones" userId="e96a415f9e2fc914" providerId="LiveId" clId="{561154D0-A1F1-477D-837D-13BDB260150C}" dt="2023-04-23T13:50:56.032" v="123" actId="5793"/>
          <ac:spMkLst>
            <pc:docMk/>
            <pc:sldMk cId="1031460973" sldId="259"/>
            <ac:spMk id="2" creationId="{58E484EB-D7D3-E63A-3388-AC04D33E1069}"/>
          </ac:spMkLst>
        </pc:spChg>
        <pc:spChg chg="mod">
          <ac:chgData name="Jowita Jones" userId="e96a415f9e2fc914" providerId="LiveId" clId="{561154D0-A1F1-477D-837D-13BDB260150C}" dt="2023-04-23T14:04:49.235" v="343" actId="255"/>
          <ac:spMkLst>
            <pc:docMk/>
            <pc:sldMk cId="1031460973" sldId="259"/>
            <ac:spMk id="3" creationId="{52239D90-7ACC-F635-F85B-A7F2DB7EA59B}"/>
          </ac:spMkLst>
        </pc:spChg>
      </pc:sldChg>
      <pc:sldChg chg="modSp mod">
        <pc:chgData name="Jowita Jones" userId="e96a415f9e2fc914" providerId="LiveId" clId="{561154D0-A1F1-477D-837D-13BDB260150C}" dt="2023-04-22T15:40:01.739" v="0" actId="2711"/>
        <pc:sldMkLst>
          <pc:docMk/>
          <pc:sldMk cId="307080767" sldId="261"/>
        </pc:sldMkLst>
        <pc:spChg chg="mod">
          <ac:chgData name="Jowita Jones" userId="e96a415f9e2fc914" providerId="LiveId" clId="{561154D0-A1F1-477D-837D-13BDB260150C}" dt="2023-04-22T15:40:01.739" v="0" actId="2711"/>
          <ac:spMkLst>
            <pc:docMk/>
            <pc:sldMk cId="307080767" sldId="261"/>
            <ac:spMk id="3" creationId="{5C91E9B3-36F9-D480-7865-1388ED7F632C}"/>
          </ac:spMkLst>
        </pc:spChg>
      </pc:sldChg>
      <pc:sldChg chg="modSp mod">
        <pc:chgData name="Jowita Jones" userId="e96a415f9e2fc914" providerId="LiveId" clId="{561154D0-A1F1-477D-837D-13BDB260150C}" dt="2023-04-23T14:03:56.928" v="341" actId="2711"/>
        <pc:sldMkLst>
          <pc:docMk/>
          <pc:sldMk cId="1943677344" sldId="262"/>
        </pc:sldMkLst>
        <pc:spChg chg="mod">
          <ac:chgData name="Jowita Jones" userId="e96a415f9e2fc914" providerId="LiveId" clId="{561154D0-A1F1-477D-837D-13BDB260150C}" dt="2023-04-23T14:03:56.928" v="341" actId="2711"/>
          <ac:spMkLst>
            <pc:docMk/>
            <pc:sldMk cId="1943677344" sldId="262"/>
            <ac:spMk id="3" creationId="{8927FC4E-4738-C315-A98F-F621BC7CC5AD}"/>
          </ac:spMkLst>
        </pc:spChg>
      </pc:sldChg>
      <pc:sldChg chg="addSp delSp modSp mod ord">
        <pc:chgData name="Jowita Jones" userId="e96a415f9e2fc914" providerId="LiveId" clId="{561154D0-A1F1-477D-837D-13BDB260150C}" dt="2023-04-24T19:26:14.174" v="370" actId="12"/>
        <pc:sldMkLst>
          <pc:docMk/>
          <pc:sldMk cId="2510245307" sldId="263"/>
        </pc:sldMkLst>
        <pc:spChg chg="mod">
          <ac:chgData name="Jowita Jones" userId="e96a415f9e2fc914" providerId="LiveId" clId="{561154D0-A1F1-477D-837D-13BDB260150C}" dt="2023-04-24T19:26:14.174" v="370" actId="12"/>
          <ac:spMkLst>
            <pc:docMk/>
            <pc:sldMk cId="2510245307" sldId="263"/>
            <ac:spMk id="3" creationId="{6712BA98-8D4B-B00C-F52A-5C1B3172C0B0}"/>
          </ac:spMkLst>
        </pc:spChg>
        <pc:spChg chg="add del mod">
          <ac:chgData name="Jowita Jones" userId="e96a415f9e2fc914" providerId="LiveId" clId="{561154D0-A1F1-477D-837D-13BDB260150C}" dt="2023-04-23T14:00:06.189" v="294" actId="21"/>
          <ac:spMkLst>
            <pc:docMk/>
            <pc:sldMk cId="2510245307" sldId="263"/>
            <ac:spMk id="5" creationId="{72BCBE04-4BA4-2BEB-E727-874E421D8CDD}"/>
          </ac:spMkLst>
        </pc:spChg>
      </pc:sldChg>
      <pc:sldChg chg="modSp new mod">
        <pc:chgData name="Jowita Jones" userId="e96a415f9e2fc914" providerId="LiveId" clId="{561154D0-A1F1-477D-837D-13BDB260150C}" dt="2023-04-23T14:03:32.503" v="339" actId="20577"/>
        <pc:sldMkLst>
          <pc:docMk/>
          <pc:sldMk cId="2148166590" sldId="265"/>
        </pc:sldMkLst>
        <pc:spChg chg="mod">
          <ac:chgData name="Jowita Jones" userId="e96a415f9e2fc914" providerId="LiveId" clId="{561154D0-A1F1-477D-837D-13BDB260150C}" dt="2023-04-23T14:01:17.379" v="316" actId="14100"/>
          <ac:spMkLst>
            <pc:docMk/>
            <pc:sldMk cId="2148166590" sldId="265"/>
            <ac:spMk id="2" creationId="{C322FBD7-EECF-B5FD-B82C-85247866E53A}"/>
          </ac:spMkLst>
        </pc:spChg>
        <pc:spChg chg="mod">
          <ac:chgData name="Jowita Jones" userId="e96a415f9e2fc914" providerId="LiveId" clId="{561154D0-A1F1-477D-837D-13BDB260150C}" dt="2023-04-23T14:03:32.503" v="339" actId="20577"/>
          <ac:spMkLst>
            <pc:docMk/>
            <pc:sldMk cId="2148166590" sldId="265"/>
            <ac:spMk id="3" creationId="{43A7FB60-B76C-FE1C-5A4A-F3C9C56D27D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08AAB-A123-8C06-9A5A-2493AC52F9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899A1E-A007-2809-2101-B7A4DE478C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53585F-DEA0-9573-043F-4231BF1D59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E141D-1C54-4745-99A3-92F71792D789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228D28-9899-3930-D408-AC5E124F8A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38CF07-DB80-0673-6421-777B612C4D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7EA36-ACFB-4905-9E46-E0D8C2B4F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514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A4E8B3-ACA3-C5A5-DD0E-E5C46B87C5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AB6225-E77C-7E4D-1B70-D62AD4F889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ADF264-6BD9-D91F-B9E7-1A1A4493AE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E141D-1C54-4745-99A3-92F71792D789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A11837-718C-9BB8-D735-E162DC300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B98A86-AC48-3C03-AE40-298067E754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7EA36-ACFB-4905-9E46-E0D8C2B4F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2258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DF50CA-775F-4AF1-59A6-0A90C84005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8E7A17-BE74-8680-236A-9A609326A6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A5379E-D619-DF71-D437-C99CDEE387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E141D-1C54-4745-99A3-92F71792D789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B8090F-EC3E-B8E0-BD03-8E43C1A125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48443F-F9CA-FE12-47F5-FD97895686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7EA36-ACFB-4905-9E46-E0D8C2B4F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25808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CD460-5D09-E792-706F-784BCE76E8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A1B7A9-DECC-0FDF-7D73-1FF33ED047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384643-8B6E-FBC7-C6B2-4F4303F6B3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118BDD-3282-67B9-D44B-66367E6952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E141D-1C54-4745-99A3-92F71792D789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33FB1B-FEC7-CFBF-8D37-A5BDACEE6B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59D82A-B261-418C-9A24-1EA1D1F4F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7EA36-ACFB-4905-9E46-E0D8C2B4F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9821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5ACDC-05C5-5D02-C463-C76A57C0C1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1DD04-960F-4056-EF0E-60E6EE366D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9FD09B-B86B-EBFC-3A2F-08435AE05E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E722099-EE76-76E0-9F02-C86C2B53A0A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1AA0EA6-ADC8-B960-25B8-0515BD6F0AA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FCB50CA-C0BA-C003-8D31-F4451EDE4B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E141D-1C54-4745-99A3-92F71792D789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16D2905-A7A8-7011-1D45-BA9AF88669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96565E-9BA0-0B37-6A4B-4D2846293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7EA36-ACFB-4905-9E46-E0D8C2B4F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0615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B840CC-C22A-1F48-587C-5A3BC7DD8B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38C29D-9C0D-164D-34E3-991404799F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E141D-1C54-4745-99A3-92F71792D789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CF9042-9221-4C11-74F5-863D6FC113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BA71BE-10F7-EF00-8767-1ADA92F8D4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7EA36-ACFB-4905-9E46-E0D8C2B4F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7565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848CA0A-F821-BDBE-9C5C-11FEB7DBFF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E141D-1C54-4745-99A3-92F71792D789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D0494A7-EBD0-7753-4109-F6002E4D55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C0A412-74D9-D5A6-F4E4-43E3CE825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7EA36-ACFB-4905-9E46-E0D8C2B4F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0535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903C7E-2934-56B8-DB13-CE84907EB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FF7BD7-4ACF-E78F-E92D-0EE9FF1C83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059C67-046E-0094-673D-BEF814E17F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2E6A55-F831-A7E1-8609-85DF80905C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E141D-1C54-4745-99A3-92F71792D789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462046-F29B-28C3-7A11-C238FE749D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476570-9920-023C-F891-917D258A6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7EA36-ACFB-4905-9E46-E0D8C2B4F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9388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4A9B22-7695-AD33-8744-DCAF78B313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77A1932-C6A0-DA25-862D-5AB97BE68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F03BC4-CE95-300D-3A59-353B7F6893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841C86-006E-097D-96FC-F4547F550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E141D-1C54-4745-99A3-92F71792D789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F92EAB-6356-B33D-7D94-8DA79B0CB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4AFA5C-356E-0431-9E5A-29C117DB8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7EA36-ACFB-4905-9E46-E0D8C2B4F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9425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5287B-71BC-791A-C2D6-CD5C55042C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E44947-8302-F0F5-A6C7-DA5C16D67CD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FBBAB0-72D3-A690-9701-54F1A5745B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E141D-1C54-4745-99A3-92F71792D789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1BB8C9-5E93-6019-ADDE-494845438C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0D5765-F84F-1F57-11BF-7261528826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7EA36-ACFB-4905-9E46-E0D8C2B4F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4908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FD49222-AEB5-93E0-C11E-1191588F968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058062-1B17-9279-D62A-FEB719D23F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FD48EB-8CCE-EBA6-7D03-4B36F04FF7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E141D-1C54-4745-99A3-92F71792D789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3E05A3-1197-36DE-AF68-C4727AFF6A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11FE70-0E6D-38DD-463A-C56AEC96D0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7EA36-ACFB-4905-9E46-E0D8C2B4F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93720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AD73A4-D5D8-8645-2992-16A6C9A310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7E8C29-B069-F0E5-4E55-AFE309BCEF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8B8BD8-E247-B000-D97E-ED59BCB958A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4E141D-1C54-4745-99A3-92F71792D789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2630BF-96AA-9BB1-AA6F-33792ECE1D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C5F67-1907-6434-FEA2-BFA26A6A8AB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07EA36-ACFB-4905-9E46-E0D8C2B4F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49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E046C-2688-0567-7FCF-AB6FA94FDC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906722"/>
          </a:xfrm>
        </p:spPr>
        <p:txBody>
          <a:bodyPr>
            <a:normAutofit/>
          </a:bodyPr>
          <a:lstStyle/>
          <a:p>
            <a:pPr algn="l" fontAlgn="base"/>
            <a:r>
              <a:rPr lang="en-GB" sz="1800" b="1" u="sng" dirty="0">
                <a:solidFill>
                  <a:srgbClr val="000000"/>
                </a:solidFill>
                <a:latin typeface="inherit"/>
              </a:rPr>
              <a:t>Name and student number </a:t>
            </a:r>
            <a:br>
              <a:rPr lang="en-GB" sz="1800" dirty="0">
                <a:solidFill>
                  <a:srgbClr val="000000"/>
                </a:solidFill>
                <a:latin typeface="inherit"/>
              </a:rPr>
            </a:br>
            <a:br>
              <a:rPr lang="en-GB" sz="1800" dirty="0">
                <a:solidFill>
                  <a:srgbClr val="000000"/>
                </a:solidFill>
                <a:latin typeface="inherit"/>
              </a:rPr>
            </a:br>
            <a:r>
              <a:rPr lang="en-GB" sz="1800" dirty="0">
                <a:solidFill>
                  <a:srgbClr val="000000"/>
                </a:solidFill>
                <a:latin typeface="inherit"/>
              </a:rPr>
              <a:t>1. 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inherit"/>
              </a:rPr>
              <a:t>Jowita Jones 2237298</a:t>
            </a:r>
            <a:br>
              <a:rPr lang="en-GB" sz="1800" b="0" i="0" dirty="0">
                <a:solidFill>
                  <a:srgbClr val="242424"/>
                </a:solidFill>
                <a:effectLst/>
                <a:latin typeface="Calibri" panose="020F0502020204030204" pitchFamily="34" charset="0"/>
              </a:rPr>
            </a:br>
            <a:r>
              <a:rPr lang="en-GB" sz="1800" b="0" i="0" dirty="0">
                <a:solidFill>
                  <a:srgbClr val="242424"/>
                </a:solidFill>
                <a:effectLst/>
                <a:latin typeface="Calibri" panose="020F0502020204030204" pitchFamily="34" charset="0"/>
              </a:rPr>
              <a:t>2. 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inherit"/>
              </a:rPr>
              <a:t>Vanessa Morgan 2225914</a:t>
            </a:r>
            <a:br>
              <a:rPr lang="en-GB" sz="1800" b="0" i="0" dirty="0">
                <a:solidFill>
                  <a:srgbClr val="242424"/>
                </a:solidFill>
                <a:effectLst/>
                <a:latin typeface="Calibri" panose="020F0502020204030204" pitchFamily="34" charset="0"/>
              </a:rPr>
            </a:br>
            <a:r>
              <a:rPr lang="en-GB" sz="1800" b="0" i="0" dirty="0">
                <a:solidFill>
                  <a:srgbClr val="242424"/>
                </a:solidFill>
                <a:effectLst/>
                <a:latin typeface="Calibri" panose="020F0502020204030204" pitchFamily="34" charset="0"/>
              </a:rPr>
              <a:t>3. 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inherit"/>
              </a:rPr>
              <a:t>Clare Mwenya 2238202</a:t>
            </a:r>
            <a:br>
              <a:rPr lang="en-GB" sz="1800" b="0" i="0" dirty="0">
                <a:solidFill>
                  <a:srgbClr val="242424"/>
                </a:solidFill>
                <a:effectLst/>
                <a:latin typeface="Calibri" panose="020F0502020204030204" pitchFamily="34" charset="0"/>
              </a:rPr>
            </a:br>
            <a:r>
              <a:rPr lang="en-GB" sz="1800" b="0" i="0" dirty="0">
                <a:solidFill>
                  <a:srgbClr val="242424"/>
                </a:solidFill>
                <a:effectLst/>
                <a:latin typeface="Calibri" panose="020F0502020204030204" pitchFamily="34" charset="0"/>
              </a:rPr>
              <a:t>4. 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inherit"/>
              </a:rPr>
              <a:t>Adelaida Terente 2224223</a:t>
            </a:r>
            <a:br>
              <a:rPr lang="en-GB" sz="1800" b="0" i="0" dirty="0">
                <a:solidFill>
                  <a:srgbClr val="000000"/>
                </a:solidFill>
                <a:effectLst/>
                <a:latin typeface="inherit"/>
              </a:rPr>
            </a:br>
            <a:r>
              <a:rPr lang="en-GB" sz="1800" b="0" i="0" dirty="0">
                <a:solidFill>
                  <a:srgbClr val="000000"/>
                </a:solidFill>
                <a:effectLst/>
                <a:latin typeface="inherit"/>
              </a:rPr>
              <a:t>5. Anita Polyak 190492</a:t>
            </a:r>
            <a:r>
              <a:rPr lang="en-GB" sz="1800" dirty="0">
                <a:solidFill>
                  <a:srgbClr val="000000"/>
                </a:solidFill>
                <a:latin typeface="inherit"/>
              </a:rPr>
              <a:t>1</a:t>
            </a:r>
            <a:br>
              <a:rPr lang="en-GB" sz="1800" b="0" i="0" dirty="0">
                <a:solidFill>
                  <a:srgbClr val="242424"/>
                </a:solidFill>
                <a:effectLst/>
                <a:latin typeface="Calibri" panose="020F0502020204030204" pitchFamily="34" charset="0"/>
              </a:rPr>
            </a:br>
            <a:r>
              <a:rPr lang="en-GB" sz="1800" b="0" i="0" dirty="0">
                <a:solidFill>
                  <a:srgbClr val="242424"/>
                </a:solidFill>
                <a:effectLst/>
                <a:latin typeface="Calibri" panose="020F0502020204030204" pitchFamily="34" charset="0"/>
              </a:rPr>
              <a:t>6. 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inherit"/>
              </a:rPr>
              <a:t>Ionela Lazar 1905285</a:t>
            </a:r>
            <a:br>
              <a:rPr lang="en-GB" sz="1800" b="0" i="0" dirty="0">
                <a:solidFill>
                  <a:srgbClr val="000000"/>
                </a:solidFill>
                <a:effectLst/>
                <a:latin typeface="inherit"/>
              </a:rPr>
            </a:br>
            <a:br>
              <a:rPr lang="en-GB" sz="1800" b="0" i="0" dirty="0">
                <a:solidFill>
                  <a:srgbClr val="000000"/>
                </a:solidFill>
                <a:effectLst/>
                <a:latin typeface="inherit"/>
              </a:rPr>
            </a:br>
            <a:br>
              <a:rPr lang="en-GB" sz="1800" b="0" i="0" dirty="0">
                <a:solidFill>
                  <a:srgbClr val="000000"/>
                </a:solidFill>
                <a:effectLst/>
                <a:latin typeface="inherit"/>
              </a:rPr>
            </a:br>
            <a:br>
              <a:rPr lang="en-GB" sz="1800" b="0" i="0" dirty="0">
                <a:solidFill>
                  <a:srgbClr val="242424"/>
                </a:solidFill>
                <a:effectLst/>
                <a:latin typeface="Calibri" panose="020F0502020204030204" pitchFamily="34" charset="0"/>
              </a:rPr>
            </a:b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b="1" u="sng" dirty="0">
                <a:effectLst/>
                <a:latin typeface="Arial Nova" panose="020B0504020202020204" pitchFamily="34" charset="0"/>
                <a:ea typeface="Arial Nova" panose="020B0504020202020204" pitchFamily="34" charset="0"/>
                <a:cs typeface="Arial Nova" panose="020B0504020202020204" pitchFamily="34" charset="0"/>
              </a:rPr>
              <a:t>Module code </a:t>
            </a:r>
            <a:r>
              <a:rPr lang="en-GB" sz="1800" dirty="0">
                <a:effectLst/>
                <a:latin typeface="Arial Nova" panose="020B0504020202020204" pitchFamily="34" charset="0"/>
                <a:ea typeface="Arial Nova" panose="020B0504020202020204" pitchFamily="34" charset="0"/>
                <a:cs typeface="Arial Nova" panose="020B0504020202020204" pitchFamily="34" charset="0"/>
              </a:rPr>
              <a:t>- BMNS4012</a:t>
            </a:r>
            <a:br>
              <a:rPr lang="en-GB" sz="1800" dirty="0">
                <a:effectLst/>
                <a:latin typeface="Arial Nova" panose="020B0504020202020204" pitchFamily="34" charset="0"/>
                <a:ea typeface="Arial Nova" panose="020B0504020202020204" pitchFamily="34" charset="0"/>
                <a:cs typeface="Arial Nova" panose="020B0504020202020204" pitchFamily="34" charset="0"/>
              </a:rPr>
            </a:b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b="1" u="sng" dirty="0">
                <a:effectLst/>
                <a:latin typeface="Arial Nova" panose="020B0504020202020204" pitchFamily="34" charset="0"/>
                <a:ea typeface="Arial Nova" panose="020B0504020202020204" pitchFamily="34" charset="0"/>
                <a:cs typeface="Arial Nova" panose="020B0504020202020204" pitchFamily="34" charset="0"/>
              </a:rPr>
              <a:t>Module title </a:t>
            </a:r>
            <a:r>
              <a:rPr lang="en-GB" sz="1800" dirty="0">
                <a:effectLst/>
                <a:latin typeface="Arial Nova" panose="020B0504020202020204" pitchFamily="34" charset="0"/>
                <a:ea typeface="Arial Nova" panose="020B0504020202020204" pitchFamily="34" charset="0"/>
                <a:cs typeface="Arial Nova" panose="020B0504020202020204" pitchFamily="34" charset="0"/>
              </a:rPr>
              <a:t>– Industry Engagement and Professionalism</a:t>
            </a:r>
            <a:br>
              <a:rPr lang="en-GB" sz="1800" dirty="0">
                <a:effectLst/>
                <a:latin typeface="Arial Nova" panose="020B0504020202020204" pitchFamily="34" charset="0"/>
                <a:ea typeface="Arial Nova" panose="020B0504020202020204" pitchFamily="34" charset="0"/>
                <a:cs typeface="Arial Nova" panose="020B0504020202020204" pitchFamily="34" charset="0"/>
              </a:rPr>
            </a:b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b="1" u="sng" dirty="0">
                <a:effectLst/>
                <a:latin typeface="Arial Nova" panose="020B0504020202020204" pitchFamily="34" charset="0"/>
                <a:ea typeface="Arial Nova" panose="020B0504020202020204" pitchFamily="34" charset="0"/>
                <a:cs typeface="Arial Nova" panose="020B0504020202020204" pitchFamily="34" charset="0"/>
              </a:rPr>
              <a:t>Assignment title </a:t>
            </a:r>
            <a:r>
              <a:rPr lang="en-GB" sz="1800" dirty="0">
                <a:effectLst/>
                <a:latin typeface="Arial Nova" panose="020B0504020202020204" pitchFamily="34" charset="0"/>
                <a:ea typeface="Arial Nova" panose="020B0504020202020204" pitchFamily="34" charset="0"/>
                <a:cs typeface="Arial Nova" panose="020B0504020202020204" pitchFamily="34" charset="0"/>
              </a:rPr>
              <a:t>Group Presentation on SWOT analysis</a:t>
            </a:r>
            <a:br>
              <a:rPr lang="en-GB" sz="1800" b="1" u="sng" dirty="0">
                <a:effectLst/>
                <a:latin typeface="Arial Nova" panose="020B0504020202020204" pitchFamily="34" charset="0"/>
                <a:ea typeface="Arial Nova" panose="020B0504020202020204" pitchFamily="34" charset="0"/>
                <a:cs typeface="Arial Nova" panose="020B0504020202020204" pitchFamily="34" charset="0"/>
              </a:rPr>
            </a:br>
            <a:br>
              <a:rPr lang="en-GB" sz="18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b="1" u="sng" dirty="0">
                <a:effectLst/>
                <a:latin typeface="Arial Nova" panose="020B0504020202020204" pitchFamily="34" charset="0"/>
                <a:ea typeface="Arial Nova" panose="020B0504020202020204" pitchFamily="34" charset="0"/>
                <a:cs typeface="Arial Nova" panose="020B0504020202020204" pitchFamily="34" charset="0"/>
              </a:rPr>
              <a:t>Lecturer </a:t>
            </a:r>
            <a:r>
              <a:rPr lang="en-GB" sz="1800" dirty="0">
                <a:effectLst/>
                <a:latin typeface="Arial Nova" panose="020B0504020202020204" pitchFamily="34" charset="0"/>
                <a:ea typeface="Arial Nova" panose="020B0504020202020204" pitchFamily="34" charset="0"/>
                <a:cs typeface="Arial Nova" panose="020B0504020202020204" pitchFamily="34" charset="0"/>
              </a:rPr>
              <a:t>Janet Howells-Johnson 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1975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E484EB-D7D3-E63A-3388-AC04D33E10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72308" y="278301"/>
            <a:ext cx="9144000" cy="788499"/>
          </a:xfrm>
        </p:spPr>
        <p:txBody>
          <a:bodyPr>
            <a:normAutofit fontScale="90000"/>
          </a:bodyPr>
          <a:lstStyle/>
          <a:p>
            <a:pPr algn="l"/>
            <a:br>
              <a:rPr lang="en-GB" sz="2400" b="1" u="sng" dirty="0"/>
            </a:br>
            <a:br>
              <a:rPr lang="en-GB" sz="2400" b="1" u="sng" dirty="0"/>
            </a:br>
            <a:r>
              <a:rPr lang="en-GB" sz="2400" b="1" u="sng" dirty="0"/>
              <a:t>Jowita Jones  - Strengths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239D90-7ACC-F635-F85B-A7F2DB7EA5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8216" y="1406769"/>
            <a:ext cx="10316308" cy="4865077"/>
          </a:xfrm>
        </p:spPr>
        <p:txBody>
          <a:bodyPr>
            <a:normAutofit fontScale="25000" lnSpcReduction="20000"/>
          </a:bodyPr>
          <a:lstStyle/>
          <a:p>
            <a:pPr marL="285750" indent="-285750" algn="l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7200" kern="100" dirty="0">
                <a:effectLst/>
                <a:ea typeface="Arial Nova" panose="020B0504020202020204" pitchFamily="34" charset="0"/>
                <a:cs typeface="Arial Nova" panose="020B0504020202020204" pitchFamily="34" charset="0"/>
              </a:rPr>
              <a:t> Hard worker.</a:t>
            </a:r>
          </a:p>
          <a:p>
            <a:pPr marL="285750" indent="-285750" algn="l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7200" dirty="0">
                <a:effectLst/>
                <a:ea typeface="Arial Nova" panose="020B0504020202020204" pitchFamily="34" charset="0"/>
                <a:cs typeface="Arial Nova" panose="020B0504020202020204" pitchFamily="34" charset="0"/>
              </a:rPr>
              <a:t>Good interpersonal skills.</a:t>
            </a:r>
          </a:p>
          <a:p>
            <a:pPr algn="l">
              <a:lnSpc>
                <a:spcPct val="150000"/>
              </a:lnSpc>
              <a:spcAft>
                <a:spcPts val="800"/>
              </a:spcAft>
            </a:pPr>
            <a:r>
              <a:rPr lang="en-GB" sz="7200" dirty="0"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sz="7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mpathy, positive attitude, teamwork, listening.   As stated by Grant and Goodman (2019), interpersonal skills are crucial in healthcare. </a:t>
            </a:r>
            <a:endParaRPr lang="en-GB" sz="7200" dirty="0">
              <a:effectLst/>
              <a:ea typeface="Arial Nova" panose="020B0504020202020204" pitchFamily="34" charset="0"/>
              <a:cs typeface="Arial Nova" panose="020B0504020202020204" pitchFamily="34" charset="0"/>
            </a:endParaRPr>
          </a:p>
          <a:p>
            <a:pPr marL="285750" indent="-285750" algn="l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7200" dirty="0">
                <a:effectLst/>
                <a:ea typeface="Arial Nova" panose="020B0504020202020204" pitchFamily="34" charset="0"/>
                <a:cs typeface="Arial Nova" panose="020B0504020202020204" pitchFamily="34" charset="0"/>
              </a:rPr>
              <a:t>Working in healthcare sector for a few years.</a:t>
            </a:r>
          </a:p>
          <a:p>
            <a:pPr algn="l">
              <a:lnSpc>
                <a:spcPct val="150000"/>
              </a:lnSpc>
              <a:spcAft>
                <a:spcPts val="800"/>
              </a:spcAft>
            </a:pPr>
            <a:r>
              <a:rPr lang="en-GB" sz="7200" dirty="0">
                <a:ea typeface="Arial Nova" panose="020B0504020202020204" pitchFamily="34" charset="0"/>
                <a:cs typeface="Arial Nova" panose="020B0504020202020204" pitchFamily="34" charset="0"/>
              </a:rPr>
              <a:t>I have the experience needed  to go and study nursing as my goal in life. </a:t>
            </a:r>
            <a:endParaRPr lang="en-GB" sz="7200" dirty="0">
              <a:effectLst/>
              <a:ea typeface="Arial Nova" panose="020B0504020202020204" pitchFamily="34" charset="0"/>
              <a:cs typeface="Arial Nova" panose="020B0504020202020204" pitchFamily="34" charset="0"/>
            </a:endParaRPr>
          </a:p>
          <a:p>
            <a:pPr algn="l">
              <a:lnSpc>
                <a:spcPct val="150000"/>
              </a:lnSpc>
              <a:spcAft>
                <a:spcPts val="800"/>
              </a:spcAft>
            </a:pPr>
            <a:endParaRPr lang="en-GB" sz="6400" dirty="0">
              <a:effectLst/>
              <a:ea typeface="Arial Nova" panose="020B0504020202020204" pitchFamily="34" charset="0"/>
              <a:cs typeface="Arial Nova" panose="020B0504020202020204" pitchFamily="34" charset="0"/>
            </a:endParaRPr>
          </a:p>
          <a:p>
            <a:pPr algn="l">
              <a:lnSpc>
                <a:spcPct val="150000"/>
              </a:lnSpc>
              <a:spcAft>
                <a:spcPts val="800"/>
              </a:spcAft>
            </a:pPr>
            <a:endParaRPr lang="en-GB" sz="6400" dirty="0">
              <a:effectLst/>
              <a:latin typeface="Arial Nova" panose="020B0504020202020204" pitchFamily="34" charset="0"/>
              <a:ea typeface="Arial Nova" panose="020B0504020202020204" pitchFamily="34" charset="0"/>
              <a:cs typeface="Arial Nova" panose="020B0504020202020204" pitchFamily="34" charset="0"/>
            </a:endParaRPr>
          </a:p>
          <a:p>
            <a:pPr algn="l">
              <a:lnSpc>
                <a:spcPct val="150000"/>
              </a:lnSpc>
              <a:spcAft>
                <a:spcPts val="800"/>
              </a:spcAft>
            </a:pPr>
            <a:endParaRPr lang="en-GB" sz="6400" dirty="0">
              <a:effectLst/>
              <a:latin typeface="Arial Nova" panose="020B0504020202020204" pitchFamily="34" charset="0"/>
              <a:ea typeface="Arial Nova" panose="020B0504020202020204" pitchFamily="34" charset="0"/>
              <a:cs typeface="Arial Nova" panose="020B0504020202020204" pitchFamily="34" charset="0"/>
            </a:endParaRPr>
          </a:p>
          <a:p>
            <a:pPr algn="l">
              <a:lnSpc>
                <a:spcPct val="150000"/>
              </a:lnSpc>
              <a:spcAft>
                <a:spcPts val="800"/>
              </a:spcAft>
            </a:pPr>
            <a:endParaRPr lang="en-GB" sz="1800" dirty="0">
              <a:effectLst/>
              <a:latin typeface="Arial Nova" panose="020B0504020202020204" pitchFamily="34" charset="0"/>
              <a:ea typeface="Arial Nova" panose="020B0504020202020204" pitchFamily="34" charset="0"/>
              <a:cs typeface="Arial Nova" panose="020B0504020202020204" pitchFamily="34" charset="0"/>
            </a:endParaRPr>
          </a:p>
          <a:p>
            <a:pPr algn="l">
              <a:lnSpc>
                <a:spcPct val="150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l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l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1800" kern="100" dirty="0">
              <a:effectLst/>
              <a:latin typeface="Arial Nova" panose="020B0504020202020204" pitchFamily="34" charset="0"/>
              <a:ea typeface="Arial Nova" panose="020B0504020202020204" pitchFamily="34" charset="0"/>
              <a:cs typeface="Arial Nova" panose="020B0504020202020204" pitchFamily="34" charset="0"/>
            </a:endParaRPr>
          </a:p>
          <a:p>
            <a:pPr algn="l">
              <a:lnSpc>
                <a:spcPct val="150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/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14609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D6C7A-B8C7-9DB3-AB7E-7782E839AF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729883"/>
          </a:xfrm>
        </p:spPr>
        <p:txBody>
          <a:bodyPr>
            <a:normAutofit/>
          </a:bodyPr>
          <a:lstStyle/>
          <a:p>
            <a:pPr algn="l"/>
            <a:r>
              <a:rPr lang="en-GB" sz="2400" b="1" u="sng" dirty="0"/>
              <a:t>Vanessa Morgan  -Strengths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8BF8A6-EA43-4CF6-A675-3AA2C77AAD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8923" y="2063262"/>
            <a:ext cx="10199077" cy="3833446"/>
          </a:xfrm>
        </p:spPr>
        <p:txBody>
          <a:bodyPr>
            <a:normAutofit/>
          </a:bodyPr>
          <a:lstStyle/>
          <a:p>
            <a:pPr marL="285750" indent="-285750" algn="l" fontAlgn="base">
              <a:buFont typeface="Arial" panose="020B0604020202020204" pitchFamily="34" charset="0"/>
              <a:buChar char="•"/>
            </a:pPr>
            <a:r>
              <a:rPr lang="en-US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Smartly presented</a:t>
            </a:r>
          </a:p>
          <a:p>
            <a:pPr algn="l" fontAlgn="base"/>
            <a:r>
              <a:rPr lang="en-US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Dressing professionally shows respect for yourself, the interviewer, and the company you would like to work for.</a:t>
            </a:r>
            <a:br>
              <a:rPr lang="en-US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</a:br>
            <a:endParaRPr lang="en-US" sz="18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285750" indent="-285750" algn="l" fontAlgn="base">
              <a:buFont typeface="Arial" panose="020B0604020202020204" pitchFamily="34" charset="0"/>
              <a:buChar char="•"/>
            </a:pPr>
            <a:r>
              <a:rPr lang="en-US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Good Communication</a:t>
            </a:r>
          </a:p>
          <a:p>
            <a:pPr algn="l" fontAlgn="base"/>
            <a:r>
              <a:rPr lang="en-US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Communication skills are important to be able to develop successfully in the workplace. Moss (2020) suggests "our ability to communicate is a key part of everyday life and is an essential skill"</a:t>
            </a:r>
          </a:p>
          <a:p>
            <a:pPr algn="l" fontAlgn="base"/>
            <a:endParaRPr lang="en-US" sz="18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285750" indent="-285750" algn="l" fontAlgn="base">
              <a:buFont typeface="Arial" panose="020B0604020202020204" pitchFamily="34" charset="0"/>
              <a:buChar char="•"/>
            </a:pPr>
            <a:r>
              <a:rPr lang="en-US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Related Theory to Practice</a:t>
            </a:r>
          </a:p>
          <a:p>
            <a:pPr algn="l" fontAlgn="base"/>
            <a:r>
              <a:rPr lang="en-US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The knowledge gained from studying will then enable you to put it into practice.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3218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56B92-71B5-19B8-A767-490B267D3F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i="0" u="sng" dirty="0">
                <a:solidFill>
                  <a:srgbClr val="000000"/>
                </a:solidFill>
                <a:effectLst/>
                <a:latin typeface="inherit"/>
              </a:rPr>
              <a:t>Clare Mwenya – Threats </a:t>
            </a:r>
            <a:endParaRPr lang="en-GB" sz="2400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91E9B3-36F9-D480-7865-1388ED7F63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+mj-lt"/>
              </a:rPr>
              <a:t>Better time management </a:t>
            </a:r>
          </a:p>
          <a:p>
            <a:endParaRPr lang="en-GB" dirty="0">
              <a:latin typeface="+mj-lt"/>
            </a:endParaRPr>
          </a:p>
          <a:p>
            <a:r>
              <a:rPr lang="en-GB" dirty="0">
                <a:latin typeface="+mj-lt"/>
              </a:rPr>
              <a:t>Being better prepared</a:t>
            </a:r>
          </a:p>
          <a:p>
            <a:endParaRPr lang="en-GB" dirty="0">
              <a:latin typeface="+mj-lt"/>
            </a:endParaRPr>
          </a:p>
          <a:p>
            <a:r>
              <a:rPr lang="en-GB" dirty="0">
                <a:latin typeface="+mj-lt"/>
              </a:rPr>
              <a:t>Self sabotage and anxiety </a:t>
            </a:r>
          </a:p>
        </p:txBody>
      </p:sp>
    </p:spTree>
    <p:extLst>
      <p:ext uri="{BB962C8B-B14F-4D97-AF65-F5344CB8AC3E}">
        <p14:creationId xmlns:p14="http://schemas.microsoft.com/office/powerpoint/2010/main" val="3070807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CF133-6C05-85A6-AEA2-65C064DB87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6493" y="407255"/>
            <a:ext cx="9144000" cy="964345"/>
          </a:xfrm>
        </p:spPr>
        <p:txBody>
          <a:bodyPr>
            <a:normAutofit/>
          </a:bodyPr>
          <a:lstStyle/>
          <a:p>
            <a:pPr algn="l"/>
            <a:r>
              <a:rPr lang="en-GB" sz="2400" b="1" i="0" u="sng" dirty="0">
                <a:solidFill>
                  <a:srgbClr val="000000"/>
                </a:solidFill>
                <a:effectLst/>
                <a:latin typeface="inherit"/>
              </a:rPr>
              <a:t>Adelaida Terente – Strengths </a:t>
            </a:r>
            <a:endParaRPr lang="en-GB" sz="2400" b="1" u="sng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27FC4E-4738-C315-A98F-F621BC7CC5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8923" y="1946031"/>
            <a:ext cx="10199077" cy="4607169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Self- confidence: crucial for good patient care, decision- making and support.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Patience: is really important to stay calm, manage stress and provide good care.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Empathy : showing empathy is essential to provide care, build trust and create positive experience. </a:t>
            </a:r>
          </a:p>
        </p:txBody>
      </p:sp>
    </p:spTree>
    <p:extLst>
      <p:ext uri="{BB962C8B-B14F-4D97-AF65-F5344CB8AC3E}">
        <p14:creationId xmlns:p14="http://schemas.microsoft.com/office/powerpoint/2010/main" val="19436773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533E1-F7D6-C9DF-7923-AD2564AD98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6831" y="633046"/>
            <a:ext cx="9941169" cy="679939"/>
          </a:xfrm>
        </p:spPr>
        <p:txBody>
          <a:bodyPr>
            <a:normAutofit/>
          </a:bodyPr>
          <a:lstStyle/>
          <a:p>
            <a:pPr algn="l"/>
            <a:r>
              <a:rPr lang="en-GB" sz="2400" b="1" i="0" u="sng" dirty="0">
                <a:solidFill>
                  <a:srgbClr val="000000"/>
                </a:solidFill>
                <a:effectLst/>
                <a:latin typeface="inherit"/>
              </a:rPr>
              <a:t>Anita Polyak – Weaknesses </a:t>
            </a:r>
            <a:endParaRPr lang="en-GB" sz="2400" b="1" u="sng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A995F3-08EF-677C-4265-C4F6A2E32A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0308" y="1887415"/>
            <a:ext cx="10257692" cy="4337539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Limited experience working with diverse populations.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Not have much tendency to take on too much responsibility.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Limited information on specialized software or equipment.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Difficulty prioritizing tasks.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26676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22BCA-0824-E4C6-1546-2D5E17A2AB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08184" y="372086"/>
            <a:ext cx="9144000" cy="589206"/>
          </a:xfrm>
        </p:spPr>
        <p:txBody>
          <a:bodyPr>
            <a:normAutofit/>
          </a:bodyPr>
          <a:lstStyle/>
          <a:p>
            <a:pPr algn="l"/>
            <a:r>
              <a:rPr lang="en-GB" sz="2400" b="1" i="0" u="sng" dirty="0">
                <a:solidFill>
                  <a:srgbClr val="000000"/>
                </a:solidFill>
                <a:effectLst/>
                <a:latin typeface="inherit"/>
              </a:rPr>
              <a:t>Ionela Lazar – Opportunities  </a:t>
            </a:r>
            <a:endParaRPr lang="en-GB" sz="2400" b="1" u="sng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12BA98-8D4B-B00C-F52A-5C1B3172C0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6492" y="1863969"/>
            <a:ext cx="10011508" cy="4794739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Develop my communication skills further by taking classes or workshops to hone my communication skills and become an even better communicator.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800" b="0" i="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Look for opportunities to demonstrate my communication skills in the workplace, such as leading meetings or giving presentations.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800" b="0" i="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Take on additional responsibilities. Look for opportunities to take on additional responsibilities in the workplace that will allow me to demonstrate my communication skills and personal attributes.</a:t>
            </a:r>
          </a:p>
          <a:p>
            <a:pPr algn="l"/>
            <a:endParaRPr lang="en-US" sz="1800" b="0" i="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Utilize my excellent communication skills to build relationships with potential employers and demonstrate my value as a healthcare assistant.</a:t>
            </a:r>
          </a:p>
        </p:txBody>
      </p:sp>
    </p:spTree>
    <p:extLst>
      <p:ext uri="{BB962C8B-B14F-4D97-AF65-F5344CB8AC3E}">
        <p14:creationId xmlns:p14="http://schemas.microsoft.com/office/powerpoint/2010/main" val="25102453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22FBD7-EECF-B5FD-B82C-85247866E5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585" y="365125"/>
            <a:ext cx="10955215" cy="1325563"/>
          </a:xfrm>
        </p:spPr>
        <p:txBody>
          <a:bodyPr>
            <a:normAutofit/>
          </a:bodyPr>
          <a:lstStyle/>
          <a:p>
            <a:r>
              <a:rPr lang="en-GB" sz="1800" b="1" u="sng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A7FB60-B76C-FE1C-5A4A-F3C9C56D27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Goodman, B., Grant, A. 2018. 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Communication and Interpersonal Skills in Nursing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 United Kingdom: SAGE Publications.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Moss, B. 2020.  </a:t>
            </a:r>
            <a:r>
              <a:rPr lang="en-US" sz="1800" i="1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</a:t>
            </a:r>
            <a:r>
              <a:rPr lang="en-US" sz="1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ommunication Skills in Nursing, </a:t>
            </a:r>
            <a:r>
              <a:rPr lang="en-US" sz="1800" i="1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</a:t>
            </a:r>
            <a:r>
              <a:rPr lang="en-US" sz="1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ealth &amp; Social Care</a:t>
            </a:r>
            <a:r>
              <a:rPr lang="en-US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5th edition. London: Sage publications Ltd.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81665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472</Words>
  <Application>Microsoft Office PowerPoint</Application>
  <PresentationFormat>Widescreen</PresentationFormat>
  <Paragraphs>56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Arial</vt:lpstr>
      <vt:lpstr>Arial Nova</vt:lpstr>
      <vt:lpstr>Calibri</vt:lpstr>
      <vt:lpstr>Calibri Light</vt:lpstr>
      <vt:lpstr>inherit</vt:lpstr>
      <vt:lpstr>Times New Roman</vt:lpstr>
      <vt:lpstr>Office Theme</vt:lpstr>
      <vt:lpstr>Name and student number   1. Jowita Jones 2237298 2. Vanessa Morgan 2225914 3. Clare Mwenya 2238202 4. Adelaida Terente 2224223 5. Anita Polyak 1904921 6. Ionela Lazar 1905285      Module code - BMNS4012  Module title – Industry Engagement and Professionalism  Assignment title Group Presentation on SWOT analysis  Lecturer Janet Howells-Johnson  </vt:lpstr>
      <vt:lpstr>  Jowita Jones  - Strengths  </vt:lpstr>
      <vt:lpstr>Vanessa Morgan  -Strengths </vt:lpstr>
      <vt:lpstr>Clare Mwenya – Threats </vt:lpstr>
      <vt:lpstr>Adelaida Terente – Strengths </vt:lpstr>
      <vt:lpstr>Anita Polyak – Weaknesses </vt:lpstr>
      <vt:lpstr>Ionela Lazar – Opportunities  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and student number   1. Jowita Jones (2237298) 2. Vanessa Morgan (2225914) 3. Clare Mwenya (2238202) 4. Adelaida Terente (2224223) 5. Ionela Lazar (1905285) 6. Anita Polyak 1904921   Module code - BMNS4012  Module title – Industry Engagement and Professionalism  Assignment title Group Presentation on SWOT analysis  Lecturer Janet Howells-Johnson  </dc:title>
  <dc:creator>Jowita Jones</dc:creator>
  <cp:lastModifiedBy>Jowita Jones</cp:lastModifiedBy>
  <cp:revision>1</cp:revision>
  <dcterms:created xsi:type="dcterms:W3CDTF">2023-04-22T15:00:43Z</dcterms:created>
  <dcterms:modified xsi:type="dcterms:W3CDTF">2023-04-24T19:26:23Z</dcterms:modified>
</cp:coreProperties>
</file>