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0"/>
  </p:notesMasterIdLst>
  <p:handoutMasterIdLst>
    <p:handoutMasterId r:id="rId41"/>
  </p:handoutMasterIdLst>
  <p:sldIdLst>
    <p:sldId id="277" r:id="rId2"/>
    <p:sldId id="296" r:id="rId3"/>
    <p:sldId id="299" r:id="rId4"/>
    <p:sldId id="300" r:id="rId5"/>
    <p:sldId id="301" r:id="rId6"/>
    <p:sldId id="302" r:id="rId7"/>
    <p:sldId id="303" r:id="rId8"/>
    <p:sldId id="284" r:id="rId9"/>
    <p:sldId id="304" r:id="rId10"/>
    <p:sldId id="283" r:id="rId11"/>
    <p:sldId id="285" r:id="rId12"/>
    <p:sldId id="286" r:id="rId13"/>
    <p:sldId id="287" r:id="rId14"/>
    <p:sldId id="288" r:id="rId15"/>
    <p:sldId id="290" r:id="rId16"/>
    <p:sldId id="289" r:id="rId17"/>
    <p:sldId id="291" r:id="rId18"/>
    <p:sldId id="292" r:id="rId19"/>
    <p:sldId id="293" r:id="rId20"/>
    <p:sldId id="294" r:id="rId21"/>
    <p:sldId id="295" r:id="rId22"/>
    <p:sldId id="297" r:id="rId23"/>
    <p:sldId id="305" r:id="rId24"/>
    <p:sldId id="306" r:id="rId25"/>
    <p:sldId id="278" r:id="rId26"/>
    <p:sldId id="259" r:id="rId27"/>
    <p:sldId id="279" r:id="rId28"/>
    <p:sldId id="280" r:id="rId29"/>
    <p:sldId id="307" r:id="rId30"/>
    <p:sldId id="308" r:id="rId31"/>
    <p:sldId id="309" r:id="rId32"/>
    <p:sldId id="281" r:id="rId33"/>
    <p:sldId id="282" r:id="rId34"/>
    <p:sldId id="310" r:id="rId35"/>
    <p:sldId id="311" r:id="rId36"/>
    <p:sldId id="312" r:id="rId37"/>
    <p:sldId id="313" r:id="rId38"/>
    <p:sldId id="298" r:id="rId39"/>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71689F-772E-4DFF-B727-BE0763BA97E5}" v="1" dt="2024-09-12T08:24:52.6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3372" autoAdjust="0"/>
  </p:normalViewPr>
  <p:slideViewPr>
    <p:cSldViewPr>
      <p:cViewPr varScale="1">
        <p:scale>
          <a:sx n="61" d="100"/>
          <a:sy n="61" d="100"/>
        </p:scale>
        <p:origin x="78" y="81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jike Udeogu" userId="692df98c-5a84-4ce8-b765-f488e825945b" providerId="ADAL" clId="{5871689F-772E-4DFF-B727-BE0763BA97E5}"/>
    <pc:docChg chg="addSld modSld">
      <pc:chgData name="Ejike Udeogu" userId="692df98c-5a84-4ce8-b765-f488e825945b" providerId="ADAL" clId="{5871689F-772E-4DFF-B727-BE0763BA97E5}" dt="2024-09-12T08:26:00.805" v="18" actId="20577"/>
      <pc:docMkLst>
        <pc:docMk/>
      </pc:docMkLst>
      <pc:sldChg chg="add">
        <pc:chgData name="Ejike Udeogu" userId="692df98c-5a84-4ce8-b765-f488e825945b" providerId="ADAL" clId="{5871689F-772E-4DFF-B727-BE0763BA97E5}" dt="2024-09-12T08:24:52.624" v="4"/>
        <pc:sldMkLst>
          <pc:docMk/>
          <pc:sldMk cId="362559823" sldId="259"/>
        </pc:sldMkLst>
      </pc:sldChg>
      <pc:sldChg chg="modSp mod">
        <pc:chgData name="Ejike Udeogu" userId="692df98c-5a84-4ce8-b765-f488e825945b" providerId="ADAL" clId="{5871689F-772E-4DFF-B727-BE0763BA97E5}" dt="2024-09-12T08:26:00.805" v="18" actId="20577"/>
        <pc:sldMkLst>
          <pc:docMk/>
          <pc:sldMk cId="0" sldId="277"/>
        </pc:sldMkLst>
        <pc:spChg chg="mod">
          <ac:chgData name="Ejike Udeogu" userId="692df98c-5a84-4ce8-b765-f488e825945b" providerId="ADAL" clId="{5871689F-772E-4DFF-B727-BE0763BA97E5}" dt="2024-09-12T08:26:00.805" v="18" actId="20577"/>
          <ac:spMkLst>
            <pc:docMk/>
            <pc:sldMk cId="0" sldId="277"/>
            <ac:spMk id="6147" creationId="{00000000-0000-0000-0000-000000000000}"/>
          </ac:spMkLst>
        </pc:spChg>
      </pc:sldChg>
      <pc:sldChg chg="add">
        <pc:chgData name="Ejike Udeogu" userId="692df98c-5a84-4ce8-b765-f488e825945b" providerId="ADAL" clId="{5871689F-772E-4DFF-B727-BE0763BA97E5}" dt="2024-09-12T08:24:52.624" v="4"/>
        <pc:sldMkLst>
          <pc:docMk/>
          <pc:sldMk cId="3871026804" sldId="278"/>
        </pc:sldMkLst>
      </pc:sldChg>
      <pc:sldChg chg="add">
        <pc:chgData name="Ejike Udeogu" userId="692df98c-5a84-4ce8-b765-f488e825945b" providerId="ADAL" clId="{5871689F-772E-4DFF-B727-BE0763BA97E5}" dt="2024-09-12T08:24:52.624" v="4"/>
        <pc:sldMkLst>
          <pc:docMk/>
          <pc:sldMk cId="836186050" sldId="279"/>
        </pc:sldMkLst>
      </pc:sldChg>
      <pc:sldChg chg="add">
        <pc:chgData name="Ejike Udeogu" userId="692df98c-5a84-4ce8-b765-f488e825945b" providerId="ADAL" clId="{5871689F-772E-4DFF-B727-BE0763BA97E5}" dt="2024-09-12T08:24:52.624" v="4"/>
        <pc:sldMkLst>
          <pc:docMk/>
          <pc:sldMk cId="2692764680" sldId="280"/>
        </pc:sldMkLst>
      </pc:sldChg>
      <pc:sldChg chg="add">
        <pc:chgData name="Ejike Udeogu" userId="692df98c-5a84-4ce8-b765-f488e825945b" providerId="ADAL" clId="{5871689F-772E-4DFF-B727-BE0763BA97E5}" dt="2024-09-12T08:24:52.624" v="4"/>
        <pc:sldMkLst>
          <pc:docMk/>
          <pc:sldMk cId="3663523452" sldId="281"/>
        </pc:sldMkLst>
      </pc:sldChg>
      <pc:sldChg chg="add">
        <pc:chgData name="Ejike Udeogu" userId="692df98c-5a84-4ce8-b765-f488e825945b" providerId="ADAL" clId="{5871689F-772E-4DFF-B727-BE0763BA97E5}" dt="2024-09-12T08:24:52.624" v="4"/>
        <pc:sldMkLst>
          <pc:docMk/>
          <pc:sldMk cId="4192103713" sldId="282"/>
        </pc:sldMkLst>
      </pc:sldChg>
      <pc:sldChg chg="add">
        <pc:chgData name="Ejike Udeogu" userId="692df98c-5a84-4ce8-b765-f488e825945b" providerId="ADAL" clId="{5871689F-772E-4DFF-B727-BE0763BA97E5}" dt="2024-09-12T08:24:52.624" v="4"/>
        <pc:sldMkLst>
          <pc:docMk/>
          <pc:sldMk cId="0" sldId="305"/>
        </pc:sldMkLst>
      </pc:sldChg>
      <pc:sldChg chg="add">
        <pc:chgData name="Ejike Udeogu" userId="692df98c-5a84-4ce8-b765-f488e825945b" providerId="ADAL" clId="{5871689F-772E-4DFF-B727-BE0763BA97E5}" dt="2024-09-12T08:24:52.624" v="4"/>
        <pc:sldMkLst>
          <pc:docMk/>
          <pc:sldMk cId="4151187043" sldId="306"/>
        </pc:sldMkLst>
      </pc:sldChg>
      <pc:sldChg chg="add">
        <pc:chgData name="Ejike Udeogu" userId="692df98c-5a84-4ce8-b765-f488e825945b" providerId="ADAL" clId="{5871689F-772E-4DFF-B727-BE0763BA97E5}" dt="2024-09-12T08:24:52.624" v="4"/>
        <pc:sldMkLst>
          <pc:docMk/>
          <pc:sldMk cId="2887472957" sldId="307"/>
        </pc:sldMkLst>
      </pc:sldChg>
      <pc:sldChg chg="add">
        <pc:chgData name="Ejike Udeogu" userId="692df98c-5a84-4ce8-b765-f488e825945b" providerId="ADAL" clId="{5871689F-772E-4DFF-B727-BE0763BA97E5}" dt="2024-09-12T08:24:52.624" v="4"/>
        <pc:sldMkLst>
          <pc:docMk/>
          <pc:sldMk cId="3291910645" sldId="308"/>
        </pc:sldMkLst>
      </pc:sldChg>
      <pc:sldChg chg="add">
        <pc:chgData name="Ejike Udeogu" userId="692df98c-5a84-4ce8-b765-f488e825945b" providerId="ADAL" clId="{5871689F-772E-4DFF-B727-BE0763BA97E5}" dt="2024-09-12T08:24:52.624" v="4"/>
        <pc:sldMkLst>
          <pc:docMk/>
          <pc:sldMk cId="32941960" sldId="309"/>
        </pc:sldMkLst>
      </pc:sldChg>
      <pc:sldChg chg="add">
        <pc:chgData name="Ejike Udeogu" userId="692df98c-5a84-4ce8-b765-f488e825945b" providerId="ADAL" clId="{5871689F-772E-4DFF-B727-BE0763BA97E5}" dt="2024-09-12T08:24:52.624" v="4"/>
        <pc:sldMkLst>
          <pc:docMk/>
          <pc:sldMk cId="333662764" sldId="310"/>
        </pc:sldMkLst>
      </pc:sldChg>
      <pc:sldChg chg="add">
        <pc:chgData name="Ejike Udeogu" userId="692df98c-5a84-4ce8-b765-f488e825945b" providerId="ADAL" clId="{5871689F-772E-4DFF-B727-BE0763BA97E5}" dt="2024-09-12T08:24:52.624" v="4"/>
        <pc:sldMkLst>
          <pc:docMk/>
          <pc:sldMk cId="3339003476" sldId="311"/>
        </pc:sldMkLst>
      </pc:sldChg>
      <pc:sldChg chg="add">
        <pc:chgData name="Ejike Udeogu" userId="692df98c-5a84-4ce8-b765-f488e825945b" providerId="ADAL" clId="{5871689F-772E-4DFF-B727-BE0763BA97E5}" dt="2024-09-12T08:24:52.624" v="4"/>
        <pc:sldMkLst>
          <pc:docMk/>
          <pc:sldMk cId="2802983788" sldId="312"/>
        </pc:sldMkLst>
      </pc:sldChg>
      <pc:sldChg chg="add">
        <pc:chgData name="Ejike Udeogu" userId="692df98c-5a84-4ce8-b765-f488e825945b" providerId="ADAL" clId="{5871689F-772E-4DFF-B727-BE0763BA97E5}" dt="2024-09-12T08:24:52.624" v="4"/>
        <pc:sldMkLst>
          <pc:docMk/>
          <pc:sldMk cId="3277973442" sldId="313"/>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Situation Analysis</a:t>
            </a:r>
          </a:p>
          <a:p>
            <a:endParaRPr lang="en-GB" b="1" dirty="0"/>
          </a:p>
          <a:p>
            <a:r>
              <a:rPr lang="en-GB" b="0" dirty="0"/>
              <a:t>The</a:t>
            </a:r>
            <a:r>
              <a:rPr lang="en-GB" b="0" baseline="0" dirty="0"/>
              <a:t> Situation Analysis is a thorough analysis undertaking by a company to discover the general position of a company  within at a specific point in time. Its carried out  by examining internal and external threats with the use of a strategy known as SWOT analysis as well as another strategy known as </a:t>
            </a:r>
            <a:r>
              <a:rPr lang="en-GB" b="0" baseline="0" dirty="0" err="1"/>
              <a:t>Portas</a:t>
            </a:r>
            <a:r>
              <a:rPr lang="en-GB" b="0" baseline="0" dirty="0"/>
              <a:t> 5 forces will be under taken</a:t>
            </a:r>
          </a:p>
          <a:p>
            <a:endParaRPr lang="en-GB" b="0" baseline="0" dirty="0"/>
          </a:p>
          <a:p>
            <a:r>
              <a:rPr lang="en-GB" b="1" baseline="0" dirty="0"/>
              <a:t>The </a:t>
            </a:r>
          </a:p>
        </p:txBody>
      </p:sp>
      <p:sp>
        <p:nvSpPr>
          <p:cNvPr id="4" name="Slide Number Placeholder 3"/>
          <p:cNvSpPr>
            <a:spLocks noGrp="1"/>
          </p:cNvSpPr>
          <p:nvPr>
            <p:ph type="sldNum" sz="quarter" idx="10"/>
          </p:nvPr>
        </p:nvSpPr>
        <p:spPr/>
        <p:txBody>
          <a:bodyPr/>
          <a:lstStyle/>
          <a:p>
            <a:fld id="{E783FC1E-B5E7-2D48-BE76-AFF59DCC6937}" type="slidenum">
              <a:rPr lang="en-GB" smtClean="0"/>
              <a:pPr/>
              <a:t>26</a:t>
            </a:fld>
            <a:endParaRPr lang="en-GB"/>
          </a:p>
        </p:txBody>
      </p:sp>
    </p:spTree>
    <p:extLst>
      <p:ext uri="{BB962C8B-B14F-4D97-AF65-F5344CB8AC3E}">
        <p14:creationId xmlns:p14="http://schemas.microsoft.com/office/powerpoint/2010/main" val="110252849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12/09/2024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12/09/2024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12/09/2024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12/09/2024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12/09/2024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12/09/2024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12/09/2024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collinsdictionary.com/dictionary/english/intended" TargetMode="External"/><Relationship Id="rId2" Type="http://schemas.openxmlformats.org/officeDocument/2006/relationships/hyperlink" Target="https://www.collinsdictionary.com/dictionary/english/general" TargetMode="External"/><Relationship Id="rId1" Type="http://schemas.openxmlformats.org/officeDocument/2006/relationships/slideLayout" Target="../slideLayouts/slideLayout2.xml"/><Relationship Id="rId5" Type="http://schemas.openxmlformats.org/officeDocument/2006/relationships/hyperlink" Target="https://www.collinsdictionary.com/dictionary/english/especially" TargetMode="External"/><Relationship Id="rId4" Type="http://schemas.openxmlformats.org/officeDocument/2006/relationships/hyperlink" Target="https://www.collinsdictionary.com/dictionary/english/achieve"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LCBB5015</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Principles of Marketing</a:t>
            </a:r>
          </a:p>
          <a:p>
            <a:pPr eaLnBrk="1" hangingPunct="1"/>
            <a:endParaRPr lang="en-GB" altLang="en-US" dirty="0">
              <a:solidFill>
                <a:schemeClr val="accent2"/>
              </a:solidFill>
            </a:endParaRPr>
          </a:p>
          <a:p>
            <a:pPr eaLnBrk="1" hangingPunct="1"/>
            <a:r>
              <a:rPr lang="en-GB" altLang="en-US">
                <a:solidFill>
                  <a:schemeClr val="accent2"/>
                </a:solidFill>
              </a:rPr>
              <a:t>Week 2</a:t>
            </a:r>
            <a:endParaRPr lang="en-GB" altLang="en-US" dirty="0">
              <a:solidFill>
                <a:schemeClr val="accent2"/>
              </a:solidFill>
            </a:endParaRPr>
          </a:p>
          <a:p>
            <a:pPr eaLnBrk="1" hangingPunct="1"/>
            <a:endParaRPr lang="en-GB" altLang="en-US" dirty="0">
              <a:solidFill>
                <a:schemeClr val="accent2"/>
              </a:solidFill>
            </a:endParaRPr>
          </a:p>
          <a:p>
            <a:pPr eaLnBrk="1" hangingPunct="1"/>
            <a:r>
              <a:rPr lang="en-GB" altLang="en-US" dirty="0">
                <a:solidFill>
                  <a:schemeClr val="accent2"/>
                </a:solidFill>
              </a:rPr>
              <a:t>Marketing Concepts, Process and Strategies</a:t>
            </a:r>
          </a:p>
          <a:p>
            <a:pPr eaLnBrk="1" hangingPunct="1"/>
            <a:r>
              <a:rPr lang="en-GB" altLang="en-US" sz="4800" b="1" dirty="0">
                <a:solidFill>
                  <a:schemeClr val="accent2"/>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0E9-2E95-4441-94F1-C9F018BFBAEE}"/>
              </a:ext>
            </a:extLst>
          </p:cNvPr>
          <p:cNvSpPr>
            <a:spLocks noGrp="1"/>
          </p:cNvSpPr>
          <p:nvPr>
            <p:ph type="title"/>
          </p:nvPr>
        </p:nvSpPr>
        <p:spPr/>
        <p:txBody>
          <a:bodyPr/>
          <a:lstStyle/>
          <a:p>
            <a:r>
              <a:rPr lang="en-GB" sz="3200" b="1"/>
              <a:t>Learning Objectives</a:t>
            </a:r>
            <a:endParaRPr lang="en-GB" sz="3200" b="1" dirty="0"/>
          </a:p>
        </p:txBody>
      </p:sp>
      <p:sp>
        <p:nvSpPr>
          <p:cNvPr id="3" name="Content Placeholder 2">
            <a:extLst>
              <a:ext uri="{FF2B5EF4-FFF2-40B4-BE49-F238E27FC236}">
                <a16:creationId xmlns:a16="http://schemas.microsoft.com/office/drawing/2014/main" id="{EE9FA146-F2A9-4955-A946-944BFEFFDEFD}"/>
              </a:ext>
            </a:extLst>
          </p:cNvPr>
          <p:cNvSpPr>
            <a:spLocks noGrp="1"/>
          </p:cNvSpPr>
          <p:nvPr>
            <p:ph idx="1"/>
          </p:nvPr>
        </p:nvSpPr>
        <p:spPr/>
        <p:txBody>
          <a:bodyPr/>
          <a:lstStyle/>
          <a:p>
            <a:r>
              <a:rPr lang="en-GB" sz="2400" dirty="0"/>
              <a:t>To understand and analyse </a:t>
            </a:r>
            <a:r>
              <a:rPr lang="en-GB" sz="2400"/>
              <a:t>the various </a:t>
            </a:r>
            <a:r>
              <a:rPr lang="en-GB" sz="2400" dirty="0"/>
              <a:t>marketing orientations.</a:t>
            </a:r>
          </a:p>
          <a:p>
            <a:pPr marL="0" indent="0">
              <a:buNone/>
            </a:pPr>
            <a:endParaRPr lang="en-GB" sz="2400" dirty="0"/>
          </a:p>
          <a:p>
            <a:r>
              <a:rPr lang="en-GB" sz="2400" dirty="0"/>
              <a:t>To determine the Ansoff Matrix and be able to apply the four growth strategies to a company.</a:t>
            </a:r>
          </a:p>
          <a:p>
            <a:pPr marL="0" indent="0">
              <a:buNone/>
            </a:pPr>
            <a:endParaRPr lang="en-GB" sz="2400" dirty="0"/>
          </a:p>
          <a:p>
            <a:r>
              <a:rPr lang="en-GB" sz="2400" dirty="0"/>
              <a:t>To identify possible strengths, weaknesses, opportunities and threats of an organisation.</a:t>
            </a:r>
          </a:p>
          <a:p>
            <a:pPr marL="0" indent="0">
              <a:buNone/>
            </a:pPr>
            <a:endParaRPr lang="en-GB" dirty="0"/>
          </a:p>
        </p:txBody>
      </p:sp>
      <p:sp>
        <p:nvSpPr>
          <p:cNvPr id="4" name="Date Placeholder 3">
            <a:extLst>
              <a:ext uri="{FF2B5EF4-FFF2-40B4-BE49-F238E27FC236}">
                <a16:creationId xmlns:a16="http://schemas.microsoft.com/office/drawing/2014/main" id="{D079CB55-180E-426E-B648-C78294C3DE06}"/>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FAE35357-45D3-4C41-A9BC-BEC48D89A504}"/>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948511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D0E4A-F496-65B8-B58D-49C5FA4D6CF8}"/>
              </a:ext>
            </a:extLst>
          </p:cNvPr>
          <p:cNvSpPr>
            <a:spLocks noGrp="1"/>
          </p:cNvSpPr>
          <p:nvPr>
            <p:ph type="title"/>
          </p:nvPr>
        </p:nvSpPr>
        <p:spPr/>
        <p:txBody>
          <a:bodyPr/>
          <a:lstStyle/>
          <a:p>
            <a:r>
              <a:rPr lang="en-GB" sz="2800" b="1" dirty="0"/>
              <a:t>Five Marketing Concepts</a:t>
            </a:r>
          </a:p>
        </p:txBody>
      </p:sp>
      <p:sp>
        <p:nvSpPr>
          <p:cNvPr id="4" name="Date Placeholder 3">
            <a:extLst>
              <a:ext uri="{FF2B5EF4-FFF2-40B4-BE49-F238E27FC236}">
                <a16:creationId xmlns:a16="http://schemas.microsoft.com/office/drawing/2014/main" id="{C643A914-D143-B95B-BDE6-3BA530204F1F}"/>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569581BE-113B-3BDB-C54C-17A9D59E8BDC}"/>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pic>
        <p:nvPicPr>
          <p:cNvPr id="1026" name="Picture 2" descr="five marketing concepts explained with examples">
            <a:extLst>
              <a:ext uri="{FF2B5EF4-FFF2-40B4-BE49-F238E27FC236}">
                <a16:creationId xmlns:a16="http://schemas.microsoft.com/office/drawing/2014/main" id="{CEF9F688-EAC7-B013-4DD2-581D06F99D3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1640" y="1196752"/>
            <a:ext cx="6867470" cy="4190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360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85881-19BE-467F-BA8E-DFEC166205BD}"/>
              </a:ext>
            </a:extLst>
          </p:cNvPr>
          <p:cNvSpPr>
            <a:spLocks noGrp="1"/>
          </p:cNvSpPr>
          <p:nvPr>
            <p:ph type="title"/>
          </p:nvPr>
        </p:nvSpPr>
        <p:spPr>
          <a:xfrm>
            <a:off x="457200" y="274638"/>
            <a:ext cx="8229600" cy="1143000"/>
          </a:xfrm>
        </p:spPr>
        <p:txBody>
          <a:bodyPr wrap="square" anchor="ctr">
            <a:normAutofit/>
          </a:bodyPr>
          <a:lstStyle/>
          <a:p>
            <a:r>
              <a:rPr lang="en-GB" b="1" dirty="0"/>
              <a:t>The Production Concept</a:t>
            </a:r>
            <a:endParaRPr lang="en-GB" dirty="0"/>
          </a:p>
        </p:txBody>
      </p:sp>
      <p:sp>
        <p:nvSpPr>
          <p:cNvPr id="3" name="Content Placeholder 2">
            <a:extLst>
              <a:ext uri="{FF2B5EF4-FFF2-40B4-BE49-F238E27FC236}">
                <a16:creationId xmlns:a16="http://schemas.microsoft.com/office/drawing/2014/main" id="{8856981E-8A8C-458D-8063-8AAABB2C58D9}"/>
              </a:ext>
            </a:extLst>
          </p:cNvPr>
          <p:cNvSpPr>
            <a:spLocks noGrp="1"/>
          </p:cNvSpPr>
          <p:nvPr>
            <p:ph sz="half" idx="1"/>
          </p:nvPr>
        </p:nvSpPr>
        <p:spPr>
          <a:xfrm>
            <a:off x="457200" y="1600201"/>
            <a:ext cx="4038600" cy="3989040"/>
          </a:xfrm>
        </p:spPr>
        <p:txBody>
          <a:bodyPr wrap="square" anchor="t">
            <a:normAutofit/>
          </a:bodyPr>
          <a:lstStyle/>
          <a:p>
            <a:pPr marL="0" indent="0">
              <a:buNone/>
            </a:pPr>
            <a:r>
              <a:rPr lang="en-GB" dirty="0"/>
              <a:t>The production concept holds that consumers will prefer products that are widely available and inexpensive.</a:t>
            </a:r>
          </a:p>
          <a:p>
            <a:endParaRPr lang="en-GB" dirty="0"/>
          </a:p>
        </p:txBody>
      </p:sp>
      <p:pic>
        <p:nvPicPr>
          <p:cNvPr id="4098" name="Picture 2" descr="Production Concept">
            <a:extLst>
              <a:ext uri="{FF2B5EF4-FFF2-40B4-BE49-F238E27FC236}">
                <a16:creationId xmlns:a16="http://schemas.microsoft.com/office/drawing/2014/main" id="{4F280EDD-FF26-576D-7B06-443E982D11E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648200" y="2348880"/>
            <a:ext cx="4250656" cy="2373283"/>
          </a:xfrm>
          <a:prstGeom prst="rect">
            <a:avLst/>
          </a:prstGeom>
          <a:solidFill>
            <a:srgbClr val="FFFFFF"/>
          </a:solidFill>
        </p:spPr>
      </p:pic>
      <p:sp>
        <p:nvSpPr>
          <p:cNvPr id="4" name="Date Placeholder 3">
            <a:extLst>
              <a:ext uri="{FF2B5EF4-FFF2-40B4-BE49-F238E27FC236}">
                <a16:creationId xmlns:a16="http://schemas.microsoft.com/office/drawing/2014/main" id="{31856125-CCD3-4C4F-80FD-E9527D070B38}"/>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12/09/2024</a:t>
            </a:fld>
            <a:endParaRPr lang="en-GB" altLang="en-US" sz="900"/>
          </a:p>
        </p:txBody>
      </p:sp>
      <p:sp>
        <p:nvSpPr>
          <p:cNvPr id="5" name="Slide Number Placeholder 4">
            <a:extLst>
              <a:ext uri="{FF2B5EF4-FFF2-40B4-BE49-F238E27FC236}">
                <a16:creationId xmlns:a16="http://schemas.microsoft.com/office/drawing/2014/main" id="{30EAE275-4DE3-4188-B0AA-DA217B199DE9}"/>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4</a:t>
            </a:fld>
            <a:endParaRPr lang="en-GB" altLang="en-US"/>
          </a:p>
        </p:txBody>
      </p:sp>
    </p:spTree>
    <p:extLst>
      <p:ext uri="{BB962C8B-B14F-4D97-AF65-F5344CB8AC3E}">
        <p14:creationId xmlns:p14="http://schemas.microsoft.com/office/powerpoint/2010/main" val="9719895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71E3D-A4FB-48B6-91F5-8EDA20F19F3F}"/>
              </a:ext>
            </a:extLst>
          </p:cNvPr>
          <p:cNvSpPr>
            <a:spLocks noGrp="1"/>
          </p:cNvSpPr>
          <p:nvPr>
            <p:ph type="title"/>
          </p:nvPr>
        </p:nvSpPr>
        <p:spPr>
          <a:xfrm>
            <a:off x="457200" y="274638"/>
            <a:ext cx="8229600" cy="1143000"/>
          </a:xfrm>
        </p:spPr>
        <p:txBody>
          <a:bodyPr wrap="square" anchor="ctr">
            <a:normAutofit/>
          </a:bodyPr>
          <a:lstStyle/>
          <a:p>
            <a:r>
              <a:rPr lang="en-GB" b="1" dirty="0"/>
              <a:t>The Product Concept</a:t>
            </a:r>
            <a:endParaRPr lang="en-GB" dirty="0"/>
          </a:p>
        </p:txBody>
      </p:sp>
      <p:pic>
        <p:nvPicPr>
          <p:cNvPr id="2050" name="Picture 2" descr="Product Concept">
            <a:extLst>
              <a:ext uri="{FF2B5EF4-FFF2-40B4-BE49-F238E27FC236}">
                <a16:creationId xmlns:a16="http://schemas.microsoft.com/office/drawing/2014/main" id="{9EB2392B-7DE7-9E45-BB48-6387BAF0109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85501" y="2564904"/>
            <a:ext cx="4110299" cy="2024322"/>
          </a:xfrm>
          <a:prstGeom prst="rect">
            <a:avLst/>
          </a:prstGeom>
          <a:solidFill>
            <a:srgbClr val="FFFFFF"/>
          </a:solidFill>
        </p:spPr>
      </p:pic>
      <p:sp>
        <p:nvSpPr>
          <p:cNvPr id="3" name="Content Placeholder 2">
            <a:extLst>
              <a:ext uri="{FF2B5EF4-FFF2-40B4-BE49-F238E27FC236}">
                <a16:creationId xmlns:a16="http://schemas.microsoft.com/office/drawing/2014/main" id="{78492E25-6F73-4380-BA54-ED2D9349DA68}"/>
              </a:ext>
            </a:extLst>
          </p:cNvPr>
          <p:cNvSpPr>
            <a:spLocks noGrp="1"/>
          </p:cNvSpPr>
          <p:nvPr>
            <p:ph sz="half" idx="2"/>
          </p:nvPr>
        </p:nvSpPr>
        <p:spPr>
          <a:xfrm>
            <a:off x="4648200" y="1600201"/>
            <a:ext cx="4038600" cy="3989040"/>
          </a:xfrm>
        </p:spPr>
        <p:txBody>
          <a:bodyPr wrap="square" anchor="t">
            <a:normAutofit/>
          </a:bodyPr>
          <a:lstStyle/>
          <a:p>
            <a:pPr marL="0" indent="0">
              <a:buNone/>
            </a:pPr>
            <a:r>
              <a:rPr lang="en-GB" dirty="0"/>
              <a:t>The product concept holds that consumers will favour those products that offer the most quality, performance, or innovative features.</a:t>
            </a:r>
          </a:p>
          <a:p>
            <a:pPr marL="0" indent="0">
              <a:buNone/>
            </a:pPr>
            <a:endParaRPr lang="en-GB" dirty="0"/>
          </a:p>
        </p:txBody>
      </p:sp>
      <p:sp>
        <p:nvSpPr>
          <p:cNvPr id="4" name="Date Placeholder 3">
            <a:extLst>
              <a:ext uri="{FF2B5EF4-FFF2-40B4-BE49-F238E27FC236}">
                <a16:creationId xmlns:a16="http://schemas.microsoft.com/office/drawing/2014/main" id="{E68A5F95-316E-4E01-B515-5421661B2F71}"/>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12/09/2024</a:t>
            </a:fld>
            <a:endParaRPr lang="en-GB" altLang="en-US" sz="900"/>
          </a:p>
        </p:txBody>
      </p:sp>
      <p:sp>
        <p:nvSpPr>
          <p:cNvPr id="5" name="Slide Number Placeholder 4">
            <a:extLst>
              <a:ext uri="{FF2B5EF4-FFF2-40B4-BE49-F238E27FC236}">
                <a16:creationId xmlns:a16="http://schemas.microsoft.com/office/drawing/2014/main" id="{40E0C5F6-DDD6-4B6E-8BE4-1630F9E8EB99}"/>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5</a:t>
            </a:fld>
            <a:endParaRPr lang="en-GB" altLang="en-US"/>
          </a:p>
        </p:txBody>
      </p:sp>
    </p:spTree>
    <p:extLst>
      <p:ext uri="{BB962C8B-B14F-4D97-AF65-F5344CB8AC3E}">
        <p14:creationId xmlns:p14="http://schemas.microsoft.com/office/powerpoint/2010/main" val="1998186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B9243-05E6-4846-B260-D15AFB637D11}"/>
              </a:ext>
            </a:extLst>
          </p:cNvPr>
          <p:cNvSpPr>
            <a:spLocks noGrp="1"/>
          </p:cNvSpPr>
          <p:nvPr>
            <p:ph type="title"/>
          </p:nvPr>
        </p:nvSpPr>
        <p:spPr>
          <a:xfrm>
            <a:off x="457200" y="274638"/>
            <a:ext cx="8229600" cy="1143000"/>
          </a:xfrm>
        </p:spPr>
        <p:txBody>
          <a:bodyPr wrap="square" anchor="ctr">
            <a:normAutofit/>
          </a:bodyPr>
          <a:lstStyle/>
          <a:p>
            <a:r>
              <a:rPr lang="en-GB" b="1" dirty="0"/>
              <a:t>The Selling Concept</a:t>
            </a:r>
          </a:p>
        </p:txBody>
      </p:sp>
      <p:sp>
        <p:nvSpPr>
          <p:cNvPr id="3" name="Content Placeholder 2">
            <a:extLst>
              <a:ext uri="{FF2B5EF4-FFF2-40B4-BE49-F238E27FC236}">
                <a16:creationId xmlns:a16="http://schemas.microsoft.com/office/drawing/2014/main" id="{D7C12648-E42F-43D8-9ABD-F4660A632C68}"/>
              </a:ext>
            </a:extLst>
          </p:cNvPr>
          <p:cNvSpPr>
            <a:spLocks noGrp="1"/>
          </p:cNvSpPr>
          <p:nvPr>
            <p:ph sz="half" idx="1"/>
          </p:nvPr>
        </p:nvSpPr>
        <p:spPr>
          <a:xfrm>
            <a:off x="457200" y="1600201"/>
            <a:ext cx="4038600" cy="3989040"/>
          </a:xfrm>
        </p:spPr>
        <p:txBody>
          <a:bodyPr wrap="square" anchor="t">
            <a:normAutofit/>
          </a:bodyPr>
          <a:lstStyle/>
          <a:p>
            <a:pPr marL="0" indent="0">
              <a:lnSpc>
                <a:spcPct val="90000"/>
              </a:lnSpc>
              <a:buNone/>
            </a:pPr>
            <a:r>
              <a:rPr lang="en-GB" dirty="0"/>
              <a:t>The selling concept holds that consumers and businesses, if left alone, will ordinarily not buy enough of the organisation’s products. The organisation must, therefore, undertake an aggressive selling and promotion effort.</a:t>
            </a:r>
            <a:endParaRPr lang="en-GB"/>
          </a:p>
          <a:p>
            <a:pPr marL="0" indent="0">
              <a:lnSpc>
                <a:spcPct val="90000"/>
              </a:lnSpc>
              <a:buNone/>
            </a:pPr>
            <a:endParaRPr lang="en-GB"/>
          </a:p>
        </p:txBody>
      </p:sp>
      <p:pic>
        <p:nvPicPr>
          <p:cNvPr id="2050" name="Picture 2" descr="Selling Concept">
            <a:extLst>
              <a:ext uri="{FF2B5EF4-FFF2-40B4-BE49-F238E27FC236}">
                <a16:creationId xmlns:a16="http://schemas.microsoft.com/office/drawing/2014/main" id="{A8FEC5ED-48DA-9777-90D6-4725A86AEB2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648200" y="2348880"/>
            <a:ext cx="4347170" cy="2326540"/>
          </a:xfrm>
          <a:prstGeom prst="rect">
            <a:avLst/>
          </a:prstGeom>
          <a:solidFill>
            <a:srgbClr val="FFFFFF"/>
          </a:solidFill>
        </p:spPr>
      </p:pic>
      <p:sp>
        <p:nvSpPr>
          <p:cNvPr id="4" name="Date Placeholder 3">
            <a:extLst>
              <a:ext uri="{FF2B5EF4-FFF2-40B4-BE49-F238E27FC236}">
                <a16:creationId xmlns:a16="http://schemas.microsoft.com/office/drawing/2014/main" id="{94085CE7-DFAB-4BFF-AE72-60861324EF24}"/>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12/09/2024</a:t>
            </a:fld>
            <a:endParaRPr lang="en-GB" altLang="en-US" sz="900"/>
          </a:p>
        </p:txBody>
      </p:sp>
      <p:sp>
        <p:nvSpPr>
          <p:cNvPr id="5" name="Slide Number Placeholder 4">
            <a:extLst>
              <a:ext uri="{FF2B5EF4-FFF2-40B4-BE49-F238E27FC236}">
                <a16:creationId xmlns:a16="http://schemas.microsoft.com/office/drawing/2014/main" id="{D17959FC-D99D-4404-915B-437560C081EE}"/>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6</a:t>
            </a:fld>
            <a:endParaRPr lang="en-GB" altLang="en-US"/>
          </a:p>
        </p:txBody>
      </p:sp>
    </p:spTree>
    <p:extLst>
      <p:ext uri="{BB962C8B-B14F-4D97-AF65-F5344CB8AC3E}">
        <p14:creationId xmlns:p14="http://schemas.microsoft.com/office/powerpoint/2010/main" val="3748541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0E451-BC43-4130-8756-A1E66F1645B3}"/>
              </a:ext>
            </a:extLst>
          </p:cNvPr>
          <p:cNvSpPr>
            <a:spLocks noGrp="1"/>
          </p:cNvSpPr>
          <p:nvPr>
            <p:ph type="title"/>
          </p:nvPr>
        </p:nvSpPr>
        <p:spPr>
          <a:xfrm>
            <a:off x="457200" y="274638"/>
            <a:ext cx="8229600" cy="1143000"/>
          </a:xfrm>
        </p:spPr>
        <p:txBody>
          <a:bodyPr wrap="square" anchor="ctr">
            <a:normAutofit/>
          </a:bodyPr>
          <a:lstStyle/>
          <a:p>
            <a:r>
              <a:rPr lang="en-GB" b="1" dirty="0"/>
              <a:t>The Marketing Concept</a:t>
            </a:r>
          </a:p>
        </p:txBody>
      </p:sp>
      <p:pic>
        <p:nvPicPr>
          <p:cNvPr id="5122" name="Picture 2" descr="Marketing Concept">
            <a:extLst>
              <a:ext uri="{FF2B5EF4-FFF2-40B4-BE49-F238E27FC236}">
                <a16:creationId xmlns:a16="http://schemas.microsoft.com/office/drawing/2014/main" id="{BC35A8E3-F725-6910-A281-9FFFA5B84BB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57200" y="2315831"/>
            <a:ext cx="4038600" cy="2557780"/>
          </a:xfrm>
          <a:prstGeom prst="rect">
            <a:avLst/>
          </a:prstGeom>
          <a:solidFill>
            <a:srgbClr val="FFFFFF"/>
          </a:solidFill>
        </p:spPr>
      </p:pic>
      <p:sp>
        <p:nvSpPr>
          <p:cNvPr id="3" name="Content Placeholder 2">
            <a:extLst>
              <a:ext uri="{FF2B5EF4-FFF2-40B4-BE49-F238E27FC236}">
                <a16:creationId xmlns:a16="http://schemas.microsoft.com/office/drawing/2014/main" id="{C8FB4C35-2A66-48E3-9702-0DFB29C21D15}"/>
              </a:ext>
            </a:extLst>
          </p:cNvPr>
          <p:cNvSpPr>
            <a:spLocks noGrp="1"/>
          </p:cNvSpPr>
          <p:nvPr>
            <p:ph sz="half" idx="2"/>
          </p:nvPr>
        </p:nvSpPr>
        <p:spPr>
          <a:xfrm>
            <a:off x="4648200" y="1600201"/>
            <a:ext cx="4038600" cy="3989040"/>
          </a:xfrm>
        </p:spPr>
        <p:txBody>
          <a:bodyPr wrap="square" anchor="t">
            <a:normAutofit/>
          </a:bodyPr>
          <a:lstStyle/>
          <a:p>
            <a:pPr marL="0" indent="0">
              <a:lnSpc>
                <a:spcPct val="90000"/>
              </a:lnSpc>
              <a:buNone/>
            </a:pPr>
            <a:r>
              <a:rPr lang="en-GB" sz="2400"/>
              <a:t>The marketing concept holds that the key to achieving its organisational goals, consists of the company being more effective than competitors in creating, delivering, and communicating customer value to its chosen target markets.</a:t>
            </a:r>
          </a:p>
          <a:p>
            <a:pPr marL="0" indent="0">
              <a:lnSpc>
                <a:spcPct val="90000"/>
              </a:lnSpc>
              <a:buNone/>
            </a:pPr>
            <a:endParaRPr lang="en-GB" sz="2400"/>
          </a:p>
        </p:txBody>
      </p:sp>
      <p:sp>
        <p:nvSpPr>
          <p:cNvPr id="4" name="Date Placeholder 3">
            <a:extLst>
              <a:ext uri="{FF2B5EF4-FFF2-40B4-BE49-F238E27FC236}">
                <a16:creationId xmlns:a16="http://schemas.microsoft.com/office/drawing/2014/main" id="{7F5C922B-D3BD-4FC7-ACCF-6E859F48FCF1}"/>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12/09/2024</a:t>
            </a:fld>
            <a:endParaRPr lang="en-GB" altLang="en-US" sz="900"/>
          </a:p>
        </p:txBody>
      </p:sp>
      <p:sp>
        <p:nvSpPr>
          <p:cNvPr id="5" name="Slide Number Placeholder 4">
            <a:extLst>
              <a:ext uri="{FF2B5EF4-FFF2-40B4-BE49-F238E27FC236}">
                <a16:creationId xmlns:a16="http://schemas.microsoft.com/office/drawing/2014/main" id="{2898EDD6-9B2D-4FF6-9A97-7009A551C5B8}"/>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7</a:t>
            </a:fld>
            <a:endParaRPr lang="en-GB" altLang="en-US"/>
          </a:p>
        </p:txBody>
      </p:sp>
    </p:spTree>
    <p:extLst>
      <p:ext uri="{BB962C8B-B14F-4D97-AF65-F5344CB8AC3E}">
        <p14:creationId xmlns:p14="http://schemas.microsoft.com/office/powerpoint/2010/main" val="1392341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A04CA-7B61-4F7A-9EF9-5838AFB9DC7F}"/>
              </a:ext>
            </a:extLst>
          </p:cNvPr>
          <p:cNvSpPr>
            <a:spLocks noGrp="1"/>
          </p:cNvSpPr>
          <p:nvPr>
            <p:ph type="title"/>
          </p:nvPr>
        </p:nvSpPr>
        <p:spPr/>
        <p:txBody>
          <a:bodyPr/>
          <a:lstStyle/>
          <a:p>
            <a:r>
              <a:rPr lang="en-GB" dirty="0"/>
              <a:t>The Marketing Concept</a:t>
            </a:r>
          </a:p>
        </p:txBody>
      </p:sp>
      <p:sp>
        <p:nvSpPr>
          <p:cNvPr id="3" name="Content Placeholder 2">
            <a:extLst>
              <a:ext uri="{FF2B5EF4-FFF2-40B4-BE49-F238E27FC236}">
                <a16:creationId xmlns:a16="http://schemas.microsoft.com/office/drawing/2014/main" id="{A63816B6-74C3-49C8-A22E-FF7089928C4F}"/>
              </a:ext>
            </a:extLst>
          </p:cNvPr>
          <p:cNvSpPr>
            <a:spLocks noGrp="1"/>
          </p:cNvSpPr>
          <p:nvPr>
            <p:ph idx="1"/>
          </p:nvPr>
        </p:nvSpPr>
        <p:spPr/>
        <p:txBody>
          <a:bodyPr/>
          <a:lstStyle/>
          <a:p>
            <a:r>
              <a:rPr lang="en-GB" dirty="0"/>
              <a:t>The marketing concept rests on four pillars:</a:t>
            </a:r>
          </a:p>
          <a:p>
            <a:r>
              <a:rPr lang="en-GB" dirty="0"/>
              <a:t>Target Market</a:t>
            </a:r>
          </a:p>
          <a:p>
            <a:r>
              <a:rPr lang="en-GB" dirty="0"/>
              <a:t>Customer Needs</a:t>
            </a:r>
          </a:p>
          <a:p>
            <a:r>
              <a:rPr lang="en-GB" dirty="0"/>
              <a:t>Integrated Marketing</a:t>
            </a:r>
          </a:p>
          <a:p>
            <a:r>
              <a:rPr lang="en-GB" dirty="0"/>
              <a:t>Profitability </a:t>
            </a:r>
          </a:p>
        </p:txBody>
      </p:sp>
      <p:sp>
        <p:nvSpPr>
          <p:cNvPr id="4" name="Date Placeholder 3">
            <a:extLst>
              <a:ext uri="{FF2B5EF4-FFF2-40B4-BE49-F238E27FC236}">
                <a16:creationId xmlns:a16="http://schemas.microsoft.com/office/drawing/2014/main" id="{403F9728-F9AE-404C-BE0A-D3773D16EDAA}"/>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408AFA4A-2E8D-4050-85F8-86DF5F507DA1}"/>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12156320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449A0-4030-482F-890A-7F101A328AF5}"/>
              </a:ext>
            </a:extLst>
          </p:cNvPr>
          <p:cNvSpPr>
            <a:spLocks noGrp="1"/>
          </p:cNvSpPr>
          <p:nvPr>
            <p:ph type="title"/>
          </p:nvPr>
        </p:nvSpPr>
        <p:spPr>
          <a:xfrm>
            <a:off x="457200" y="274638"/>
            <a:ext cx="8229600" cy="1143000"/>
          </a:xfrm>
        </p:spPr>
        <p:txBody>
          <a:bodyPr wrap="square" anchor="ctr">
            <a:normAutofit/>
          </a:bodyPr>
          <a:lstStyle/>
          <a:p>
            <a:r>
              <a:rPr lang="en-GB" sz="4100" b="1"/>
              <a:t>The Societal Marketing Concept</a:t>
            </a:r>
          </a:p>
        </p:txBody>
      </p:sp>
      <p:pic>
        <p:nvPicPr>
          <p:cNvPr id="6146" name="Picture 2" descr="Societal Marketing Concept">
            <a:extLst>
              <a:ext uri="{FF2B5EF4-FFF2-40B4-BE49-F238E27FC236}">
                <a16:creationId xmlns:a16="http://schemas.microsoft.com/office/drawing/2014/main" id="{FC349DDF-07D5-FA67-BEC7-5202A72993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619533" y="1600201"/>
            <a:ext cx="3520419" cy="3781192"/>
          </a:xfrm>
          <a:prstGeom prst="rect">
            <a:avLst/>
          </a:prstGeom>
          <a:solidFill>
            <a:srgbClr val="FFFFFF"/>
          </a:solidFill>
        </p:spPr>
      </p:pic>
      <p:sp>
        <p:nvSpPr>
          <p:cNvPr id="3" name="Content Placeholder 2">
            <a:extLst>
              <a:ext uri="{FF2B5EF4-FFF2-40B4-BE49-F238E27FC236}">
                <a16:creationId xmlns:a16="http://schemas.microsoft.com/office/drawing/2014/main" id="{32D14567-A825-49CD-A6C9-D2BF78B2841E}"/>
              </a:ext>
            </a:extLst>
          </p:cNvPr>
          <p:cNvSpPr>
            <a:spLocks noGrp="1"/>
          </p:cNvSpPr>
          <p:nvPr>
            <p:ph sz="half" idx="2"/>
          </p:nvPr>
        </p:nvSpPr>
        <p:spPr>
          <a:xfrm>
            <a:off x="4648200" y="1600201"/>
            <a:ext cx="4038600" cy="3989040"/>
          </a:xfrm>
        </p:spPr>
        <p:txBody>
          <a:bodyPr wrap="square" anchor="t">
            <a:normAutofit/>
          </a:bodyPr>
          <a:lstStyle/>
          <a:p>
            <a:pPr marL="0" indent="0">
              <a:lnSpc>
                <a:spcPct val="90000"/>
              </a:lnSpc>
              <a:buNone/>
            </a:pPr>
            <a:r>
              <a:rPr lang="en-GB" sz="2200" dirty="0"/>
              <a:t>The societal marketing concept holds that the organisation’s task is to determine the needs, wants and interests of target markets and to deliver the desired satisfactions more effectively and efficiently than competitors in a way that preserves or enhances the consumer’s and the society’s well-being.</a:t>
            </a:r>
          </a:p>
          <a:p>
            <a:pPr>
              <a:lnSpc>
                <a:spcPct val="90000"/>
              </a:lnSpc>
            </a:pPr>
            <a:endParaRPr lang="en-GB" sz="2200" dirty="0"/>
          </a:p>
        </p:txBody>
      </p:sp>
      <p:sp>
        <p:nvSpPr>
          <p:cNvPr id="4" name="Date Placeholder 3">
            <a:extLst>
              <a:ext uri="{FF2B5EF4-FFF2-40B4-BE49-F238E27FC236}">
                <a16:creationId xmlns:a16="http://schemas.microsoft.com/office/drawing/2014/main" id="{FCC975BE-9B27-40EC-B4E5-098153ADBC06}"/>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12/09/2024</a:t>
            </a:fld>
            <a:endParaRPr lang="en-GB" altLang="en-US" sz="900"/>
          </a:p>
        </p:txBody>
      </p:sp>
      <p:sp>
        <p:nvSpPr>
          <p:cNvPr id="5" name="Slide Number Placeholder 4">
            <a:extLst>
              <a:ext uri="{FF2B5EF4-FFF2-40B4-BE49-F238E27FC236}">
                <a16:creationId xmlns:a16="http://schemas.microsoft.com/office/drawing/2014/main" id="{CD5C14DF-F24D-44CE-94BB-FC453F1EAD92}"/>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9</a:t>
            </a:fld>
            <a:endParaRPr lang="en-GB" altLang="en-US"/>
          </a:p>
        </p:txBody>
      </p:sp>
    </p:spTree>
    <p:extLst>
      <p:ext uri="{BB962C8B-B14F-4D97-AF65-F5344CB8AC3E}">
        <p14:creationId xmlns:p14="http://schemas.microsoft.com/office/powerpoint/2010/main" val="1503042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6B5A4-5FF9-4AA9-B61B-6A8615F87AA2}"/>
              </a:ext>
            </a:extLst>
          </p:cNvPr>
          <p:cNvSpPr>
            <a:spLocks noGrp="1"/>
          </p:cNvSpPr>
          <p:nvPr>
            <p:ph type="title"/>
          </p:nvPr>
        </p:nvSpPr>
        <p:spPr/>
        <p:txBody>
          <a:bodyPr/>
          <a:lstStyle/>
          <a:p>
            <a:r>
              <a:rPr lang="en-GB" dirty="0"/>
              <a:t>The Ansoff Matrix</a:t>
            </a:r>
          </a:p>
        </p:txBody>
      </p:sp>
      <p:sp>
        <p:nvSpPr>
          <p:cNvPr id="4" name="Date Placeholder 3">
            <a:extLst>
              <a:ext uri="{FF2B5EF4-FFF2-40B4-BE49-F238E27FC236}">
                <a16:creationId xmlns:a16="http://schemas.microsoft.com/office/drawing/2014/main" id="{148A5607-D1ED-4B42-9976-41688E21DDB2}"/>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2B76FDF0-73EC-4DF4-81CD-2B53ED5941B2}"/>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pic>
        <p:nvPicPr>
          <p:cNvPr id="6" name="Content Placeholder 5">
            <a:extLst>
              <a:ext uri="{FF2B5EF4-FFF2-40B4-BE49-F238E27FC236}">
                <a16:creationId xmlns:a16="http://schemas.microsoft.com/office/drawing/2014/main" id="{E3829039-FE12-4000-8B09-D34E07292CC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91680" y="1587256"/>
            <a:ext cx="5392440" cy="3683487"/>
          </a:xfrm>
        </p:spPr>
      </p:pic>
    </p:spTree>
    <p:extLst>
      <p:ext uri="{BB962C8B-B14F-4D97-AF65-F5344CB8AC3E}">
        <p14:creationId xmlns:p14="http://schemas.microsoft.com/office/powerpoint/2010/main" val="585643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D39D6-4BD6-428A-AA9A-79317B49456C}"/>
              </a:ext>
            </a:extLst>
          </p:cNvPr>
          <p:cNvSpPr>
            <a:spLocks noGrp="1"/>
          </p:cNvSpPr>
          <p:nvPr>
            <p:ph type="title"/>
          </p:nvPr>
        </p:nvSpPr>
        <p:spPr/>
        <p:txBody>
          <a:bodyPr/>
          <a:lstStyle/>
          <a:p>
            <a:r>
              <a:rPr lang="en-GB" b="1" dirty="0"/>
              <a:t>Market Penetration</a:t>
            </a:r>
            <a:endParaRPr lang="en-GB" dirty="0"/>
          </a:p>
        </p:txBody>
      </p:sp>
      <p:sp>
        <p:nvSpPr>
          <p:cNvPr id="3" name="Content Placeholder 2">
            <a:extLst>
              <a:ext uri="{FF2B5EF4-FFF2-40B4-BE49-F238E27FC236}">
                <a16:creationId xmlns:a16="http://schemas.microsoft.com/office/drawing/2014/main" id="{91039C04-C400-48FB-B8D6-A56403A5F625}"/>
              </a:ext>
            </a:extLst>
          </p:cNvPr>
          <p:cNvSpPr>
            <a:spLocks noGrp="1"/>
          </p:cNvSpPr>
          <p:nvPr>
            <p:ph idx="1"/>
          </p:nvPr>
        </p:nvSpPr>
        <p:spPr/>
        <p:txBody>
          <a:bodyPr/>
          <a:lstStyle/>
          <a:p>
            <a:r>
              <a:rPr lang="en-GB" dirty="0"/>
              <a:t>Existing product, existing market.</a:t>
            </a:r>
          </a:p>
          <a:p>
            <a:r>
              <a:rPr lang="en-GB" dirty="0"/>
              <a:t> The company try to encourage their existing customers to buy more of the same product.</a:t>
            </a:r>
          </a:p>
          <a:p>
            <a:r>
              <a:rPr lang="en-GB" dirty="0"/>
              <a:t>Relationship marketing and promotion can be used.</a:t>
            </a:r>
          </a:p>
          <a:p>
            <a:pPr marL="0" indent="0">
              <a:buNone/>
            </a:pPr>
            <a:endParaRPr lang="en-GB" dirty="0"/>
          </a:p>
        </p:txBody>
      </p:sp>
      <p:sp>
        <p:nvSpPr>
          <p:cNvPr id="4" name="Date Placeholder 3">
            <a:extLst>
              <a:ext uri="{FF2B5EF4-FFF2-40B4-BE49-F238E27FC236}">
                <a16:creationId xmlns:a16="http://schemas.microsoft.com/office/drawing/2014/main" id="{088D4D83-5629-49ED-81F8-A1FC628539C1}"/>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1D1E3C3-C37E-41E4-9900-8D28906EC4A7}"/>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1336886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99618-5A02-49DF-990F-2F0B08AF662A}"/>
              </a:ext>
            </a:extLst>
          </p:cNvPr>
          <p:cNvSpPr>
            <a:spLocks noGrp="1"/>
          </p:cNvSpPr>
          <p:nvPr>
            <p:ph type="title"/>
          </p:nvPr>
        </p:nvSpPr>
        <p:spPr/>
        <p:txBody>
          <a:bodyPr/>
          <a:lstStyle/>
          <a:p>
            <a:r>
              <a:rPr lang="en-GB" b="1" dirty="0"/>
              <a:t>Product Development</a:t>
            </a:r>
            <a:endParaRPr lang="en-GB" dirty="0"/>
          </a:p>
        </p:txBody>
      </p:sp>
      <p:sp>
        <p:nvSpPr>
          <p:cNvPr id="3" name="Content Placeholder 2">
            <a:extLst>
              <a:ext uri="{FF2B5EF4-FFF2-40B4-BE49-F238E27FC236}">
                <a16:creationId xmlns:a16="http://schemas.microsoft.com/office/drawing/2014/main" id="{3513F77E-39C0-4E6B-9ECA-9563AF76D0F3}"/>
              </a:ext>
            </a:extLst>
          </p:cNvPr>
          <p:cNvSpPr>
            <a:spLocks noGrp="1"/>
          </p:cNvSpPr>
          <p:nvPr>
            <p:ph idx="1"/>
          </p:nvPr>
        </p:nvSpPr>
        <p:spPr/>
        <p:txBody>
          <a:bodyPr/>
          <a:lstStyle/>
          <a:p>
            <a:r>
              <a:rPr lang="en-GB" dirty="0"/>
              <a:t>Existing market, new product.</a:t>
            </a:r>
          </a:p>
          <a:p>
            <a:pPr marL="0" indent="0">
              <a:buNone/>
            </a:pPr>
            <a:r>
              <a:rPr lang="en-GB" dirty="0"/>
              <a:t>The company improve the quality or upgrade the technology of the existing product.</a:t>
            </a:r>
          </a:p>
          <a:p>
            <a:pPr marL="0" indent="0">
              <a:buNone/>
            </a:pPr>
            <a:endParaRPr lang="en-GB" dirty="0"/>
          </a:p>
        </p:txBody>
      </p:sp>
      <p:sp>
        <p:nvSpPr>
          <p:cNvPr id="4" name="Date Placeholder 3">
            <a:extLst>
              <a:ext uri="{FF2B5EF4-FFF2-40B4-BE49-F238E27FC236}">
                <a16:creationId xmlns:a16="http://schemas.microsoft.com/office/drawing/2014/main" id="{8A0934F6-75D8-4E7A-92EB-A1927D1EC5FB}"/>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6E4F9B04-092B-43A2-A4F5-953DBAAD44A4}"/>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1883930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EE256-236B-4BD5-A1A3-F80A6A7D64EF}"/>
              </a:ext>
            </a:extLst>
          </p:cNvPr>
          <p:cNvSpPr>
            <a:spLocks noGrp="1"/>
          </p:cNvSpPr>
          <p:nvPr>
            <p:ph type="title"/>
          </p:nvPr>
        </p:nvSpPr>
        <p:spPr/>
        <p:txBody>
          <a:bodyPr/>
          <a:lstStyle/>
          <a:p>
            <a:br>
              <a:rPr lang="en-GB" b="1" dirty="0"/>
            </a:br>
            <a:r>
              <a:rPr lang="en-GB" b="1" dirty="0"/>
              <a:t>Market Development</a:t>
            </a:r>
            <a:endParaRPr lang="en-GB" dirty="0"/>
          </a:p>
        </p:txBody>
      </p:sp>
      <p:sp>
        <p:nvSpPr>
          <p:cNvPr id="3" name="Content Placeholder 2">
            <a:extLst>
              <a:ext uri="{FF2B5EF4-FFF2-40B4-BE49-F238E27FC236}">
                <a16:creationId xmlns:a16="http://schemas.microsoft.com/office/drawing/2014/main" id="{D0EBCC69-2337-47B3-8472-9353A2F27F7F}"/>
              </a:ext>
            </a:extLst>
          </p:cNvPr>
          <p:cNvSpPr>
            <a:spLocks noGrp="1"/>
          </p:cNvSpPr>
          <p:nvPr>
            <p:ph idx="1"/>
          </p:nvPr>
        </p:nvSpPr>
        <p:spPr/>
        <p:txBody>
          <a:bodyPr/>
          <a:lstStyle/>
          <a:p>
            <a:r>
              <a:rPr lang="en-GB" dirty="0"/>
              <a:t>New market, existing product.</a:t>
            </a:r>
          </a:p>
          <a:p>
            <a:r>
              <a:rPr lang="en-GB" dirty="0"/>
              <a:t>The company make their product available in new, undiscovered countries.</a:t>
            </a:r>
          </a:p>
          <a:p>
            <a:r>
              <a:rPr lang="en-GB" dirty="0"/>
              <a:t>The company find a new target market for an existing product.</a:t>
            </a:r>
          </a:p>
          <a:p>
            <a:pPr marL="0" indent="0">
              <a:buNone/>
            </a:pPr>
            <a:endParaRPr lang="en-GB" dirty="0"/>
          </a:p>
        </p:txBody>
      </p:sp>
      <p:sp>
        <p:nvSpPr>
          <p:cNvPr id="4" name="Date Placeholder 3">
            <a:extLst>
              <a:ext uri="{FF2B5EF4-FFF2-40B4-BE49-F238E27FC236}">
                <a16:creationId xmlns:a16="http://schemas.microsoft.com/office/drawing/2014/main" id="{DBB1E331-8F22-4095-B35A-50E7086255B2}"/>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4A1F0C2E-1362-40EA-8C88-238D1238E08E}"/>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33808306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7F92B5-9BBB-42D8-9636-73D8AEFA324B}"/>
              </a:ext>
            </a:extLst>
          </p:cNvPr>
          <p:cNvSpPr>
            <a:spLocks noGrp="1"/>
          </p:cNvSpPr>
          <p:nvPr>
            <p:ph type="title"/>
          </p:nvPr>
        </p:nvSpPr>
        <p:spPr/>
        <p:txBody>
          <a:bodyPr/>
          <a:lstStyle/>
          <a:p>
            <a:r>
              <a:rPr lang="en-GB" b="1" dirty="0"/>
              <a:t>Diversification</a:t>
            </a:r>
            <a:endParaRPr lang="en-GB" dirty="0"/>
          </a:p>
        </p:txBody>
      </p:sp>
      <p:sp>
        <p:nvSpPr>
          <p:cNvPr id="3" name="Content Placeholder 2">
            <a:extLst>
              <a:ext uri="{FF2B5EF4-FFF2-40B4-BE49-F238E27FC236}">
                <a16:creationId xmlns:a16="http://schemas.microsoft.com/office/drawing/2014/main" id="{D92F4A7B-AC15-4DE8-B1B9-938735BF39EA}"/>
              </a:ext>
            </a:extLst>
          </p:cNvPr>
          <p:cNvSpPr>
            <a:spLocks noGrp="1"/>
          </p:cNvSpPr>
          <p:nvPr>
            <p:ph idx="1"/>
          </p:nvPr>
        </p:nvSpPr>
        <p:spPr/>
        <p:txBody>
          <a:bodyPr/>
          <a:lstStyle/>
          <a:p>
            <a:r>
              <a:rPr lang="en-GB" dirty="0"/>
              <a:t>New market, new product.</a:t>
            </a:r>
          </a:p>
          <a:p>
            <a:r>
              <a:rPr lang="en-GB" dirty="0"/>
              <a:t>The company produce products associated with a new industry.</a:t>
            </a:r>
          </a:p>
          <a:p>
            <a:r>
              <a:rPr lang="en-GB" dirty="0"/>
              <a:t>There can be related or unrelated diversification.</a:t>
            </a:r>
          </a:p>
          <a:p>
            <a:pPr marL="0" indent="0">
              <a:buNone/>
            </a:pPr>
            <a:endParaRPr lang="en-GB" dirty="0"/>
          </a:p>
        </p:txBody>
      </p:sp>
      <p:sp>
        <p:nvSpPr>
          <p:cNvPr id="4" name="Date Placeholder 3">
            <a:extLst>
              <a:ext uri="{FF2B5EF4-FFF2-40B4-BE49-F238E27FC236}">
                <a16:creationId xmlns:a16="http://schemas.microsoft.com/office/drawing/2014/main" id="{67B0006D-EEBB-4A83-8778-1658856FF606}"/>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BB36967E-DDDF-49FD-AFDF-FF1C13742A71}"/>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708207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D436C-F3B6-4890-9D5B-D1C9F8AB9A32}"/>
              </a:ext>
            </a:extLst>
          </p:cNvPr>
          <p:cNvSpPr>
            <a:spLocks noGrp="1"/>
          </p:cNvSpPr>
          <p:nvPr>
            <p:ph type="title"/>
          </p:nvPr>
        </p:nvSpPr>
        <p:spPr/>
        <p:txBody>
          <a:bodyPr/>
          <a:lstStyle/>
          <a:p>
            <a:r>
              <a:rPr lang="en-GB" dirty="0"/>
              <a:t>Different Types of Diversification</a:t>
            </a:r>
          </a:p>
        </p:txBody>
      </p:sp>
      <p:sp>
        <p:nvSpPr>
          <p:cNvPr id="3" name="Content Placeholder 2">
            <a:extLst>
              <a:ext uri="{FF2B5EF4-FFF2-40B4-BE49-F238E27FC236}">
                <a16:creationId xmlns:a16="http://schemas.microsoft.com/office/drawing/2014/main" id="{538A6DA5-84C6-4A94-9719-8E72CCA4FC38}"/>
              </a:ext>
            </a:extLst>
          </p:cNvPr>
          <p:cNvSpPr>
            <a:spLocks noGrp="1"/>
          </p:cNvSpPr>
          <p:nvPr>
            <p:ph idx="1"/>
          </p:nvPr>
        </p:nvSpPr>
        <p:spPr/>
        <p:txBody>
          <a:bodyPr/>
          <a:lstStyle/>
          <a:p>
            <a:pPr lvl="0"/>
            <a:r>
              <a:rPr lang="en-GB" sz="1800" b="1" i="1" dirty="0"/>
              <a:t>Related (or concentric) diversification</a:t>
            </a:r>
            <a:r>
              <a:rPr lang="en-GB" sz="1800" dirty="0"/>
              <a:t> occurs when a firm internally develops or acquires another business that does not have products or customers in common with its current businesses but that might contribute to internal synergy through the sharing of production facilities, brand names, R&amp;D know-how, or marketing and distribution skills.</a:t>
            </a:r>
          </a:p>
          <a:p>
            <a:pPr marL="0" indent="0">
              <a:buNone/>
            </a:pPr>
            <a:endParaRPr lang="en-GB" sz="1800" dirty="0"/>
          </a:p>
          <a:p>
            <a:pPr lvl="0"/>
            <a:r>
              <a:rPr lang="en-GB" sz="1800" dirty="0"/>
              <a:t>An </a:t>
            </a:r>
            <a:r>
              <a:rPr lang="en-GB" sz="1800" b="1" dirty="0"/>
              <a:t>unrelated diversification</a:t>
            </a:r>
            <a:r>
              <a:rPr lang="en-GB" sz="1800" dirty="0"/>
              <a:t> involves two businesses that have no commonalities in products, customers, production facilities, or functional areas of expertise. Such diversification mostly occurs when a disproportionate number of a firm's current businesses face decline because of decreasing demand, increased competition, or product obsolescence.</a:t>
            </a:r>
          </a:p>
          <a:p>
            <a:endParaRPr lang="en-GB" dirty="0"/>
          </a:p>
        </p:txBody>
      </p:sp>
      <p:sp>
        <p:nvSpPr>
          <p:cNvPr id="4" name="Date Placeholder 3">
            <a:extLst>
              <a:ext uri="{FF2B5EF4-FFF2-40B4-BE49-F238E27FC236}">
                <a16:creationId xmlns:a16="http://schemas.microsoft.com/office/drawing/2014/main" id="{B1559BA8-4260-41A1-AA30-9D0C436E46AA}"/>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DAA35195-3102-4EC9-8AD7-E90AE8F27500}"/>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2014136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BE829-1947-4A7D-B55B-11C27B220644}"/>
              </a:ext>
            </a:extLst>
          </p:cNvPr>
          <p:cNvSpPr>
            <a:spLocks noGrp="1"/>
          </p:cNvSpPr>
          <p:nvPr>
            <p:ph type="title"/>
          </p:nvPr>
        </p:nvSpPr>
        <p:spPr/>
        <p:txBody>
          <a:bodyPr/>
          <a:lstStyle/>
          <a:p>
            <a:r>
              <a:rPr lang="en-GB" dirty="0"/>
              <a:t>Vertical Integration</a:t>
            </a:r>
          </a:p>
        </p:txBody>
      </p:sp>
      <p:sp>
        <p:nvSpPr>
          <p:cNvPr id="3" name="Content Placeholder 2">
            <a:extLst>
              <a:ext uri="{FF2B5EF4-FFF2-40B4-BE49-F238E27FC236}">
                <a16:creationId xmlns:a16="http://schemas.microsoft.com/office/drawing/2014/main" id="{EDA8DE91-34A4-44E3-B599-0B3E4101CA21}"/>
              </a:ext>
            </a:extLst>
          </p:cNvPr>
          <p:cNvSpPr>
            <a:spLocks noGrp="1"/>
          </p:cNvSpPr>
          <p:nvPr>
            <p:ph idx="1"/>
          </p:nvPr>
        </p:nvSpPr>
        <p:spPr/>
        <p:txBody>
          <a:bodyPr/>
          <a:lstStyle/>
          <a:p>
            <a:pPr lvl="0"/>
            <a:r>
              <a:rPr lang="en-GB" sz="2000" b="1" i="1" dirty="0"/>
              <a:t>Vertical integration</a:t>
            </a:r>
            <a:r>
              <a:rPr lang="en-GB" sz="2000" dirty="0"/>
              <a:t> is one way for companies to diversify. </a:t>
            </a:r>
          </a:p>
          <a:p>
            <a:pPr lvl="0"/>
            <a:endParaRPr lang="en-GB" sz="2000" dirty="0"/>
          </a:p>
          <a:p>
            <a:pPr lvl="0"/>
            <a:r>
              <a:rPr lang="en-GB" sz="2000" b="1" i="1" dirty="0"/>
              <a:t>Forward vertical integration</a:t>
            </a:r>
            <a:r>
              <a:rPr lang="en-GB" sz="2000" dirty="0"/>
              <a:t> occurs when a firm moves downstream in terms of the product flow, as when a manufacturer integrates by acquiring or launching a wholesale distributor or retail outlet.</a:t>
            </a:r>
          </a:p>
          <a:p>
            <a:pPr marL="0" indent="0">
              <a:buNone/>
            </a:pPr>
            <a:r>
              <a:rPr lang="en-GB" sz="2000" dirty="0"/>
              <a:t> </a:t>
            </a:r>
          </a:p>
          <a:p>
            <a:pPr lvl="0"/>
            <a:r>
              <a:rPr lang="en-GB" sz="2000" b="1" i="1" dirty="0"/>
              <a:t>Backward integration</a:t>
            </a:r>
            <a:r>
              <a:rPr lang="en-GB" sz="2000" dirty="0"/>
              <a:t> occurs when a firm moves upstream by acquiring a supplier.</a:t>
            </a:r>
          </a:p>
          <a:p>
            <a:pPr marL="0" indent="0">
              <a:buNone/>
            </a:pPr>
            <a:endParaRPr lang="en-GB" sz="1800" dirty="0"/>
          </a:p>
        </p:txBody>
      </p:sp>
      <p:sp>
        <p:nvSpPr>
          <p:cNvPr id="4" name="Date Placeholder 3">
            <a:extLst>
              <a:ext uri="{FF2B5EF4-FFF2-40B4-BE49-F238E27FC236}">
                <a16:creationId xmlns:a16="http://schemas.microsoft.com/office/drawing/2014/main" id="{5A7BB95A-417B-4AEC-82F8-930BF4EEEE77}"/>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0BCC220F-727F-46C7-AC4F-3DB3D42ED335}"/>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2596305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7D38C-D85C-4DE9-BBB8-9F3A3DF83F5B}"/>
              </a:ext>
            </a:extLst>
          </p:cNvPr>
          <p:cNvSpPr>
            <a:spLocks noGrp="1"/>
          </p:cNvSpPr>
          <p:nvPr>
            <p:ph type="title"/>
          </p:nvPr>
        </p:nvSpPr>
        <p:spPr/>
        <p:txBody>
          <a:bodyPr/>
          <a:lstStyle/>
          <a:p>
            <a:r>
              <a:rPr lang="en-GB" b="1" u="sng" dirty="0"/>
              <a:t>SWOT Analysis</a:t>
            </a:r>
            <a:endParaRPr lang="en-GB" dirty="0"/>
          </a:p>
        </p:txBody>
      </p:sp>
      <p:sp>
        <p:nvSpPr>
          <p:cNvPr id="3" name="Content Placeholder 2">
            <a:extLst>
              <a:ext uri="{FF2B5EF4-FFF2-40B4-BE49-F238E27FC236}">
                <a16:creationId xmlns:a16="http://schemas.microsoft.com/office/drawing/2014/main" id="{3F1D386A-D641-458F-ADC6-28721001696D}"/>
              </a:ext>
            </a:extLst>
          </p:cNvPr>
          <p:cNvSpPr>
            <a:spLocks noGrp="1"/>
          </p:cNvSpPr>
          <p:nvPr>
            <p:ph idx="1"/>
          </p:nvPr>
        </p:nvSpPr>
        <p:spPr/>
        <p:txBody>
          <a:bodyPr/>
          <a:lstStyle/>
          <a:p>
            <a:r>
              <a:rPr lang="en-GB" sz="2400" b="1" dirty="0"/>
              <a:t>STRENGTHS</a:t>
            </a:r>
          </a:p>
          <a:p>
            <a:r>
              <a:rPr lang="en-GB" sz="2400" dirty="0"/>
              <a:t>Strong brand name and good reputation.</a:t>
            </a:r>
          </a:p>
          <a:p>
            <a:r>
              <a:rPr lang="en-GB" sz="2400" dirty="0"/>
              <a:t>Patent and copyright protection.</a:t>
            </a:r>
          </a:p>
          <a:p>
            <a:r>
              <a:rPr lang="en-GB" sz="2400" dirty="0"/>
              <a:t>A large amount of financial resources.</a:t>
            </a:r>
          </a:p>
          <a:p>
            <a:r>
              <a:rPr lang="en-GB" sz="2400" dirty="0"/>
              <a:t>A good relationship with suppliers and distributors.</a:t>
            </a:r>
          </a:p>
          <a:p>
            <a:r>
              <a:rPr lang="en-GB" sz="2400" dirty="0"/>
              <a:t>The employees within the organisation.</a:t>
            </a:r>
          </a:p>
          <a:p>
            <a:r>
              <a:rPr lang="en-GB" sz="2400" dirty="0"/>
              <a:t>Economies of scale and experience</a:t>
            </a:r>
            <a:r>
              <a:rPr lang="en-GB" dirty="0"/>
              <a:t>.</a:t>
            </a:r>
          </a:p>
          <a:p>
            <a:endParaRPr lang="en-GB" dirty="0"/>
          </a:p>
        </p:txBody>
      </p:sp>
      <p:sp>
        <p:nvSpPr>
          <p:cNvPr id="4" name="Date Placeholder 3">
            <a:extLst>
              <a:ext uri="{FF2B5EF4-FFF2-40B4-BE49-F238E27FC236}">
                <a16:creationId xmlns:a16="http://schemas.microsoft.com/office/drawing/2014/main" id="{0BF9E60A-A83C-4A2A-9423-8C6DECA418E6}"/>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4F6DA60F-6042-4D26-856D-A7F9A837E3E3}"/>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spTree>
    <p:extLst>
      <p:ext uri="{BB962C8B-B14F-4D97-AF65-F5344CB8AC3E}">
        <p14:creationId xmlns:p14="http://schemas.microsoft.com/office/powerpoint/2010/main" val="11117283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F1F69-4A8F-451E-8B98-6E8AD29DE616}"/>
              </a:ext>
            </a:extLst>
          </p:cNvPr>
          <p:cNvSpPr>
            <a:spLocks noGrp="1"/>
          </p:cNvSpPr>
          <p:nvPr>
            <p:ph type="title"/>
          </p:nvPr>
        </p:nvSpPr>
        <p:spPr/>
        <p:txBody>
          <a:bodyPr/>
          <a:lstStyle/>
          <a:p>
            <a:r>
              <a:rPr lang="en-GB" b="1" dirty="0"/>
              <a:t>Weaknesses</a:t>
            </a:r>
            <a:endParaRPr lang="en-GB" dirty="0"/>
          </a:p>
        </p:txBody>
      </p:sp>
      <p:sp>
        <p:nvSpPr>
          <p:cNvPr id="3" name="Content Placeholder 2">
            <a:extLst>
              <a:ext uri="{FF2B5EF4-FFF2-40B4-BE49-F238E27FC236}">
                <a16:creationId xmlns:a16="http://schemas.microsoft.com/office/drawing/2014/main" id="{06CC15DB-A432-4DCD-91FF-5F2967CDFA98}"/>
              </a:ext>
            </a:extLst>
          </p:cNvPr>
          <p:cNvSpPr>
            <a:spLocks noGrp="1"/>
          </p:cNvSpPr>
          <p:nvPr>
            <p:ph idx="1"/>
          </p:nvPr>
        </p:nvSpPr>
        <p:spPr/>
        <p:txBody>
          <a:bodyPr/>
          <a:lstStyle/>
          <a:p>
            <a:r>
              <a:rPr lang="en-GB" dirty="0"/>
              <a:t>The strengths can be reversed and become the weaknesses.</a:t>
            </a:r>
          </a:p>
          <a:p>
            <a:r>
              <a:rPr lang="en-GB" dirty="0"/>
              <a:t>Failure to innovate.</a:t>
            </a:r>
          </a:p>
          <a:p>
            <a:pPr marL="0" indent="0">
              <a:buNone/>
            </a:pPr>
            <a:endParaRPr lang="en-GB" dirty="0"/>
          </a:p>
        </p:txBody>
      </p:sp>
      <p:sp>
        <p:nvSpPr>
          <p:cNvPr id="4" name="Date Placeholder 3">
            <a:extLst>
              <a:ext uri="{FF2B5EF4-FFF2-40B4-BE49-F238E27FC236}">
                <a16:creationId xmlns:a16="http://schemas.microsoft.com/office/drawing/2014/main" id="{16A8C5D5-AF4F-4420-BEDD-9E73FB26F901}"/>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A1E371FF-7797-4FAF-82E1-9E45A5B2C14C}"/>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spTree>
    <p:extLst>
      <p:ext uri="{BB962C8B-B14F-4D97-AF65-F5344CB8AC3E}">
        <p14:creationId xmlns:p14="http://schemas.microsoft.com/office/powerpoint/2010/main" val="2159448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5BDC9-C8CF-4150-B993-B659BA75DB23}"/>
              </a:ext>
            </a:extLst>
          </p:cNvPr>
          <p:cNvSpPr>
            <a:spLocks noGrp="1"/>
          </p:cNvSpPr>
          <p:nvPr>
            <p:ph type="title"/>
          </p:nvPr>
        </p:nvSpPr>
        <p:spPr/>
        <p:txBody>
          <a:bodyPr/>
          <a:lstStyle/>
          <a:p>
            <a:r>
              <a:rPr lang="en-GB" b="1" dirty="0"/>
              <a:t>Opportunities</a:t>
            </a:r>
            <a:endParaRPr lang="en-GB" dirty="0"/>
          </a:p>
        </p:txBody>
      </p:sp>
      <p:sp>
        <p:nvSpPr>
          <p:cNvPr id="3" name="Content Placeholder 2">
            <a:extLst>
              <a:ext uri="{FF2B5EF4-FFF2-40B4-BE49-F238E27FC236}">
                <a16:creationId xmlns:a16="http://schemas.microsoft.com/office/drawing/2014/main" id="{9CAAD28A-147C-4224-850E-3912C092934B}"/>
              </a:ext>
            </a:extLst>
          </p:cNvPr>
          <p:cNvSpPr>
            <a:spLocks noGrp="1"/>
          </p:cNvSpPr>
          <p:nvPr>
            <p:ph idx="1"/>
          </p:nvPr>
        </p:nvSpPr>
        <p:spPr/>
        <p:txBody>
          <a:bodyPr/>
          <a:lstStyle/>
          <a:p>
            <a:r>
              <a:rPr lang="en-GB" dirty="0"/>
              <a:t>Investment in research and development.</a:t>
            </a:r>
          </a:p>
          <a:p>
            <a:r>
              <a:rPr lang="en-GB" dirty="0"/>
              <a:t>Competitor weaknesses.</a:t>
            </a:r>
          </a:p>
          <a:p>
            <a:r>
              <a:rPr lang="en-GB" dirty="0"/>
              <a:t>New rules and regulations.</a:t>
            </a:r>
          </a:p>
          <a:p>
            <a:r>
              <a:rPr lang="en-GB" dirty="0"/>
              <a:t>An unsatisfied customer need.</a:t>
            </a:r>
          </a:p>
          <a:p>
            <a:pPr marL="0" indent="0">
              <a:buNone/>
            </a:pPr>
            <a:endParaRPr lang="en-GB" dirty="0"/>
          </a:p>
        </p:txBody>
      </p:sp>
      <p:sp>
        <p:nvSpPr>
          <p:cNvPr id="4" name="Date Placeholder 3">
            <a:extLst>
              <a:ext uri="{FF2B5EF4-FFF2-40B4-BE49-F238E27FC236}">
                <a16:creationId xmlns:a16="http://schemas.microsoft.com/office/drawing/2014/main" id="{EBCE1C65-9497-4B64-AEE1-4CE8ABA0D16A}"/>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65398FF2-4D94-4BB7-A8DB-76B1F73BE578}"/>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15349733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C1EDC-96EA-4145-9D4D-3DD5B4174CE9}"/>
              </a:ext>
            </a:extLst>
          </p:cNvPr>
          <p:cNvSpPr>
            <a:spLocks noGrp="1"/>
          </p:cNvSpPr>
          <p:nvPr>
            <p:ph type="title"/>
          </p:nvPr>
        </p:nvSpPr>
        <p:spPr/>
        <p:txBody>
          <a:bodyPr/>
          <a:lstStyle/>
          <a:p>
            <a:r>
              <a:rPr lang="en-GB" b="1" dirty="0"/>
              <a:t>Threats</a:t>
            </a:r>
            <a:endParaRPr lang="en-GB" dirty="0"/>
          </a:p>
        </p:txBody>
      </p:sp>
      <p:sp>
        <p:nvSpPr>
          <p:cNvPr id="3" name="Content Placeholder 2">
            <a:extLst>
              <a:ext uri="{FF2B5EF4-FFF2-40B4-BE49-F238E27FC236}">
                <a16:creationId xmlns:a16="http://schemas.microsoft.com/office/drawing/2014/main" id="{D4156B81-9E7C-4776-BEC5-BD696E3B9853}"/>
              </a:ext>
            </a:extLst>
          </p:cNvPr>
          <p:cNvSpPr>
            <a:spLocks noGrp="1"/>
          </p:cNvSpPr>
          <p:nvPr>
            <p:ph idx="1"/>
          </p:nvPr>
        </p:nvSpPr>
        <p:spPr/>
        <p:txBody>
          <a:bodyPr/>
          <a:lstStyle/>
          <a:p>
            <a:r>
              <a:rPr lang="en-GB" dirty="0"/>
              <a:t>Changing customer needs and wants away from the company’s product/service.</a:t>
            </a:r>
          </a:p>
          <a:p>
            <a:r>
              <a:rPr lang="en-GB" dirty="0"/>
              <a:t>Competitors and substitutes.</a:t>
            </a:r>
          </a:p>
          <a:p>
            <a:r>
              <a:rPr lang="en-GB" dirty="0"/>
              <a:t>New rules and regulations.</a:t>
            </a:r>
          </a:p>
          <a:p>
            <a:pPr marL="0" indent="0">
              <a:buNone/>
            </a:pPr>
            <a:endParaRPr lang="en-GB" dirty="0"/>
          </a:p>
        </p:txBody>
      </p:sp>
      <p:sp>
        <p:nvSpPr>
          <p:cNvPr id="4" name="Date Placeholder 3">
            <a:extLst>
              <a:ext uri="{FF2B5EF4-FFF2-40B4-BE49-F238E27FC236}">
                <a16:creationId xmlns:a16="http://schemas.microsoft.com/office/drawing/2014/main" id="{3144C6AF-D22A-41F9-89D9-10D1C4C9567F}"/>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7F69069B-2177-4062-848D-27767212941D}"/>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1592831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965AD-9CC2-4011-A63D-FAA474D6419D}"/>
              </a:ext>
            </a:extLst>
          </p:cNvPr>
          <p:cNvSpPr>
            <a:spLocks noGrp="1"/>
          </p:cNvSpPr>
          <p:nvPr>
            <p:ph type="title"/>
          </p:nvPr>
        </p:nvSpPr>
        <p:spPr/>
        <p:txBody>
          <a:bodyPr/>
          <a:lstStyle/>
          <a:p>
            <a:br>
              <a:rPr lang="en-GB" b="1" u="sng" dirty="0"/>
            </a:br>
            <a:r>
              <a:rPr lang="en-GB" b="1" u="sng" dirty="0"/>
              <a:t>Group Exercise</a:t>
            </a:r>
            <a:br>
              <a:rPr lang="en-GB" dirty="0"/>
            </a:br>
            <a:endParaRPr lang="en-GB" dirty="0"/>
          </a:p>
        </p:txBody>
      </p:sp>
      <p:sp>
        <p:nvSpPr>
          <p:cNvPr id="3" name="Content Placeholder 2">
            <a:extLst>
              <a:ext uri="{FF2B5EF4-FFF2-40B4-BE49-F238E27FC236}">
                <a16:creationId xmlns:a16="http://schemas.microsoft.com/office/drawing/2014/main" id="{11F3D5B0-BAE0-4B3F-A10E-8062C5D43B47}"/>
              </a:ext>
            </a:extLst>
          </p:cNvPr>
          <p:cNvSpPr>
            <a:spLocks noGrp="1"/>
          </p:cNvSpPr>
          <p:nvPr>
            <p:ph idx="1"/>
          </p:nvPr>
        </p:nvSpPr>
        <p:spPr/>
        <p:txBody>
          <a:bodyPr/>
          <a:lstStyle/>
          <a:p>
            <a:r>
              <a:rPr lang="en-GB" sz="2400" dirty="0"/>
              <a:t>The Kelly Bottling Company, located in a large metropolitan area of some five million people, produced and marketed a line of carbonated beverages consisting mainly of flavoured soft drinks (not including colas), soda water and tonics. They were sold in different types of packages and sizes to a wide variety of retail </a:t>
            </a:r>
            <a:r>
              <a:rPr lang="en-GB" sz="2400"/>
              <a:t>accounts.</a:t>
            </a:r>
          </a:p>
          <a:p>
            <a:pPr marL="0" indent="0">
              <a:buNone/>
            </a:pPr>
            <a:r>
              <a:rPr lang="en-GB" sz="2400"/>
              <a:t> </a:t>
            </a:r>
            <a:r>
              <a:rPr lang="en-GB" sz="2400" b="1" dirty="0"/>
              <a:t>How might such a company expand its revenues by pursuing each of the different expansion strategies discussed in the Ansoff Matrix.</a:t>
            </a:r>
          </a:p>
          <a:p>
            <a:endParaRPr lang="en-GB" dirty="0"/>
          </a:p>
        </p:txBody>
      </p:sp>
      <p:sp>
        <p:nvSpPr>
          <p:cNvPr id="4" name="Date Placeholder 3">
            <a:extLst>
              <a:ext uri="{FF2B5EF4-FFF2-40B4-BE49-F238E27FC236}">
                <a16:creationId xmlns:a16="http://schemas.microsoft.com/office/drawing/2014/main" id="{C3C42267-11E9-4F4F-A297-758149C41134}"/>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136ADA37-2713-4B88-85F3-A11E07C7E6CF}"/>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spTree>
    <p:extLst>
      <p:ext uri="{BB962C8B-B14F-4D97-AF65-F5344CB8AC3E}">
        <p14:creationId xmlns:p14="http://schemas.microsoft.com/office/powerpoint/2010/main" val="30806983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850E9-2E95-4441-94F1-C9F018BFBAEE}"/>
              </a:ext>
            </a:extLst>
          </p:cNvPr>
          <p:cNvSpPr>
            <a:spLocks noGrp="1"/>
          </p:cNvSpPr>
          <p:nvPr>
            <p:ph type="title"/>
          </p:nvPr>
        </p:nvSpPr>
        <p:spPr/>
        <p:txBody>
          <a:bodyPr/>
          <a:lstStyle/>
          <a:p>
            <a:r>
              <a:rPr lang="en-GB" sz="3200" b="1" dirty="0"/>
              <a:t>Summary</a:t>
            </a:r>
          </a:p>
        </p:txBody>
      </p:sp>
      <p:sp>
        <p:nvSpPr>
          <p:cNvPr id="3" name="Content Placeholder 2">
            <a:extLst>
              <a:ext uri="{FF2B5EF4-FFF2-40B4-BE49-F238E27FC236}">
                <a16:creationId xmlns:a16="http://schemas.microsoft.com/office/drawing/2014/main" id="{EE9FA146-F2A9-4955-A946-944BFEFFDEFD}"/>
              </a:ext>
            </a:extLst>
          </p:cNvPr>
          <p:cNvSpPr>
            <a:spLocks noGrp="1"/>
          </p:cNvSpPr>
          <p:nvPr>
            <p:ph idx="1"/>
          </p:nvPr>
        </p:nvSpPr>
        <p:spPr/>
        <p:txBody>
          <a:bodyPr/>
          <a:lstStyle/>
          <a:p>
            <a:r>
              <a:rPr lang="en-GB" sz="2400" dirty="0"/>
              <a:t>In this lecture we have analysed the various marketing orientations.</a:t>
            </a:r>
          </a:p>
          <a:p>
            <a:pPr marL="0" indent="0">
              <a:buNone/>
            </a:pPr>
            <a:endParaRPr lang="en-GB" sz="2400" dirty="0"/>
          </a:p>
          <a:p>
            <a:r>
              <a:rPr lang="en-GB" sz="2400" dirty="0"/>
              <a:t>We have determined the Ansoff Matrix and have applied the four growth strategies to a company.</a:t>
            </a:r>
          </a:p>
          <a:p>
            <a:pPr marL="0" indent="0">
              <a:buNone/>
            </a:pPr>
            <a:endParaRPr lang="en-GB" sz="2400" dirty="0"/>
          </a:p>
          <a:p>
            <a:r>
              <a:rPr lang="en-GB" sz="2400" dirty="0"/>
              <a:t>We have identified possible strengths, weaknesses, opportunities and threats of an organisation.</a:t>
            </a:r>
          </a:p>
          <a:p>
            <a:pPr marL="0" indent="0">
              <a:buNone/>
            </a:pPr>
            <a:endParaRPr lang="en-GB" dirty="0"/>
          </a:p>
        </p:txBody>
      </p:sp>
      <p:sp>
        <p:nvSpPr>
          <p:cNvPr id="4" name="Date Placeholder 3">
            <a:extLst>
              <a:ext uri="{FF2B5EF4-FFF2-40B4-BE49-F238E27FC236}">
                <a16:creationId xmlns:a16="http://schemas.microsoft.com/office/drawing/2014/main" id="{D079CB55-180E-426E-B648-C78294C3DE06}"/>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FAE35357-45D3-4C41-A9BC-BEC48D89A504}"/>
              </a:ext>
            </a:extLst>
          </p:cNvPr>
          <p:cNvSpPr>
            <a:spLocks noGrp="1"/>
          </p:cNvSpPr>
          <p:nvPr>
            <p:ph type="sldNum" sz="quarter" idx="12"/>
          </p:nvPr>
        </p:nvSpPr>
        <p:spPr/>
        <p:txBody>
          <a:bodyPr/>
          <a:lstStyle/>
          <a:p>
            <a:pPr>
              <a:defRPr/>
            </a:pPr>
            <a:fld id="{6550E941-99E4-4403-A917-B30FF69A9617}" type="slidenum">
              <a:rPr lang="en-GB" altLang="en-US" smtClean="0"/>
              <a:pPr>
                <a:defRPr/>
              </a:pPr>
              <a:t>22</a:t>
            </a:fld>
            <a:endParaRPr lang="en-GB" altLang="en-US"/>
          </a:p>
        </p:txBody>
      </p:sp>
    </p:spTree>
    <p:extLst>
      <p:ext uri="{BB962C8B-B14F-4D97-AF65-F5344CB8AC3E}">
        <p14:creationId xmlns:p14="http://schemas.microsoft.com/office/powerpoint/2010/main" val="42225284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LCBB5015</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Principles of Marketing</a:t>
            </a:r>
          </a:p>
          <a:p>
            <a:pPr eaLnBrk="1" hangingPunct="1"/>
            <a:r>
              <a:rPr lang="en-GB" altLang="en-US" dirty="0">
                <a:solidFill>
                  <a:schemeClr val="accent2"/>
                </a:solidFill>
              </a:rPr>
              <a:t>Week 2 Session 2</a:t>
            </a:r>
          </a:p>
          <a:p>
            <a:pPr eaLnBrk="1" hangingPunct="1"/>
            <a:r>
              <a:rPr lang="en-GB" altLang="en-US" dirty="0">
                <a:solidFill>
                  <a:schemeClr val="accent2"/>
                </a:solidFill>
              </a:rPr>
              <a:t>The Marketing Process</a:t>
            </a:r>
          </a:p>
          <a:p>
            <a:pPr eaLnBrk="1" hangingPunct="1"/>
            <a:r>
              <a:rPr lang="en-GB" altLang="en-US" sz="4800" b="1" dirty="0">
                <a:solidFill>
                  <a:schemeClr val="accent2"/>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23</a:t>
            </a:fld>
            <a:endParaRPr lang="en-GB" altLang="en-US" sz="1200" dirty="0">
              <a:solidFill>
                <a:srgbClr val="898989"/>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6B022-26CD-4C00-81F6-5454830DB0A1}"/>
              </a:ext>
            </a:extLst>
          </p:cNvPr>
          <p:cNvSpPr>
            <a:spLocks noGrp="1"/>
          </p:cNvSpPr>
          <p:nvPr>
            <p:ph type="title"/>
          </p:nvPr>
        </p:nvSpPr>
        <p:spPr/>
        <p:txBody>
          <a:bodyPr/>
          <a:lstStyle/>
          <a:p>
            <a:r>
              <a:rPr lang="en-GB" sz="3200" b="1"/>
              <a:t>Learning Objectives</a:t>
            </a:r>
            <a:endParaRPr lang="en-GB" sz="3200" b="1" dirty="0"/>
          </a:p>
        </p:txBody>
      </p:sp>
      <p:sp>
        <p:nvSpPr>
          <p:cNvPr id="3" name="Content Placeholder 2">
            <a:extLst>
              <a:ext uri="{FF2B5EF4-FFF2-40B4-BE49-F238E27FC236}">
                <a16:creationId xmlns:a16="http://schemas.microsoft.com/office/drawing/2014/main" id="{481366CC-C961-4837-AC10-A2695DBBA51A}"/>
              </a:ext>
            </a:extLst>
          </p:cNvPr>
          <p:cNvSpPr>
            <a:spLocks noGrp="1"/>
          </p:cNvSpPr>
          <p:nvPr>
            <p:ph idx="1"/>
          </p:nvPr>
        </p:nvSpPr>
        <p:spPr/>
        <p:txBody>
          <a:bodyPr/>
          <a:lstStyle/>
          <a:p>
            <a:r>
              <a:rPr lang="en-GB" sz="2400" dirty="0"/>
              <a:t>To identify and understand the stages in the marketing process.</a:t>
            </a:r>
          </a:p>
          <a:p>
            <a:endParaRPr lang="en-GB" sz="2400" dirty="0"/>
          </a:p>
          <a:p>
            <a:r>
              <a:rPr lang="en-GB" sz="2400" dirty="0"/>
              <a:t>To understand the stages in the marketing process in the context of a marketing plan.</a:t>
            </a:r>
          </a:p>
        </p:txBody>
      </p:sp>
      <p:sp>
        <p:nvSpPr>
          <p:cNvPr id="4" name="Date Placeholder 3">
            <a:extLst>
              <a:ext uri="{FF2B5EF4-FFF2-40B4-BE49-F238E27FC236}">
                <a16:creationId xmlns:a16="http://schemas.microsoft.com/office/drawing/2014/main" id="{FEA51C3B-84BE-4E63-A6FB-583496A46E58}"/>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83DD922-B301-4B2B-B90C-85BE8C357F4E}"/>
              </a:ext>
            </a:extLst>
          </p:cNvPr>
          <p:cNvSpPr>
            <a:spLocks noGrp="1"/>
          </p:cNvSpPr>
          <p:nvPr>
            <p:ph type="sldNum" sz="quarter" idx="12"/>
          </p:nvPr>
        </p:nvSpPr>
        <p:spPr/>
        <p:txBody>
          <a:bodyPr/>
          <a:lstStyle/>
          <a:p>
            <a:pPr>
              <a:defRPr/>
            </a:pPr>
            <a:fld id="{6550E941-99E4-4403-A917-B30FF69A9617}" type="slidenum">
              <a:rPr lang="en-GB" altLang="en-US" smtClean="0"/>
              <a:pPr>
                <a:defRPr/>
              </a:pPr>
              <a:t>24</a:t>
            </a:fld>
            <a:endParaRPr lang="en-GB" altLang="en-US"/>
          </a:p>
        </p:txBody>
      </p:sp>
    </p:spTree>
    <p:extLst>
      <p:ext uri="{BB962C8B-B14F-4D97-AF65-F5344CB8AC3E}">
        <p14:creationId xmlns:p14="http://schemas.microsoft.com/office/powerpoint/2010/main" val="41511870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B9E8A-B876-4DCA-BFF4-020758928E7F}"/>
              </a:ext>
            </a:extLst>
          </p:cNvPr>
          <p:cNvSpPr>
            <a:spLocks noGrp="1"/>
          </p:cNvSpPr>
          <p:nvPr>
            <p:ph type="title"/>
          </p:nvPr>
        </p:nvSpPr>
        <p:spPr/>
        <p:txBody>
          <a:bodyPr/>
          <a:lstStyle/>
          <a:p>
            <a:r>
              <a:rPr lang="en-GB" b="1" dirty="0"/>
              <a:t>The Marketing Process</a:t>
            </a:r>
            <a:endParaRPr lang="en-GB" dirty="0"/>
          </a:p>
        </p:txBody>
      </p:sp>
      <p:sp>
        <p:nvSpPr>
          <p:cNvPr id="3" name="Content Placeholder 2">
            <a:extLst>
              <a:ext uri="{FF2B5EF4-FFF2-40B4-BE49-F238E27FC236}">
                <a16:creationId xmlns:a16="http://schemas.microsoft.com/office/drawing/2014/main" id="{0CEFCA97-BB93-4904-955E-E51DA06874E1}"/>
              </a:ext>
            </a:extLst>
          </p:cNvPr>
          <p:cNvSpPr>
            <a:spLocks noGrp="1"/>
          </p:cNvSpPr>
          <p:nvPr>
            <p:ph idx="1"/>
          </p:nvPr>
        </p:nvSpPr>
        <p:spPr/>
        <p:txBody>
          <a:bodyPr/>
          <a:lstStyle/>
          <a:p>
            <a:r>
              <a:rPr lang="en-GB" dirty="0"/>
              <a:t>Under the marketing concept, the company must find a way to identify and satisfy unfulfilled customer needs.</a:t>
            </a:r>
          </a:p>
          <a:p>
            <a:r>
              <a:rPr lang="en-GB" dirty="0"/>
              <a:t>The process of doing so can be modelled in a sequence of steps: The Situational Analysis, Objectives, Strategies, Implementation and Control. </a:t>
            </a:r>
          </a:p>
          <a:p>
            <a:endParaRPr lang="en-GB" dirty="0"/>
          </a:p>
        </p:txBody>
      </p:sp>
      <p:sp>
        <p:nvSpPr>
          <p:cNvPr id="4" name="Date Placeholder 3">
            <a:extLst>
              <a:ext uri="{FF2B5EF4-FFF2-40B4-BE49-F238E27FC236}">
                <a16:creationId xmlns:a16="http://schemas.microsoft.com/office/drawing/2014/main" id="{36102621-96D3-40A4-9D79-F8D9ECA15267}"/>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E887A54A-3D31-4612-803D-A007C4D26A26}"/>
              </a:ext>
            </a:extLst>
          </p:cNvPr>
          <p:cNvSpPr>
            <a:spLocks noGrp="1"/>
          </p:cNvSpPr>
          <p:nvPr>
            <p:ph type="sldNum" sz="quarter" idx="12"/>
          </p:nvPr>
        </p:nvSpPr>
        <p:spPr/>
        <p:txBody>
          <a:bodyPr/>
          <a:lstStyle/>
          <a:p>
            <a:pPr>
              <a:defRPr/>
            </a:pPr>
            <a:fld id="{6550E941-99E4-4403-A917-B30FF69A9617}" type="slidenum">
              <a:rPr lang="en-GB" altLang="en-US" smtClean="0"/>
              <a:pPr>
                <a:defRPr/>
              </a:pPr>
              <a:t>25</a:t>
            </a:fld>
            <a:endParaRPr lang="en-GB" altLang="en-US"/>
          </a:p>
        </p:txBody>
      </p:sp>
    </p:spTree>
    <p:extLst>
      <p:ext uri="{BB962C8B-B14F-4D97-AF65-F5344CB8AC3E}">
        <p14:creationId xmlns:p14="http://schemas.microsoft.com/office/powerpoint/2010/main" val="3871026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483767" y="980728"/>
          <a:ext cx="3809085" cy="4079043"/>
        </p:xfrm>
        <a:graphic>
          <a:graphicData uri="http://schemas.openxmlformats.org/drawingml/2006/table">
            <a:tbl>
              <a:tblPr firstRow="1" firstCol="1" bandRow="1"/>
              <a:tblGrid>
                <a:gridCol w="3809085">
                  <a:extLst>
                    <a:ext uri="{9D8B030D-6E8A-4147-A177-3AD203B41FA5}">
                      <a16:colId xmlns:a16="http://schemas.microsoft.com/office/drawing/2014/main" val="20000"/>
                    </a:ext>
                  </a:extLst>
                </a:gridCol>
              </a:tblGrid>
              <a:tr h="661817">
                <a:tc>
                  <a:txBody>
                    <a:bodyPr/>
                    <a:lstStyle/>
                    <a:p>
                      <a:pPr marL="24130" marR="24130" algn="ctr">
                        <a:spcBef>
                          <a:spcPts val="0"/>
                        </a:spcBef>
                        <a:spcAft>
                          <a:spcPts val="0"/>
                        </a:spcAft>
                      </a:pPr>
                      <a:r>
                        <a:rPr lang="en-GB" sz="1600" b="1" dirty="0">
                          <a:effectLst/>
                          <a:latin typeface="Verdana" charset="0"/>
                          <a:ea typeface="Calibri" charset="0"/>
                          <a:cs typeface="Times New Roman" charset="0"/>
                        </a:rPr>
                        <a:t>Situational Analysis</a:t>
                      </a:r>
                      <a:endParaRPr lang="en-GB" sz="1200" dirty="0">
                        <a:effectLst/>
                        <a:latin typeface="Calibri" charset="0"/>
                        <a:ea typeface="Calibri" charset="0"/>
                        <a:cs typeface="Times New Roman" charset="0"/>
                      </a:endParaRPr>
                    </a:p>
                  </a:txBody>
                  <a:tcPr marL="35719" marR="35719" marT="47625" marB="47625" anchor="ctr">
                    <a:lnL>
                      <a:noFill/>
                    </a:lnL>
                    <a:lnR>
                      <a:noFill/>
                    </a:lnR>
                    <a:lnT>
                      <a:noFill/>
                    </a:lnT>
                    <a:lnB>
                      <a:noFill/>
                    </a:lnB>
                    <a:solidFill>
                      <a:srgbClr val="CCCC99"/>
                    </a:solidFill>
                  </a:tcPr>
                </a:tc>
                <a:extLst>
                  <a:ext uri="{0D108BD9-81ED-4DB2-BD59-A6C34878D82A}">
                    <a16:rowId xmlns:a16="http://schemas.microsoft.com/office/drawing/2014/main" val="10000"/>
                  </a:ext>
                </a:extLst>
              </a:tr>
              <a:tr h="661817">
                <a:tc>
                  <a:txBody>
                    <a:bodyPr/>
                    <a:lstStyle/>
                    <a:p>
                      <a:pPr marL="24130" marR="24130" algn="ctr">
                        <a:spcBef>
                          <a:spcPts val="0"/>
                        </a:spcBef>
                        <a:spcAft>
                          <a:spcPts val="0"/>
                        </a:spcAft>
                      </a:pPr>
                      <a:endParaRPr lang="en-GB" sz="1200" dirty="0">
                        <a:effectLst/>
                        <a:latin typeface="Calibri" charset="0"/>
                        <a:ea typeface="Calibri" charset="0"/>
                        <a:cs typeface="Times New Roman" charset="0"/>
                      </a:endParaRPr>
                    </a:p>
                  </a:txBody>
                  <a:tcPr marL="35719" marR="35719" marT="47625" marB="47625" anchor="ctr">
                    <a:lnL>
                      <a:noFill/>
                    </a:lnL>
                    <a:lnR>
                      <a:noFill/>
                    </a:lnR>
                    <a:lnT>
                      <a:noFill/>
                    </a:lnT>
                    <a:lnB>
                      <a:noFill/>
                    </a:lnB>
                    <a:solidFill>
                      <a:srgbClr val="FFFFFF"/>
                    </a:solidFill>
                  </a:tcPr>
                </a:tc>
                <a:extLst>
                  <a:ext uri="{0D108BD9-81ED-4DB2-BD59-A6C34878D82A}">
                    <a16:rowId xmlns:a16="http://schemas.microsoft.com/office/drawing/2014/main" val="10001"/>
                  </a:ext>
                </a:extLst>
              </a:tr>
              <a:tr h="384979">
                <a:tc>
                  <a:txBody>
                    <a:bodyPr/>
                    <a:lstStyle/>
                    <a:p>
                      <a:pPr marL="24130" marR="24130" algn="ctr">
                        <a:spcBef>
                          <a:spcPts val="0"/>
                        </a:spcBef>
                        <a:spcAft>
                          <a:spcPts val="0"/>
                        </a:spcAft>
                      </a:pPr>
                      <a:r>
                        <a:rPr lang="en-GB" sz="1600" b="1" dirty="0">
                          <a:effectLst/>
                          <a:latin typeface="Verdana" charset="0"/>
                          <a:ea typeface="Calibri" charset="0"/>
                          <a:cs typeface="Times New Roman" charset="0"/>
                        </a:rPr>
                        <a:t>Objectives</a:t>
                      </a:r>
                      <a:endParaRPr lang="en-GB" sz="1200" dirty="0">
                        <a:effectLst/>
                        <a:latin typeface="Calibri" charset="0"/>
                        <a:ea typeface="Calibri" charset="0"/>
                        <a:cs typeface="Times New Roman" charset="0"/>
                      </a:endParaRPr>
                    </a:p>
                  </a:txBody>
                  <a:tcPr marL="35719" marR="35719" marT="47625" marB="47625" anchor="ctr">
                    <a:lnL>
                      <a:noFill/>
                    </a:lnL>
                    <a:lnR>
                      <a:noFill/>
                    </a:lnR>
                    <a:lnT>
                      <a:noFill/>
                    </a:lnT>
                    <a:lnB>
                      <a:noFill/>
                    </a:lnB>
                    <a:solidFill>
                      <a:srgbClr val="CCCC99"/>
                    </a:solidFill>
                  </a:tcPr>
                </a:tc>
                <a:extLst>
                  <a:ext uri="{0D108BD9-81ED-4DB2-BD59-A6C34878D82A}">
                    <a16:rowId xmlns:a16="http://schemas.microsoft.com/office/drawing/2014/main" val="10002"/>
                  </a:ext>
                </a:extLst>
              </a:tr>
              <a:tr h="661817">
                <a:tc>
                  <a:txBody>
                    <a:bodyPr/>
                    <a:lstStyle/>
                    <a:p>
                      <a:pPr marL="24130" marR="24130" algn="ctr">
                        <a:spcBef>
                          <a:spcPts val="0"/>
                        </a:spcBef>
                        <a:spcAft>
                          <a:spcPts val="0"/>
                        </a:spcAft>
                      </a:pPr>
                      <a:endParaRPr lang="en-GB" sz="1200" dirty="0">
                        <a:effectLst/>
                        <a:latin typeface="Calibri" charset="0"/>
                        <a:ea typeface="Calibri" charset="0"/>
                        <a:cs typeface="Times New Roman" charset="0"/>
                      </a:endParaRPr>
                    </a:p>
                  </a:txBody>
                  <a:tcPr marL="35719" marR="35719" marT="47625" marB="47625" anchor="ctr">
                    <a:lnL>
                      <a:noFill/>
                    </a:lnL>
                    <a:lnR>
                      <a:noFill/>
                    </a:lnR>
                    <a:lnT>
                      <a:noFill/>
                    </a:lnT>
                    <a:lnB>
                      <a:noFill/>
                    </a:lnB>
                    <a:solidFill>
                      <a:srgbClr val="FFFFFF"/>
                    </a:solidFill>
                  </a:tcPr>
                </a:tc>
                <a:extLst>
                  <a:ext uri="{0D108BD9-81ED-4DB2-BD59-A6C34878D82A}">
                    <a16:rowId xmlns:a16="http://schemas.microsoft.com/office/drawing/2014/main" val="10003"/>
                  </a:ext>
                </a:extLst>
              </a:tr>
              <a:tr h="384979">
                <a:tc>
                  <a:txBody>
                    <a:bodyPr/>
                    <a:lstStyle/>
                    <a:p>
                      <a:pPr marL="24130" marR="24130" algn="ctr">
                        <a:spcBef>
                          <a:spcPts val="0"/>
                        </a:spcBef>
                        <a:spcAft>
                          <a:spcPts val="0"/>
                        </a:spcAft>
                      </a:pPr>
                      <a:r>
                        <a:rPr lang="en-GB" sz="1600" b="1">
                          <a:effectLst/>
                          <a:latin typeface="Verdana" charset="0"/>
                          <a:ea typeface="Calibri" charset="0"/>
                          <a:cs typeface="Times New Roman" charset="0"/>
                        </a:rPr>
                        <a:t>Strategies </a:t>
                      </a:r>
                      <a:endParaRPr lang="en-GB" sz="1200" dirty="0">
                        <a:effectLst/>
                        <a:latin typeface="Calibri" charset="0"/>
                        <a:ea typeface="Calibri" charset="0"/>
                        <a:cs typeface="Times New Roman" charset="0"/>
                      </a:endParaRPr>
                    </a:p>
                  </a:txBody>
                  <a:tcPr marL="35719" marR="35719" marT="47625" marB="47625" anchor="ctr">
                    <a:lnL>
                      <a:noFill/>
                    </a:lnL>
                    <a:lnR>
                      <a:noFill/>
                    </a:lnR>
                    <a:lnT>
                      <a:noFill/>
                    </a:lnT>
                    <a:lnB>
                      <a:noFill/>
                    </a:lnB>
                    <a:solidFill>
                      <a:srgbClr val="CCCC99"/>
                    </a:solidFill>
                  </a:tcPr>
                </a:tc>
                <a:extLst>
                  <a:ext uri="{0D108BD9-81ED-4DB2-BD59-A6C34878D82A}">
                    <a16:rowId xmlns:a16="http://schemas.microsoft.com/office/drawing/2014/main" val="10004"/>
                  </a:ext>
                </a:extLst>
              </a:tr>
              <a:tr h="661817">
                <a:tc>
                  <a:txBody>
                    <a:bodyPr/>
                    <a:lstStyle/>
                    <a:p>
                      <a:pPr marL="24130" marR="24130" algn="ctr">
                        <a:spcBef>
                          <a:spcPts val="0"/>
                        </a:spcBef>
                        <a:spcAft>
                          <a:spcPts val="0"/>
                        </a:spcAft>
                      </a:pPr>
                      <a:endParaRPr lang="en-GB" sz="1200" dirty="0">
                        <a:effectLst/>
                        <a:latin typeface="Calibri" charset="0"/>
                        <a:ea typeface="Calibri" charset="0"/>
                        <a:cs typeface="Times New Roman" charset="0"/>
                      </a:endParaRPr>
                    </a:p>
                  </a:txBody>
                  <a:tcPr marL="35719" marR="35719" marT="47625" marB="47625" anchor="ctr">
                    <a:lnL>
                      <a:noFill/>
                    </a:lnL>
                    <a:lnR>
                      <a:noFill/>
                    </a:lnR>
                    <a:lnT>
                      <a:noFill/>
                    </a:lnT>
                    <a:lnB>
                      <a:noFill/>
                    </a:lnB>
                    <a:solidFill>
                      <a:srgbClr val="FFFFFF"/>
                    </a:solidFill>
                  </a:tcPr>
                </a:tc>
                <a:extLst>
                  <a:ext uri="{0D108BD9-81ED-4DB2-BD59-A6C34878D82A}">
                    <a16:rowId xmlns:a16="http://schemas.microsoft.com/office/drawing/2014/main" val="10005"/>
                  </a:ext>
                </a:extLst>
              </a:tr>
              <a:tr h="661817">
                <a:tc>
                  <a:txBody>
                    <a:bodyPr/>
                    <a:lstStyle/>
                    <a:p>
                      <a:pPr marL="24130" marR="24130" algn="ctr">
                        <a:spcBef>
                          <a:spcPts val="0"/>
                        </a:spcBef>
                        <a:spcAft>
                          <a:spcPts val="0"/>
                        </a:spcAft>
                      </a:pPr>
                      <a:r>
                        <a:rPr lang="en-GB" sz="1600" b="1" dirty="0">
                          <a:effectLst/>
                          <a:latin typeface="Verdana" charset="0"/>
                          <a:ea typeface="Calibri" charset="0"/>
                          <a:cs typeface="Times New Roman" charset="0"/>
                        </a:rPr>
                        <a:t>Implementation </a:t>
                      </a:r>
                      <a:endParaRPr lang="en-GB" sz="1200" dirty="0">
                        <a:effectLst/>
                        <a:latin typeface="Calibri" charset="0"/>
                        <a:ea typeface="Calibri" charset="0"/>
                        <a:cs typeface="Times New Roman" charset="0"/>
                      </a:endParaRPr>
                    </a:p>
                  </a:txBody>
                  <a:tcPr marL="35719" marR="35719" marT="47625" marB="47625" anchor="ctr">
                    <a:lnL>
                      <a:noFill/>
                    </a:lnL>
                    <a:lnR>
                      <a:noFill/>
                    </a:lnR>
                    <a:lnT>
                      <a:noFill/>
                    </a:lnT>
                    <a:lnB>
                      <a:noFill/>
                    </a:lnB>
                    <a:solidFill>
                      <a:srgbClr val="CCCC99"/>
                    </a:solidFill>
                  </a:tcPr>
                </a:tc>
                <a:extLst>
                  <a:ext uri="{0D108BD9-81ED-4DB2-BD59-A6C34878D82A}">
                    <a16:rowId xmlns:a16="http://schemas.microsoft.com/office/drawing/2014/main" val="10006"/>
                  </a:ext>
                </a:extLst>
              </a:tr>
            </a:tbl>
          </a:graphicData>
        </a:graphic>
      </p:graphicFrame>
      <p:sp>
        <p:nvSpPr>
          <p:cNvPr id="4" name="Rectangle 3"/>
          <p:cNvSpPr txBox="1"/>
          <p:nvPr/>
        </p:nvSpPr>
        <p:spPr>
          <a:xfrm>
            <a:off x="2483767" y="5332566"/>
            <a:ext cx="4032448" cy="369332"/>
          </a:xfrm>
          <a:prstGeom prst="rect">
            <a:avLst/>
          </a:prstGeom>
          <a:solidFill>
            <a:schemeClr val="bg2">
              <a:lumMod val="75000"/>
            </a:schemeClr>
          </a:solidFill>
        </p:spPr>
        <p:txBody>
          <a:bodyPr wrap="square">
            <a:spAutoFit/>
          </a:bodyPr>
          <a:lstStyle/>
          <a:p>
            <a:pPr marL="24130" marR="24130" algn="ctr">
              <a:spcBef>
                <a:spcPts val="0"/>
              </a:spcBef>
              <a:spcAft>
                <a:spcPts val="0"/>
              </a:spcAft>
            </a:pPr>
            <a:r>
              <a:rPr lang="en-GB" b="1" dirty="0">
                <a:latin typeface="Verdana" charset="0"/>
                <a:ea typeface="Calibri" charset="0"/>
                <a:cs typeface="Times New Roman" charset="0"/>
              </a:rPr>
              <a:t>  Control</a:t>
            </a:r>
            <a:endParaRPr lang="en-GB" sz="1400" dirty="0">
              <a:latin typeface="Calibri" charset="0"/>
              <a:ea typeface="Calibri" charset="0"/>
              <a:cs typeface="Times New Roman" charset="0"/>
            </a:endParaRPr>
          </a:p>
        </p:txBody>
      </p:sp>
      <p:cxnSp>
        <p:nvCxnSpPr>
          <p:cNvPr id="6" name="Straight Arrow Connector 5"/>
          <p:cNvCxnSpPr>
            <a:endCxn id="4" idx="0"/>
          </p:cNvCxnSpPr>
          <p:nvPr/>
        </p:nvCxnSpPr>
        <p:spPr>
          <a:xfrm>
            <a:off x="4499991" y="5052460"/>
            <a:ext cx="0" cy="2801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4349455" y="1772816"/>
            <a:ext cx="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4363167" y="3789040"/>
            <a:ext cx="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4349455" y="2788231"/>
            <a:ext cx="0"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A1F54171-75A1-4A27-88CF-594B339F8753}"/>
              </a:ext>
            </a:extLst>
          </p:cNvPr>
          <p:cNvSpPr/>
          <p:nvPr/>
        </p:nvSpPr>
        <p:spPr>
          <a:xfrm>
            <a:off x="2987824" y="307823"/>
            <a:ext cx="2347629" cy="400110"/>
          </a:xfrm>
          <a:prstGeom prst="rect">
            <a:avLst/>
          </a:prstGeom>
        </p:spPr>
        <p:txBody>
          <a:bodyPr wrap="none">
            <a:spAutoFit/>
          </a:bodyPr>
          <a:lstStyle/>
          <a:p>
            <a:pPr lvl="0" algn="ctr"/>
            <a:r>
              <a:rPr lang="x-none" altLang="x-none" b="1" dirty="0">
                <a:latin typeface="Calibri" charset="0"/>
                <a:ea typeface="Verdana" charset="0"/>
                <a:cs typeface="Times New Roman" charset="0"/>
              </a:rPr>
              <a:t>The Marketing Process</a:t>
            </a:r>
            <a:endParaRPr lang="x-none" altLang="x-none" sz="2000" dirty="0">
              <a:latin typeface="Arial" charset="0"/>
            </a:endParaRPr>
          </a:p>
        </p:txBody>
      </p:sp>
    </p:spTree>
    <p:extLst>
      <p:ext uri="{BB962C8B-B14F-4D97-AF65-F5344CB8AC3E}">
        <p14:creationId xmlns:p14="http://schemas.microsoft.com/office/powerpoint/2010/main" val="362559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19A1D-3AF2-4AC3-B9BD-82D75EC815C5}"/>
              </a:ext>
            </a:extLst>
          </p:cNvPr>
          <p:cNvSpPr>
            <a:spLocks noGrp="1"/>
          </p:cNvSpPr>
          <p:nvPr>
            <p:ph type="title"/>
          </p:nvPr>
        </p:nvSpPr>
        <p:spPr/>
        <p:txBody>
          <a:bodyPr/>
          <a:lstStyle/>
          <a:p>
            <a:r>
              <a:rPr lang="en-GB" b="1" dirty="0"/>
              <a:t>Situational Analysis</a:t>
            </a:r>
            <a:endParaRPr lang="en-GB" dirty="0"/>
          </a:p>
        </p:txBody>
      </p:sp>
      <p:sp>
        <p:nvSpPr>
          <p:cNvPr id="3" name="Content Placeholder 2">
            <a:extLst>
              <a:ext uri="{FF2B5EF4-FFF2-40B4-BE49-F238E27FC236}">
                <a16:creationId xmlns:a16="http://schemas.microsoft.com/office/drawing/2014/main" id="{59AB0F38-4C36-4B67-86AA-280FCBB541AE}"/>
              </a:ext>
            </a:extLst>
          </p:cNvPr>
          <p:cNvSpPr>
            <a:spLocks noGrp="1"/>
          </p:cNvSpPr>
          <p:nvPr>
            <p:ph idx="1"/>
          </p:nvPr>
        </p:nvSpPr>
        <p:spPr/>
        <p:txBody>
          <a:bodyPr/>
          <a:lstStyle/>
          <a:p>
            <a:r>
              <a:rPr lang="en-GB" dirty="0"/>
              <a:t>A situational analysis often is called the foundation of a marketing plan. A situational analysis includes a thorough examination of internal and external factors affecting a business. It creates an overview of the organisation that will lead to a better understanding of the factors that will influence its future.</a:t>
            </a:r>
          </a:p>
          <a:p>
            <a:endParaRPr lang="en-GB" dirty="0"/>
          </a:p>
        </p:txBody>
      </p:sp>
      <p:sp>
        <p:nvSpPr>
          <p:cNvPr id="4" name="Date Placeholder 3">
            <a:extLst>
              <a:ext uri="{FF2B5EF4-FFF2-40B4-BE49-F238E27FC236}">
                <a16:creationId xmlns:a16="http://schemas.microsoft.com/office/drawing/2014/main" id="{610DD352-4DD1-46B8-98F2-106CCB896F04}"/>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A0977516-7A18-470E-ABFD-5C0F97A5C375}"/>
              </a:ext>
            </a:extLst>
          </p:cNvPr>
          <p:cNvSpPr>
            <a:spLocks noGrp="1"/>
          </p:cNvSpPr>
          <p:nvPr>
            <p:ph type="sldNum" sz="quarter" idx="12"/>
          </p:nvPr>
        </p:nvSpPr>
        <p:spPr/>
        <p:txBody>
          <a:bodyPr/>
          <a:lstStyle/>
          <a:p>
            <a:pPr>
              <a:defRPr/>
            </a:pPr>
            <a:fld id="{6550E941-99E4-4403-A917-B30FF69A9617}" type="slidenum">
              <a:rPr lang="en-GB" altLang="en-US" smtClean="0"/>
              <a:pPr>
                <a:defRPr/>
              </a:pPr>
              <a:t>27</a:t>
            </a:fld>
            <a:endParaRPr lang="en-GB" altLang="en-US"/>
          </a:p>
        </p:txBody>
      </p:sp>
    </p:spTree>
    <p:extLst>
      <p:ext uri="{BB962C8B-B14F-4D97-AF65-F5344CB8AC3E}">
        <p14:creationId xmlns:p14="http://schemas.microsoft.com/office/powerpoint/2010/main" val="8361860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A4915-9C17-4BC6-84ED-CB1215123948}"/>
              </a:ext>
            </a:extLst>
          </p:cNvPr>
          <p:cNvSpPr>
            <a:spLocks noGrp="1"/>
          </p:cNvSpPr>
          <p:nvPr>
            <p:ph type="title"/>
          </p:nvPr>
        </p:nvSpPr>
        <p:spPr/>
        <p:txBody>
          <a:bodyPr/>
          <a:lstStyle/>
          <a:p>
            <a:r>
              <a:rPr lang="en-GB" b="1" dirty="0"/>
              <a:t>Situational Analysis</a:t>
            </a:r>
            <a:endParaRPr lang="en-GB" dirty="0"/>
          </a:p>
        </p:txBody>
      </p:sp>
      <p:sp>
        <p:nvSpPr>
          <p:cNvPr id="3" name="Content Placeholder 2">
            <a:extLst>
              <a:ext uri="{FF2B5EF4-FFF2-40B4-BE49-F238E27FC236}">
                <a16:creationId xmlns:a16="http://schemas.microsoft.com/office/drawing/2014/main" id="{7DEF2B46-1C84-4E19-B586-069BFF7C036A}"/>
              </a:ext>
            </a:extLst>
          </p:cNvPr>
          <p:cNvSpPr>
            <a:spLocks noGrp="1"/>
          </p:cNvSpPr>
          <p:nvPr>
            <p:ph idx="1"/>
          </p:nvPr>
        </p:nvSpPr>
        <p:spPr/>
        <p:txBody>
          <a:bodyPr/>
          <a:lstStyle/>
          <a:p>
            <a:r>
              <a:rPr lang="en-GB" dirty="0"/>
              <a:t>Macro Environment</a:t>
            </a:r>
          </a:p>
          <a:p>
            <a:endParaRPr lang="en-GB" dirty="0"/>
          </a:p>
          <a:p>
            <a:r>
              <a:rPr lang="en-GB" dirty="0"/>
              <a:t>Porters 5 Forces Model</a:t>
            </a:r>
          </a:p>
          <a:p>
            <a:endParaRPr lang="en-GB" dirty="0"/>
          </a:p>
          <a:p>
            <a:r>
              <a:rPr lang="en-GB" dirty="0"/>
              <a:t>SWOT analysis</a:t>
            </a:r>
          </a:p>
          <a:p>
            <a:pPr marL="0" indent="0">
              <a:buNone/>
            </a:pPr>
            <a:endParaRPr lang="en-GB" dirty="0"/>
          </a:p>
        </p:txBody>
      </p:sp>
      <p:sp>
        <p:nvSpPr>
          <p:cNvPr id="4" name="Date Placeholder 3">
            <a:extLst>
              <a:ext uri="{FF2B5EF4-FFF2-40B4-BE49-F238E27FC236}">
                <a16:creationId xmlns:a16="http://schemas.microsoft.com/office/drawing/2014/main" id="{C1D3DA6E-783F-4EA8-AE4D-1F1578461480}"/>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F14D05EF-65F7-470A-AB1C-AD14F39446C1}"/>
              </a:ext>
            </a:extLst>
          </p:cNvPr>
          <p:cNvSpPr>
            <a:spLocks noGrp="1"/>
          </p:cNvSpPr>
          <p:nvPr>
            <p:ph type="sldNum" sz="quarter" idx="12"/>
          </p:nvPr>
        </p:nvSpPr>
        <p:spPr/>
        <p:txBody>
          <a:bodyPr/>
          <a:lstStyle/>
          <a:p>
            <a:pPr>
              <a:defRPr/>
            </a:pPr>
            <a:fld id="{6550E941-99E4-4403-A917-B30FF69A9617}" type="slidenum">
              <a:rPr lang="en-GB" altLang="en-US" smtClean="0"/>
              <a:pPr>
                <a:defRPr/>
              </a:pPr>
              <a:t>28</a:t>
            </a:fld>
            <a:endParaRPr lang="en-GB" altLang="en-US"/>
          </a:p>
        </p:txBody>
      </p:sp>
    </p:spTree>
    <p:extLst>
      <p:ext uri="{BB962C8B-B14F-4D97-AF65-F5344CB8AC3E}">
        <p14:creationId xmlns:p14="http://schemas.microsoft.com/office/powerpoint/2010/main" val="26927646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91328-15E4-FEC5-F533-BEBE748B34E3}"/>
              </a:ext>
            </a:extLst>
          </p:cNvPr>
          <p:cNvSpPr>
            <a:spLocks noGrp="1"/>
          </p:cNvSpPr>
          <p:nvPr>
            <p:ph type="title"/>
          </p:nvPr>
        </p:nvSpPr>
        <p:spPr/>
        <p:txBody>
          <a:bodyPr/>
          <a:lstStyle/>
          <a:p>
            <a:r>
              <a:rPr lang="en-GB" b="1" dirty="0"/>
              <a:t>Situational Analysis</a:t>
            </a:r>
            <a:endParaRPr lang="en-GB" dirty="0"/>
          </a:p>
        </p:txBody>
      </p:sp>
      <p:sp>
        <p:nvSpPr>
          <p:cNvPr id="3" name="Content Placeholder 2">
            <a:extLst>
              <a:ext uri="{FF2B5EF4-FFF2-40B4-BE49-F238E27FC236}">
                <a16:creationId xmlns:a16="http://schemas.microsoft.com/office/drawing/2014/main" id="{0F9955D7-4BC3-DC26-B650-298B323F1F0A}"/>
              </a:ext>
            </a:extLst>
          </p:cNvPr>
          <p:cNvSpPr>
            <a:spLocks noGrp="1"/>
          </p:cNvSpPr>
          <p:nvPr>
            <p:ph idx="1"/>
          </p:nvPr>
        </p:nvSpPr>
        <p:spPr/>
        <p:txBody>
          <a:bodyPr/>
          <a:lstStyle/>
          <a:p>
            <a:r>
              <a:rPr lang="en-GB" b="1" dirty="0"/>
              <a:t>The Macro Environment </a:t>
            </a:r>
          </a:p>
          <a:p>
            <a:pPr marL="0" indent="0">
              <a:buNone/>
            </a:pPr>
            <a:endParaRPr lang="en-GB" dirty="0">
              <a:highlight>
                <a:srgbClr val="FFFFFF"/>
              </a:highlight>
            </a:endParaRPr>
          </a:p>
          <a:p>
            <a:pPr marL="0" indent="0">
              <a:buNone/>
            </a:pPr>
            <a:r>
              <a:rPr lang="en-GB" sz="2800" dirty="0">
                <a:highlight>
                  <a:srgbClr val="FFFFFF"/>
                </a:highlight>
                <a:latin typeface="Arial" panose="020B0604020202020204" pitchFamily="34" charset="0"/>
                <a:cs typeface="Arial" panose="020B0604020202020204" pitchFamily="34" charset="0"/>
              </a:rPr>
              <a:t>T</a:t>
            </a:r>
            <a:r>
              <a:rPr lang="en-GB" sz="2800" b="0" i="0" dirty="0">
                <a:effectLst/>
                <a:highlight>
                  <a:srgbClr val="FFFFFF"/>
                </a:highlight>
                <a:latin typeface="Arial" panose="020B0604020202020204" pitchFamily="34" charset="0"/>
                <a:cs typeface="Arial" panose="020B0604020202020204" pitchFamily="34" charset="0"/>
              </a:rPr>
              <a:t>he major uncontrollable, external forces which influence a firm's decision making and have an impact upon its performance.</a:t>
            </a:r>
            <a:endParaRPr lang="en-GB" sz="28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4315FDBE-0FF6-5B27-3A6E-7B148FABA921}"/>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4E81F083-7C77-0684-457C-1FEA2E6A88A6}"/>
              </a:ext>
            </a:extLst>
          </p:cNvPr>
          <p:cNvSpPr>
            <a:spLocks noGrp="1"/>
          </p:cNvSpPr>
          <p:nvPr>
            <p:ph type="sldNum" sz="quarter" idx="12"/>
          </p:nvPr>
        </p:nvSpPr>
        <p:spPr/>
        <p:txBody>
          <a:bodyPr/>
          <a:lstStyle/>
          <a:p>
            <a:pPr>
              <a:defRPr/>
            </a:pPr>
            <a:fld id="{6550E941-99E4-4403-A917-B30FF69A9617}" type="slidenum">
              <a:rPr lang="en-GB" altLang="en-US" smtClean="0"/>
              <a:pPr>
                <a:defRPr/>
              </a:pPr>
              <a:t>29</a:t>
            </a:fld>
            <a:endParaRPr lang="en-GB" altLang="en-US"/>
          </a:p>
        </p:txBody>
      </p:sp>
    </p:spTree>
    <p:extLst>
      <p:ext uri="{BB962C8B-B14F-4D97-AF65-F5344CB8AC3E}">
        <p14:creationId xmlns:p14="http://schemas.microsoft.com/office/powerpoint/2010/main" val="28874729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639B7-06B0-F135-9DF5-383CFFD3392A}"/>
              </a:ext>
            </a:extLst>
          </p:cNvPr>
          <p:cNvSpPr>
            <a:spLocks noGrp="1"/>
          </p:cNvSpPr>
          <p:nvPr>
            <p:ph type="title"/>
          </p:nvPr>
        </p:nvSpPr>
        <p:spPr/>
        <p:txBody>
          <a:bodyPr/>
          <a:lstStyle/>
          <a:p>
            <a:r>
              <a:rPr lang="en-GB" b="1" dirty="0"/>
              <a:t>Situational Analysis</a:t>
            </a:r>
            <a:endParaRPr lang="en-GB" dirty="0"/>
          </a:p>
        </p:txBody>
      </p:sp>
      <p:sp>
        <p:nvSpPr>
          <p:cNvPr id="3" name="Content Placeholder 2">
            <a:extLst>
              <a:ext uri="{FF2B5EF4-FFF2-40B4-BE49-F238E27FC236}">
                <a16:creationId xmlns:a16="http://schemas.microsoft.com/office/drawing/2014/main" id="{28273481-B303-2C6C-0470-70E77E11A8B2}"/>
              </a:ext>
            </a:extLst>
          </p:cNvPr>
          <p:cNvSpPr>
            <a:spLocks noGrp="1"/>
          </p:cNvSpPr>
          <p:nvPr>
            <p:ph idx="1"/>
          </p:nvPr>
        </p:nvSpPr>
        <p:spPr/>
        <p:txBody>
          <a:bodyPr/>
          <a:lstStyle/>
          <a:p>
            <a:r>
              <a:rPr lang="en-GB" b="1" dirty="0">
                <a:latin typeface="Arial" panose="020B0604020202020204" pitchFamily="34" charset="0"/>
                <a:cs typeface="Arial" panose="020B0604020202020204" pitchFamily="34" charset="0"/>
              </a:rPr>
              <a:t>Porters 5 Forces Model</a:t>
            </a:r>
          </a:p>
          <a:p>
            <a:pPr marL="0" indent="0">
              <a:buNone/>
            </a:pPr>
            <a:r>
              <a:rPr lang="en-GB" sz="2400" b="0" i="0" dirty="0">
                <a:effectLst/>
                <a:highlight>
                  <a:srgbClr val="FFFFFF"/>
                </a:highlight>
                <a:latin typeface="Arial" panose="020B0604020202020204" pitchFamily="34" charset="0"/>
                <a:cs typeface="Arial" panose="020B0604020202020204" pitchFamily="34" charset="0"/>
              </a:rPr>
              <a:t>Michael E. Porter’s Five Forces framework is one of the most widely regarded business strategy tools. Born out of his work in 1979, this framework offers organisations a systematic approach to assessing their competitive environment and making strategic decisions that can influence their long-term success.</a:t>
            </a:r>
            <a:endParaRPr lang="en-GB" sz="2400" dirty="0">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C978AD4A-D08B-0B62-8C93-0DD06B19A850}"/>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1C34501-41DF-B2EB-9CFC-AE199029AB18}"/>
              </a:ext>
            </a:extLst>
          </p:cNvPr>
          <p:cNvSpPr>
            <a:spLocks noGrp="1"/>
          </p:cNvSpPr>
          <p:nvPr>
            <p:ph type="sldNum" sz="quarter" idx="12"/>
          </p:nvPr>
        </p:nvSpPr>
        <p:spPr/>
        <p:txBody>
          <a:bodyPr/>
          <a:lstStyle/>
          <a:p>
            <a:pPr>
              <a:defRPr/>
            </a:pPr>
            <a:fld id="{6550E941-99E4-4403-A917-B30FF69A9617}" type="slidenum">
              <a:rPr lang="en-GB" altLang="en-US" smtClean="0"/>
              <a:pPr>
                <a:defRPr/>
              </a:pPr>
              <a:t>30</a:t>
            </a:fld>
            <a:endParaRPr lang="en-GB" altLang="en-US"/>
          </a:p>
        </p:txBody>
      </p:sp>
    </p:spTree>
    <p:extLst>
      <p:ext uri="{BB962C8B-B14F-4D97-AF65-F5344CB8AC3E}">
        <p14:creationId xmlns:p14="http://schemas.microsoft.com/office/powerpoint/2010/main" val="329191064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61B7D-021B-8EBA-79C5-8623801D71C0}"/>
              </a:ext>
            </a:extLst>
          </p:cNvPr>
          <p:cNvSpPr>
            <a:spLocks noGrp="1"/>
          </p:cNvSpPr>
          <p:nvPr>
            <p:ph type="title"/>
          </p:nvPr>
        </p:nvSpPr>
        <p:spPr>
          <a:xfrm>
            <a:off x="457200" y="274638"/>
            <a:ext cx="8229600" cy="1143000"/>
          </a:xfrm>
        </p:spPr>
        <p:txBody>
          <a:bodyPr wrap="square" anchor="ctr">
            <a:normAutofit/>
          </a:bodyPr>
          <a:lstStyle/>
          <a:p>
            <a:r>
              <a:rPr lang="en-GB" b="1" dirty="0"/>
              <a:t>Situational Analysis</a:t>
            </a:r>
            <a:endParaRPr lang="en-GB" dirty="0"/>
          </a:p>
        </p:txBody>
      </p:sp>
      <p:sp>
        <p:nvSpPr>
          <p:cNvPr id="3" name="Content Placeholder 2">
            <a:extLst>
              <a:ext uri="{FF2B5EF4-FFF2-40B4-BE49-F238E27FC236}">
                <a16:creationId xmlns:a16="http://schemas.microsoft.com/office/drawing/2014/main" id="{1CA8D6D4-305B-0353-33DB-0BCA342BC362}"/>
              </a:ext>
            </a:extLst>
          </p:cNvPr>
          <p:cNvSpPr>
            <a:spLocks noGrp="1"/>
          </p:cNvSpPr>
          <p:nvPr>
            <p:ph sz="half" idx="1"/>
          </p:nvPr>
        </p:nvSpPr>
        <p:spPr>
          <a:xfrm>
            <a:off x="457200" y="1600201"/>
            <a:ext cx="4038600" cy="3989040"/>
          </a:xfrm>
        </p:spPr>
        <p:txBody>
          <a:bodyPr wrap="square" anchor="t">
            <a:normAutofit fontScale="85000" lnSpcReduction="20000"/>
          </a:bodyPr>
          <a:lstStyle/>
          <a:p>
            <a:r>
              <a:rPr lang="en-GB" b="1" dirty="0"/>
              <a:t>SWOT analysis</a:t>
            </a:r>
          </a:p>
          <a:p>
            <a:pPr marL="0" indent="0">
              <a:buNone/>
            </a:pPr>
            <a:r>
              <a:rPr lang="en-GB" b="0" i="0" dirty="0">
                <a:effectLst/>
                <a:highlight>
                  <a:srgbClr val="FFFFFF"/>
                </a:highlight>
                <a:latin typeface="Arial" panose="020B0604020202020204" pitchFamily="34" charset="0"/>
              </a:rPr>
              <a:t>The primary goal of SWOT analysis is to increase awareness of the factors that go into making a business decision or establishing a business strategy. To do this, SWOT analyses the internal and external environment and the factors that can impact the viability of a decision.</a:t>
            </a:r>
            <a:endParaRPr lang="en-GB" dirty="0"/>
          </a:p>
        </p:txBody>
      </p:sp>
      <p:pic>
        <p:nvPicPr>
          <p:cNvPr id="1026" name="Picture 2" descr="SWOT analysis matrix">
            <a:extLst>
              <a:ext uri="{FF2B5EF4-FFF2-40B4-BE49-F238E27FC236}">
                <a16:creationId xmlns:a16="http://schemas.microsoft.com/office/drawing/2014/main" id="{7F33C1FF-20E5-64CE-877C-8724DFD0693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175764" y="2132856"/>
            <a:ext cx="4787836" cy="2154526"/>
          </a:xfrm>
          <a:prstGeom prst="rect">
            <a:avLst/>
          </a:prstGeom>
          <a:solidFill>
            <a:srgbClr val="FFFFFF"/>
          </a:solidFill>
        </p:spPr>
      </p:pic>
      <p:sp>
        <p:nvSpPr>
          <p:cNvPr id="4" name="Date Placeholder 3">
            <a:extLst>
              <a:ext uri="{FF2B5EF4-FFF2-40B4-BE49-F238E27FC236}">
                <a16:creationId xmlns:a16="http://schemas.microsoft.com/office/drawing/2014/main" id="{88228701-2D27-F991-397E-E489A2C7D07D}"/>
              </a:ext>
            </a:extLst>
          </p:cNvPr>
          <p:cNvSpPr>
            <a:spLocks noGrp="1"/>
          </p:cNvSpPr>
          <p:nvPr>
            <p:ph type="dt" sz="half" idx="10"/>
          </p:nvPr>
        </p:nvSpPr>
        <p:spPr>
          <a:xfrm>
            <a:off x="250825" y="6524625"/>
            <a:ext cx="97155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12/09/2024</a:t>
            </a:fld>
            <a:endParaRPr lang="en-GB" altLang="en-US" sz="900"/>
          </a:p>
        </p:txBody>
      </p:sp>
      <p:sp>
        <p:nvSpPr>
          <p:cNvPr id="5" name="Slide Number Placeholder 4">
            <a:extLst>
              <a:ext uri="{FF2B5EF4-FFF2-40B4-BE49-F238E27FC236}">
                <a16:creationId xmlns:a16="http://schemas.microsoft.com/office/drawing/2014/main" id="{18998E2C-DFA6-6E1A-BD00-5223F78E6714}"/>
              </a:ext>
            </a:extLst>
          </p:cNvPr>
          <p:cNvSpPr>
            <a:spLocks noGrp="1"/>
          </p:cNvSpPr>
          <p:nvPr>
            <p:ph type="sldNum" sz="quarter" idx="11"/>
          </p:nvPr>
        </p:nvSpPr>
        <p:spPr>
          <a:xfrm>
            <a:off x="7956550" y="6381750"/>
            <a:ext cx="730250"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31</a:t>
            </a:fld>
            <a:endParaRPr lang="en-GB" altLang="en-US"/>
          </a:p>
        </p:txBody>
      </p:sp>
    </p:spTree>
    <p:extLst>
      <p:ext uri="{BB962C8B-B14F-4D97-AF65-F5344CB8AC3E}">
        <p14:creationId xmlns:p14="http://schemas.microsoft.com/office/powerpoint/2010/main" val="329419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B60C1-F6BD-4E9F-ADCC-A1901F9668D8}"/>
              </a:ext>
            </a:extLst>
          </p:cNvPr>
          <p:cNvSpPr>
            <a:spLocks noGrp="1"/>
          </p:cNvSpPr>
          <p:nvPr>
            <p:ph type="title"/>
          </p:nvPr>
        </p:nvSpPr>
        <p:spPr/>
        <p:txBody>
          <a:bodyPr/>
          <a:lstStyle/>
          <a:p>
            <a:r>
              <a:rPr lang="en-GB" b="1" dirty="0"/>
              <a:t>Objectives</a:t>
            </a:r>
            <a:endParaRPr lang="en-GB" dirty="0"/>
          </a:p>
        </p:txBody>
      </p:sp>
      <p:sp>
        <p:nvSpPr>
          <p:cNvPr id="3" name="Content Placeholder 2">
            <a:extLst>
              <a:ext uri="{FF2B5EF4-FFF2-40B4-BE49-F238E27FC236}">
                <a16:creationId xmlns:a16="http://schemas.microsoft.com/office/drawing/2014/main" id="{15C18EC7-7936-4D56-8770-CE37AB5F3CAB}"/>
              </a:ext>
            </a:extLst>
          </p:cNvPr>
          <p:cNvSpPr>
            <a:spLocks noGrp="1"/>
          </p:cNvSpPr>
          <p:nvPr>
            <p:ph idx="1"/>
          </p:nvPr>
        </p:nvSpPr>
        <p:spPr/>
        <p:txBody>
          <a:bodyPr/>
          <a:lstStyle/>
          <a:p>
            <a:r>
              <a:rPr lang="en-GB" dirty="0"/>
              <a:t>A specific result that a person or a company aims to achieve within a time frame and with available resources.</a:t>
            </a:r>
          </a:p>
        </p:txBody>
      </p:sp>
      <p:sp>
        <p:nvSpPr>
          <p:cNvPr id="4" name="Date Placeholder 3">
            <a:extLst>
              <a:ext uri="{FF2B5EF4-FFF2-40B4-BE49-F238E27FC236}">
                <a16:creationId xmlns:a16="http://schemas.microsoft.com/office/drawing/2014/main" id="{C3488EB7-D297-40A1-AEC3-A59D5A1D8000}"/>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16FEC1CA-8FF0-4814-BFDB-C57ADF79CE3F}"/>
              </a:ext>
            </a:extLst>
          </p:cNvPr>
          <p:cNvSpPr>
            <a:spLocks noGrp="1"/>
          </p:cNvSpPr>
          <p:nvPr>
            <p:ph type="sldNum" sz="quarter" idx="12"/>
          </p:nvPr>
        </p:nvSpPr>
        <p:spPr/>
        <p:txBody>
          <a:bodyPr/>
          <a:lstStyle/>
          <a:p>
            <a:pPr>
              <a:defRPr/>
            </a:pPr>
            <a:fld id="{6550E941-99E4-4403-A917-B30FF69A9617}" type="slidenum">
              <a:rPr lang="en-GB" altLang="en-US" smtClean="0"/>
              <a:pPr>
                <a:defRPr/>
              </a:pPr>
              <a:t>32</a:t>
            </a:fld>
            <a:endParaRPr lang="en-GB" altLang="en-US"/>
          </a:p>
        </p:txBody>
      </p:sp>
    </p:spTree>
    <p:extLst>
      <p:ext uri="{BB962C8B-B14F-4D97-AF65-F5344CB8AC3E}">
        <p14:creationId xmlns:p14="http://schemas.microsoft.com/office/powerpoint/2010/main" val="36635234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35502E-3CD6-496D-B991-8E01A2805219}"/>
              </a:ext>
            </a:extLst>
          </p:cNvPr>
          <p:cNvSpPr>
            <a:spLocks noGrp="1"/>
          </p:cNvSpPr>
          <p:nvPr>
            <p:ph type="title"/>
          </p:nvPr>
        </p:nvSpPr>
        <p:spPr/>
        <p:txBody>
          <a:bodyPr/>
          <a:lstStyle/>
          <a:p>
            <a:r>
              <a:rPr lang="en-GB" dirty="0"/>
              <a:t>Strategy</a:t>
            </a:r>
          </a:p>
        </p:txBody>
      </p:sp>
      <p:sp>
        <p:nvSpPr>
          <p:cNvPr id="3" name="Content Placeholder 2">
            <a:extLst>
              <a:ext uri="{FF2B5EF4-FFF2-40B4-BE49-F238E27FC236}">
                <a16:creationId xmlns:a16="http://schemas.microsoft.com/office/drawing/2014/main" id="{8E331591-C6B1-4AAD-BCEE-A45C334C0C17}"/>
              </a:ext>
            </a:extLst>
          </p:cNvPr>
          <p:cNvSpPr>
            <a:spLocks noGrp="1"/>
          </p:cNvSpPr>
          <p:nvPr>
            <p:ph idx="1"/>
          </p:nvPr>
        </p:nvSpPr>
        <p:spPr/>
        <p:txBody>
          <a:bodyPr/>
          <a:lstStyle/>
          <a:p>
            <a:r>
              <a:rPr lang="en-GB" dirty="0"/>
              <a:t>A </a:t>
            </a:r>
            <a:r>
              <a:rPr lang="en-GB" b="1" dirty="0"/>
              <a:t>strategy</a:t>
            </a:r>
            <a:r>
              <a:rPr lang="en-GB" dirty="0"/>
              <a:t> is a </a:t>
            </a:r>
            <a:r>
              <a:rPr lang="en-GB" dirty="0">
                <a:hlinkClick r:id="rId2" tooltip="Definition of general">
                  <a:extLst>
                    <a:ext uri="{A12FA001-AC4F-418D-AE19-62706E023703}">
                      <ahyp:hlinkClr xmlns:ahyp="http://schemas.microsoft.com/office/drawing/2018/hyperlinkcolor" val="tx"/>
                    </a:ext>
                  </a:extLst>
                </a:hlinkClick>
              </a:rPr>
              <a:t>general</a:t>
            </a:r>
            <a:r>
              <a:rPr lang="en-GB" dirty="0"/>
              <a:t> plan or set of plans </a:t>
            </a:r>
            <a:r>
              <a:rPr lang="en-GB" dirty="0">
                <a:hlinkClick r:id="rId3" tooltip="Definition of intended">
                  <a:extLst>
                    <a:ext uri="{A12FA001-AC4F-418D-AE19-62706E023703}">
                      <ahyp:hlinkClr xmlns:ahyp="http://schemas.microsoft.com/office/drawing/2018/hyperlinkcolor" val="tx"/>
                    </a:ext>
                  </a:extLst>
                </a:hlinkClick>
              </a:rPr>
              <a:t>intended</a:t>
            </a:r>
            <a:r>
              <a:rPr lang="en-GB" dirty="0"/>
              <a:t> to </a:t>
            </a:r>
            <a:r>
              <a:rPr lang="en-GB" dirty="0">
                <a:hlinkClick r:id="rId4" tooltip="Definition of achieve">
                  <a:extLst>
                    <a:ext uri="{A12FA001-AC4F-418D-AE19-62706E023703}">
                      <ahyp:hlinkClr xmlns:ahyp="http://schemas.microsoft.com/office/drawing/2018/hyperlinkcolor" val="tx"/>
                    </a:ext>
                  </a:extLst>
                </a:hlinkClick>
              </a:rPr>
              <a:t>achieve</a:t>
            </a:r>
            <a:r>
              <a:rPr lang="en-GB" dirty="0"/>
              <a:t> something, </a:t>
            </a:r>
            <a:r>
              <a:rPr lang="en-GB" dirty="0">
                <a:hlinkClick r:id="rId5" tooltip="Definition of especially">
                  <a:extLst>
                    <a:ext uri="{A12FA001-AC4F-418D-AE19-62706E023703}">
                      <ahyp:hlinkClr xmlns:ahyp="http://schemas.microsoft.com/office/drawing/2018/hyperlinkcolor" val="tx"/>
                    </a:ext>
                  </a:extLst>
                </a:hlinkClick>
              </a:rPr>
              <a:t>especially</a:t>
            </a:r>
            <a:r>
              <a:rPr lang="en-GB" dirty="0"/>
              <a:t> over a long period.</a:t>
            </a:r>
          </a:p>
          <a:p>
            <a:endParaRPr lang="en-GB" dirty="0"/>
          </a:p>
          <a:p>
            <a:r>
              <a:rPr lang="en-GB" dirty="0"/>
              <a:t>Segmentation, targeting and positioning.</a:t>
            </a:r>
          </a:p>
          <a:p>
            <a:endParaRPr lang="en-GB" dirty="0"/>
          </a:p>
          <a:p>
            <a:r>
              <a:rPr lang="en-GB" dirty="0"/>
              <a:t>The marketing mix </a:t>
            </a:r>
          </a:p>
          <a:p>
            <a:endParaRPr lang="en-GB" dirty="0"/>
          </a:p>
        </p:txBody>
      </p:sp>
      <p:sp>
        <p:nvSpPr>
          <p:cNvPr id="4" name="Date Placeholder 3">
            <a:extLst>
              <a:ext uri="{FF2B5EF4-FFF2-40B4-BE49-F238E27FC236}">
                <a16:creationId xmlns:a16="http://schemas.microsoft.com/office/drawing/2014/main" id="{02183718-CA40-411D-B48F-3896F0F6E79D}"/>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6162387-38DB-4729-B047-7BD4B69D0DC6}"/>
              </a:ext>
            </a:extLst>
          </p:cNvPr>
          <p:cNvSpPr>
            <a:spLocks noGrp="1"/>
          </p:cNvSpPr>
          <p:nvPr>
            <p:ph type="sldNum" sz="quarter" idx="12"/>
          </p:nvPr>
        </p:nvSpPr>
        <p:spPr/>
        <p:txBody>
          <a:bodyPr/>
          <a:lstStyle/>
          <a:p>
            <a:pPr>
              <a:defRPr/>
            </a:pPr>
            <a:fld id="{6550E941-99E4-4403-A917-B30FF69A9617}" type="slidenum">
              <a:rPr lang="en-GB" altLang="en-US" smtClean="0"/>
              <a:pPr>
                <a:defRPr/>
              </a:pPr>
              <a:t>33</a:t>
            </a:fld>
            <a:endParaRPr lang="en-GB" altLang="en-US"/>
          </a:p>
        </p:txBody>
      </p:sp>
    </p:spTree>
    <p:extLst>
      <p:ext uri="{BB962C8B-B14F-4D97-AF65-F5344CB8AC3E}">
        <p14:creationId xmlns:p14="http://schemas.microsoft.com/office/powerpoint/2010/main" val="4192103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C9126-07AE-48B5-BD4B-744B75873236}"/>
              </a:ext>
            </a:extLst>
          </p:cNvPr>
          <p:cNvSpPr>
            <a:spLocks noGrp="1"/>
          </p:cNvSpPr>
          <p:nvPr>
            <p:ph type="title"/>
          </p:nvPr>
        </p:nvSpPr>
        <p:spPr/>
        <p:txBody>
          <a:bodyPr/>
          <a:lstStyle/>
          <a:p>
            <a:r>
              <a:rPr lang="en-GB" b="1" dirty="0"/>
              <a:t>Implementation</a:t>
            </a:r>
            <a:endParaRPr lang="en-GB" dirty="0"/>
          </a:p>
        </p:txBody>
      </p:sp>
      <p:sp>
        <p:nvSpPr>
          <p:cNvPr id="3" name="Content Placeholder 2">
            <a:extLst>
              <a:ext uri="{FF2B5EF4-FFF2-40B4-BE49-F238E27FC236}">
                <a16:creationId xmlns:a16="http://schemas.microsoft.com/office/drawing/2014/main" id="{5BA89788-5F90-4C87-B597-E1ED3203C736}"/>
              </a:ext>
            </a:extLst>
          </p:cNvPr>
          <p:cNvSpPr>
            <a:spLocks noGrp="1"/>
          </p:cNvSpPr>
          <p:nvPr>
            <p:ph idx="1"/>
          </p:nvPr>
        </p:nvSpPr>
        <p:spPr/>
        <p:txBody>
          <a:bodyPr/>
          <a:lstStyle/>
          <a:p>
            <a:r>
              <a:rPr lang="en-GB" dirty="0"/>
              <a:t>The process of putting a decision or plan into effect or execution.</a:t>
            </a:r>
          </a:p>
          <a:p>
            <a:pPr marL="0" indent="0">
              <a:buNone/>
            </a:pPr>
            <a:endParaRPr lang="en-GB" dirty="0"/>
          </a:p>
        </p:txBody>
      </p:sp>
      <p:sp>
        <p:nvSpPr>
          <p:cNvPr id="4" name="Date Placeholder 3">
            <a:extLst>
              <a:ext uri="{FF2B5EF4-FFF2-40B4-BE49-F238E27FC236}">
                <a16:creationId xmlns:a16="http://schemas.microsoft.com/office/drawing/2014/main" id="{E48F0E4E-6BA1-4E5B-9CE2-D25D16302663}"/>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B109FADE-8FE1-4DC0-9ADB-E4C3A091D9D9}"/>
              </a:ext>
            </a:extLst>
          </p:cNvPr>
          <p:cNvSpPr>
            <a:spLocks noGrp="1"/>
          </p:cNvSpPr>
          <p:nvPr>
            <p:ph type="sldNum" sz="quarter" idx="12"/>
          </p:nvPr>
        </p:nvSpPr>
        <p:spPr/>
        <p:txBody>
          <a:bodyPr/>
          <a:lstStyle/>
          <a:p>
            <a:pPr>
              <a:defRPr/>
            </a:pPr>
            <a:fld id="{6550E941-99E4-4403-A917-B30FF69A9617}" type="slidenum">
              <a:rPr lang="en-GB" altLang="en-US" smtClean="0"/>
              <a:pPr>
                <a:defRPr/>
              </a:pPr>
              <a:t>34</a:t>
            </a:fld>
            <a:endParaRPr lang="en-GB" altLang="en-US"/>
          </a:p>
        </p:txBody>
      </p:sp>
    </p:spTree>
    <p:extLst>
      <p:ext uri="{BB962C8B-B14F-4D97-AF65-F5344CB8AC3E}">
        <p14:creationId xmlns:p14="http://schemas.microsoft.com/office/powerpoint/2010/main" val="3336627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B9980-2708-46EF-B5F9-BFDF714C607E}"/>
              </a:ext>
            </a:extLst>
          </p:cNvPr>
          <p:cNvSpPr>
            <a:spLocks noGrp="1"/>
          </p:cNvSpPr>
          <p:nvPr>
            <p:ph type="title"/>
          </p:nvPr>
        </p:nvSpPr>
        <p:spPr/>
        <p:txBody>
          <a:bodyPr/>
          <a:lstStyle/>
          <a:p>
            <a:r>
              <a:rPr lang="en-GB" b="1" dirty="0"/>
              <a:t>Control</a:t>
            </a:r>
            <a:endParaRPr lang="en-GB" dirty="0"/>
          </a:p>
        </p:txBody>
      </p:sp>
      <p:sp>
        <p:nvSpPr>
          <p:cNvPr id="3" name="Content Placeholder 2">
            <a:extLst>
              <a:ext uri="{FF2B5EF4-FFF2-40B4-BE49-F238E27FC236}">
                <a16:creationId xmlns:a16="http://schemas.microsoft.com/office/drawing/2014/main" id="{24E81733-A67C-4EDA-ADE9-B6CFA4368CD1}"/>
              </a:ext>
            </a:extLst>
          </p:cNvPr>
          <p:cNvSpPr>
            <a:spLocks noGrp="1"/>
          </p:cNvSpPr>
          <p:nvPr>
            <p:ph idx="1"/>
          </p:nvPr>
        </p:nvSpPr>
        <p:spPr/>
        <p:txBody>
          <a:bodyPr/>
          <a:lstStyle/>
          <a:p>
            <a:r>
              <a:rPr lang="en-GB" dirty="0"/>
              <a:t>Set of practices and procedures employed by firms to monitor and regulate their marketing activities in achieving their marketing objectives and strategy.</a:t>
            </a:r>
          </a:p>
        </p:txBody>
      </p:sp>
      <p:sp>
        <p:nvSpPr>
          <p:cNvPr id="4" name="Date Placeholder 3">
            <a:extLst>
              <a:ext uri="{FF2B5EF4-FFF2-40B4-BE49-F238E27FC236}">
                <a16:creationId xmlns:a16="http://schemas.microsoft.com/office/drawing/2014/main" id="{6F9ED26D-C148-4472-A1FB-2715D87BA9A8}"/>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395897ED-FED5-40C6-BB53-679F00729815}"/>
              </a:ext>
            </a:extLst>
          </p:cNvPr>
          <p:cNvSpPr>
            <a:spLocks noGrp="1"/>
          </p:cNvSpPr>
          <p:nvPr>
            <p:ph type="sldNum" sz="quarter" idx="12"/>
          </p:nvPr>
        </p:nvSpPr>
        <p:spPr/>
        <p:txBody>
          <a:bodyPr/>
          <a:lstStyle/>
          <a:p>
            <a:pPr>
              <a:defRPr/>
            </a:pPr>
            <a:fld id="{6550E941-99E4-4403-A917-B30FF69A9617}" type="slidenum">
              <a:rPr lang="en-GB" altLang="en-US" smtClean="0"/>
              <a:pPr>
                <a:defRPr/>
              </a:pPr>
              <a:t>35</a:t>
            </a:fld>
            <a:endParaRPr lang="en-GB" altLang="en-US"/>
          </a:p>
        </p:txBody>
      </p:sp>
    </p:spTree>
    <p:extLst>
      <p:ext uri="{BB962C8B-B14F-4D97-AF65-F5344CB8AC3E}">
        <p14:creationId xmlns:p14="http://schemas.microsoft.com/office/powerpoint/2010/main" val="33390034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6B022-26CD-4C00-81F6-5454830DB0A1}"/>
              </a:ext>
            </a:extLst>
          </p:cNvPr>
          <p:cNvSpPr>
            <a:spLocks noGrp="1"/>
          </p:cNvSpPr>
          <p:nvPr>
            <p:ph type="title"/>
          </p:nvPr>
        </p:nvSpPr>
        <p:spPr/>
        <p:txBody>
          <a:bodyPr/>
          <a:lstStyle/>
          <a:p>
            <a:r>
              <a:rPr lang="en-GB" sz="3200" b="1" dirty="0"/>
              <a:t>Summary</a:t>
            </a:r>
          </a:p>
        </p:txBody>
      </p:sp>
      <p:sp>
        <p:nvSpPr>
          <p:cNvPr id="3" name="Content Placeholder 2">
            <a:extLst>
              <a:ext uri="{FF2B5EF4-FFF2-40B4-BE49-F238E27FC236}">
                <a16:creationId xmlns:a16="http://schemas.microsoft.com/office/drawing/2014/main" id="{481366CC-C961-4837-AC10-A2695DBBA51A}"/>
              </a:ext>
            </a:extLst>
          </p:cNvPr>
          <p:cNvSpPr>
            <a:spLocks noGrp="1"/>
          </p:cNvSpPr>
          <p:nvPr>
            <p:ph idx="1"/>
          </p:nvPr>
        </p:nvSpPr>
        <p:spPr/>
        <p:txBody>
          <a:bodyPr/>
          <a:lstStyle/>
          <a:p>
            <a:r>
              <a:rPr lang="en-GB" sz="2400" dirty="0"/>
              <a:t>In this lecture we have identified and determined the stages in the marketing process.</a:t>
            </a:r>
          </a:p>
          <a:p>
            <a:endParaRPr lang="en-GB" sz="2400" dirty="0"/>
          </a:p>
          <a:p>
            <a:r>
              <a:rPr lang="en-GB" sz="2400" dirty="0"/>
              <a:t>We have determined the stages in the marketing process in the context of a marketing plan.</a:t>
            </a:r>
          </a:p>
        </p:txBody>
      </p:sp>
      <p:sp>
        <p:nvSpPr>
          <p:cNvPr id="4" name="Date Placeholder 3">
            <a:extLst>
              <a:ext uri="{FF2B5EF4-FFF2-40B4-BE49-F238E27FC236}">
                <a16:creationId xmlns:a16="http://schemas.microsoft.com/office/drawing/2014/main" id="{FEA51C3B-84BE-4E63-A6FB-583496A46E58}"/>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83DD922-B301-4B2B-B90C-85BE8C357F4E}"/>
              </a:ext>
            </a:extLst>
          </p:cNvPr>
          <p:cNvSpPr>
            <a:spLocks noGrp="1"/>
          </p:cNvSpPr>
          <p:nvPr>
            <p:ph type="sldNum" sz="quarter" idx="12"/>
          </p:nvPr>
        </p:nvSpPr>
        <p:spPr/>
        <p:txBody>
          <a:bodyPr/>
          <a:lstStyle/>
          <a:p>
            <a:pPr>
              <a:defRPr/>
            </a:pPr>
            <a:fld id="{6550E941-99E4-4403-A917-B30FF69A9617}" type="slidenum">
              <a:rPr lang="en-GB" altLang="en-US" smtClean="0"/>
              <a:pPr>
                <a:defRPr/>
              </a:pPr>
              <a:t>36</a:t>
            </a:fld>
            <a:endParaRPr lang="en-GB" altLang="en-US"/>
          </a:p>
        </p:txBody>
      </p:sp>
    </p:spTree>
    <p:extLst>
      <p:ext uri="{BB962C8B-B14F-4D97-AF65-F5344CB8AC3E}">
        <p14:creationId xmlns:p14="http://schemas.microsoft.com/office/powerpoint/2010/main" val="28029837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706A7E-87DE-6B0F-26DF-53C34A8B5E8B}"/>
              </a:ext>
            </a:extLst>
          </p:cNvPr>
          <p:cNvSpPr>
            <a:spLocks noGrp="1"/>
          </p:cNvSpPr>
          <p:nvPr>
            <p:ph type="title"/>
          </p:nvPr>
        </p:nvSpPr>
        <p:spPr/>
        <p:txBody>
          <a:bodyPr/>
          <a:lstStyle/>
          <a:p>
            <a:r>
              <a:rPr lang="en-GB" sz="3600" b="1" dirty="0"/>
              <a:t>References</a:t>
            </a:r>
          </a:p>
        </p:txBody>
      </p:sp>
      <p:sp>
        <p:nvSpPr>
          <p:cNvPr id="3" name="Content Placeholder 2">
            <a:extLst>
              <a:ext uri="{FF2B5EF4-FFF2-40B4-BE49-F238E27FC236}">
                <a16:creationId xmlns:a16="http://schemas.microsoft.com/office/drawing/2014/main" id="{51AD6E29-827F-5683-BFE1-3D32234CD27B}"/>
              </a:ext>
            </a:extLst>
          </p:cNvPr>
          <p:cNvSpPr>
            <a:spLocks noGrp="1"/>
          </p:cNvSpPr>
          <p:nvPr>
            <p:ph idx="1"/>
          </p:nvPr>
        </p:nvSpPr>
        <p:spPr/>
        <p:txBody>
          <a:bodyPr/>
          <a:lstStyle/>
          <a:p>
            <a:r>
              <a:rPr lang="en-GB" sz="2000" b="0" i="0" dirty="0">
                <a:solidFill>
                  <a:srgbClr val="000000"/>
                </a:solidFill>
                <a:effectLst/>
                <a:highlight>
                  <a:srgbClr val="FFFFFF"/>
                </a:highlight>
                <a:latin typeface="Arial" panose="020B0604020202020204" pitchFamily="34" charset="0"/>
                <a:cs typeface="Arial" panose="020B0604020202020204" pitchFamily="34" charset="0"/>
              </a:rPr>
              <a:t>John Gilbert Richardson, and Carolina Cooperative. </a:t>
            </a:r>
            <a:r>
              <a:rPr lang="en-GB" sz="2000" b="0" i="1" dirty="0">
                <a:solidFill>
                  <a:srgbClr val="000000"/>
                </a:solidFill>
                <a:effectLst/>
                <a:highlight>
                  <a:srgbClr val="FFFFFF"/>
                </a:highlight>
                <a:latin typeface="Arial" panose="020B0604020202020204" pitchFamily="34" charset="0"/>
                <a:cs typeface="Arial" panose="020B0604020202020204" pitchFamily="34" charset="0"/>
              </a:rPr>
              <a:t>Situational Analysis</a:t>
            </a:r>
            <a:r>
              <a:rPr lang="en-GB" sz="2000" b="0" i="0" dirty="0">
                <a:solidFill>
                  <a:srgbClr val="000000"/>
                </a:solidFill>
                <a:effectLst/>
                <a:highlight>
                  <a:srgbClr val="FFFFFF"/>
                </a:highlight>
                <a:latin typeface="Arial" panose="020B0604020202020204" pitchFamily="34" charset="0"/>
                <a:cs typeface="Arial" panose="020B0604020202020204" pitchFamily="34" charset="0"/>
              </a:rPr>
              <a:t>. Raleigh, N.C. Cooperative Extension Service, 2021.</a:t>
            </a:r>
          </a:p>
          <a:p>
            <a:endParaRPr lang="en-GB" sz="2000" dirty="0">
              <a:solidFill>
                <a:srgbClr val="000000"/>
              </a:solidFill>
              <a:highlight>
                <a:srgbClr val="FFFFFF"/>
              </a:highlight>
              <a:latin typeface="Arial" panose="020B0604020202020204" pitchFamily="34" charset="0"/>
              <a:cs typeface="Arial" panose="020B0604020202020204" pitchFamily="34" charset="0"/>
            </a:endParaRPr>
          </a:p>
          <a:p>
            <a:r>
              <a:rPr lang="en-GB" sz="2000" b="0" i="0" dirty="0">
                <a:solidFill>
                  <a:srgbClr val="000000"/>
                </a:solidFill>
                <a:effectLst/>
                <a:highlight>
                  <a:srgbClr val="FFFFFF"/>
                </a:highlight>
                <a:latin typeface="Arial" panose="020B0604020202020204" pitchFamily="34" charset="0"/>
                <a:cs typeface="Arial" panose="020B0604020202020204" pitchFamily="34" charset="0"/>
              </a:rPr>
              <a:t>Vanek, Michal. “Evaluation Methods of Swot Analysis .” </a:t>
            </a:r>
            <a:r>
              <a:rPr lang="en-GB" sz="2000" b="0" i="1" dirty="0" err="1">
                <a:solidFill>
                  <a:srgbClr val="000000"/>
                </a:solidFill>
                <a:effectLst/>
                <a:highlight>
                  <a:srgbClr val="FFFFFF"/>
                </a:highlight>
                <a:latin typeface="Arial" panose="020B0604020202020204" pitchFamily="34" charset="0"/>
                <a:cs typeface="Arial" panose="020B0604020202020204" pitchFamily="34" charset="0"/>
              </a:rPr>
              <a:t>GeoScience</a:t>
            </a:r>
            <a:r>
              <a:rPr lang="en-GB" sz="2000" b="0" i="1" dirty="0">
                <a:solidFill>
                  <a:srgbClr val="000000"/>
                </a:solidFill>
                <a:effectLst/>
                <a:highlight>
                  <a:srgbClr val="FFFFFF"/>
                </a:highlight>
                <a:latin typeface="Arial" panose="020B0604020202020204" pitchFamily="34" charset="0"/>
                <a:cs typeface="Arial" panose="020B0604020202020204" pitchFamily="34" charset="0"/>
              </a:rPr>
              <a:t> Engineering</a:t>
            </a:r>
            <a:r>
              <a:rPr lang="en-GB" sz="2000" b="0" i="0" dirty="0">
                <a:solidFill>
                  <a:srgbClr val="000000"/>
                </a:solidFill>
                <a:effectLst/>
                <a:highlight>
                  <a:srgbClr val="FFFFFF"/>
                </a:highlight>
                <a:latin typeface="Arial" panose="020B0604020202020204" pitchFamily="34" charset="0"/>
                <a:cs typeface="Arial" panose="020B0604020202020204" pitchFamily="34" charset="0"/>
              </a:rPr>
              <a:t>, vol. 58, no. 2, 1 June 2022, pp. 23–31.</a:t>
            </a:r>
          </a:p>
          <a:p>
            <a:endParaRPr lang="en-GB" sz="2000" dirty="0">
              <a:solidFill>
                <a:srgbClr val="000000"/>
              </a:solidFill>
              <a:highlight>
                <a:srgbClr val="FFFFFF"/>
              </a:highlight>
              <a:latin typeface="Arial" panose="020B0604020202020204" pitchFamily="34" charset="0"/>
              <a:cs typeface="Arial" panose="020B0604020202020204" pitchFamily="34" charset="0"/>
            </a:endParaRPr>
          </a:p>
          <a:p>
            <a:pPr>
              <a:lnSpc>
                <a:spcPct val="107000"/>
              </a:lnSpc>
              <a:spcAft>
                <a:spcPts val="65"/>
              </a:spcAft>
            </a:pPr>
            <a:r>
              <a:rPr lang="en-GB" sz="2000" kern="100" dirty="0">
                <a:solidFill>
                  <a:srgbClr val="000000"/>
                </a:solidFill>
                <a:effectLst/>
                <a:latin typeface="Arial" panose="020B0604020202020204" pitchFamily="34" charset="0"/>
                <a:ea typeface="Arial" panose="020B0604020202020204" pitchFamily="34" charset="0"/>
                <a:cs typeface="Arial" panose="020B0604020202020204" pitchFamily="34" charset="0"/>
              </a:rPr>
              <a:t>Kotler, P., Armstrong, G. and </a:t>
            </a:r>
            <a:r>
              <a:rPr lang="en-GB" sz="2000" kern="100" dirty="0" err="1">
                <a:solidFill>
                  <a:srgbClr val="000000"/>
                </a:solidFill>
                <a:effectLst/>
                <a:latin typeface="Arial" panose="020B0604020202020204" pitchFamily="34" charset="0"/>
                <a:ea typeface="Arial" panose="020B0604020202020204" pitchFamily="34" charset="0"/>
                <a:cs typeface="Arial" panose="020B0604020202020204" pitchFamily="34" charset="0"/>
              </a:rPr>
              <a:t>Opresnik</a:t>
            </a:r>
            <a:r>
              <a:rPr lang="en-GB" sz="2000" kern="100" dirty="0">
                <a:solidFill>
                  <a:srgbClr val="000000"/>
                </a:solidFill>
                <a:effectLst/>
                <a:latin typeface="Arial" panose="020B0604020202020204" pitchFamily="34" charset="0"/>
                <a:ea typeface="Arial" panose="020B0604020202020204" pitchFamily="34" charset="0"/>
                <a:cs typeface="Arial" panose="020B0604020202020204" pitchFamily="34" charset="0"/>
              </a:rPr>
              <a:t>, M.O. (2018). </a:t>
            </a:r>
            <a:r>
              <a:rPr lang="en-GB" sz="2000" i="1" kern="100" dirty="0">
                <a:solidFill>
                  <a:srgbClr val="000000"/>
                </a:solidFill>
                <a:effectLst/>
                <a:latin typeface="Arial" panose="020B0604020202020204" pitchFamily="34" charset="0"/>
                <a:ea typeface="Arial" panose="020B0604020202020204" pitchFamily="34" charset="0"/>
                <a:cs typeface="Arial" panose="020B0604020202020204" pitchFamily="34" charset="0"/>
              </a:rPr>
              <a:t>Principles of marketing</a:t>
            </a:r>
            <a:r>
              <a:rPr lang="en-GB" sz="2000" kern="100" dirty="0">
                <a:solidFill>
                  <a:srgbClr val="000000"/>
                </a:solidFill>
                <a:effectLst/>
                <a:latin typeface="Arial" panose="020B0604020202020204" pitchFamily="34" charset="0"/>
                <a:ea typeface="Arial" panose="020B0604020202020204" pitchFamily="34" charset="0"/>
                <a:cs typeface="Arial" panose="020B0604020202020204" pitchFamily="34" charset="0"/>
              </a:rPr>
              <a:t>. 17</a:t>
            </a:r>
            <a:r>
              <a:rPr lang="en-GB" sz="2000" kern="100" baseline="30000" dirty="0">
                <a:solidFill>
                  <a:srgbClr val="000000"/>
                </a:solidFill>
                <a:effectLst/>
                <a:latin typeface="Arial" panose="020B0604020202020204" pitchFamily="34" charset="0"/>
                <a:ea typeface="Arial" panose="020B0604020202020204" pitchFamily="34" charset="0"/>
                <a:cs typeface="Arial" panose="020B0604020202020204" pitchFamily="34" charset="0"/>
              </a:rPr>
              <a:t>th</a:t>
            </a:r>
            <a:r>
              <a:rPr lang="en-GB" sz="2000" kern="100" dirty="0">
                <a:solidFill>
                  <a:srgbClr val="000000"/>
                </a:solidFill>
                <a:effectLst/>
                <a:latin typeface="Arial" panose="020B0604020202020204" pitchFamily="34" charset="0"/>
                <a:ea typeface="Arial" panose="020B0604020202020204" pitchFamily="34" charset="0"/>
                <a:cs typeface="Arial" panose="020B0604020202020204" pitchFamily="34" charset="0"/>
              </a:rPr>
              <a:t> ed, global edition. Harlow: </a:t>
            </a:r>
            <a:r>
              <a:rPr lang="en-GB" sz="2000" dirty="0">
                <a:solidFill>
                  <a:srgbClr val="000000"/>
                </a:solidFill>
                <a:effectLst/>
                <a:latin typeface="Arial" panose="020B0604020202020204" pitchFamily="34" charset="0"/>
                <a:ea typeface="Arial" panose="020B0604020202020204" pitchFamily="34" charset="0"/>
                <a:cs typeface="Arial" panose="020B0604020202020204" pitchFamily="34" charset="0"/>
              </a:rPr>
              <a:t>Pearson. </a:t>
            </a:r>
            <a:endParaRPr lang="en-GB" sz="2000" dirty="0">
              <a:solidFill>
                <a:srgbClr val="000000"/>
              </a:solidFill>
              <a:highlight>
                <a:srgbClr val="FFFFFF"/>
              </a:highlight>
              <a:latin typeface="Arial" panose="020B0604020202020204" pitchFamily="34" charset="0"/>
              <a:cs typeface="Arial" panose="020B0604020202020204" pitchFamily="34" charset="0"/>
            </a:endParaRPr>
          </a:p>
          <a:p>
            <a:endParaRPr lang="en-GB" sz="2000" dirty="0"/>
          </a:p>
          <a:p>
            <a:pPr>
              <a:lnSpc>
                <a:spcPct val="97000"/>
              </a:lnSpc>
              <a:spcAft>
                <a:spcPts val="90"/>
              </a:spcAft>
            </a:pPr>
            <a:r>
              <a:rPr lang="en-GB" sz="1800" kern="100" dirty="0">
                <a:solidFill>
                  <a:srgbClr val="000000"/>
                </a:solidFill>
                <a:effectLst/>
                <a:latin typeface="Arial" panose="020B0604020202020204" pitchFamily="34" charset="0"/>
                <a:ea typeface="Arial" panose="020B0604020202020204" pitchFamily="34" charset="0"/>
              </a:rPr>
              <a:t>Hooley, G.J. &amp; </a:t>
            </a:r>
            <a:r>
              <a:rPr lang="en-GB" sz="1800" kern="100" dirty="0" err="1">
                <a:solidFill>
                  <a:srgbClr val="000000"/>
                </a:solidFill>
                <a:effectLst/>
                <a:latin typeface="Arial" panose="020B0604020202020204" pitchFamily="34" charset="0"/>
                <a:ea typeface="Arial" panose="020B0604020202020204" pitchFamily="34" charset="0"/>
              </a:rPr>
              <a:t>Nicoulaud</a:t>
            </a:r>
            <a:r>
              <a:rPr lang="en-GB" sz="1800" kern="100" dirty="0">
                <a:solidFill>
                  <a:srgbClr val="000000"/>
                </a:solidFill>
                <a:effectLst/>
                <a:latin typeface="Arial" panose="020B0604020202020204" pitchFamily="34" charset="0"/>
                <a:ea typeface="Arial" panose="020B0604020202020204" pitchFamily="34" charset="0"/>
              </a:rPr>
              <a:t>, J.M. (2020). </a:t>
            </a:r>
            <a:r>
              <a:rPr lang="en-GB" sz="1800" i="1" kern="100" dirty="0">
                <a:solidFill>
                  <a:srgbClr val="000000"/>
                </a:solidFill>
                <a:effectLst/>
                <a:latin typeface="Arial" panose="020B0604020202020204" pitchFamily="34" charset="0"/>
                <a:ea typeface="Arial" panose="020B0604020202020204" pitchFamily="34" charset="0"/>
              </a:rPr>
              <a:t>Marketing Strategy and Competitive Positioning.</a:t>
            </a:r>
            <a:r>
              <a:rPr lang="en-GB" sz="1800" kern="100" dirty="0">
                <a:solidFill>
                  <a:srgbClr val="000000"/>
                </a:solidFill>
                <a:effectLst/>
                <a:latin typeface="Arial" panose="020B0604020202020204" pitchFamily="34" charset="0"/>
                <a:ea typeface="Arial" panose="020B0604020202020204" pitchFamily="34" charset="0"/>
              </a:rPr>
              <a:t> 7</a:t>
            </a:r>
            <a:r>
              <a:rPr lang="en-GB" sz="1800" kern="100" baseline="30000" dirty="0">
                <a:solidFill>
                  <a:srgbClr val="000000"/>
                </a:solidFill>
                <a:effectLst/>
                <a:latin typeface="Arial" panose="020B0604020202020204" pitchFamily="34" charset="0"/>
                <a:ea typeface="Arial" panose="020B0604020202020204" pitchFamily="34" charset="0"/>
              </a:rPr>
              <a:t>th</a:t>
            </a:r>
            <a:r>
              <a:rPr lang="en-GB" sz="1800" kern="100" dirty="0">
                <a:solidFill>
                  <a:srgbClr val="000000"/>
                </a:solidFill>
                <a:effectLst/>
                <a:latin typeface="Arial" panose="020B0604020202020204" pitchFamily="34" charset="0"/>
                <a:ea typeface="Arial" panose="020B0604020202020204" pitchFamily="34" charset="0"/>
              </a:rPr>
              <a:t> ed. UK: </a:t>
            </a:r>
            <a:r>
              <a:rPr lang="en-GB" sz="1800" dirty="0">
                <a:solidFill>
                  <a:srgbClr val="000000"/>
                </a:solidFill>
                <a:effectLst/>
                <a:latin typeface="Arial" panose="020B0604020202020204" pitchFamily="34" charset="0"/>
                <a:ea typeface="Arial" panose="020B0604020202020204" pitchFamily="34" charset="0"/>
              </a:rPr>
              <a:t>Pearson Financial Times/Prentice Hall. </a:t>
            </a:r>
            <a:endParaRPr lang="en-GB" sz="2000" dirty="0"/>
          </a:p>
        </p:txBody>
      </p:sp>
      <p:sp>
        <p:nvSpPr>
          <p:cNvPr id="4" name="Date Placeholder 3">
            <a:extLst>
              <a:ext uri="{FF2B5EF4-FFF2-40B4-BE49-F238E27FC236}">
                <a16:creationId xmlns:a16="http://schemas.microsoft.com/office/drawing/2014/main" id="{4D4CBEDB-4883-41BC-7314-55140030DFF0}"/>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C25F7AB1-91B1-00D0-F4C9-CCF7CA249742}"/>
              </a:ext>
            </a:extLst>
          </p:cNvPr>
          <p:cNvSpPr>
            <a:spLocks noGrp="1"/>
          </p:cNvSpPr>
          <p:nvPr>
            <p:ph type="sldNum" sz="quarter" idx="12"/>
          </p:nvPr>
        </p:nvSpPr>
        <p:spPr/>
        <p:txBody>
          <a:bodyPr/>
          <a:lstStyle/>
          <a:p>
            <a:pPr>
              <a:defRPr/>
            </a:pPr>
            <a:fld id="{6550E941-99E4-4403-A917-B30FF69A9617}" type="slidenum">
              <a:rPr lang="en-GB" altLang="en-US" smtClean="0"/>
              <a:pPr>
                <a:defRPr/>
              </a:pPr>
              <a:t>37</a:t>
            </a:fld>
            <a:endParaRPr lang="en-GB" altLang="en-US"/>
          </a:p>
        </p:txBody>
      </p:sp>
    </p:spTree>
    <p:extLst>
      <p:ext uri="{BB962C8B-B14F-4D97-AF65-F5344CB8AC3E}">
        <p14:creationId xmlns:p14="http://schemas.microsoft.com/office/powerpoint/2010/main" val="32779734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965AD-9CC2-4011-A63D-FAA474D6419D}"/>
              </a:ext>
            </a:extLst>
          </p:cNvPr>
          <p:cNvSpPr>
            <a:spLocks noGrp="1"/>
          </p:cNvSpPr>
          <p:nvPr>
            <p:ph type="title"/>
          </p:nvPr>
        </p:nvSpPr>
        <p:spPr/>
        <p:txBody>
          <a:bodyPr/>
          <a:lstStyle/>
          <a:p>
            <a:br>
              <a:rPr lang="en-GB" b="1" u="sng" dirty="0"/>
            </a:br>
            <a:r>
              <a:rPr lang="en-GB" sz="2800" b="1" dirty="0"/>
              <a:t>References</a:t>
            </a:r>
            <a:br>
              <a:rPr lang="en-GB" dirty="0"/>
            </a:br>
            <a:endParaRPr lang="en-GB" dirty="0"/>
          </a:p>
        </p:txBody>
      </p:sp>
      <p:sp>
        <p:nvSpPr>
          <p:cNvPr id="3" name="Content Placeholder 2">
            <a:extLst>
              <a:ext uri="{FF2B5EF4-FFF2-40B4-BE49-F238E27FC236}">
                <a16:creationId xmlns:a16="http://schemas.microsoft.com/office/drawing/2014/main" id="{11F3D5B0-BAE0-4B3F-A10E-8062C5D43B47}"/>
              </a:ext>
            </a:extLst>
          </p:cNvPr>
          <p:cNvSpPr>
            <a:spLocks noGrp="1"/>
          </p:cNvSpPr>
          <p:nvPr>
            <p:ph idx="1"/>
          </p:nvPr>
        </p:nvSpPr>
        <p:spPr/>
        <p:txBody>
          <a:bodyPr/>
          <a:lstStyle/>
          <a:p>
            <a:pPr>
              <a:lnSpc>
                <a:spcPct val="200000"/>
              </a:lnSpc>
            </a:pPr>
            <a:r>
              <a:rPr lang="en-GB" sz="1600" dirty="0">
                <a:effectLst/>
                <a:latin typeface="Arial" panose="020B0604020202020204" pitchFamily="34" charset="0"/>
                <a:cs typeface="Arial" panose="020B0604020202020204" pitchFamily="34" charset="0"/>
              </a:rPr>
              <a:t>Hague, Paul. </a:t>
            </a:r>
            <a:r>
              <a:rPr lang="en-GB" sz="1600" i="1" dirty="0">
                <a:effectLst/>
                <a:latin typeface="Arial" panose="020B0604020202020204" pitchFamily="34" charset="0"/>
                <a:cs typeface="Arial" panose="020B0604020202020204" pitchFamily="34" charset="0"/>
              </a:rPr>
              <a:t>The Business Models Handbook : Templates, Theory and Case Studies</a:t>
            </a:r>
            <a:r>
              <a:rPr lang="en-GB" sz="1600" dirty="0">
                <a:effectLst/>
                <a:latin typeface="Arial" panose="020B0604020202020204" pitchFamily="34" charset="0"/>
                <a:cs typeface="Arial" panose="020B0604020202020204" pitchFamily="34" charset="0"/>
              </a:rPr>
              <a:t>. London, United Kingdom ; New York, Ny, Kogan Page Limited, 2019.</a:t>
            </a:r>
          </a:p>
          <a:p>
            <a:pPr marL="457200" indent="-457200">
              <a:lnSpc>
                <a:spcPct val="200000"/>
              </a:lnSpc>
            </a:pPr>
            <a:r>
              <a:rPr lang="en-GB" sz="1600" dirty="0">
                <a:effectLst/>
                <a:latin typeface="Arial" panose="020B0604020202020204" pitchFamily="34" charset="0"/>
                <a:cs typeface="Arial" panose="020B0604020202020204" pitchFamily="34" charset="0"/>
              </a:rPr>
              <a:t>Jenkins, Abby. “How Does Vertical Integration Work?” </a:t>
            </a:r>
            <a:r>
              <a:rPr lang="en-GB" sz="1600" i="1" dirty="0">
                <a:effectLst/>
                <a:latin typeface="Arial" panose="020B0604020202020204" pitchFamily="34" charset="0"/>
                <a:cs typeface="Arial" panose="020B0604020202020204" pitchFamily="34" charset="0"/>
              </a:rPr>
              <a:t>Oracle NetSuite</a:t>
            </a:r>
            <a:r>
              <a:rPr lang="en-GB" sz="1600" dirty="0">
                <a:effectLst/>
                <a:latin typeface="Arial" panose="020B0604020202020204" pitchFamily="34" charset="0"/>
                <a:cs typeface="Arial" panose="020B0604020202020204" pitchFamily="34" charset="0"/>
              </a:rPr>
              <a:t>, 5 Jan. 2023, www.netsuite.com/portal/resource/articles/erp/vertical-integration.shtml.</a:t>
            </a:r>
          </a:p>
          <a:p>
            <a:pPr marL="457200" indent="-457200">
              <a:lnSpc>
                <a:spcPct val="200000"/>
              </a:lnSpc>
            </a:pPr>
            <a:r>
              <a:rPr lang="en-GB" sz="1600" dirty="0">
                <a:effectLst/>
                <a:latin typeface="Arial" panose="020B0604020202020204" pitchFamily="34" charset="0"/>
                <a:cs typeface="Arial" panose="020B0604020202020204" pitchFamily="34" charset="0"/>
              </a:rPr>
              <a:t>Kotler, Philip, et al. </a:t>
            </a:r>
            <a:r>
              <a:rPr lang="en-GB" sz="1600" i="1" dirty="0">
                <a:effectLst/>
                <a:latin typeface="Arial" panose="020B0604020202020204" pitchFamily="34" charset="0"/>
                <a:cs typeface="Arial" panose="020B0604020202020204" pitchFamily="34" charset="0"/>
              </a:rPr>
              <a:t>Principles of Marketing</a:t>
            </a:r>
            <a:r>
              <a:rPr lang="en-GB" sz="1600" dirty="0">
                <a:effectLst/>
                <a:latin typeface="Arial" panose="020B0604020202020204" pitchFamily="34" charset="0"/>
                <a:cs typeface="Arial" panose="020B0604020202020204" pitchFamily="34" charset="0"/>
              </a:rPr>
              <a:t>. 8th ed., Harlow, Pearson, 2019.</a:t>
            </a:r>
          </a:p>
          <a:p>
            <a:pPr marL="457200" indent="-457200">
              <a:lnSpc>
                <a:spcPct val="200000"/>
              </a:lnSpc>
            </a:pPr>
            <a:r>
              <a:rPr lang="en-GB" sz="1600" dirty="0">
                <a:effectLst/>
                <a:latin typeface="Arial" panose="020B0604020202020204" pitchFamily="34" charset="0"/>
                <a:cs typeface="Arial" panose="020B0604020202020204" pitchFamily="34" charset="0"/>
              </a:rPr>
              <a:t>“What Is Vertical Integration? Definition and Types - Business Jargons.” </a:t>
            </a:r>
            <a:r>
              <a:rPr lang="en-GB" sz="1600" i="1" dirty="0">
                <a:effectLst/>
                <a:latin typeface="Arial" panose="020B0604020202020204" pitchFamily="34" charset="0"/>
                <a:cs typeface="Arial" panose="020B0604020202020204" pitchFamily="34" charset="0"/>
              </a:rPr>
              <a:t>Business Jargons</a:t>
            </a:r>
            <a:r>
              <a:rPr lang="en-GB" sz="1600" dirty="0">
                <a:effectLst/>
                <a:latin typeface="Arial" panose="020B0604020202020204" pitchFamily="34" charset="0"/>
                <a:cs typeface="Arial" panose="020B0604020202020204" pitchFamily="34" charset="0"/>
              </a:rPr>
              <a:t>, 19 June 2017, businessjargons.com/vertical-integration.html.</a:t>
            </a:r>
          </a:p>
          <a:p>
            <a:endParaRPr lang="en-GB" dirty="0"/>
          </a:p>
        </p:txBody>
      </p:sp>
      <p:sp>
        <p:nvSpPr>
          <p:cNvPr id="4" name="Date Placeholder 3">
            <a:extLst>
              <a:ext uri="{FF2B5EF4-FFF2-40B4-BE49-F238E27FC236}">
                <a16:creationId xmlns:a16="http://schemas.microsoft.com/office/drawing/2014/main" id="{C3C42267-11E9-4F4F-A297-758149C41134}"/>
              </a:ext>
            </a:extLst>
          </p:cNvPr>
          <p:cNvSpPr>
            <a:spLocks noGrp="1"/>
          </p:cNvSpPr>
          <p:nvPr>
            <p:ph type="dt" sz="half" idx="10"/>
          </p:nvPr>
        </p:nvSpPr>
        <p:spPr/>
        <p:txBody>
          <a:bodyPr/>
          <a:lstStyle/>
          <a:p>
            <a:pPr>
              <a:defRPr/>
            </a:pPr>
            <a:fld id="{2303D31F-598B-47EE-BA37-93F097A3D676}" type="datetime1">
              <a:rPr lang="en-GB" altLang="en-US" smtClean="0"/>
              <a:pPr>
                <a:defRPr/>
              </a:pPr>
              <a:t>12/09/2024</a:t>
            </a:fld>
            <a:endParaRPr lang="en-GB" altLang="en-US"/>
          </a:p>
        </p:txBody>
      </p:sp>
      <p:sp>
        <p:nvSpPr>
          <p:cNvPr id="5" name="Slide Number Placeholder 4">
            <a:extLst>
              <a:ext uri="{FF2B5EF4-FFF2-40B4-BE49-F238E27FC236}">
                <a16:creationId xmlns:a16="http://schemas.microsoft.com/office/drawing/2014/main" id="{136ADA37-2713-4B88-85F3-A11E07C7E6CF}"/>
              </a:ext>
            </a:extLst>
          </p:cNvPr>
          <p:cNvSpPr>
            <a:spLocks noGrp="1"/>
          </p:cNvSpPr>
          <p:nvPr>
            <p:ph type="sldNum" sz="quarter" idx="12"/>
          </p:nvPr>
        </p:nvSpPr>
        <p:spPr/>
        <p:txBody>
          <a:bodyPr/>
          <a:lstStyle/>
          <a:p>
            <a:pPr>
              <a:defRPr/>
            </a:pPr>
            <a:fld id="{6550E941-99E4-4403-A917-B30FF69A9617}" type="slidenum">
              <a:rPr lang="en-GB" altLang="en-US" smtClean="0"/>
              <a:pPr>
                <a:defRPr/>
              </a:pPr>
              <a:t>38</a:t>
            </a:fld>
            <a:endParaRPr lang="en-GB" altLang="en-US"/>
          </a:p>
        </p:txBody>
      </p:sp>
    </p:spTree>
    <p:extLst>
      <p:ext uri="{BB962C8B-B14F-4D97-AF65-F5344CB8AC3E}">
        <p14:creationId xmlns:p14="http://schemas.microsoft.com/office/powerpoint/2010/main" val="314678254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2326</TotalTime>
  <Words>1564</Words>
  <Application>Microsoft Office PowerPoint</Application>
  <PresentationFormat>On-screen Show (4:3)</PresentationFormat>
  <Paragraphs>228</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Myriad Pro</vt:lpstr>
      <vt:lpstr>Verdana</vt:lpstr>
      <vt:lpstr>20140311PresentationUWTSDTemplate</vt:lpstr>
      <vt:lpstr>LCBB5015</vt:lpstr>
      <vt:lpstr>Learning Objectives</vt:lpstr>
      <vt:lpstr>Five Marketing Concepts</vt:lpstr>
      <vt:lpstr>The Production Concept</vt:lpstr>
      <vt:lpstr>The Product Concept</vt:lpstr>
      <vt:lpstr>The Selling Concept</vt:lpstr>
      <vt:lpstr>The Marketing Concept</vt:lpstr>
      <vt:lpstr>The Marketing Concept</vt:lpstr>
      <vt:lpstr>The Societal Marketing Concept</vt:lpstr>
      <vt:lpstr>The Ansoff Matrix</vt:lpstr>
      <vt:lpstr>Market Penetration</vt:lpstr>
      <vt:lpstr>Product Development</vt:lpstr>
      <vt:lpstr> Market Development</vt:lpstr>
      <vt:lpstr>Diversification</vt:lpstr>
      <vt:lpstr>Different Types of Diversification</vt:lpstr>
      <vt:lpstr>Vertical Integration</vt:lpstr>
      <vt:lpstr>SWOT Analysis</vt:lpstr>
      <vt:lpstr>Weaknesses</vt:lpstr>
      <vt:lpstr>Opportunities</vt:lpstr>
      <vt:lpstr>Threats</vt:lpstr>
      <vt:lpstr> Group Exercise </vt:lpstr>
      <vt:lpstr>Summary</vt:lpstr>
      <vt:lpstr>LCBB5015</vt:lpstr>
      <vt:lpstr>Learning Objectives</vt:lpstr>
      <vt:lpstr>The Marketing Process</vt:lpstr>
      <vt:lpstr>PowerPoint Presentation</vt:lpstr>
      <vt:lpstr>Situational Analysis</vt:lpstr>
      <vt:lpstr>Situational Analysis</vt:lpstr>
      <vt:lpstr>Situational Analysis</vt:lpstr>
      <vt:lpstr>Situational Analysis</vt:lpstr>
      <vt:lpstr>Situational Analysis</vt:lpstr>
      <vt:lpstr>Objectives</vt:lpstr>
      <vt:lpstr>Strategy</vt:lpstr>
      <vt:lpstr>Implementation</vt:lpstr>
      <vt:lpstr>Control</vt:lpstr>
      <vt:lpstr>Summary</vt:lpstr>
      <vt:lpstr>References</vt:lpstr>
      <vt:lpstr> References </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Ejike Udeogu</cp:lastModifiedBy>
  <cp:revision>147</cp:revision>
  <cp:lastPrinted>2018-07-09T15:27:01Z</cp:lastPrinted>
  <dcterms:created xsi:type="dcterms:W3CDTF">2002-10-07T19:43:58Z</dcterms:created>
  <dcterms:modified xsi:type="dcterms:W3CDTF">2024-09-12T08:26:01Z</dcterms:modified>
</cp:coreProperties>
</file>