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9" r:id="rId3"/>
    <p:sldId id="283" r:id="rId4"/>
    <p:sldId id="260" r:id="rId5"/>
    <p:sldId id="273" r:id="rId6"/>
    <p:sldId id="276" r:id="rId7"/>
    <p:sldId id="261" r:id="rId8"/>
    <p:sldId id="262" r:id="rId9"/>
    <p:sldId id="277" r:id="rId10"/>
    <p:sldId id="263" r:id="rId11"/>
    <p:sldId id="279" r:id="rId12"/>
    <p:sldId id="264" r:id="rId13"/>
    <p:sldId id="278" r:id="rId14"/>
    <p:sldId id="274" r:id="rId15"/>
    <p:sldId id="275" r:id="rId16"/>
    <p:sldId id="280" r:id="rId17"/>
    <p:sldId id="265" r:id="rId18"/>
    <p:sldId id="272" r:id="rId19"/>
    <p:sldId id="281" r:id="rId20"/>
    <p:sldId id="266" r:id="rId21"/>
    <p:sldId id="282" r:id="rId22"/>
    <p:sldId id="267" r:id="rId23"/>
    <p:sldId id="268" r:id="rId24"/>
    <p:sldId id="271"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EA7884-AB04-B113-A6B5-BBEDEC289F77}" v="567" dt="2020-11-19T14:12:53.189"/>
    <p1510:client id="{5C38E8EA-759C-406E-BAD9-9AFF57D91C8E}" v="2" dt="2020-11-16T14:11:53.3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2" d="100"/>
          <a:sy n="72" d="100"/>
        </p:scale>
        <p:origin x="456" y="6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12/6/2020</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363686225"/>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12/6/2020</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1638695087"/>
      </p:ext>
    </p:extLst>
  </p:cSld>
  <p:clrMap bg1="lt1" tx1="dk1" bg2="lt2" tx2="dk2" accent1="accent1" accent2="accent2" accent3="accent3" accent4="accent4" accent5="accent5" accent6="accent6" hlink="hlink" folHlink="folHlink"/>
  <p:sldLayoutIdLst>
    <p:sldLayoutId id="2147483700" r:id="rId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slideshare.net/cPrime/your-team-is-agile-but-is-it-performing" TargetMode="Externa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s://www.sandler.com/blog/6-benefits-of-teamwork-in-the-workplace/" TargetMode="External"/><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hyperlink" Target="http://www.mspguide.org/tool/tuckman-forming-norming-storming-performing" TargetMode="External"/><Relationship Id="rId4" Type="http://schemas.openxmlformats.org/officeDocument/2006/relationships/hyperlink" Target="https://careerservices.erau.edu/blog/2020/04/23/becoming-an-effective-team-member/"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budtoboss.com/personal-professional-development/10-hats-leaders-must-wear/" TargetMode="External"/><Relationship Id="rId3" Type="http://schemas.openxmlformats.org/officeDocument/2006/relationships/hyperlink" Target="https://www.indeed.com/career-advice/career-development/types-of-team-conflict" TargetMode="External"/><Relationship Id="rId7" Type="http://schemas.openxmlformats.org/officeDocument/2006/relationships/hyperlink" Target="https://www.slideshare.net/cPrime/your-team-is-agile-but-is-it-performing" TargetMode="Externa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hyperlink" Target="https://www.shrm.org/hr-today/news/hr-magazine/0517/pages/why-workplace-conflict-can-be-healthy.aspx.%20Accessed%207/11/2020" TargetMode="External"/><Relationship Id="rId5" Type="http://schemas.openxmlformats.org/officeDocument/2006/relationships/hyperlink" Target="https://www.shrm.org/authors/Pages/Dori-Meinert.aspx" TargetMode="External"/><Relationship Id="rId4" Type="http://schemas.openxmlformats.org/officeDocument/2006/relationships/hyperlink" Target="https://www.indeed.com/career-advice/career-development/steps-to-building-a-successful-team" TargetMode="External"/><Relationship Id="rId9" Type="http://schemas.openxmlformats.org/officeDocument/2006/relationships/hyperlink" Target="https://www.indeed.com/career-advice/career-development/belbin-team-ro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052B717E-679E-41A4-B95A-8F7DFAD3F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3">
            <a:extLst>
              <a:ext uri="{FF2B5EF4-FFF2-40B4-BE49-F238E27FC236}">
                <a16:creationId xmlns:a16="http://schemas.microsoft.com/office/drawing/2014/main" id="{0B0EB278-F8C7-43AD-BCE2-A2F4D98C4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1"/>
            <a:ext cx="7960944" cy="6859759"/>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3837993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3837993 w 6125882"/>
              <a:gd name="connsiteY4" fmla="*/ 0 h 6857998"/>
              <a:gd name="connsiteX0" fmla="*/ 3244301 w 6125882"/>
              <a:gd name="connsiteY0" fmla="*/ 0 h 6868949"/>
              <a:gd name="connsiteX1" fmla="*/ 6125882 w 6125882"/>
              <a:gd name="connsiteY1" fmla="*/ 10951 h 6868949"/>
              <a:gd name="connsiteX2" fmla="*/ 6125882 w 6125882"/>
              <a:gd name="connsiteY2" fmla="*/ 6868949 h 6868949"/>
              <a:gd name="connsiteX3" fmla="*/ 0 w 6125882"/>
              <a:gd name="connsiteY3" fmla="*/ 6856996 h 6868949"/>
              <a:gd name="connsiteX4" fmla="*/ 3244301 w 6125882"/>
              <a:gd name="connsiteY4" fmla="*/ 0 h 6868949"/>
              <a:gd name="connsiteX0" fmla="*/ 3010169 w 6125882"/>
              <a:gd name="connsiteY0" fmla="*/ 0 h 6868949"/>
              <a:gd name="connsiteX1" fmla="*/ 6125882 w 6125882"/>
              <a:gd name="connsiteY1" fmla="*/ 10951 h 6868949"/>
              <a:gd name="connsiteX2" fmla="*/ 6125882 w 6125882"/>
              <a:gd name="connsiteY2" fmla="*/ 6868949 h 6868949"/>
              <a:gd name="connsiteX3" fmla="*/ 0 w 6125882"/>
              <a:gd name="connsiteY3" fmla="*/ 6856996 h 6868949"/>
              <a:gd name="connsiteX4" fmla="*/ 3010169 w 6125882"/>
              <a:gd name="connsiteY4" fmla="*/ 0 h 6868949"/>
              <a:gd name="connsiteX0" fmla="*/ 2951635 w 6067348"/>
              <a:gd name="connsiteY0" fmla="*/ 0 h 6868949"/>
              <a:gd name="connsiteX1" fmla="*/ 6067348 w 6067348"/>
              <a:gd name="connsiteY1" fmla="*/ 10951 h 6868949"/>
              <a:gd name="connsiteX2" fmla="*/ 6067348 w 6067348"/>
              <a:gd name="connsiteY2" fmla="*/ 6868949 h 6868949"/>
              <a:gd name="connsiteX3" fmla="*/ 0 w 6067348"/>
              <a:gd name="connsiteY3" fmla="*/ 6867946 h 6868949"/>
              <a:gd name="connsiteX4" fmla="*/ 2951635 w 6067348"/>
              <a:gd name="connsiteY4" fmla="*/ 0 h 6868949"/>
              <a:gd name="connsiteX0" fmla="*/ 2762929 w 6067348"/>
              <a:gd name="connsiteY0" fmla="*/ 0 h 6859759"/>
              <a:gd name="connsiteX1" fmla="*/ 6067348 w 6067348"/>
              <a:gd name="connsiteY1" fmla="*/ 1761 h 6859759"/>
              <a:gd name="connsiteX2" fmla="*/ 6067348 w 6067348"/>
              <a:gd name="connsiteY2" fmla="*/ 6859759 h 6859759"/>
              <a:gd name="connsiteX3" fmla="*/ 0 w 6067348"/>
              <a:gd name="connsiteY3" fmla="*/ 6858756 h 6859759"/>
              <a:gd name="connsiteX4" fmla="*/ 2762929 w 6067348"/>
              <a:gd name="connsiteY4" fmla="*/ 0 h 6859759"/>
              <a:gd name="connsiteX0" fmla="*/ 2675315 w 6067348"/>
              <a:gd name="connsiteY0" fmla="*/ 0 h 6859759"/>
              <a:gd name="connsiteX1" fmla="*/ 6067348 w 6067348"/>
              <a:gd name="connsiteY1" fmla="*/ 1761 h 6859759"/>
              <a:gd name="connsiteX2" fmla="*/ 6067348 w 6067348"/>
              <a:gd name="connsiteY2" fmla="*/ 6859759 h 6859759"/>
              <a:gd name="connsiteX3" fmla="*/ 0 w 6067348"/>
              <a:gd name="connsiteY3" fmla="*/ 6858756 h 6859759"/>
              <a:gd name="connsiteX4" fmla="*/ 2675315 w 6067348"/>
              <a:gd name="connsiteY4" fmla="*/ 0 h 6859759"/>
              <a:gd name="connsiteX0" fmla="*/ 2446171 w 5838204"/>
              <a:gd name="connsiteY0" fmla="*/ 0 h 6859759"/>
              <a:gd name="connsiteX1" fmla="*/ 5838204 w 5838204"/>
              <a:gd name="connsiteY1" fmla="*/ 1761 h 6859759"/>
              <a:gd name="connsiteX2" fmla="*/ 5838204 w 5838204"/>
              <a:gd name="connsiteY2" fmla="*/ 6859759 h 6859759"/>
              <a:gd name="connsiteX3" fmla="*/ 0 w 5838204"/>
              <a:gd name="connsiteY3" fmla="*/ 6858756 h 6859759"/>
              <a:gd name="connsiteX4" fmla="*/ 2446171 w 5838204"/>
              <a:gd name="connsiteY4" fmla="*/ 0 h 6859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38204" h="6859759">
                <a:moveTo>
                  <a:pt x="2446171" y="0"/>
                </a:moveTo>
                <a:lnTo>
                  <a:pt x="5838204" y="1761"/>
                </a:lnTo>
                <a:lnTo>
                  <a:pt x="5838204" y="6859759"/>
                </a:lnTo>
                <a:lnTo>
                  <a:pt x="0" y="6858756"/>
                </a:lnTo>
                <a:lnTo>
                  <a:pt x="2446171"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227105" y="541964"/>
            <a:ext cx="6307315" cy="5745233"/>
          </a:xfrm>
        </p:spPr>
        <p:txBody>
          <a:bodyPr vert="horz" lIns="91440" tIns="45720" rIns="91440" bIns="45720" rtlCol="0" anchor="t">
            <a:normAutofit/>
          </a:bodyPr>
          <a:lstStyle/>
          <a:p>
            <a:br>
              <a:rPr lang="en-GB" sz="2000" i="0" dirty="0">
                <a:latin typeface="Arial"/>
                <a:ea typeface="+mj-lt"/>
                <a:cs typeface="+mj-lt"/>
              </a:rPr>
            </a:br>
            <a:br>
              <a:rPr lang="en-GB" sz="2000" i="0" dirty="0">
                <a:latin typeface="Arial"/>
                <a:ea typeface="+mj-lt"/>
                <a:cs typeface="+mj-lt"/>
              </a:rPr>
            </a:br>
            <a:br>
              <a:rPr lang="en-GB" sz="2000" i="0" dirty="0">
                <a:latin typeface="Arial"/>
                <a:ea typeface="+mj-lt"/>
                <a:cs typeface="+mj-lt"/>
              </a:rPr>
            </a:br>
            <a:r>
              <a:rPr lang="en-GB" sz="2000" b="1" i="0" dirty="0">
                <a:latin typeface="Arial"/>
                <a:ea typeface="+mj-lt"/>
                <a:cs typeface="+mj-lt"/>
              </a:rPr>
              <a:t>MODULE CODE</a:t>
            </a:r>
            <a:r>
              <a:rPr lang="en-GB" sz="2000" i="0" dirty="0">
                <a:latin typeface="Arial"/>
                <a:ea typeface="+mj-lt"/>
                <a:cs typeface="+mj-lt"/>
              </a:rPr>
              <a:t>: BMSW4002 </a:t>
            </a:r>
            <a:br>
              <a:rPr lang="en-GB" sz="2000" i="0" dirty="0">
                <a:latin typeface="Arial"/>
                <a:ea typeface="+mj-lt"/>
                <a:cs typeface="+mj-lt"/>
              </a:rPr>
            </a:br>
            <a:r>
              <a:rPr lang="en-US" sz="2000" b="1" i="0" dirty="0">
                <a:latin typeface="Arial"/>
                <a:ea typeface="+mj-lt"/>
                <a:cs typeface="+mj-lt"/>
              </a:rPr>
              <a:t>Module title: </a:t>
            </a:r>
            <a:r>
              <a:rPr lang="en-US" sz="2000" i="0" dirty="0">
                <a:latin typeface="Arial"/>
                <a:ea typeface="+mj-lt"/>
                <a:cs typeface="+mj-lt"/>
              </a:rPr>
              <a:t>Effective Team Working &amp; Communication</a:t>
            </a:r>
            <a:r>
              <a:rPr lang="en-GB" sz="2000" i="0" dirty="0">
                <a:latin typeface="Arial"/>
                <a:ea typeface="+mj-lt"/>
                <a:cs typeface="+mj-lt"/>
              </a:rPr>
              <a:t> </a:t>
            </a:r>
            <a:endParaRPr lang="en-US" sz="2000" u="sng">
              <a:latin typeface="Arial"/>
              <a:ea typeface="+mj-lt"/>
              <a:cs typeface="Arial"/>
            </a:endParaRPr>
          </a:p>
          <a:p>
            <a:r>
              <a:rPr lang="en-US" sz="2000" b="1" i="0" dirty="0">
                <a:latin typeface="Arial"/>
                <a:ea typeface="+mj-lt"/>
                <a:cs typeface="+mj-lt"/>
              </a:rPr>
              <a:t>Module Lectures name:</a:t>
            </a:r>
            <a:r>
              <a:rPr lang="en-GB" sz="2000" i="0" dirty="0">
                <a:latin typeface="Arial"/>
                <a:ea typeface="+mj-lt"/>
                <a:cs typeface="+mj-lt"/>
              </a:rPr>
              <a:t> </a:t>
            </a:r>
            <a:r>
              <a:rPr lang="en-US" sz="2000" i="0" dirty="0">
                <a:latin typeface="Arial"/>
                <a:ea typeface="+mj-lt"/>
                <a:cs typeface="+mj-lt"/>
              </a:rPr>
              <a:t>Saqib Shamim</a:t>
            </a:r>
            <a:r>
              <a:rPr lang="en-GB" sz="2000" i="0" dirty="0">
                <a:latin typeface="Arial"/>
                <a:ea typeface="+mj-lt"/>
                <a:cs typeface="+mj-lt"/>
              </a:rPr>
              <a:t> </a:t>
            </a:r>
            <a:br>
              <a:rPr lang="en-GB" sz="2000" i="0" u="sng" dirty="0">
                <a:latin typeface="Arial"/>
                <a:ea typeface="+mj-lt"/>
                <a:cs typeface="+mj-lt"/>
              </a:rPr>
            </a:br>
            <a:br>
              <a:rPr lang="en-GB" sz="2000" i="0" u="sng" dirty="0">
                <a:latin typeface="Arial"/>
                <a:ea typeface="+mj-lt"/>
                <a:cs typeface="+mj-lt"/>
              </a:rPr>
            </a:br>
            <a:r>
              <a:rPr lang="en-GB" sz="2000" b="1" i="0" dirty="0">
                <a:latin typeface="Arial"/>
                <a:ea typeface="+mj-lt"/>
                <a:cs typeface="+mj-lt"/>
              </a:rPr>
              <a:t>group presentation </a:t>
            </a:r>
            <a:br>
              <a:rPr lang="en-GB" sz="2000" b="1" i="0" dirty="0">
                <a:latin typeface="Arial"/>
                <a:ea typeface="+mj-lt"/>
                <a:cs typeface="+mj-lt"/>
              </a:rPr>
            </a:br>
            <a:r>
              <a:rPr lang="en-US" sz="2000" b="1" i="0" dirty="0">
                <a:latin typeface="Arial"/>
                <a:ea typeface="+mj-lt"/>
                <a:cs typeface="+mj-lt"/>
              </a:rPr>
              <a:t>Assignment title:</a:t>
            </a:r>
            <a:r>
              <a:rPr lang="en-GB" sz="2000" i="0" dirty="0">
                <a:latin typeface="Arial"/>
                <a:ea typeface="+mj-lt"/>
                <a:cs typeface="+mj-lt"/>
              </a:rPr>
              <a:t> effective team working</a:t>
            </a:r>
            <a:br>
              <a:rPr lang="en-GB" sz="2000" i="0" dirty="0">
                <a:latin typeface="Arial"/>
                <a:ea typeface="+mj-lt"/>
                <a:cs typeface="+mj-lt"/>
              </a:rPr>
            </a:br>
            <a:br>
              <a:rPr lang="en-GB" sz="2000" i="0" u="sng" dirty="0">
                <a:latin typeface="Arial"/>
                <a:ea typeface="+mj-lt"/>
                <a:cs typeface="+mj-lt"/>
              </a:rPr>
            </a:br>
            <a:r>
              <a:rPr lang="en-GB" sz="2000" b="1" i="0" dirty="0">
                <a:latin typeface="Arial"/>
                <a:ea typeface="+mj-lt"/>
                <a:cs typeface="+mj-lt"/>
              </a:rPr>
              <a:t>Partners :</a:t>
            </a:r>
            <a:br>
              <a:rPr lang="en-GB" sz="2000" i="0" u="sng" dirty="0">
                <a:latin typeface="Arial"/>
                <a:ea typeface="+mj-lt"/>
                <a:cs typeface="+mj-lt"/>
              </a:rPr>
            </a:br>
            <a:r>
              <a:rPr lang="en-GB" sz="2000" i="0" dirty="0">
                <a:latin typeface="Arial"/>
                <a:ea typeface="+mj-lt"/>
                <a:cs typeface="+mj-lt"/>
              </a:rPr>
              <a:t>•RAZVAN OLARU : </a:t>
            </a:r>
            <a:r>
              <a:rPr lang="en-GB" sz="2000" b="1" i="0" dirty="0">
                <a:latin typeface="Arial"/>
                <a:ea typeface="+mj-lt"/>
                <a:cs typeface="+mj-lt"/>
              </a:rPr>
              <a:t>STUDENT ID: 1921597</a:t>
            </a:r>
            <a:br>
              <a:rPr lang="en-GB" sz="2000" b="1" i="0" dirty="0">
                <a:latin typeface="Arial"/>
                <a:ea typeface="+mj-lt"/>
                <a:cs typeface="+mj-lt"/>
              </a:rPr>
            </a:br>
            <a:r>
              <a:rPr lang="en-GB" sz="2000" i="0" dirty="0">
                <a:latin typeface="Arial"/>
                <a:ea typeface="+mj-lt"/>
                <a:cs typeface="+mj-lt"/>
              </a:rPr>
              <a:t>•AUREL DUMITRACHE : </a:t>
            </a:r>
            <a:r>
              <a:rPr lang="en-GB" sz="2000" b="1" i="0" dirty="0">
                <a:latin typeface="Arial"/>
                <a:ea typeface="+mj-lt"/>
                <a:cs typeface="+mj-lt"/>
              </a:rPr>
              <a:t>STUDENT ID: 1921268</a:t>
            </a:r>
            <a:endParaRPr lang="en-US" sz="2000" b="1" u="sng" dirty="0">
              <a:latin typeface="Arial"/>
              <a:cs typeface="Arial"/>
            </a:endParaRPr>
          </a:p>
          <a:p>
            <a:pPr algn="l"/>
            <a:r>
              <a:rPr lang="en-GB" sz="2000" i="0" dirty="0">
                <a:latin typeface="Arial"/>
                <a:ea typeface="+mj-lt"/>
                <a:cs typeface="+mj-lt"/>
              </a:rPr>
              <a:t>•Gratiela Beatrice Anghel : </a:t>
            </a:r>
            <a:r>
              <a:rPr lang="en-GB" sz="2000" b="1" i="0" dirty="0">
                <a:latin typeface="Arial"/>
                <a:ea typeface="+mj-lt"/>
                <a:cs typeface="+mj-lt"/>
              </a:rPr>
              <a:t>Student ID: 1931637</a:t>
            </a:r>
            <a:endParaRPr lang="en-GB" sz="2000" b="1">
              <a:latin typeface="Arial"/>
              <a:cs typeface="Arial"/>
            </a:endParaRPr>
          </a:p>
          <a:p>
            <a:pPr algn="l"/>
            <a:r>
              <a:rPr lang="en-GB" sz="2000" i="0" dirty="0">
                <a:latin typeface="Arial"/>
                <a:ea typeface="+mj-lt"/>
                <a:cs typeface="+mj-lt"/>
              </a:rPr>
              <a:t>•Cosmin </a:t>
            </a:r>
            <a:r>
              <a:rPr lang="en-GB" sz="2000" i="0" dirty="0" err="1">
                <a:latin typeface="Arial"/>
                <a:ea typeface="+mj-lt"/>
                <a:cs typeface="+mj-lt"/>
              </a:rPr>
              <a:t>Tudosie</a:t>
            </a:r>
            <a:r>
              <a:rPr lang="en-GB" sz="2000" i="0" dirty="0">
                <a:latin typeface="Arial"/>
                <a:ea typeface="+mj-lt"/>
                <a:cs typeface="+mj-lt"/>
              </a:rPr>
              <a:t> : </a:t>
            </a:r>
            <a:r>
              <a:rPr lang="en-GB" sz="2000" b="1" i="0" dirty="0">
                <a:latin typeface="Arial"/>
                <a:ea typeface="+mj-lt"/>
                <a:cs typeface="+mj-lt"/>
              </a:rPr>
              <a:t>Student ID: 1921421</a:t>
            </a:r>
            <a:endParaRPr lang="en-GB" sz="2000" b="1" dirty="0">
              <a:latin typeface="Arial"/>
            </a:endParaRPr>
          </a:p>
          <a:p>
            <a:pPr algn="l"/>
            <a:endParaRPr lang="en-GB" sz="5400" dirty="0"/>
          </a:p>
        </p:txBody>
      </p:sp>
      <p:cxnSp>
        <p:nvCxnSpPr>
          <p:cNvPr id="22" name="Straight Connector 12">
            <a:extLst>
              <a:ext uri="{FF2B5EF4-FFF2-40B4-BE49-F238E27FC236}">
                <a16:creationId xmlns:a16="http://schemas.microsoft.com/office/drawing/2014/main" id="{50A7A0AD-25ED-4137-AA04-A0E36CAA8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1187" y="10631"/>
            <a:ext cx="876073" cy="68580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14">
            <a:extLst>
              <a:ext uri="{FF2B5EF4-FFF2-40B4-BE49-F238E27FC236}">
                <a16:creationId xmlns:a16="http://schemas.microsoft.com/office/drawing/2014/main" id="{B186F20B-6445-4368-B022-F9EABF1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307961" y="640726"/>
            <a:ext cx="2884039" cy="621727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16">
            <a:extLst>
              <a:ext uri="{FF2B5EF4-FFF2-40B4-BE49-F238E27FC236}">
                <a16:creationId xmlns:a16="http://schemas.microsoft.com/office/drawing/2014/main" id="{99F97BBF-9EBF-4BEE-B39C-E6C666941D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4086" y="0"/>
            <a:ext cx="2757914" cy="142520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drawing, food&#10;&#10;Description automatically generated">
            <a:extLst>
              <a:ext uri="{FF2B5EF4-FFF2-40B4-BE49-F238E27FC236}">
                <a16:creationId xmlns:a16="http://schemas.microsoft.com/office/drawing/2014/main" id="{11B99D61-7DCA-4F1E-8B29-E40A25D75DBF}"/>
              </a:ext>
            </a:extLst>
          </p:cNvPr>
          <p:cNvPicPr>
            <a:picLocks noChangeAspect="1"/>
          </p:cNvPicPr>
          <p:nvPr/>
        </p:nvPicPr>
        <p:blipFill>
          <a:blip r:embed="rId2"/>
          <a:stretch>
            <a:fillRect/>
          </a:stretch>
        </p:blipFill>
        <p:spPr>
          <a:xfrm>
            <a:off x="6613585" y="937065"/>
            <a:ext cx="5562600" cy="499243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39818" y="1259440"/>
            <a:ext cx="4492425" cy="4339119"/>
          </a:xfrm>
          <a:prstGeom prst="rect">
            <a:avLst/>
          </a:prstGeom>
        </p:spPr>
      </p:pic>
      <p:sp>
        <p:nvSpPr>
          <p:cNvPr id="5" name="TextBox 4">
            <a:extLst>
              <a:ext uri="{FF2B5EF4-FFF2-40B4-BE49-F238E27FC236}">
                <a16:creationId xmlns:a16="http://schemas.microsoft.com/office/drawing/2014/main" id="{15D1DEC5-F0EC-492B-8D23-12980F3D08DD}"/>
              </a:ext>
            </a:extLst>
          </p:cNvPr>
          <p:cNvSpPr txBox="1"/>
          <p:nvPr/>
        </p:nvSpPr>
        <p:spPr>
          <a:xfrm>
            <a:off x="4572062" y="662610"/>
            <a:ext cx="7419400"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500" b="1" i="1" u="sng" dirty="0">
                <a:highlight>
                  <a:srgbClr val="FFFF00"/>
                </a:highlight>
                <a:latin typeface="Arial" panose="020B0604020202020204" pitchFamily="34" charset="0"/>
                <a:cs typeface="Arial" panose="020B0604020202020204" pitchFamily="34" charset="0"/>
              </a:rPr>
              <a:t>To company X,</a:t>
            </a:r>
          </a:p>
          <a:p>
            <a:endParaRPr lang="en-US" sz="2500" b="1" i="1" u="sng" dirty="0">
              <a:latin typeface="Arial" panose="020B0604020202020204" pitchFamily="34" charset="0"/>
              <a:cs typeface="Arial" panose="020B0604020202020204" pitchFamily="34" charset="0"/>
            </a:endParaRPr>
          </a:p>
          <a:p>
            <a:r>
              <a:rPr lang="en-US" sz="2500" dirty="0">
                <a:latin typeface="Arial" panose="020B0604020202020204" pitchFamily="34" charset="0"/>
                <a:cs typeface="Arial" panose="020B0604020202020204" pitchFamily="34" charset="0"/>
              </a:rPr>
              <a:t> This presentation will inform Company X about  our company and what we will do to implement successful team development.</a:t>
            </a:r>
          </a:p>
          <a:p>
            <a:r>
              <a:rPr lang="en-US" sz="2500" dirty="0">
                <a:latin typeface="Arial" panose="020B0604020202020204" pitchFamily="34" charset="0"/>
                <a:cs typeface="Arial" panose="020B0604020202020204" pitchFamily="34" charset="0"/>
              </a:rPr>
              <a:t>The steps to introduce effective team working in your company are: </a:t>
            </a:r>
          </a:p>
          <a:p>
            <a:r>
              <a:rPr lang="en-US" sz="2500" b="1" dirty="0">
                <a:latin typeface="Arial" panose="020B0604020202020204" pitchFamily="34" charset="0"/>
                <a:cs typeface="Arial" panose="020B0604020202020204" pitchFamily="34" charset="0"/>
              </a:rPr>
              <a:t> Benefits of the working team</a:t>
            </a:r>
          </a:p>
          <a:p>
            <a:r>
              <a:rPr lang="en-US" sz="2500" b="1" dirty="0">
                <a:latin typeface="Arial" panose="020B0604020202020204" pitchFamily="34" charset="0"/>
                <a:cs typeface="Arial" panose="020B0604020202020204" pitchFamily="34" charset="0"/>
              </a:rPr>
              <a:t> Stage of team development</a:t>
            </a:r>
          </a:p>
          <a:p>
            <a:r>
              <a:rPr lang="en-US" sz="2500" b="1" dirty="0">
                <a:latin typeface="Arial" panose="020B0604020202020204" pitchFamily="34" charset="0"/>
                <a:cs typeface="Arial" panose="020B0604020202020204" pitchFamily="34" charset="0"/>
              </a:rPr>
              <a:t>Team roles</a:t>
            </a:r>
          </a:p>
          <a:p>
            <a:r>
              <a:rPr lang="en-US" sz="2500" b="1" dirty="0">
                <a:latin typeface="Arial" panose="020B0604020202020204" pitchFamily="34" charset="0"/>
                <a:cs typeface="Arial" panose="020B0604020202020204" pitchFamily="34" charset="0"/>
              </a:rPr>
              <a:t>Managing conflict</a:t>
            </a:r>
          </a:p>
          <a:p>
            <a:r>
              <a:rPr lang="en-US" sz="2500" b="1" dirty="0">
                <a:latin typeface="Arial" panose="020B0604020202020204" pitchFamily="34" charset="0"/>
                <a:cs typeface="Arial" panose="020B0604020202020204" pitchFamily="34" charset="0"/>
              </a:rPr>
              <a:t>Successful team development</a:t>
            </a:r>
          </a:p>
          <a:p>
            <a:endParaRPr lang="en-GB" dirty="0"/>
          </a:p>
          <a:p>
            <a:pPr algn="l"/>
            <a:endParaRPr lang="en-GB" dirty="0"/>
          </a:p>
        </p:txBody>
      </p:sp>
    </p:spTree>
    <p:extLst>
      <p:ext uri="{BB962C8B-B14F-4D97-AF65-F5344CB8AC3E}">
        <p14:creationId xmlns:p14="http://schemas.microsoft.com/office/powerpoint/2010/main" val="1650380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F43512DF-10D6-4CF9-AA30-A010A7EA2A83}"/>
              </a:ext>
            </a:extLst>
          </p:cNvPr>
          <p:cNvSpPr>
            <a:spLocks noGrp="1"/>
          </p:cNvSpPr>
          <p:nvPr>
            <p:ph type="subTitle" idx="1"/>
          </p:nvPr>
        </p:nvSpPr>
        <p:spPr>
          <a:xfrm>
            <a:off x="5621255" y="286827"/>
            <a:ext cx="4717557" cy="1135529"/>
          </a:xfrm>
        </p:spPr>
        <p:txBody>
          <a:bodyPr>
            <a:normAutofit/>
          </a:bodyPr>
          <a:lstStyle/>
          <a:p>
            <a:r>
              <a:rPr lang="en-US" sz="2000" dirty="0">
                <a:highlight>
                  <a:srgbClr val="FFFF00"/>
                </a:highlight>
                <a:latin typeface="Arial" panose="020B0604020202020204" pitchFamily="34" charset="0"/>
                <a:cs typeface="Arial" panose="020B0604020202020204" pitchFamily="34" charset="0"/>
              </a:rPr>
              <a:t>1. Introduce of effective team working</a:t>
            </a:r>
            <a:endParaRPr lang="en-GB" sz="2000" dirty="0">
              <a:highlight>
                <a:srgbClr val="FFFF00"/>
              </a:highlight>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39818" y="1259440"/>
            <a:ext cx="4492425" cy="4339119"/>
          </a:xfrm>
          <a:prstGeom prst="rect">
            <a:avLst/>
          </a:prstGeom>
        </p:spPr>
      </p:pic>
      <p:sp>
        <p:nvSpPr>
          <p:cNvPr id="5" name="TextBox 4">
            <a:extLst>
              <a:ext uri="{FF2B5EF4-FFF2-40B4-BE49-F238E27FC236}">
                <a16:creationId xmlns:a16="http://schemas.microsoft.com/office/drawing/2014/main" id="{15D1DEC5-F0EC-492B-8D23-12980F3D08DD}"/>
              </a:ext>
            </a:extLst>
          </p:cNvPr>
          <p:cNvSpPr txBox="1"/>
          <p:nvPr/>
        </p:nvSpPr>
        <p:spPr>
          <a:xfrm>
            <a:off x="4356400" y="1422356"/>
            <a:ext cx="7875418" cy="59554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a:latin typeface="Arial"/>
                <a:ea typeface="+mn-lt"/>
                <a:cs typeface="+mn-lt"/>
              </a:rPr>
              <a:t>According to Heathfield(2019), "A team is any group of people organized to work together". As a team, people will collaborate to archive a proposed goal together.</a:t>
            </a:r>
            <a:endParaRPr lang="en-US" sz="2500" dirty="0">
              <a:latin typeface="Arial"/>
              <a:ea typeface="+mn-lt"/>
              <a:cs typeface="+mn-lt"/>
            </a:endParaRPr>
          </a:p>
          <a:p>
            <a:r>
              <a:rPr lang="en-GB" sz="2500" dirty="0">
                <a:latin typeface="Arial"/>
                <a:ea typeface="+mn-lt"/>
                <a:cs typeface="+mn-lt"/>
              </a:rPr>
              <a:t>In 1965, Bruce Tuckman established one of the essential systems for team formation. Based on his investigations on team behaviour in different environments, Tuckman developed a team model representing the various stages for people to do in to become a team. They represent the essential and necessary steps from handling difficulties, undertaking obstacle, obtaining solutions, and finally archiving outcome as a team.  (MULTI-STAKEHOLDER PARTNERSHIPS N.D.)</a:t>
            </a:r>
          </a:p>
          <a:p>
            <a:endParaRPr lang="en-GB" sz="2000" dirty="0">
              <a:latin typeface="Arial"/>
            </a:endParaRPr>
          </a:p>
          <a:p>
            <a:endParaRPr lang="en-GB" dirty="0"/>
          </a:p>
          <a:p>
            <a:pPr algn="l"/>
            <a:endParaRPr lang="en-GB" dirty="0"/>
          </a:p>
        </p:txBody>
      </p:sp>
    </p:spTree>
    <p:extLst>
      <p:ext uri="{BB962C8B-B14F-4D97-AF65-F5344CB8AC3E}">
        <p14:creationId xmlns:p14="http://schemas.microsoft.com/office/powerpoint/2010/main" val="3570723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F43512DF-10D6-4CF9-AA30-A010A7EA2A83}"/>
              </a:ext>
            </a:extLst>
          </p:cNvPr>
          <p:cNvSpPr>
            <a:spLocks noGrp="1"/>
          </p:cNvSpPr>
          <p:nvPr>
            <p:ph type="subTitle" idx="1"/>
          </p:nvPr>
        </p:nvSpPr>
        <p:spPr>
          <a:xfrm>
            <a:off x="5621255" y="286827"/>
            <a:ext cx="4717557" cy="1135529"/>
          </a:xfrm>
        </p:spPr>
        <p:txBody>
          <a:bodyPr>
            <a:normAutofit/>
          </a:bodyPr>
          <a:lstStyle/>
          <a:p>
            <a:r>
              <a:rPr lang="en-US" sz="2000" dirty="0">
                <a:highlight>
                  <a:srgbClr val="FFFF00"/>
                </a:highlight>
                <a:latin typeface="Arial" panose="020B0604020202020204" pitchFamily="34" charset="0"/>
                <a:cs typeface="Arial" panose="020B0604020202020204" pitchFamily="34" charset="0"/>
              </a:rPr>
              <a:t>2. Benefits of working team</a:t>
            </a:r>
            <a:endParaRPr lang="en-GB" sz="2000" dirty="0">
              <a:highlight>
                <a:srgbClr val="FFFF00"/>
              </a:highlight>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39818" y="1259440"/>
            <a:ext cx="4302883" cy="4339119"/>
          </a:xfrm>
          <a:prstGeom prst="rect">
            <a:avLst/>
          </a:prstGeom>
        </p:spPr>
      </p:pic>
      <p:sp>
        <p:nvSpPr>
          <p:cNvPr id="5" name="TextBox 4">
            <a:extLst>
              <a:ext uri="{FF2B5EF4-FFF2-40B4-BE49-F238E27FC236}">
                <a16:creationId xmlns:a16="http://schemas.microsoft.com/office/drawing/2014/main" id="{9EA525AD-F3C1-4305-8281-E769D514F813}"/>
              </a:ext>
            </a:extLst>
          </p:cNvPr>
          <p:cNvSpPr txBox="1"/>
          <p:nvPr/>
        </p:nvSpPr>
        <p:spPr>
          <a:xfrm>
            <a:off x="4350288" y="1278145"/>
            <a:ext cx="7849299"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a:latin typeface="Arial" panose="020B0604020202020204" pitchFamily="34" charset="0"/>
                <a:ea typeface="+mn-lt"/>
                <a:cs typeface="Arial" panose="020B0604020202020204" pitchFamily="34" charset="0"/>
              </a:rPr>
              <a:t>According to Mattson (2017), “Two heads are better than one.” That suggests that teamwork benefits the workplace in many ways:</a:t>
            </a:r>
            <a:endParaRPr lang="en-US" sz="2500" dirty="0">
              <a:latin typeface="Arial" panose="020B0604020202020204" pitchFamily="34" charset="0"/>
              <a:cs typeface="Arial" panose="020B0604020202020204" pitchFamily="34" charset="0"/>
            </a:endParaRPr>
          </a:p>
          <a:p>
            <a:pPr marL="342900" indent="-342900">
              <a:buFont typeface="Arial"/>
              <a:buChar char="•"/>
            </a:pPr>
            <a:r>
              <a:rPr lang="en-GB" sz="2500" dirty="0">
                <a:latin typeface="Arial" panose="020B0604020202020204" pitchFamily="34" charset="0"/>
                <a:ea typeface="+mn-lt"/>
                <a:cs typeface="Arial" panose="020B0604020202020204" pitchFamily="34" charset="0"/>
              </a:rPr>
              <a:t>Creativity increases when people act together on a team by joining each crew member viewpoint to generate solutions. Cooperating and sharing the information will benefit them to improve their knowledge and get new abilities in the workplace. </a:t>
            </a:r>
          </a:p>
          <a:p>
            <a:pPr marL="342900" indent="-342900">
              <a:buFont typeface="Arial"/>
              <a:buChar char="•"/>
            </a:pPr>
            <a:r>
              <a:rPr lang="en-GB" sz="2500" dirty="0">
                <a:latin typeface="Arial" panose="020B0604020202020204" pitchFamily="34" charset="0"/>
                <a:cs typeface="Arial" panose="020B0604020202020204" pitchFamily="34" charset="0"/>
              </a:rPr>
              <a:t>Combines team strengths, as each team members holds unique skills. Recognising these skills, members can determine how to connect their abilities and grow a more powerful team.</a:t>
            </a:r>
          </a:p>
          <a:p>
            <a:pPr marL="342900" indent="-342900">
              <a:buFont typeface="Arial"/>
              <a:buChar char="•"/>
            </a:pPr>
            <a:endParaRPr lang="en-GB" dirty="0"/>
          </a:p>
          <a:p>
            <a:pPr marL="342900" indent="-342900">
              <a:buFont typeface="Arial"/>
              <a:buChar char="•"/>
            </a:pPr>
            <a:endParaRPr lang="en-GB" dirty="0"/>
          </a:p>
        </p:txBody>
      </p:sp>
    </p:spTree>
    <p:extLst>
      <p:ext uri="{BB962C8B-B14F-4D97-AF65-F5344CB8AC3E}">
        <p14:creationId xmlns:p14="http://schemas.microsoft.com/office/powerpoint/2010/main" val="491960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39818" y="1259440"/>
            <a:ext cx="4834673" cy="4339119"/>
          </a:xfrm>
          <a:prstGeom prst="rect">
            <a:avLst/>
          </a:prstGeom>
        </p:spPr>
      </p:pic>
      <p:sp>
        <p:nvSpPr>
          <p:cNvPr id="5" name="TextBox 4">
            <a:extLst>
              <a:ext uri="{FF2B5EF4-FFF2-40B4-BE49-F238E27FC236}">
                <a16:creationId xmlns:a16="http://schemas.microsoft.com/office/drawing/2014/main" id="{9EA525AD-F3C1-4305-8281-E769D514F813}"/>
              </a:ext>
            </a:extLst>
          </p:cNvPr>
          <p:cNvSpPr txBox="1"/>
          <p:nvPr/>
        </p:nvSpPr>
        <p:spPr>
          <a:xfrm>
            <a:off x="4451231" y="554967"/>
            <a:ext cx="7645877" cy="65248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500" dirty="0">
                <a:latin typeface="Arial" panose="020B0604020202020204" pitchFamily="34" charset="0"/>
                <a:ea typeface="+mn-lt"/>
                <a:cs typeface="Arial" panose="020B0604020202020204" pitchFamily="34" charset="0"/>
              </a:rPr>
              <a:t>Building trust will make significant relationships among co-workers. That means that the team will be more efficient, and they will enjoy working together as a strong team. </a:t>
            </a:r>
          </a:p>
          <a:p>
            <a:pPr marL="342900" indent="-342900">
              <a:buFont typeface="Arial"/>
              <a:buChar char="•"/>
            </a:pPr>
            <a:r>
              <a:rPr lang="en-GB" sz="2500" dirty="0">
                <a:latin typeface="Arial" panose="020B0604020202020204" pitchFamily="34" charset="0"/>
                <a:ea typeface="+mn-lt"/>
                <a:cs typeface="Arial" panose="020B0604020202020204" pitchFamily="34" charset="0"/>
              </a:rPr>
              <a:t>The teamwork will develop a unique skill where they will learn how to solve the conflicts themselves. </a:t>
            </a:r>
            <a:endParaRPr lang="en-US" sz="2500" dirty="0">
              <a:latin typeface="Arial" panose="020B0604020202020204" pitchFamily="34" charset="0"/>
              <a:ea typeface="+mn-lt"/>
              <a:cs typeface="Arial" panose="020B0604020202020204" pitchFamily="34" charset="0"/>
            </a:endParaRPr>
          </a:p>
          <a:p>
            <a:pPr marL="342900" indent="-342900">
              <a:buFont typeface="Arial"/>
              <a:buChar char="•"/>
            </a:pPr>
            <a:r>
              <a:rPr lang="en-GB" sz="2500" dirty="0">
                <a:latin typeface="Arial" panose="020B0604020202020204" pitchFamily="34" charset="0"/>
                <a:ea typeface="+mn-lt"/>
                <a:cs typeface="Arial" panose="020B0604020202020204" pitchFamily="34" charset="0"/>
              </a:rPr>
              <a:t>Team projects support workers to feel proud of their participation. Producing important collective work make the crew feel fulfilled. Operating to reach the company goals lets employees feel connected to the company. This way creates loyalty, managing to a greater level of career achievement between workers.</a:t>
            </a:r>
          </a:p>
          <a:p>
            <a:pPr marL="342900" indent="-342900">
              <a:buFont typeface="Arial"/>
              <a:buChar char="•"/>
            </a:pPr>
            <a:endParaRPr lang="en-GB" sz="2500" dirty="0">
              <a:latin typeface="Arial" panose="020B0604020202020204" pitchFamily="34" charset="0"/>
              <a:ea typeface="+mn-lt"/>
              <a:cs typeface="Arial" panose="020B0604020202020204" pitchFamily="34" charset="0"/>
            </a:endParaRPr>
          </a:p>
          <a:p>
            <a:r>
              <a:rPr lang="en-GB" sz="2500" dirty="0">
                <a:latin typeface="Arial" panose="020B0604020202020204" pitchFamily="34" charset="0"/>
                <a:ea typeface="+mn-lt"/>
                <a:cs typeface="Arial" panose="020B0604020202020204" pitchFamily="34" charset="0"/>
              </a:rPr>
              <a:t>(Mattson 2017)</a:t>
            </a:r>
            <a:endParaRPr lang="en-GB" sz="2500" dirty="0">
              <a:latin typeface="Arial" panose="020B0604020202020204" pitchFamily="34" charset="0"/>
              <a:cs typeface="Arial" panose="020B0604020202020204" pitchFamily="34" charset="0"/>
            </a:endParaRPr>
          </a:p>
          <a:p>
            <a:pPr marL="342900" indent="-342900">
              <a:buFont typeface="Arial"/>
              <a:buChar char="•"/>
            </a:pPr>
            <a:endParaRPr lang="en-GB" dirty="0"/>
          </a:p>
        </p:txBody>
      </p:sp>
    </p:spTree>
    <p:extLst>
      <p:ext uri="{BB962C8B-B14F-4D97-AF65-F5344CB8AC3E}">
        <p14:creationId xmlns:p14="http://schemas.microsoft.com/office/powerpoint/2010/main" val="3918438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39818" y="1259440"/>
            <a:ext cx="4834673" cy="4339119"/>
          </a:xfrm>
          <a:prstGeom prst="rect">
            <a:avLst/>
          </a:prstGeom>
        </p:spPr>
      </p:pic>
      <p:sp>
        <p:nvSpPr>
          <p:cNvPr id="5" name="TextBox 4">
            <a:extLst>
              <a:ext uri="{FF2B5EF4-FFF2-40B4-BE49-F238E27FC236}">
                <a16:creationId xmlns:a16="http://schemas.microsoft.com/office/drawing/2014/main" id="{9EA525AD-F3C1-4305-8281-E769D514F813}"/>
              </a:ext>
            </a:extLst>
          </p:cNvPr>
          <p:cNvSpPr txBox="1"/>
          <p:nvPr/>
        </p:nvSpPr>
        <p:spPr>
          <a:xfrm>
            <a:off x="4451231" y="554967"/>
            <a:ext cx="7645877" cy="57554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500" dirty="0">
                <a:latin typeface="Arial" panose="020B0604020202020204" pitchFamily="34" charset="0"/>
                <a:ea typeface="+mn-lt"/>
                <a:cs typeface="Arial" panose="020B0604020202020204" pitchFamily="34" charset="0"/>
              </a:rPr>
              <a:t>Operating as a team allows the crew members to get more risk, as they possess the support of the whole team to fall back on in the event of failure. Experiencing progress as a team is a bonding practice. A crew working together will produce great ideas.  Teamwork enables workers the freedom to think outside the box by knowing how to solve disputes and trust co-workers to provide their best ideas. Learning from team workers and increase each other’s abilities to produce more effective outcomes in the workplace.</a:t>
            </a:r>
          </a:p>
          <a:p>
            <a:pPr marL="342900" indent="-342900">
              <a:buFont typeface="Arial"/>
              <a:buChar char="•"/>
            </a:pPr>
            <a:endParaRPr lang="en-GB" sz="2500" dirty="0">
              <a:latin typeface="Arial" panose="020B0604020202020204" pitchFamily="34" charset="0"/>
              <a:ea typeface="+mn-lt"/>
              <a:cs typeface="Arial" panose="020B0604020202020204" pitchFamily="34" charset="0"/>
            </a:endParaRPr>
          </a:p>
          <a:p>
            <a:pPr marL="342900" indent="-342900">
              <a:buFont typeface="Arial"/>
              <a:buChar char="•"/>
            </a:pPr>
            <a:endParaRPr lang="en-GB" sz="2500" dirty="0">
              <a:latin typeface="Arial" panose="020B0604020202020204" pitchFamily="34" charset="0"/>
              <a:ea typeface="+mn-lt"/>
              <a:cs typeface="Arial" panose="020B0604020202020204" pitchFamily="34" charset="0"/>
            </a:endParaRPr>
          </a:p>
          <a:p>
            <a:r>
              <a:rPr lang="en-GB" sz="2500" dirty="0">
                <a:latin typeface="Arial" panose="020B0604020202020204" pitchFamily="34" charset="0"/>
                <a:ea typeface="+mn-lt"/>
                <a:cs typeface="Arial" panose="020B0604020202020204" pitchFamily="34" charset="0"/>
              </a:rPr>
              <a:t>(Mattson 2017)</a:t>
            </a:r>
            <a:endParaRPr lang="en-GB" sz="2500" dirty="0">
              <a:latin typeface="Arial" panose="020B0604020202020204" pitchFamily="34" charset="0"/>
              <a:cs typeface="Arial" panose="020B0604020202020204" pitchFamily="34" charset="0"/>
            </a:endParaRPr>
          </a:p>
          <a:p>
            <a:pPr marL="342900" indent="-342900">
              <a:buFont typeface="Arial"/>
              <a:buChar char="•"/>
            </a:pPr>
            <a:endParaRPr lang="en-GB" dirty="0"/>
          </a:p>
        </p:txBody>
      </p:sp>
    </p:spTree>
    <p:extLst>
      <p:ext uri="{BB962C8B-B14F-4D97-AF65-F5344CB8AC3E}">
        <p14:creationId xmlns:p14="http://schemas.microsoft.com/office/powerpoint/2010/main" val="2249478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F43512DF-10D6-4CF9-AA30-A010A7EA2A83}"/>
              </a:ext>
            </a:extLst>
          </p:cNvPr>
          <p:cNvSpPr>
            <a:spLocks noGrp="1"/>
          </p:cNvSpPr>
          <p:nvPr>
            <p:ph type="subTitle" idx="1"/>
          </p:nvPr>
        </p:nvSpPr>
        <p:spPr>
          <a:xfrm>
            <a:off x="5621255" y="286827"/>
            <a:ext cx="4717557" cy="1135529"/>
          </a:xfrm>
        </p:spPr>
        <p:txBody>
          <a:bodyPr>
            <a:normAutofit/>
          </a:bodyPr>
          <a:lstStyle/>
          <a:p>
            <a:r>
              <a:rPr lang="en-US" sz="2000" dirty="0">
                <a:highlight>
                  <a:srgbClr val="00FF00"/>
                </a:highlight>
                <a:latin typeface="Arial" panose="020B0604020202020204" pitchFamily="34" charset="0"/>
                <a:cs typeface="Arial" panose="020B0604020202020204" pitchFamily="34" charset="0"/>
              </a:rPr>
              <a:t>3. Stage of team development</a:t>
            </a:r>
            <a:endParaRPr lang="en-GB" sz="2000" dirty="0">
              <a:highlight>
                <a:srgbClr val="00FF00"/>
              </a:highlight>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39818" y="1259440"/>
            <a:ext cx="4834673" cy="4339119"/>
          </a:xfrm>
          <a:prstGeom prst="rect">
            <a:avLst/>
          </a:prstGeom>
        </p:spPr>
      </p:pic>
      <p:sp>
        <p:nvSpPr>
          <p:cNvPr id="5" name="TextBox 4">
            <a:extLst>
              <a:ext uri="{FF2B5EF4-FFF2-40B4-BE49-F238E27FC236}">
                <a16:creationId xmlns:a16="http://schemas.microsoft.com/office/drawing/2014/main" id="{4268E8D8-8BAE-42EB-ABCA-A64CF6B1B5BE}"/>
              </a:ext>
            </a:extLst>
          </p:cNvPr>
          <p:cNvSpPr txBox="1"/>
          <p:nvPr/>
        </p:nvSpPr>
        <p:spPr>
          <a:xfrm>
            <a:off x="4646228" y="1259440"/>
            <a:ext cx="7345233" cy="5370701"/>
          </a:xfrm>
          <a:prstGeom prst="rect">
            <a:avLst/>
          </a:prstGeom>
          <a:noFill/>
        </p:spPr>
        <p:txBody>
          <a:bodyPr wrap="square" rtlCol="0">
            <a:spAutoFit/>
          </a:bodyPr>
          <a:lstStyle/>
          <a:p>
            <a:r>
              <a:rPr lang="ro-RO" sz="2500" dirty="0">
                <a:latin typeface="Arial" panose="020B0604020202020204" pitchFamily="34" charset="0"/>
                <a:cs typeface="Arial" panose="020B0604020202020204" pitchFamily="34" charset="0"/>
              </a:rPr>
              <a:t>Every team goes through the five stages of team development.Bruce Wayne Tuckman develop the first four stages of team growth and was published in 1965.</a:t>
            </a:r>
          </a:p>
          <a:p>
            <a:r>
              <a:rPr lang="ro-RO" sz="2500" dirty="0">
                <a:latin typeface="Arial" panose="020B0604020202020204" pitchFamily="34" charset="0"/>
                <a:cs typeface="Arial" panose="020B0604020202020204" pitchFamily="34" charset="0"/>
              </a:rPr>
              <a:t>His theory was  based on research,he conducted on team dynamics.</a:t>
            </a:r>
          </a:p>
          <a:p>
            <a:r>
              <a:rPr lang="ro-RO" sz="2500" dirty="0">
                <a:latin typeface="Arial" panose="020B0604020202020204" pitchFamily="34" charset="0"/>
                <a:cs typeface="Arial" panose="020B0604020202020204" pitchFamily="34" charset="0"/>
              </a:rPr>
              <a:t>He believed that this stages are inevitable in order for a team to grow to the point where they are functioning effectively together and delivering high quality results.    </a:t>
            </a:r>
          </a:p>
          <a:p>
            <a:r>
              <a:rPr lang="ro-RO" sz="2500" dirty="0">
                <a:latin typeface="Arial" panose="020B0604020202020204" pitchFamily="34" charset="0"/>
                <a:cs typeface="Arial" panose="020B0604020202020204" pitchFamily="34" charset="0"/>
              </a:rPr>
              <a:t>In 1977,Tuckman jointly with Mary Ann Jensen added a fifth stage to the 4 stages :Adjourning.</a:t>
            </a:r>
          </a:p>
          <a:p>
            <a:r>
              <a:rPr lang="ro-RO" sz="2500" dirty="0">
                <a:latin typeface="Arial" panose="020B0604020202020204" pitchFamily="34" charset="0"/>
                <a:cs typeface="Arial" panose="020B0604020202020204" pitchFamily="34" charset="0"/>
              </a:rPr>
              <a:t>(Copyright 2009-2010 Gina Abudi)</a:t>
            </a:r>
          </a:p>
          <a:p>
            <a:endParaRPr lang="en-GB" dirty="0"/>
          </a:p>
        </p:txBody>
      </p:sp>
    </p:spTree>
    <p:extLst>
      <p:ext uri="{BB962C8B-B14F-4D97-AF65-F5344CB8AC3E}">
        <p14:creationId xmlns:p14="http://schemas.microsoft.com/office/powerpoint/2010/main" val="1569063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F43512DF-10D6-4CF9-AA30-A010A7EA2A83}"/>
              </a:ext>
            </a:extLst>
          </p:cNvPr>
          <p:cNvSpPr>
            <a:spLocks noGrp="1"/>
          </p:cNvSpPr>
          <p:nvPr>
            <p:ph type="subTitle" idx="1"/>
          </p:nvPr>
        </p:nvSpPr>
        <p:spPr>
          <a:xfrm>
            <a:off x="5621255" y="286827"/>
            <a:ext cx="4717557" cy="1135529"/>
          </a:xfrm>
        </p:spPr>
        <p:txBody>
          <a:bodyPr>
            <a:normAutofit/>
          </a:bodyPr>
          <a:lstStyle/>
          <a:p>
            <a:r>
              <a:rPr lang="en-GB" sz="2000" dirty="0">
                <a:highlight>
                  <a:srgbClr val="00FF00"/>
                </a:highlight>
                <a:latin typeface="Arial" panose="020B0604020202020204" pitchFamily="34" charset="0"/>
                <a:cs typeface="Arial" panose="020B0604020202020204" pitchFamily="34" charset="0"/>
              </a:rPr>
              <a:t>4. Tuckman’s Team Development</a:t>
            </a:r>
          </a:p>
        </p:txBody>
      </p: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39818" y="1259440"/>
            <a:ext cx="4834673" cy="4339119"/>
          </a:xfrm>
          <a:prstGeom prst="rect">
            <a:avLst/>
          </a:prstGeom>
        </p:spPr>
      </p:pic>
      <p:sp>
        <p:nvSpPr>
          <p:cNvPr id="12" name="TextBox 1">
            <a:extLst>
              <a:ext uri="{FF2B5EF4-FFF2-40B4-BE49-F238E27FC236}">
                <a16:creationId xmlns:a16="http://schemas.microsoft.com/office/drawing/2014/main" id="{FF57DC6F-9B7B-4B39-AACD-A0713481253D}"/>
              </a:ext>
            </a:extLst>
          </p:cNvPr>
          <p:cNvSpPr txBox="1"/>
          <p:nvPr/>
        </p:nvSpPr>
        <p:spPr>
          <a:xfrm>
            <a:off x="5257800" y="1539555"/>
            <a:ext cx="6393923" cy="460126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500" b="1" dirty="0">
                <a:latin typeface="Arial"/>
                <a:ea typeface="+mn-lt"/>
                <a:cs typeface="+mn-lt"/>
              </a:rPr>
              <a:t>Forming </a:t>
            </a:r>
            <a:endParaRPr lang="en-US" sz="2500" b="1" dirty="0">
              <a:latin typeface="Arial"/>
              <a:cs typeface="Arial"/>
            </a:endParaRPr>
          </a:p>
          <a:p>
            <a:r>
              <a:rPr lang="en-GB" sz="2500" dirty="0">
                <a:latin typeface="Arial"/>
                <a:ea typeface="+mn-lt"/>
                <a:cs typeface="+mn-lt"/>
              </a:rPr>
              <a:t>Forming the team and everyone presents their best performance in an active and friendly environment. </a:t>
            </a:r>
            <a:endParaRPr lang="en-US" sz="2500" dirty="0">
              <a:latin typeface="Arial"/>
              <a:ea typeface="+mn-lt"/>
              <a:cs typeface="+mn-lt"/>
            </a:endParaRPr>
          </a:p>
          <a:p>
            <a:r>
              <a:rPr lang="en-GB" sz="2500" b="1" dirty="0">
                <a:latin typeface="Arial"/>
                <a:ea typeface="+mn-lt"/>
                <a:cs typeface="+mn-lt"/>
              </a:rPr>
              <a:t>Storming</a:t>
            </a:r>
            <a:r>
              <a:rPr lang="en-GB" sz="2500" dirty="0">
                <a:latin typeface="Arial"/>
                <a:ea typeface="+mn-lt"/>
                <a:cs typeface="+mn-lt"/>
              </a:rPr>
              <a:t> </a:t>
            </a:r>
            <a:endParaRPr lang="en-GB" sz="2500" dirty="0">
              <a:latin typeface="Arial"/>
              <a:cs typeface="Arial"/>
            </a:endParaRPr>
          </a:p>
          <a:p>
            <a:r>
              <a:rPr lang="en-GB" sz="2500" dirty="0">
                <a:latin typeface="Arial"/>
                <a:ea typeface="+mn-lt"/>
                <a:cs typeface="+mn-lt"/>
              </a:rPr>
              <a:t>Developing boundaries become challenged, and disputes happen. </a:t>
            </a:r>
          </a:p>
          <a:p>
            <a:r>
              <a:rPr lang="en-GB" sz="2500" b="1" dirty="0">
                <a:latin typeface="Arial"/>
                <a:ea typeface="+mn-lt"/>
                <a:cs typeface="+mn-lt"/>
              </a:rPr>
              <a:t>Norming </a:t>
            </a:r>
            <a:endParaRPr lang="en-GB" sz="2500" b="1" dirty="0">
              <a:latin typeface="Arial"/>
              <a:cs typeface="Arial"/>
            </a:endParaRPr>
          </a:p>
          <a:p>
            <a:r>
              <a:rPr lang="en-GB" sz="2500" dirty="0">
                <a:latin typeface="Arial"/>
                <a:ea typeface="+mn-lt"/>
                <a:cs typeface="+mn-lt"/>
              </a:rPr>
              <a:t>Team co-workers begin to solve their disputes, appreciate co-worker strengths, and recognise the leader’s influence. </a:t>
            </a:r>
          </a:p>
          <a:p>
            <a:endParaRPr lang="en-GB" dirty="0"/>
          </a:p>
        </p:txBody>
      </p:sp>
    </p:spTree>
    <p:extLst>
      <p:ext uri="{BB962C8B-B14F-4D97-AF65-F5344CB8AC3E}">
        <p14:creationId xmlns:p14="http://schemas.microsoft.com/office/powerpoint/2010/main" val="3227122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F43512DF-10D6-4CF9-AA30-A010A7EA2A83}"/>
              </a:ext>
            </a:extLst>
          </p:cNvPr>
          <p:cNvSpPr>
            <a:spLocks noGrp="1"/>
          </p:cNvSpPr>
          <p:nvPr>
            <p:ph type="subTitle" idx="1"/>
          </p:nvPr>
        </p:nvSpPr>
        <p:spPr>
          <a:xfrm>
            <a:off x="5621255" y="286827"/>
            <a:ext cx="4717557" cy="1135529"/>
          </a:xfrm>
        </p:spPr>
        <p:txBody>
          <a:bodyPr>
            <a:normAutofit/>
          </a:bodyPr>
          <a:lstStyle/>
          <a:p>
            <a:r>
              <a:rPr lang="en-GB" sz="2000" dirty="0">
                <a:highlight>
                  <a:srgbClr val="00FF00"/>
                </a:highlight>
                <a:latin typeface="Arial" panose="020B0604020202020204" pitchFamily="34" charset="0"/>
                <a:cs typeface="Arial" panose="020B0604020202020204" pitchFamily="34" charset="0"/>
              </a:rPr>
              <a:t>4. Tuckman’s Team Development</a:t>
            </a:r>
          </a:p>
        </p:txBody>
      </p: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436983" y="1321823"/>
            <a:ext cx="4834673" cy="4339119"/>
          </a:xfrm>
          <a:prstGeom prst="rect">
            <a:avLst/>
          </a:prstGeom>
        </p:spPr>
      </p:pic>
      <p:sp>
        <p:nvSpPr>
          <p:cNvPr id="12" name="TextBox 1">
            <a:extLst>
              <a:ext uri="{FF2B5EF4-FFF2-40B4-BE49-F238E27FC236}">
                <a16:creationId xmlns:a16="http://schemas.microsoft.com/office/drawing/2014/main" id="{FF57DC6F-9B7B-4B39-AACD-A0713481253D}"/>
              </a:ext>
            </a:extLst>
          </p:cNvPr>
          <p:cNvSpPr txBox="1"/>
          <p:nvPr/>
        </p:nvSpPr>
        <p:spPr>
          <a:xfrm>
            <a:off x="5995730" y="1436092"/>
            <a:ext cx="5820120" cy="495027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500" b="1" dirty="0">
                <a:latin typeface="Arial" panose="020B0604020202020204" pitchFamily="34" charset="0"/>
                <a:ea typeface="+mn-lt"/>
                <a:cs typeface="Arial" panose="020B0604020202020204" pitchFamily="34" charset="0"/>
              </a:rPr>
              <a:t>Performing </a:t>
            </a:r>
            <a:endParaRPr lang="en-GB" sz="2500" b="1" dirty="0">
              <a:latin typeface="Arial" panose="020B0604020202020204" pitchFamily="34" charset="0"/>
              <a:cs typeface="Arial" panose="020B0604020202020204" pitchFamily="34" charset="0"/>
            </a:endParaRPr>
          </a:p>
          <a:p>
            <a:r>
              <a:rPr lang="en-GB" sz="2500" dirty="0">
                <a:latin typeface="Arial" panose="020B0604020202020204" pitchFamily="34" charset="0"/>
                <a:ea typeface="+mn-lt"/>
                <a:cs typeface="Arial" panose="020B0604020202020204" pitchFamily="34" charset="0"/>
              </a:rPr>
              <a:t>The hard effort operates with achievement in the team’s development. The team is more confident, and the obstacles are prevented or solved.</a:t>
            </a:r>
          </a:p>
          <a:p>
            <a:r>
              <a:rPr lang="en-GB" sz="2500" b="1" dirty="0">
                <a:latin typeface="Arial" panose="020B0604020202020204" pitchFamily="34" charset="0"/>
                <a:ea typeface="+mn-lt"/>
                <a:cs typeface="Arial" panose="020B0604020202020204" pitchFamily="34" charset="0"/>
              </a:rPr>
              <a:t>Adjourning </a:t>
            </a:r>
            <a:endParaRPr lang="en-GB" sz="2500" b="1" dirty="0">
              <a:latin typeface="Arial" panose="020B0604020202020204" pitchFamily="34" charset="0"/>
              <a:cs typeface="Arial" panose="020B0604020202020204" pitchFamily="34" charset="0"/>
            </a:endParaRPr>
          </a:p>
          <a:p>
            <a:r>
              <a:rPr lang="en-GB" sz="2500" dirty="0">
                <a:latin typeface="Arial" panose="020B0604020202020204" pitchFamily="34" charset="0"/>
                <a:ea typeface="+mn-lt"/>
                <a:cs typeface="Arial" panose="020B0604020202020204" pitchFamily="34" charset="0"/>
              </a:rPr>
              <a:t>When complete assignments, it’s essential to celebrate the team’s performances. </a:t>
            </a:r>
          </a:p>
          <a:p>
            <a:r>
              <a:rPr lang="en-GB" sz="2500" dirty="0">
                <a:latin typeface="Arial" panose="020B0604020202020204" pitchFamily="34" charset="0"/>
                <a:ea typeface="+mn-lt"/>
                <a:cs typeface="Arial" panose="020B0604020202020204" pitchFamily="34" charset="0"/>
              </a:rPr>
              <a:t>(MULTI-STAKEHOLDER PARTNERSHIPS N.D.)</a:t>
            </a:r>
            <a:endParaRPr lang="en-GB" sz="2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311640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D1765C7-264D-4835-9366-F3019B277ED4}"/>
              </a:ext>
            </a:extLst>
          </p:cNvPr>
          <p:cNvSpPr>
            <a:spLocks noGrp="1"/>
          </p:cNvSpPr>
          <p:nvPr>
            <p:ph type="ctrTitle"/>
          </p:nvPr>
        </p:nvSpPr>
        <p:spPr>
          <a:xfrm>
            <a:off x="5126953" y="1259440"/>
            <a:ext cx="6772224" cy="5106570"/>
          </a:xfrm>
        </p:spPr>
        <p:txBody>
          <a:bodyPr>
            <a:normAutofit fontScale="90000"/>
          </a:bodyPr>
          <a:lstStyle/>
          <a:p>
            <a:pPr algn="l"/>
            <a:br>
              <a:rPr lang="en-GB" sz="2200" i="0" cap="none" dirty="0">
                <a:latin typeface="Arial" pitchFamily="34" charset="0"/>
                <a:cs typeface="Arial" pitchFamily="34" charset="0"/>
              </a:rPr>
            </a:br>
            <a:br>
              <a:rPr lang="en-GB" sz="2200" i="0" cap="none" dirty="0">
                <a:latin typeface="Arial" pitchFamily="34" charset="0"/>
                <a:cs typeface="Arial" pitchFamily="34" charset="0"/>
              </a:rPr>
            </a:br>
            <a:br>
              <a:rPr lang="en-GB" sz="2200" i="0" cap="none" dirty="0">
                <a:latin typeface="Arial" pitchFamily="34" charset="0"/>
                <a:cs typeface="Arial" pitchFamily="34" charset="0"/>
              </a:rPr>
            </a:br>
            <a:r>
              <a:rPr lang="en-GB" sz="2000" i="0" cap="none" dirty="0">
                <a:latin typeface="Arial" pitchFamily="34" charset="0"/>
                <a:cs typeface="Arial" pitchFamily="34" charset="0"/>
              </a:rPr>
              <a:t> </a:t>
            </a:r>
            <a:br>
              <a:rPr lang="en-GB" sz="2000" i="0" cap="none" dirty="0">
                <a:latin typeface="Arial" pitchFamily="34" charset="0"/>
                <a:cs typeface="Arial" pitchFamily="34" charset="0"/>
              </a:rPr>
            </a:br>
            <a:br>
              <a:rPr lang="en-GB" sz="2000" i="0" cap="none" dirty="0">
                <a:latin typeface="Arial" pitchFamily="34" charset="0"/>
                <a:cs typeface="Arial" pitchFamily="34" charset="0"/>
              </a:rPr>
            </a:br>
            <a:br>
              <a:rPr lang="en-GB" sz="2000" i="0" cap="none" dirty="0">
                <a:latin typeface="Arial" pitchFamily="34" charset="0"/>
                <a:cs typeface="Arial" pitchFamily="34" charset="0"/>
              </a:rPr>
            </a:br>
            <a:r>
              <a:rPr lang="en-GB" sz="2000" i="0" cap="none" dirty="0">
                <a:latin typeface="Arial" pitchFamily="34" charset="0"/>
                <a:cs typeface="Arial" pitchFamily="34" charset="0"/>
              </a:rPr>
              <a:t> </a:t>
            </a:r>
            <a:br>
              <a:rPr lang="en-GB" sz="2000" i="0" cap="none" dirty="0">
                <a:latin typeface="Arial" pitchFamily="34" charset="0"/>
                <a:cs typeface="Arial" pitchFamily="34" charset="0"/>
              </a:rPr>
            </a:br>
            <a:r>
              <a:rPr lang="en-GB" sz="2800" i="0" cap="none" dirty="0">
                <a:latin typeface="Arial" panose="020B0604020202020204" pitchFamily="34" charset="0"/>
                <a:cs typeface="Arial" pitchFamily="34" charset="0"/>
              </a:rPr>
              <a:t>According to </a:t>
            </a:r>
            <a:r>
              <a:rPr lang="en-GB" sz="2800" b="1" i="0" dirty="0">
                <a:latin typeface="Arial" panose="020B0604020202020204" pitchFamily="34" charset="0"/>
                <a:cs typeface="Arial" panose="020B0604020202020204" pitchFamily="34" charset="0"/>
              </a:rPr>
              <a:t>Eikenberry</a:t>
            </a:r>
            <a:r>
              <a:rPr lang="en-GB" sz="2800" i="0" cap="none" dirty="0">
                <a:latin typeface="Arial" panose="020B0604020202020204" pitchFamily="34" charset="0"/>
                <a:cs typeface="Arial" pitchFamily="34" charset="0"/>
              </a:rPr>
              <a:t>(n.d.), a role illustrate a related set of actions that someone may complete a process.</a:t>
            </a:r>
            <a:br>
              <a:rPr lang="en-GB" sz="2800" i="0" cap="none" dirty="0">
                <a:latin typeface="Arial" panose="020B0604020202020204" pitchFamily="34" charset="0"/>
                <a:cs typeface="Arial" pitchFamily="34" charset="0"/>
              </a:rPr>
            </a:br>
            <a:r>
              <a:rPr lang="en-GB" sz="2800" i="0" cap="none" dirty="0">
                <a:latin typeface="Arial" panose="020B0604020202020204" pitchFamily="34" charset="0"/>
                <a:cs typeface="Arial" pitchFamily="34" charset="0"/>
              </a:rPr>
              <a:t>Here are 10 roles that every leader should have them: coach, strategist, facilitator, change agent, visionary, influencer, decision-maker, delegator, team player, listener.</a:t>
            </a:r>
            <a:br>
              <a:rPr lang="en-GB" sz="2800" i="0" cap="none" dirty="0">
                <a:latin typeface="Arial" panose="020B0604020202020204" pitchFamily="34" charset="0"/>
                <a:cs typeface="Arial" pitchFamily="34" charset="0"/>
              </a:rPr>
            </a:br>
            <a:r>
              <a:rPr lang="en-GB" sz="2800" i="0" cap="none" dirty="0">
                <a:latin typeface="Arial" panose="020B0604020202020204" pitchFamily="34" charset="0"/>
                <a:cs typeface="Arial" pitchFamily="34" charset="0"/>
              </a:rPr>
              <a:t>In our case, if we talk about a company that offers consultation services, our customer services staff should have the following characteristics: patient, obedient, they should find a way to solve any problem of a client, they should be respectful. </a:t>
            </a:r>
            <a:br>
              <a:rPr lang="en-GB" sz="2800" i="0" cap="none" dirty="0">
                <a:latin typeface="Arial" panose="020B0604020202020204" pitchFamily="34" charset="0"/>
                <a:cs typeface="Arial" pitchFamily="34" charset="0"/>
              </a:rPr>
            </a:br>
            <a:endParaRPr lang="en-GB" sz="2000" i="0" cap="none" dirty="0">
              <a:latin typeface="Arial" pitchFamily="34" charset="0"/>
              <a:cs typeface="Arial" pitchFamily="34" charset="0"/>
            </a:endParaRPr>
          </a:p>
        </p:txBody>
      </p:sp>
      <p:sp>
        <p:nvSpPr>
          <p:cNvPr id="3" name="Subtitle 2">
            <a:extLst>
              <a:ext uri="{FF2B5EF4-FFF2-40B4-BE49-F238E27FC236}">
                <a16:creationId xmlns:a16="http://schemas.microsoft.com/office/drawing/2014/main" id="{F43512DF-10D6-4CF9-AA30-A010A7EA2A83}"/>
              </a:ext>
            </a:extLst>
          </p:cNvPr>
          <p:cNvSpPr>
            <a:spLocks noGrp="1"/>
          </p:cNvSpPr>
          <p:nvPr>
            <p:ph type="subTitle" idx="1"/>
          </p:nvPr>
        </p:nvSpPr>
        <p:spPr>
          <a:xfrm>
            <a:off x="5738553" y="123911"/>
            <a:ext cx="4717557" cy="1135529"/>
          </a:xfrm>
        </p:spPr>
        <p:txBody>
          <a:bodyPr>
            <a:normAutofit/>
          </a:bodyPr>
          <a:lstStyle/>
          <a:p>
            <a:endParaRPr lang="en-GB" sz="1600" dirty="0">
              <a:highlight>
                <a:srgbClr val="00FFFF"/>
              </a:highlight>
            </a:endParaRPr>
          </a:p>
          <a:p>
            <a:r>
              <a:rPr lang="en-GB" sz="1600" dirty="0">
                <a:highlight>
                  <a:srgbClr val="00FFFF"/>
                </a:highlight>
              </a:rPr>
              <a:t>5. Team roles</a:t>
            </a:r>
          </a:p>
        </p:txBody>
      </p: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39818" y="1259440"/>
            <a:ext cx="4834673" cy="4339119"/>
          </a:xfrm>
          <a:prstGeom prst="rect">
            <a:avLst/>
          </a:prstGeom>
        </p:spPr>
      </p:pic>
    </p:spTree>
    <p:extLst>
      <p:ext uri="{BB962C8B-B14F-4D97-AF65-F5344CB8AC3E}">
        <p14:creationId xmlns:p14="http://schemas.microsoft.com/office/powerpoint/2010/main" val="1583605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D1765C7-264D-4835-9366-F3019B277ED4}"/>
              </a:ext>
            </a:extLst>
          </p:cNvPr>
          <p:cNvSpPr>
            <a:spLocks noGrp="1"/>
          </p:cNvSpPr>
          <p:nvPr>
            <p:ph type="ctrTitle"/>
          </p:nvPr>
        </p:nvSpPr>
        <p:spPr>
          <a:xfrm>
            <a:off x="5583122" y="1677270"/>
            <a:ext cx="5302522" cy="3819405"/>
          </a:xfrm>
        </p:spPr>
        <p:txBody>
          <a:bodyPr>
            <a:normAutofit fontScale="90000"/>
          </a:bodyPr>
          <a:lstStyle/>
          <a:p>
            <a:pPr algn="l"/>
            <a:br>
              <a:rPr lang="en-GB" sz="2200" i="0" cap="none" dirty="0">
                <a:latin typeface="Arial" pitchFamily="34" charset="0"/>
                <a:cs typeface="Arial" pitchFamily="34" charset="0"/>
              </a:rPr>
            </a:br>
            <a:br>
              <a:rPr lang="en-GB" sz="2200" i="0" cap="none" dirty="0">
                <a:latin typeface="Arial" pitchFamily="34" charset="0"/>
                <a:cs typeface="Arial" pitchFamily="34" charset="0"/>
              </a:rPr>
            </a:br>
            <a:br>
              <a:rPr lang="en-GB" sz="2200" i="0" cap="none" dirty="0">
                <a:latin typeface="Arial" pitchFamily="34" charset="0"/>
                <a:cs typeface="Arial" pitchFamily="34" charset="0"/>
              </a:rPr>
            </a:br>
            <a:r>
              <a:rPr lang="en-GB" sz="2000" i="0" cap="none" dirty="0">
                <a:latin typeface="Arial" pitchFamily="34" charset="0"/>
                <a:cs typeface="Arial" pitchFamily="34" charset="0"/>
              </a:rPr>
              <a:t> </a:t>
            </a:r>
            <a:br>
              <a:rPr lang="en-GB" sz="2000" i="0" cap="none" dirty="0">
                <a:latin typeface="Arial" pitchFamily="34" charset="0"/>
                <a:cs typeface="Arial" pitchFamily="34" charset="0"/>
              </a:rPr>
            </a:br>
            <a:br>
              <a:rPr lang="en-GB" sz="2000" i="0" cap="none" dirty="0">
                <a:latin typeface="Arial" pitchFamily="34" charset="0"/>
                <a:cs typeface="Arial" pitchFamily="34" charset="0"/>
              </a:rPr>
            </a:br>
            <a:br>
              <a:rPr lang="en-GB" sz="2000" i="0" cap="none" dirty="0">
                <a:latin typeface="Arial" pitchFamily="34" charset="0"/>
                <a:cs typeface="Arial" pitchFamily="34" charset="0"/>
              </a:rPr>
            </a:br>
            <a:r>
              <a:rPr lang="en-GB" sz="2000" i="0" cap="none" dirty="0">
                <a:latin typeface="Arial" pitchFamily="34" charset="0"/>
                <a:cs typeface="Arial" pitchFamily="34" charset="0"/>
              </a:rPr>
              <a:t> </a:t>
            </a:r>
            <a:br>
              <a:rPr lang="en-GB" sz="2000" i="0" cap="none" dirty="0">
                <a:latin typeface="Arial" pitchFamily="34" charset="0"/>
                <a:cs typeface="Arial" pitchFamily="34" charset="0"/>
              </a:rPr>
            </a:br>
            <a:br>
              <a:rPr lang="en-GB" sz="2800" i="0" cap="none" dirty="0">
                <a:latin typeface="Arial" pitchFamily="34" charset="0"/>
                <a:cs typeface="Arial" pitchFamily="34" charset="0"/>
              </a:rPr>
            </a:br>
            <a:r>
              <a:rPr lang="en-GB" sz="2800" i="0" cap="none" dirty="0">
                <a:latin typeface="Arial" pitchFamily="34" charset="0"/>
                <a:cs typeface="Arial" pitchFamily="34" charset="0"/>
              </a:rPr>
              <a:t>Our team should offer advice and expertise to organisations to help them improve their business performance in terms of operations and management. Although the workload can be heavy, consulting is a sociable profession with plenty of networking opportunities.</a:t>
            </a:r>
            <a:br>
              <a:rPr lang="en-GB" sz="1800" i="0" cap="none" dirty="0">
                <a:latin typeface="Arial" pitchFamily="34" charset="0"/>
                <a:cs typeface="Arial" pitchFamily="34" charset="0"/>
              </a:rPr>
            </a:br>
            <a:endParaRPr lang="en-GB" sz="2000" i="0" cap="none" dirty="0">
              <a:latin typeface="Arial" pitchFamily="34" charset="0"/>
              <a:cs typeface="Arial" pitchFamily="34" charset="0"/>
            </a:endParaRPr>
          </a:p>
        </p:txBody>
      </p:sp>
      <p:sp>
        <p:nvSpPr>
          <p:cNvPr id="3" name="Subtitle 2">
            <a:extLst>
              <a:ext uri="{FF2B5EF4-FFF2-40B4-BE49-F238E27FC236}">
                <a16:creationId xmlns:a16="http://schemas.microsoft.com/office/drawing/2014/main" id="{F43512DF-10D6-4CF9-AA30-A010A7EA2A83}"/>
              </a:ext>
            </a:extLst>
          </p:cNvPr>
          <p:cNvSpPr>
            <a:spLocks noGrp="1"/>
          </p:cNvSpPr>
          <p:nvPr>
            <p:ph type="subTitle" idx="1"/>
          </p:nvPr>
        </p:nvSpPr>
        <p:spPr>
          <a:xfrm>
            <a:off x="5738553" y="123911"/>
            <a:ext cx="4717557" cy="1135529"/>
          </a:xfrm>
        </p:spPr>
        <p:txBody>
          <a:bodyPr>
            <a:normAutofit/>
          </a:bodyPr>
          <a:lstStyle/>
          <a:p>
            <a:endParaRPr lang="en-GB" sz="1600" dirty="0">
              <a:highlight>
                <a:srgbClr val="00FFFF"/>
              </a:highlight>
            </a:endParaRPr>
          </a:p>
          <a:p>
            <a:r>
              <a:rPr lang="en-GB" sz="1600" dirty="0">
                <a:highlight>
                  <a:srgbClr val="00FFFF"/>
                </a:highlight>
              </a:rPr>
              <a:t>5. Team roles</a:t>
            </a:r>
          </a:p>
        </p:txBody>
      </p: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39818" y="1259440"/>
            <a:ext cx="4834673" cy="4339119"/>
          </a:xfrm>
          <a:prstGeom prst="rect">
            <a:avLst/>
          </a:prstGeom>
        </p:spPr>
      </p:pic>
    </p:spTree>
    <p:extLst>
      <p:ext uri="{BB962C8B-B14F-4D97-AF65-F5344CB8AC3E}">
        <p14:creationId xmlns:p14="http://schemas.microsoft.com/office/powerpoint/2010/main" val="2236489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D1765C7-264D-4835-9366-F3019B277ED4}"/>
              </a:ext>
            </a:extLst>
          </p:cNvPr>
          <p:cNvSpPr>
            <a:spLocks noGrp="1"/>
          </p:cNvSpPr>
          <p:nvPr>
            <p:ph type="ctrTitle"/>
          </p:nvPr>
        </p:nvSpPr>
        <p:spPr>
          <a:xfrm>
            <a:off x="4914309" y="947548"/>
            <a:ext cx="6752632" cy="5278849"/>
          </a:xfrm>
        </p:spPr>
        <p:txBody>
          <a:bodyPr>
            <a:normAutofit/>
          </a:bodyPr>
          <a:lstStyle/>
          <a:p>
            <a:pPr algn="l"/>
            <a:r>
              <a:rPr lang="en-GB" sz="2500" cap="none" dirty="0">
                <a:latin typeface="Arial" pitchFamily="34" charset="0"/>
                <a:cs typeface="Arial" pitchFamily="34" charset="0"/>
              </a:rPr>
              <a:t>According to Indeed (2020), British analyst Meredith Belbin became honoured for the team role model developed in the 1970s. Belbin exposed that equitable team, mode up people with different skills, outperform inequitable team. In our days this kind of model it is used by 40% of successful UK companies.</a:t>
            </a:r>
            <a:br>
              <a:rPr lang="en-GB" sz="2500" cap="none" dirty="0">
                <a:latin typeface="Arial" pitchFamily="34" charset="0"/>
                <a:cs typeface="Arial" pitchFamily="34" charset="0"/>
              </a:rPr>
            </a:br>
            <a:r>
              <a:rPr lang="en-GB" sz="2500" cap="none" dirty="0">
                <a:latin typeface="Arial" pitchFamily="34" charset="0"/>
                <a:cs typeface="Arial" pitchFamily="34" charset="0"/>
              </a:rPr>
              <a:t>Meredith Belbin classified a set of nine roles that present a team are supposed to administer balance and build up the chances of success.  So </a:t>
            </a:r>
            <a:r>
              <a:rPr lang="en-GB" sz="2500" cap="none" dirty="0" err="1">
                <a:latin typeface="Arial" pitchFamily="34" charset="0"/>
                <a:cs typeface="Arial" pitchFamily="34" charset="0"/>
              </a:rPr>
              <a:t>Beblin</a:t>
            </a:r>
            <a:r>
              <a:rPr lang="en-GB" sz="2500" cap="none" dirty="0">
                <a:latin typeface="Arial" pitchFamily="34" charset="0"/>
                <a:cs typeface="Arial" pitchFamily="34" charset="0"/>
              </a:rPr>
              <a:t> discover  the following types:</a:t>
            </a:r>
            <a:br>
              <a:rPr lang="en-GB" sz="2500" cap="none" dirty="0">
                <a:latin typeface="Arial" pitchFamily="34" charset="0"/>
                <a:cs typeface="Arial" pitchFamily="34" charset="0"/>
              </a:rPr>
            </a:br>
            <a:r>
              <a:rPr lang="en-GB" sz="2500" cap="none" dirty="0">
                <a:latin typeface="Arial" pitchFamily="34" charset="0"/>
                <a:cs typeface="Arial" pitchFamily="34" charset="0"/>
              </a:rPr>
              <a:t>  </a:t>
            </a:r>
          </a:p>
        </p:txBody>
      </p:sp>
      <p:sp>
        <p:nvSpPr>
          <p:cNvPr id="3" name="Subtitle 2">
            <a:extLst>
              <a:ext uri="{FF2B5EF4-FFF2-40B4-BE49-F238E27FC236}">
                <a16:creationId xmlns:a16="http://schemas.microsoft.com/office/drawing/2014/main" id="{F43512DF-10D6-4CF9-AA30-A010A7EA2A83}"/>
              </a:ext>
            </a:extLst>
          </p:cNvPr>
          <p:cNvSpPr>
            <a:spLocks noGrp="1"/>
          </p:cNvSpPr>
          <p:nvPr>
            <p:ph type="subTitle" idx="1"/>
          </p:nvPr>
        </p:nvSpPr>
        <p:spPr>
          <a:xfrm>
            <a:off x="6249905" y="1"/>
            <a:ext cx="4717557" cy="800100"/>
          </a:xfrm>
        </p:spPr>
        <p:txBody>
          <a:bodyPr>
            <a:normAutofit/>
          </a:bodyPr>
          <a:lstStyle/>
          <a:p>
            <a:endParaRPr lang="en-GB" sz="1600" dirty="0">
              <a:highlight>
                <a:srgbClr val="00FFFF"/>
              </a:highlight>
            </a:endParaRPr>
          </a:p>
          <a:p>
            <a:r>
              <a:rPr lang="en-GB" sz="1600" dirty="0">
                <a:highlight>
                  <a:srgbClr val="00FFFF"/>
                </a:highlight>
              </a:rPr>
              <a:t>6. Belbin team role</a:t>
            </a:r>
          </a:p>
        </p:txBody>
      </p: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39818" y="1259440"/>
            <a:ext cx="4834673" cy="4339119"/>
          </a:xfrm>
          <a:prstGeom prst="rect">
            <a:avLst/>
          </a:prstGeom>
        </p:spPr>
      </p:pic>
    </p:spTree>
    <p:extLst>
      <p:ext uri="{BB962C8B-B14F-4D97-AF65-F5344CB8AC3E}">
        <p14:creationId xmlns:p14="http://schemas.microsoft.com/office/powerpoint/2010/main" val="7652143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D1765C7-264D-4835-9366-F3019B277ED4}"/>
              </a:ext>
            </a:extLst>
          </p:cNvPr>
          <p:cNvSpPr>
            <a:spLocks noGrp="1"/>
          </p:cNvSpPr>
          <p:nvPr>
            <p:ph type="ctrTitle"/>
          </p:nvPr>
        </p:nvSpPr>
        <p:spPr>
          <a:xfrm>
            <a:off x="4914309" y="715617"/>
            <a:ext cx="6752632" cy="5053562"/>
          </a:xfrm>
        </p:spPr>
        <p:txBody>
          <a:bodyPr>
            <a:normAutofit/>
          </a:bodyPr>
          <a:lstStyle/>
          <a:p>
            <a:pPr algn="l"/>
            <a:br>
              <a:rPr lang="en-GB" sz="2000" cap="none" dirty="0">
                <a:latin typeface="Arial" pitchFamily="34" charset="0"/>
                <a:cs typeface="Arial" pitchFamily="34" charset="0"/>
              </a:rPr>
            </a:br>
            <a:r>
              <a:rPr lang="en-GB" sz="2500" cap="none" dirty="0">
                <a:latin typeface="Arial" pitchFamily="34" charset="0"/>
                <a:cs typeface="Arial" pitchFamily="34" charset="0"/>
              </a:rPr>
              <a:t>   - Coordinator: He is the bold, sophisticated, mature with equality and authority between team members. He clarifies the team’s purpose, sets priorities and make the program.</a:t>
            </a:r>
            <a:br>
              <a:rPr lang="en-GB" sz="2500" cap="none" dirty="0">
                <a:latin typeface="Arial" pitchFamily="34" charset="0"/>
                <a:cs typeface="Arial" pitchFamily="34" charset="0"/>
              </a:rPr>
            </a:br>
            <a:r>
              <a:rPr lang="en-GB" sz="2500" cap="none" dirty="0">
                <a:latin typeface="Arial" pitchFamily="34" charset="0"/>
                <a:cs typeface="Arial" pitchFamily="34" charset="0"/>
              </a:rPr>
              <a:t>   - The Trainer: This should be a motivated, competitive person and should know how to train a team.</a:t>
            </a:r>
            <a:br>
              <a:rPr lang="en-GB" sz="2500" cap="none" dirty="0">
                <a:latin typeface="Arial" pitchFamily="34" charset="0"/>
                <a:cs typeface="Arial" pitchFamily="34" charset="0"/>
              </a:rPr>
            </a:br>
            <a:r>
              <a:rPr lang="en-GB" sz="2500" cap="none" dirty="0">
                <a:latin typeface="Arial" pitchFamily="34" charset="0"/>
                <a:cs typeface="Arial" pitchFamily="34" charset="0"/>
              </a:rPr>
              <a:t>   - Factory: The contemporary, inventive, original, who solves all problems and discussions. The being of certain factory roles in a team can lead to conflicts, because there may be more ideas.</a:t>
            </a:r>
            <a:br>
              <a:rPr lang="en-GB" sz="2500" cap="none" dirty="0">
                <a:latin typeface="Arial" pitchFamily="34" charset="0"/>
                <a:cs typeface="Arial" pitchFamily="34" charset="0"/>
              </a:rPr>
            </a:br>
            <a:r>
              <a:rPr lang="en-GB" sz="2000" cap="none" dirty="0">
                <a:latin typeface="Arial" pitchFamily="34" charset="0"/>
                <a:cs typeface="Arial" pitchFamily="34" charset="0"/>
              </a:rPr>
              <a:t>  </a:t>
            </a:r>
          </a:p>
        </p:txBody>
      </p: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39818" y="1259440"/>
            <a:ext cx="4834673" cy="4339119"/>
          </a:xfrm>
          <a:prstGeom prst="rect">
            <a:avLst/>
          </a:prstGeom>
        </p:spPr>
      </p:pic>
    </p:spTree>
    <p:extLst>
      <p:ext uri="{BB962C8B-B14F-4D97-AF65-F5344CB8AC3E}">
        <p14:creationId xmlns:p14="http://schemas.microsoft.com/office/powerpoint/2010/main" val="2227024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D1765C7-264D-4835-9366-F3019B277ED4}"/>
              </a:ext>
            </a:extLst>
          </p:cNvPr>
          <p:cNvSpPr>
            <a:spLocks noGrp="1"/>
          </p:cNvSpPr>
          <p:nvPr>
            <p:ph type="ctrTitle"/>
          </p:nvPr>
        </p:nvSpPr>
        <p:spPr>
          <a:xfrm>
            <a:off x="3741197" y="57121"/>
            <a:ext cx="8410985" cy="6743755"/>
          </a:xfrm>
        </p:spPr>
        <p:txBody>
          <a:bodyPr>
            <a:normAutofit fontScale="90000"/>
          </a:bodyPr>
          <a:lstStyle/>
          <a:p>
            <a:pPr algn="l"/>
            <a:r>
              <a:rPr lang="en-GB" sz="2800" cap="none" dirty="0">
                <a:latin typeface="Arial" pitchFamily="34" charset="0"/>
                <a:cs typeface="Arial" pitchFamily="34" charset="0"/>
              </a:rPr>
              <a:t>   - Monitor: Prudent, analytical, choleric and serious thinker. This role contributes to coherent analysis, stopping the team  from audacious acts.</a:t>
            </a:r>
            <a:br>
              <a:rPr lang="en-GB" sz="2800" cap="none" dirty="0">
                <a:latin typeface="Arial" pitchFamily="34" charset="0"/>
                <a:cs typeface="Arial" pitchFamily="34" charset="0"/>
              </a:rPr>
            </a:br>
            <a:r>
              <a:rPr lang="en-GB" sz="2800" cap="none" dirty="0">
                <a:latin typeface="Arial" pitchFamily="34" charset="0"/>
                <a:cs typeface="Arial" pitchFamily="34" charset="0"/>
              </a:rPr>
              <a:t>   - The Implementer: He is called a worker. He is characterised by systemization, allegiance, independence trustworthy.</a:t>
            </a:r>
            <a:br>
              <a:rPr lang="en-GB" sz="2800" cap="none" dirty="0">
                <a:latin typeface="Arial" pitchFamily="34" charset="0"/>
                <a:cs typeface="Arial" pitchFamily="34" charset="0"/>
              </a:rPr>
            </a:br>
            <a:r>
              <a:rPr lang="en-GB" sz="2800" cap="none" dirty="0">
                <a:latin typeface="Arial" pitchFamily="34" charset="0"/>
                <a:cs typeface="Arial" pitchFamily="34" charset="0"/>
              </a:rPr>
              <a:t>   - Resource Investigator: This should be an excellent communicator, negotiator. He should brings ideas and information and gives to the team that they need to start a new project.</a:t>
            </a:r>
            <a:br>
              <a:rPr lang="en-GB" sz="2800" cap="none" dirty="0">
                <a:latin typeface="Arial" pitchFamily="34" charset="0"/>
                <a:cs typeface="Arial" pitchFamily="34" charset="0"/>
              </a:rPr>
            </a:br>
            <a:r>
              <a:rPr lang="en-GB" sz="2800" cap="none" dirty="0">
                <a:latin typeface="Arial" pitchFamily="34" charset="0"/>
                <a:cs typeface="Arial" pitchFamily="34" charset="0"/>
              </a:rPr>
              <a:t>   - Teammate: He should be sociable, flexible person.</a:t>
            </a:r>
            <a:br>
              <a:rPr lang="en-GB" sz="2800" cap="none" dirty="0">
                <a:latin typeface="Arial" pitchFamily="34" charset="0"/>
                <a:cs typeface="Arial" pitchFamily="34" charset="0"/>
              </a:rPr>
            </a:br>
            <a:r>
              <a:rPr lang="en-GB" sz="2800" cap="none" dirty="0">
                <a:latin typeface="Arial" pitchFamily="34" charset="0"/>
                <a:cs typeface="Arial" pitchFamily="34" charset="0"/>
              </a:rPr>
              <a:t>   - The Finisher: He is described by attention for the details, accuracy. He put everything in order for the project.</a:t>
            </a:r>
            <a:br>
              <a:rPr lang="en-GB" sz="2800" cap="none" dirty="0">
                <a:latin typeface="Arial" pitchFamily="34" charset="0"/>
                <a:cs typeface="Arial" pitchFamily="34" charset="0"/>
              </a:rPr>
            </a:br>
            <a:r>
              <a:rPr lang="en-GB" sz="2800" cap="none" dirty="0">
                <a:latin typeface="Arial" pitchFamily="34" charset="0"/>
                <a:cs typeface="Arial" pitchFamily="34" charset="0"/>
              </a:rPr>
              <a:t>   - The Expert: Focused on skills he is motivated by professional standards and he is dedicated to work. (Indeed 2020). </a:t>
            </a:r>
            <a:br>
              <a:rPr lang="en-GB" sz="2000" cap="none" dirty="0">
                <a:latin typeface="Arial" pitchFamily="34" charset="0"/>
                <a:cs typeface="Arial" pitchFamily="34" charset="0"/>
              </a:rPr>
            </a:br>
            <a:endParaRPr lang="en-GB" sz="2000" cap="none" dirty="0">
              <a:latin typeface="Arial" pitchFamily="34" charset="0"/>
              <a:cs typeface="Arial" pitchFamily="34" charset="0"/>
            </a:endParaRPr>
          </a:p>
        </p:txBody>
      </p: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39818" y="1259440"/>
            <a:ext cx="3470809" cy="4339119"/>
          </a:xfrm>
          <a:prstGeom prst="rect">
            <a:avLst/>
          </a:prstGeom>
        </p:spPr>
      </p:pic>
    </p:spTree>
    <p:extLst>
      <p:ext uri="{BB962C8B-B14F-4D97-AF65-F5344CB8AC3E}">
        <p14:creationId xmlns:p14="http://schemas.microsoft.com/office/powerpoint/2010/main" val="35764321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D1765C7-264D-4835-9366-F3019B277ED4}"/>
              </a:ext>
            </a:extLst>
          </p:cNvPr>
          <p:cNvSpPr>
            <a:spLocks noGrp="1"/>
          </p:cNvSpPr>
          <p:nvPr>
            <p:ph type="ctrTitle"/>
          </p:nvPr>
        </p:nvSpPr>
        <p:spPr>
          <a:xfrm>
            <a:off x="4874491" y="155122"/>
            <a:ext cx="6752632" cy="6554962"/>
          </a:xfrm>
        </p:spPr>
        <p:txBody>
          <a:bodyPr>
            <a:normAutofit/>
          </a:bodyPr>
          <a:lstStyle/>
          <a:p>
            <a:pPr algn="l"/>
            <a:r>
              <a:rPr lang="en-GB" sz="2500" cap="none" dirty="0" err="1">
                <a:latin typeface="Arial" pitchFamily="34" charset="0"/>
                <a:cs typeface="Arial" pitchFamily="34" charset="0"/>
              </a:rPr>
              <a:t>Beblin</a:t>
            </a:r>
            <a:r>
              <a:rPr lang="en-GB" sz="2500" cap="none" dirty="0">
                <a:latin typeface="Arial" pitchFamily="34" charset="0"/>
                <a:cs typeface="Arial" pitchFamily="34" charset="0"/>
              </a:rPr>
              <a:t> worker’s rumours can also be classified as a questionnaire. It is presented in detail below:</a:t>
            </a:r>
            <a:br>
              <a:rPr lang="en-GB" sz="2000" cap="none" dirty="0">
                <a:latin typeface="Arial" pitchFamily="34" charset="0"/>
                <a:cs typeface="Arial" pitchFamily="34" charset="0"/>
              </a:rPr>
            </a:br>
            <a:br>
              <a:rPr lang="en-GB" sz="2000" cap="none" dirty="0">
                <a:latin typeface="Arial" pitchFamily="34" charset="0"/>
                <a:cs typeface="Arial" pitchFamily="34" charset="0"/>
              </a:rPr>
            </a:br>
            <a:r>
              <a:rPr lang="en-GB" sz="2000" cap="none" dirty="0">
                <a:latin typeface="Arial" pitchFamily="34" charset="0"/>
                <a:cs typeface="Arial" pitchFamily="34" charset="0"/>
              </a:rPr>
              <a:t> </a:t>
            </a:r>
            <a:br>
              <a:rPr lang="en-GB" sz="2000" cap="none" dirty="0">
                <a:latin typeface="Arial" pitchFamily="34" charset="0"/>
                <a:cs typeface="Arial" pitchFamily="34" charset="0"/>
              </a:rPr>
            </a:br>
            <a:br>
              <a:rPr lang="en-GB" sz="2000" cap="none" dirty="0">
                <a:latin typeface="Arial" pitchFamily="34" charset="0"/>
                <a:cs typeface="Arial" pitchFamily="34" charset="0"/>
              </a:rPr>
            </a:br>
            <a:br>
              <a:rPr lang="en-GB" sz="2000" cap="none" dirty="0">
                <a:latin typeface="Arial" pitchFamily="34" charset="0"/>
                <a:cs typeface="Arial" pitchFamily="34" charset="0"/>
              </a:rPr>
            </a:br>
            <a:br>
              <a:rPr lang="en-GB" sz="2000" cap="none" dirty="0">
                <a:latin typeface="Arial" pitchFamily="34" charset="0"/>
                <a:cs typeface="Arial" pitchFamily="34" charset="0"/>
              </a:rPr>
            </a:br>
            <a:br>
              <a:rPr lang="en-GB" sz="2000" cap="none" dirty="0">
                <a:latin typeface="Arial" pitchFamily="34" charset="0"/>
                <a:cs typeface="Arial" pitchFamily="34" charset="0"/>
              </a:rPr>
            </a:br>
            <a:br>
              <a:rPr lang="en-GB" sz="2000" cap="none" dirty="0">
                <a:latin typeface="Arial" pitchFamily="34" charset="0"/>
                <a:cs typeface="Arial" pitchFamily="34" charset="0"/>
              </a:rPr>
            </a:br>
            <a:br>
              <a:rPr lang="en-GB" sz="2000" cap="none" dirty="0">
                <a:latin typeface="Arial" pitchFamily="34" charset="0"/>
                <a:cs typeface="Arial" pitchFamily="34" charset="0"/>
              </a:rPr>
            </a:br>
            <a:br>
              <a:rPr lang="en-GB" sz="2000" cap="none" dirty="0">
                <a:latin typeface="Arial" pitchFamily="34" charset="0"/>
                <a:cs typeface="Arial" pitchFamily="34" charset="0"/>
              </a:rPr>
            </a:br>
            <a:br>
              <a:rPr lang="en-GB" sz="2000" cap="none" dirty="0">
                <a:latin typeface="Arial" pitchFamily="34" charset="0"/>
                <a:cs typeface="Arial" pitchFamily="34" charset="0"/>
              </a:rPr>
            </a:br>
            <a:br>
              <a:rPr lang="en-GB" sz="2000" cap="none" dirty="0">
                <a:latin typeface="Arial" pitchFamily="34" charset="0"/>
                <a:cs typeface="Arial" pitchFamily="34" charset="0"/>
              </a:rPr>
            </a:br>
            <a:br>
              <a:rPr lang="en-GB" sz="2000" cap="none" dirty="0">
                <a:latin typeface="Arial" pitchFamily="34" charset="0"/>
                <a:cs typeface="Arial" pitchFamily="34" charset="0"/>
              </a:rPr>
            </a:br>
            <a:br>
              <a:rPr lang="en-GB" sz="2000" cap="none" dirty="0">
                <a:latin typeface="Arial" pitchFamily="34" charset="0"/>
                <a:cs typeface="Arial" pitchFamily="34" charset="0"/>
              </a:rPr>
            </a:br>
            <a:br>
              <a:rPr lang="en-GB" sz="2000" cap="none" dirty="0">
                <a:latin typeface="Arial" pitchFamily="34" charset="0"/>
                <a:cs typeface="Arial" pitchFamily="34" charset="0"/>
              </a:rPr>
            </a:br>
            <a:br>
              <a:rPr lang="en-GB" sz="2000" cap="none" dirty="0">
                <a:latin typeface="Arial" pitchFamily="34" charset="0"/>
                <a:cs typeface="Arial" pitchFamily="34" charset="0"/>
              </a:rPr>
            </a:br>
            <a:r>
              <a:rPr lang="en-GB" sz="1400" cap="none" dirty="0">
                <a:latin typeface="Arial" pitchFamily="34" charset="0"/>
                <a:cs typeface="Arial" pitchFamily="34" charset="0"/>
              </a:rPr>
              <a:t>        (</a:t>
            </a:r>
            <a:r>
              <a:rPr lang="en-GB" sz="1400" cap="none" dirty="0">
                <a:latin typeface="Arial" pitchFamily="34" charset="0"/>
                <a:cs typeface="Arial" pitchFamily="34" charset="0"/>
                <a:hlinkClick r:id="rId2"/>
              </a:rPr>
              <a:t>https://www.slideshare.net/cPrime/your-team-is-agile-but-is-it-performing</a:t>
            </a:r>
            <a:r>
              <a:rPr lang="en-GB" sz="1400" cap="none" dirty="0">
                <a:latin typeface="Arial" pitchFamily="34" charset="0"/>
                <a:cs typeface="Arial" pitchFamily="34" charset="0"/>
              </a:rPr>
              <a:t>) </a:t>
            </a:r>
            <a:br>
              <a:rPr lang="en-GB" sz="1400" cap="none" dirty="0">
                <a:latin typeface="Arial" pitchFamily="34" charset="0"/>
                <a:cs typeface="Arial" pitchFamily="34" charset="0"/>
              </a:rPr>
            </a:br>
            <a:br>
              <a:rPr lang="en-GB" sz="1400" cap="none" dirty="0">
                <a:latin typeface="Arial" pitchFamily="34" charset="0"/>
                <a:cs typeface="Arial" pitchFamily="34" charset="0"/>
              </a:rPr>
            </a:br>
            <a:br>
              <a:rPr lang="en-GB" sz="2000" cap="none" dirty="0">
                <a:latin typeface="Arial" pitchFamily="34" charset="0"/>
                <a:cs typeface="Arial" pitchFamily="34" charset="0"/>
              </a:rPr>
            </a:br>
            <a:r>
              <a:rPr lang="en-GB" sz="2000" cap="none" dirty="0">
                <a:latin typeface="Arial" pitchFamily="34" charset="0"/>
                <a:cs typeface="Arial" pitchFamily="34" charset="0"/>
              </a:rPr>
              <a:t>    </a:t>
            </a:r>
          </a:p>
        </p:txBody>
      </p: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3"/>
          <a:stretch>
            <a:fillRect/>
          </a:stretch>
        </p:blipFill>
        <p:spPr>
          <a:xfrm>
            <a:off x="39818" y="1259440"/>
            <a:ext cx="4834673" cy="4339119"/>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21803" y="1618503"/>
            <a:ext cx="5067276" cy="3804429"/>
          </a:xfrm>
          <a:prstGeom prst="rect">
            <a:avLst/>
          </a:prstGeom>
        </p:spPr>
      </p:pic>
    </p:spTree>
    <p:extLst>
      <p:ext uri="{BB962C8B-B14F-4D97-AF65-F5344CB8AC3E}">
        <p14:creationId xmlns:p14="http://schemas.microsoft.com/office/powerpoint/2010/main" val="644755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F43512DF-10D6-4CF9-AA30-A010A7EA2A83}"/>
              </a:ext>
            </a:extLst>
          </p:cNvPr>
          <p:cNvSpPr>
            <a:spLocks noGrp="1"/>
          </p:cNvSpPr>
          <p:nvPr>
            <p:ph type="subTitle" idx="1"/>
          </p:nvPr>
        </p:nvSpPr>
        <p:spPr>
          <a:xfrm>
            <a:off x="5459896" y="6338"/>
            <a:ext cx="4971681" cy="947819"/>
          </a:xfrm>
        </p:spPr>
        <p:txBody>
          <a:bodyPr>
            <a:normAutofit/>
          </a:bodyPr>
          <a:lstStyle/>
          <a:p>
            <a:endParaRPr lang="en-GB" sz="1600" b="0" dirty="0">
              <a:highlight>
                <a:srgbClr val="00FFFF"/>
              </a:highlight>
            </a:endParaRPr>
          </a:p>
          <a:p>
            <a:r>
              <a:rPr lang="en-GB" sz="2000" b="0" dirty="0">
                <a:highlight>
                  <a:srgbClr val="C0C0C0"/>
                </a:highlight>
                <a:latin typeface="Arial" panose="020B0604020202020204" pitchFamily="34" charset="0"/>
                <a:cs typeface="Arial" panose="020B0604020202020204" pitchFamily="34" charset="0"/>
              </a:rPr>
              <a:t>7. Managing conflict</a:t>
            </a:r>
          </a:p>
        </p:txBody>
      </p: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39818" y="1259440"/>
            <a:ext cx="4834673" cy="4339119"/>
          </a:xfrm>
          <a:prstGeom prst="rect">
            <a:avLst/>
          </a:prstGeom>
        </p:spPr>
      </p:pic>
      <p:sp>
        <p:nvSpPr>
          <p:cNvPr id="5" name="TextBox 4">
            <a:extLst>
              <a:ext uri="{FF2B5EF4-FFF2-40B4-BE49-F238E27FC236}">
                <a16:creationId xmlns:a16="http://schemas.microsoft.com/office/drawing/2014/main" id="{D25B7FA3-2851-4E11-9CE2-9753239AE1E5}"/>
              </a:ext>
            </a:extLst>
          </p:cNvPr>
          <p:cNvSpPr txBox="1"/>
          <p:nvPr/>
        </p:nvSpPr>
        <p:spPr>
          <a:xfrm>
            <a:off x="4511036" y="848441"/>
            <a:ext cx="7641146" cy="6140142"/>
          </a:xfrm>
          <a:prstGeom prst="rect">
            <a:avLst/>
          </a:prstGeom>
          <a:noFill/>
        </p:spPr>
        <p:txBody>
          <a:bodyPr wrap="square" rtlCol="0">
            <a:spAutoFit/>
          </a:bodyPr>
          <a:lstStyle/>
          <a:p>
            <a:r>
              <a:rPr lang="en-GB" sz="2500" dirty="0">
                <a:latin typeface="Arial" panose="020B0604020202020204" pitchFamily="34" charset="0"/>
                <a:cs typeface="Arial" panose="020B0604020202020204" pitchFamily="34" charset="0"/>
              </a:rPr>
              <a:t>At the core of effective team work and communication is managing conflict, to appreciate that it can easily arise in diverse environments and to be knowledgeable and prepared to diffuse these incidents quickly and effectively to maintain a positive team dynamic.</a:t>
            </a:r>
          </a:p>
          <a:p>
            <a:r>
              <a:rPr lang="en-GB" sz="2500" dirty="0">
                <a:latin typeface="Arial" panose="020B0604020202020204" pitchFamily="34" charset="0"/>
                <a:cs typeface="Arial" panose="020B0604020202020204" pitchFamily="34" charset="0"/>
              </a:rPr>
              <a:t>We must first understand that conflict arises from individuals coming together as a team and their differences creating conflict. These differences include peoples lives, jobs, ego, values and pride. It is also said “Team conflicts arise when there are disagreements over their goals, methods or needs of the team” (indeed.com, Four Common Types of Team Conflict and How to Resolve Them, November 23,2020).</a:t>
            </a:r>
          </a:p>
          <a:p>
            <a:endParaRPr lang="en-GB" dirty="0"/>
          </a:p>
        </p:txBody>
      </p:sp>
    </p:spTree>
    <p:extLst>
      <p:ext uri="{BB962C8B-B14F-4D97-AF65-F5344CB8AC3E}">
        <p14:creationId xmlns:p14="http://schemas.microsoft.com/office/powerpoint/2010/main" val="10491965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F43512DF-10D6-4CF9-AA30-A010A7EA2A83}"/>
              </a:ext>
            </a:extLst>
          </p:cNvPr>
          <p:cNvSpPr>
            <a:spLocks noGrp="1"/>
          </p:cNvSpPr>
          <p:nvPr>
            <p:ph type="subTitle" idx="1"/>
          </p:nvPr>
        </p:nvSpPr>
        <p:spPr>
          <a:xfrm>
            <a:off x="5714020" y="6338"/>
            <a:ext cx="4717557" cy="806418"/>
          </a:xfrm>
        </p:spPr>
        <p:txBody>
          <a:bodyPr>
            <a:normAutofit lnSpcReduction="10000"/>
          </a:bodyPr>
          <a:lstStyle/>
          <a:p>
            <a:endParaRPr lang="en-GB" sz="1600" b="0" dirty="0">
              <a:highlight>
                <a:srgbClr val="00FFFF"/>
              </a:highlight>
            </a:endParaRPr>
          </a:p>
          <a:p>
            <a:r>
              <a:rPr lang="en-GB" sz="2000" b="0" dirty="0">
                <a:highlight>
                  <a:srgbClr val="C0C0C0"/>
                </a:highlight>
                <a:latin typeface="Arial" panose="020B0604020202020204" pitchFamily="34" charset="0"/>
                <a:cs typeface="Arial" panose="020B0604020202020204" pitchFamily="34" charset="0"/>
              </a:rPr>
              <a:t>7. Managing conflict</a:t>
            </a:r>
          </a:p>
        </p:txBody>
      </p: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39818" y="1259440"/>
            <a:ext cx="4834673" cy="4339119"/>
          </a:xfrm>
          <a:prstGeom prst="rect">
            <a:avLst/>
          </a:prstGeom>
        </p:spPr>
      </p:pic>
      <p:sp>
        <p:nvSpPr>
          <p:cNvPr id="5" name="TextBox 4">
            <a:extLst>
              <a:ext uri="{FF2B5EF4-FFF2-40B4-BE49-F238E27FC236}">
                <a16:creationId xmlns:a16="http://schemas.microsoft.com/office/drawing/2014/main" id="{D25B7FA3-2851-4E11-9CE2-9753239AE1E5}"/>
              </a:ext>
            </a:extLst>
          </p:cNvPr>
          <p:cNvSpPr txBox="1"/>
          <p:nvPr/>
        </p:nvSpPr>
        <p:spPr>
          <a:xfrm>
            <a:off x="4619405" y="1363065"/>
            <a:ext cx="7580182" cy="5262979"/>
          </a:xfrm>
          <a:prstGeom prst="rect">
            <a:avLst/>
          </a:prstGeom>
          <a:noFill/>
        </p:spPr>
        <p:txBody>
          <a:bodyPr wrap="square" rtlCol="0">
            <a:spAutoFit/>
          </a:bodyPr>
          <a:lstStyle/>
          <a:p>
            <a:r>
              <a:rPr lang="en-GB" sz="2500" dirty="0">
                <a:latin typeface="Arial" panose="020B0604020202020204" pitchFamily="34" charset="0"/>
                <a:cs typeface="Arial" panose="020B0604020202020204" pitchFamily="34" charset="0"/>
              </a:rPr>
              <a:t>Although conflict can arise from an exhaustive list of sources within the team, we can generally categorise them in to three categories:</a:t>
            </a:r>
          </a:p>
          <a:p>
            <a:pPr marL="342900" lvl="0" indent="-342900">
              <a:buFont typeface="Arial" panose="020B0604020202020204" pitchFamily="34" charset="0"/>
              <a:buChar char="•"/>
            </a:pPr>
            <a:r>
              <a:rPr lang="en-GB" sz="2500" dirty="0">
                <a:latin typeface="Arial" panose="020B0604020202020204" pitchFamily="34" charset="0"/>
                <a:cs typeface="Arial" panose="020B0604020202020204" pitchFamily="34" charset="0"/>
              </a:rPr>
              <a:t>Communication factors: poor listening skills, non verbal cues missed or misunderstood, insufficient sharing of information and variation of both interpretation and perceptions.</a:t>
            </a:r>
          </a:p>
          <a:p>
            <a:pPr marL="342900" lvl="0" indent="-342900">
              <a:buFont typeface="Arial" panose="020B0604020202020204" pitchFamily="34" charset="0"/>
              <a:buChar char="•"/>
            </a:pPr>
            <a:r>
              <a:rPr lang="en-GB" sz="2500" dirty="0">
                <a:latin typeface="Arial" panose="020B0604020202020204" pitchFamily="34" charset="0"/>
                <a:cs typeface="Arial" panose="020B0604020202020204" pitchFamily="34" charset="0"/>
              </a:rPr>
              <a:t>Structural Factors: levels of interdependence between employees, team sizing and individual participation levels.</a:t>
            </a:r>
          </a:p>
          <a:p>
            <a:pPr marL="342900" lvl="0" indent="-342900">
              <a:buFont typeface="Arial" panose="020B0604020202020204" pitchFamily="34" charset="0"/>
              <a:buChar char="•"/>
            </a:pPr>
            <a:r>
              <a:rPr lang="en-GB" sz="2500" dirty="0">
                <a:latin typeface="Arial" panose="020B0604020202020204" pitchFamily="34" charset="0"/>
                <a:cs typeface="Arial" panose="020B0604020202020204" pitchFamily="34" charset="0"/>
              </a:rPr>
              <a:t>Personal Factors: based on individuals self esteem, personal goals, values and needs.</a:t>
            </a:r>
          </a:p>
          <a:p>
            <a:endParaRPr lang="en-GB" dirty="0"/>
          </a:p>
          <a:p>
            <a:endParaRPr lang="en-GB" dirty="0"/>
          </a:p>
        </p:txBody>
      </p:sp>
    </p:spTree>
    <p:extLst>
      <p:ext uri="{BB962C8B-B14F-4D97-AF65-F5344CB8AC3E}">
        <p14:creationId xmlns:p14="http://schemas.microsoft.com/office/powerpoint/2010/main" val="23230953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3170" y="1208779"/>
            <a:ext cx="3924510" cy="3522248"/>
          </a:xfrm>
          <a:prstGeom prst="rect">
            <a:avLst/>
          </a:prstGeom>
        </p:spPr>
      </p:pic>
      <p:sp>
        <p:nvSpPr>
          <p:cNvPr id="5" name="TextBox 4">
            <a:extLst>
              <a:ext uri="{FF2B5EF4-FFF2-40B4-BE49-F238E27FC236}">
                <a16:creationId xmlns:a16="http://schemas.microsoft.com/office/drawing/2014/main" id="{6966F095-4EA5-43E3-B707-F369B1B6823A}"/>
              </a:ext>
            </a:extLst>
          </p:cNvPr>
          <p:cNvSpPr txBox="1"/>
          <p:nvPr/>
        </p:nvSpPr>
        <p:spPr>
          <a:xfrm>
            <a:off x="3790122" y="127981"/>
            <a:ext cx="8434874" cy="6140142"/>
          </a:xfrm>
          <a:prstGeom prst="rect">
            <a:avLst/>
          </a:prstGeom>
          <a:noFill/>
        </p:spPr>
        <p:txBody>
          <a:bodyPr wrap="square" rtlCol="0">
            <a:spAutoFit/>
          </a:bodyPr>
          <a:lstStyle/>
          <a:p>
            <a:r>
              <a:rPr lang="en-GB" sz="2500" dirty="0">
                <a:latin typeface="Arial" panose="020B0604020202020204" pitchFamily="34" charset="0"/>
                <a:cs typeface="Arial" panose="020B0604020202020204" pitchFamily="34" charset="0"/>
              </a:rPr>
              <a:t>When communication breaks down and conflict arises it can manifest as the following disruptive behaviours:</a:t>
            </a:r>
          </a:p>
          <a:p>
            <a:pPr marL="285750" lvl="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Displays of anger.</a:t>
            </a:r>
          </a:p>
          <a:p>
            <a:pPr marL="285750" lvl="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Targeting and blaming behaviours.</a:t>
            </a:r>
          </a:p>
          <a:p>
            <a:pPr marL="285750" lvl="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Bullying.</a:t>
            </a:r>
          </a:p>
          <a:p>
            <a:pPr marL="285750" lvl="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Rude and disrespectful behaviours.</a:t>
            </a:r>
          </a:p>
          <a:p>
            <a:pPr marL="285750" lvl="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Individuals becoming nasty for enjoyment.</a:t>
            </a:r>
          </a:p>
          <a:p>
            <a:r>
              <a:rPr lang="en-GB" sz="2500" dirty="0">
                <a:latin typeface="Arial" panose="020B0604020202020204" pitchFamily="34" charset="0"/>
                <a:cs typeface="Arial" panose="020B0604020202020204" pitchFamily="34" charset="0"/>
              </a:rPr>
              <a:t>To avoid the negative consequences of conflict within a team we need to employ the following techniques:</a:t>
            </a:r>
          </a:p>
          <a:p>
            <a:r>
              <a:rPr lang="en-GB" sz="2500" dirty="0">
                <a:latin typeface="Arial" panose="020B0604020202020204" pitchFamily="34" charset="0"/>
                <a:cs typeface="Arial" panose="020B0604020202020204" pitchFamily="34" charset="0"/>
              </a:rPr>
              <a:t>		Listen, Acknowledge, Respond and Resolve.</a:t>
            </a:r>
          </a:p>
          <a:p>
            <a:r>
              <a:rPr lang="en-GB" sz="2500" dirty="0">
                <a:latin typeface="Arial" panose="020B0604020202020204" pitchFamily="34" charset="0"/>
                <a:cs typeface="Arial" panose="020B0604020202020204" pitchFamily="34" charset="0"/>
              </a:rPr>
              <a:t>Finally, it is important that whilst we recognise that there are negative outcomes to conflict, it is not always a negative. Conflict can be cooperative and encourage people to effectively problem solve and make decisions by motivating people to examine a problem.</a:t>
            </a:r>
          </a:p>
          <a:p>
            <a:endParaRPr lang="en-GB" dirty="0"/>
          </a:p>
        </p:txBody>
      </p:sp>
    </p:spTree>
    <p:extLst>
      <p:ext uri="{BB962C8B-B14F-4D97-AF65-F5344CB8AC3E}">
        <p14:creationId xmlns:p14="http://schemas.microsoft.com/office/powerpoint/2010/main" val="12526309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3170" y="1208779"/>
            <a:ext cx="3924510" cy="3522248"/>
          </a:xfrm>
          <a:prstGeom prst="rect">
            <a:avLst/>
          </a:prstGeom>
        </p:spPr>
      </p:pic>
      <p:sp>
        <p:nvSpPr>
          <p:cNvPr id="5" name="TextBox 4">
            <a:extLst>
              <a:ext uri="{FF2B5EF4-FFF2-40B4-BE49-F238E27FC236}">
                <a16:creationId xmlns:a16="http://schemas.microsoft.com/office/drawing/2014/main" id="{6966F095-4EA5-43E3-B707-F369B1B6823A}"/>
              </a:ext>
            </a:extLst>
          </p:cNvPr>
          <p:cNvSpPr txBox="1"/>
          <p:nvPr/>
        </p:nvSpPr>
        <p:spPr>
          <a:xfrm>
            <a:off x="4312373" y="896608"/>
            <a:ext cx="7702005" cy="5822244"/>
          </a:xfrm>
          <a:prstGeom prst="rect">
            <a:avLst/>
          </a:prstGeom>
          <a:noFill/>
        </p:spPr>
        <p:txBody>
          <a:bodyPr wrap="square" rtlCol="0">
            <a:spAutoFit/>
          </a:bodyPr>
          <a:lstStyle/>
          <a:p>
            <a:r>
              <a:rPr lang="en-GB" sz="2500" dirty="0">
                <a:latin typeface="Arial" panose="020B0604020202020204" pitchFamily="34" charset="0"/>
                <a:cs typeface="Arial" panose="020B0604020202020204" pitchFamily="34" charset="0"/>
              </a:rPr>
              <a:t>. As stated by Dori </a:t>
            </a:r>
            <a:r>
              <a:rPr lang="en-GB" sz="2500" dirty="0" err="1">
                <a:latin typeface="Arial" panose="020B0604020202020204" pitchFamily="34" charset="0"/>
                <a:cs typeface="Arial" panose="020B0604020202020204" pitchFamily="34" charset="0"/>
              </a:rPr>
              <a:t>Meinert</a:t>
            </a:r>
            <a:r>
              <a:rPr lang="en-GB" sz="2500" dirty="0">
                <a:latin typeface="Arial" panose="020B0604020202020204" pitchFamily="34" charset="0"/>
                <a:cs typeface="Arial" panose="020B0604020202020204" pitchFamily="34" charset="0"/>
              </a:rPr>
              <a:t> in “Why Work Place Conflict Can Be Healthy.”, SHRM.ORG,  April 18, 2017, “Positive conflict is constructive in nature. It produces new ideas, solves continuous problems, provides an opportunity for people and teams to expand their skills, and fosters creativity”. In this positive light this encourages the following positive behaviours: </a:t>
            </a:r>
          </a:p>
          <a:p>
            <a:pPr marL="285750" lvl="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Competition</a:t>
            </a:r>
          </a:p>
          <a:p>
            <a:pPr marL="285750" lvl="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Collaboration</a:t>
            </a:r>
          </a:p>
          <a:p>
            <a:pPr marL="285750" lvl="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Compromise</a:t>
            </a:r>
          </a:p>
          <a:p>
            <a:pPr marL="285750" lvl="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Avoidance (of unnecessary factors)</a:t>
            </a:r>
          </a:p>
          <a:p>
            <a:pPr marL="285750" lvl="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Accommodation</a:t>
            </a:r>
          </a:p>
          <a:p>
            <a:pPr lvl="0"/>
            <a:endParaRPr lang="en-GB" dirty="0"/>
          </a:p>
          <a:p>
            <a:endParaRPr lang="en-GB" dirty="0"/>
          </a:p>
        </p:txBody>
      </p:sp>
    </p:spTree>
    <p:extLst>
      <p:ext uri="{BB962C8B-B14F-4D97-AF65-F5344CB8AC3E}">
        <p14:creationId xmlns:p14="http://schemas.microsoft.com/office/powerpoint/2010/main" val="4373999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F43512DF-10D6-4CF9-AA30-A010A7EA2A83}"/>
              </a:ext>
            </a:extLst>
          </p:cNvPr>
          <p:cNvSpPr>
            <a:spLocks noGrp="1"/>
          </p:cNvSpPr>
          <p:nvPr>
            <p:ph type="subTitle" idx="1"/>
          </p:nvPr>
        </p:nvSpPr>
        <p:spPr>
          <a:xfrm>
            <a:off x="5621255" y="286827"/>
            <a:ext cx="4717557" cy="1135529"/>
          </a:xfrm>
        </p:spPr>
        <p:txBody>
          <a:bodyPr>
            <a:normAutofit/>
          </a:bodyPr>
          <a:lstStyle/>
          <a:p>
            <a:pPr algn="r"/>
            <a:endParaRPr lang="en-GB" dirty="0">
              <a:highlight>
                <a:srgbClr val="C0C0C0"/>
              </a:highlight>
              <a:latin typeface="Arial" panose="020B0604020202020204" pitchFamily="34" charset="0"/>
              <a:cs typeface="Arial" panose="020B0604020202020204" pitchFamily="34" charset="0"/>
            </a:endParaRPr>
          </a:p>
          <a:p>
            <a:pPr algn="r"/>
            <a:r>
              <a:rPr lang="en-GB" sz="1600" dirty="0">
                <a:highlight>
                  <a:srgbClr val="C0C0C0"/>
                </a:highlight>
              </a:rPr>
              <a:t>8. Successful team development</a:t>
            </a:r>
          </a:p>
        </p:txBody>
      </p: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0" y="1597378"/>
            <a:ext cx="3994388" cy="3663243"/>
          </a:xfrm>
          <a:prstGeom prst="rect">
            <a:avLst/>
          </a:prstGeom>
        </p:spPr>
      </p:pic>
      <p:sp>
        <p:nvSpPr>
          <p:cNvPr id="5" name="TextBox 4">
            <a:extLst>
              <a:ext uri="{FF2B5EF4-FFF2-40B4-BE49-F238E27FC236}">
                <a16:creationId xmlns:a16="http://schemas.microsoft.com/office/drawing/2014/main" id="{57352351-7BCD-4FC3-AC59-37EF0BF2F7EE}"/>
              </a:ext>
            </a:extLst>
          </p:cNvPr>
          <p:cNvSpPr txBox="1"/>
          <p:nvPr/>
        </p:nvSpPr>
        <p:spPr>
          <a:xfrm>
            <a:off x="3776870" y="1209780"/>
            <a:ext cx="8892207" cy="5370701"/>
          </a:xfrm>
          <a:prstGeom prst="rect">
            <a:avLst/>
          </a:prstGeom>
          <a:noFill/>
        </p:spPr>
        <p:txBody>
          <a:bodyPr wrap="square" rtlCol="0">
            <a:spAutoFit/>
          </a:bodyPr>
          <a:lstStyle/>
          <a:p>
            <a:r>
              <a:rPr lang="en-GB" sz="2500" dirty="0">
                <a:latin typeface="Arial" panose="020B0604020202020204" pitchFamily="34" charset="0"/>
                <a:cs typeface="Arial" panose="020B0604020202020204" pitchFamily="34" charset="0"/>
              </a:rPr>
              <a:t>“Successful teams encourage team members to share ideas, consider solutions and solve problems together”, 8 Steps to Building a Successful Team, October 7, 2019, indeed.com. </a:t>
            </a:r>
          </a:p>
          <a:p>
            <a:r>
              <a:rPr lang="en-GB" sz="2500" dirty="0">
                <a:latin typeface="Arial" panose="020B0604020202020204" pitchFamily="34" charset="0"/>
                <a:cs typeface="Arial" panose="020B0604020202020204" pitchFamily="34" charset="0"/>
              </a:rPr>
              <a:t>A successful team starts with a strong leader and a leaders role is to make sure all team members understand responsibilities and will ensure that everyone knows what is expected of them. </a:t>
            </a:r>
          </a:p>
          <a:p>
            <a:r>
              <a:rPr lang="en-GB" sz="2500" dirty="0">
                <a:latin typeface="Arial" panose="020B0604020202020204" pitchFamily="34" charset="0"/>
                <a:cs typeface="Arial" panose="020B0604020202020204" pitchFamily="34" charset="0"/>
              </a:rPr>
              <a:t>The leader should actively encourage their team to cover the eight Belbin Team roles.</a:t>
            </a:r>
          </a:p>
          <a:p>
            <a:r>
              <a:rPr lang="en-GB" sz="2500" dirty="0">
                <a:latin typeface="Arial" panose="020B0604020202020204" pitchFamily="34" charset="0"/>
                <a:cs typeface="Arial" panose="020B0604020202020204" pitchFamily="34" charset="0"/>
              </a:rPr>
              <a:t>The Team Leader will need to ensure the team:</a:t>
            </a:r>
          </a:p>
          <a:p>
            <a:pPr marL="285750" lvl="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Has common goals</a:t>
            </a:r>
          </a:p>
          <a:p>
            <a:pPr marL="285750" lvl="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Team members share the same objectives.</a:t>
            </a:r>
          </a:p>
          <a:p>
            <a:pPr marL="285750" lvl="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Cope with change.  </a:t>
            </a:r>
          </a:p>
          <a:p>
            <a:endParaRPr lang="en-GB" dirty="0"/>
          </a:p>
        </p:txBody>
      </p:sp>
    </p:spTree>
    <p:extLst>
      <p:ext uri="{BB962C8B-B14F-4D97-AF65-F5344CB8AC3E}">
        <p14:creationId xmlns:p14="http://schemas.microsoft.com/office/powerpoint/2010/main" val="26545464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F43512DF-10D6-4CF9-AA30-A010A7EA2A83}"/>
              </a:ext>
            </a:extLst>
          </p:cNvPr>
          <p:cNvSpPr>
            <a:spLocks noGrp="1"/>
          </p:cNvSpPr>
          <p:nvPr>
            <p:ph type="subTitle" idx="1"/>
          </p:nvPr>
        </p:nvSpPr>
        <p:spPr>
          <a:xfrm>
            <a:off x="5621255" y="286827"/>
            <a:ext cx="4717557" cy="1135529"/>
          </a:xfrm>
        </p:spPr>
        <p:txBody>
          <a:bodyPr>
            <a:normAutofit/>
          </a:bodyPr>
          <a:lstStyle/>
          <a:p>
            <a:pPr algn="r"/>
            <a:endParaRPr lang="en-GB" dirty="0">
              <a:highlight>
                <a:srgbClr val="C0C0C0"/>
              </a:highlight>
              <a:latin typeface="Arial" panose="020B0604020202020204" pitchFamily="34" charset="0"/>
              <a:cs typeface="Arial" panose="020B0604020202020204" pitchFamily="34" charset="0"/>
            </a:endParaRPr>
          </a:p>
          <a:p>
            <a:pPr algn="r"/>
            <a:r>
              <a:rPr lang="en-GB" sz="1600" dirty="0">
                <a:highlight>
                  <a:srgbClr val="C0C0C0"/>
                </a:highlight>
              </a:rPr>
              <a:t>8. Successful team development</a:t>
            </a:r>
          </a:p>
        </p:txBody>
      </p: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0" y="1597378"/>
            <a:ext cx="3994388" cy="3663243"/>
          </a:xfrm>
          <a:prstGeom prst="rect">
            <a:avLst/>
          </a:prstGeom>
        </p:spPr>
      </p:pic>
      <p:sp>
        <p:nvSpPr>
          <p:cNvPr id="5" name="TextBox 4">
            <a:extLst>
              <a:ext uri="{FF2B5EF4-FFF2-40B4-BE49-F238E27FC236}">
                <a16:creationId xmlns:a16="http://schemas.microsoft.com/office/drawing/2014/main" id="{57352351-7BCD-4FC3-AC59-37EF0BF2F7EE}"/>
              </a:ext>
            </a:extLst>
          </p:cNvPr>
          <p:cNvSpPr txBox="1"/>
          <p:nvPr/>
        </p:nvSpPr>
        <p:spPr>
          <a:xfrm>
            <a:off x="3763616" y="1209780"/>
            <a:ext cx="8905461" cy="5755422"/>
          </a:xfrm>
          <a:prstGeom prst="rect">
            <a:avLst/>
          </a:prstGeom>
          <a:noFill/>
        </p:spPr>
        <p:txBody>
          <a:bodyPr wrap="square" rtlCol="0">
            <a:spAutoFit/>
          </a:bodyPr>
          <a:lstStyle/>
          <a:p>
            <a:pPr marL="285750" lvl="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Are prepared for the worst-case scenario and unforeseen circumstances that could require a change of direction or plan. </a:t>
            </a:r>
          </a:p>
          <a:p>
            <a:pPr marL="285750" lvl="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Deal with conflict.</a:t>
            </a:r>
          </a:p>
          <a:p>
            <a:pPr marL="285750" lvl="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Have a plan to deal with conflicts that may arise in the course of team working.</a:t>
            </a:r>
          </a:p>
          <a:p>
            <a:pPr marL="285750" lvl="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Share Information</a:t>
            </a:r>
          </a:p>
          <a:p>
            <a:pPr marL="285750" lvl="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Develop trust. </a:t>
            </a:r>
          </a:p>
          <a:p>
            <a:pPr marL="28575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A good Leader will be able to easily adapt to suit the needs of the team.</a:t>
            </a:r>
          </a:p>
          <a:p>
            <a:r>
              <a:rPr lang="en-GB" sz="2500" dirty="0">
                <a:latin typeface="Arial" panose="020B0604020202020204" pitchFamily="34" charset="0"/>
                <a:cs typeface="Arial" panose="020B0604020202020204" pitchFamily="34" charset="0"/>
              </a:rPr>
              <a:t> </a:t>
            </a:r>
          </a:p>
          <a:p>
            <a:r>
              <a:rPr lang="en-GB" sz="2500" dirty="0">
                <a:latin typeface="Arial" panose="020B0604020202020204" pitchFamily="34" charset="0"/>
                <a:cs typeface="Arial" panose="020B0604020202020204" pitchFamily="34" charset="0"/>
              </a:rPr>
              <a:t>As a final note Socialising is very valuable as getting to know team members outside the work place setting will encourage trust to build within the team. </a:t>
            </a:r>
          </a:p>
          <a:p>
            <a:endParaRPr lang="en-GB" dirty="0"/>
          </a:p>
        </p:txBody>
      </p:sp>
    </p:spTree>
    <p:extLst>
      <p:ext uri="{BB962C8B-B14F-4D97-AF65-F5344CB8AC3E}">
        <p14:creationId xmlns:p14="http://schemas.microsoft.com/office/powerpoint/2010/main" val="37632022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F43512DF-10D6-4CF9-AA30-A010A7EA2A83}"/>
              </a:ext>
            </a:extLst>
          </p:cNvPr>
          <p:cNvSpPr>
            <a:spLocks noGrp="1"/>
          </p:cNvSpPr>
          <p:nvPr>
            <p:ph type="subTitle" idx="1"/>
          </p:nvPr>
        </p:nvSpPr>
        <p:spPr>
          <a:xfrm>
            <a:off x="5647759" y="8445"/>
            <a:ext cx="4717557" cy="1135529"/>
          </a:xfrm>
        </p:spPr>
        <p:txBody>
          <a:bodyPr>
            <a:normAutofit/>
          </a:bodyPr>
          <a:lstStyle/>
          <a:p>
            <a:endParaRPr lang="en-GB" sz="1600" dirty="0">
              <a:highlight>
                <a:srgbClr val="C0C0C0"/>
              </a:highlight>
            </a:endParaRPr>
          </a:p>
          <a:p>
            <a:r>
              <a:rPr lang="en-GB" sz="1600" dirty="0">
                <a:highlight>
                  <a:srgbClr val="C0C0C0"/>
                </a:highlight>
              </a:rPr>
              <a:t>9. Conclusion</a:t>
            </a:r>
          </a:p>
        </p:txBody>
      </p: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39819" y="1259440"/>
            <a:ext cx="4185342" cy="4339119"/>
          </a:xfrm>
          <a:prstGeom prst="rect">
            <a:avLst/>
          </a:prstGeom>
        </p:spPr>
      </p:pic>
      <p:sp>
        <p:nvSpPr>
          <p:cNvPr id="5" name="TextBox 4">
            <a:extLst>
              <a:ext uri="{FF2B5EF4-FFF2-40B4-BE49-F238E27FC236}">
                <a16:creationId xmlns:a16="http://schemas.microsoft.com/office/drawing/2014/main" id="{BB193840-0F2F-4399-B8D9-0DB4CD96399C}"/>
              </a:ext>
            </a:extLst>
          </p:cNvPr>
          <p:cNvSpPr txBox="1"/>
          <p:nvPr/>
        </p:nvSpPr>
        <p:spPr>
          <a:xfrm>
            <a:off x="4055166" y="1122363"/>
            <a:ext cx="8097018" cy="5755422"/>
          </a:xfrm>
          <a:prstGeom prst="rect">
            <a:avLst/>
          </a:prstGeom>
          <a:noFill/>
        </p:spPr>
        <p:txBody>
          <a:bodyPr wrap="square" rtlCol="0">
            <a:spAutoFit/>
          </a:bodyPr>
          <a:lstStyle/>
          <a:p>
            <a:r>
              <a:rPr lang="en-GB" sz="2500" dirty="0">
                <a:latin typeface="Arial" panose="020B0604020202020204" pitchFamily="34" charset="0"/>
                <a:cs typeface="Arial" panose="020B0604020202020204" pitchFamily="34" charset="0"/>
              </a:rPr>
              <a:t>As we have examined, teamwork is an important key to any organisation's success. To encourage positive, structured teamwork the whole team need to establish regular and open lines of communication and monitor how the group interacts. Successful team work needs to flow from all members of the team to keep momentum. There are recognised methods that can be applied to facilitated the running of a successful team by a leader but also there is responsibility with every team member to recognise and follow the guidelines for a combined success. At the heart of all this is communication. Positive and open communication will encourage trust between team members. This trust will result in all team members striving for success.</a:t>
            </a:r>
          </a:p>
          <a:p>
            <a:endParaRPr lang="en-GB" dirty="0"/>
          </a:p>
        </p:txBody>
      </p:sp>
    </p:spTree>
    <p:extLst>
      <p:ext uri="{BB962C8B-B14F-4D97-AF65-F5344CB8AC3E}">
        <p14:creationId xmlns:p14="http://schemas.microsoft.com/office/powerpoint/2010/main" val="19656315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F43512DF-10D6-4CF9-AA30-A010A7EA2A83}"/>
              </a:ext>
            </a:extLst>
          </p:cNvPr>
          <p:cNvSpPr>
            <a:spLocks noGrp="1"/>
          </p:cNvSpPr>
          <p:nvPr>
            <p:ph type="subTitle" idx="1"/>
          </p:nvPr>
        </p:nvSpPr>
        <p:spPr>
          <a:xfrm>
            <a:off x="3380599" y="222129"/>
            <a:ext cx="3739229" cy="601069"/>
          </a:xfrm>
        </p:spPr>
        <p:txBody>
          <a:bodyPr>
            <a:normAutofit/>
          </a:bodyPr>
          <a:lstStyle/>
          <a:p>
            <a:pPr algn="r"/>
            <a:r>
              <a:rPr lang="en-GB" sz="2400" u="sng" dirty="0">
                <a:latin typeface="Arial" panose="020B0604020202020204" pitchFamily="34" charset="0"/>
                <a:cs typeface="Arial" panose="020B0604020202020204" pitchFamily="34" charset="0"/>
              </a:rPr>
              <a:t>Reference list</a:t>
            </a:r>
          </a:p>
        </p:txBody>
      </p: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8005098" y="1417413"/>
            <a:ext cx="4179315" cy="3750935"/>
          </a:xfrm>
          <a:prstGeom prst="rect">
            <a:avLst/>
          </a:prstGeom>
        </p:spPr>
      </p:pic>
      <p:sp>
        <p:nvSpPr>
          <p:cNvPr id="5" name="TextBox 4">
            <a:extLst>
              <a:ext uri="{FF2B5EF4-FFF2-40B4-BE49-F238E27FC236}">
                <a16:creationId xmlns:a16="http://schemas.microsoft.com/office/drawing/2014/main" id="{8D66E7DC-823C-45EF-B89D-AAB042C9DEA3}"/>
              </a:ext>
            </a:extLst>
          </p:cNvPr>
          <p:cNvSpPr txBox="1"/>
          <p:nvPr/>
        </p:nvSpPr>
        <p:spPr>
          <a:xfrm>
            <a:off x="641230" y="727494"/>
            <a:ext cx="7789652" cy="58785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latin typeface="Arial"/>
              <a:cs typeface="Arial"/>
            </a:endParaRPr>
          </a:p>
          <a:p>
            <a:endParaRPr lang="en-GB" sz="2000" dirty="0">
              <a:latin typeface="Arial"/>
              <a:cs typeface="Arial"/>
            </a:endParaRPr>
          </a:p>
          <a:p>
            <a:pPr marL="285750" indent="-285750">
              <a:buFont typeface="Arial"/>
              <a:buChar char="•"/>
            </a:pPr>
            <a:r>
              <a:rPr lang="en-GB" sz="2000" dirty="0">
                <a:latin typeface="Arial"/>
                <a:ea typeface="+mn-lt"/>
                <a:cs typeface="+mn-lt"/>
              </a:rPr>
              <a:t>Dave Mattson 2017, "6 Benefits of Teamwork in the Workplace". Sandler. </a:t>
            </a:r>
            <a:r>
              <a:rPr lang="en-GB" sz="2000" dirty="0">
                <a:latin typeface="Arial"/>
                <a:ea typeface="+mn-lt"/>
                <a:cs typeface="+mn-lt"/>
                <a:hlinkClick r:id="rId3"/>
              </a:rPr>
              <a:t>https://www.sandler.com/blog/6-benefits-of-teamwork-in-the-workplace/</a:t>
            </a:r>
            <a:r>
              <a:rPr lang="en-GB" sz="2000" dirty="0">
                <a:latin typeface="Arial"/>
                <a:ea typeface="+mn-lt"/>
                <a:cs typeface="+mn-lt"/>
              </a:rPr>
              <a:t>. Accessed 19/11/2020</a:t>
            </a:r>
            <a:endParaRPr lang="en-GB" sz="2000" dirty="0">
              <a:latin typeface="Arial"/>
              <a:cs typeface="Arial"/>
            </a:endParaRPr>
          </a:p>
          <a:p>
            <a:pPr marL="285750" indent="-285750">
              <a:buFont typeface="Arial"/>
              <a:buChar char="•"/>
            </a:pPr>
            <a:r>
              <a:rPr lang="en-GB" sz="2000" dirty="0">
                <a:latin typeface="Arial"/>
                <a:ea typeface="+mn-lt"/>
                <a:cs typeface="+mn-lt"/>
              </a:rPr>
              <a:t>Susan M. Heathfield, 2019. "Understanding Different Types of Workplace Teams". The balance careers.https://www.thebalancecareers.com/what-is-a-team-1919226</a:t>
            </a:r>
            <a:endParaRPr lang="en-GB" sz="2000" dirty="0">
              <a:latin typeface="Arial"/>
              <a:cs typeface="Arial"/>
            </a:endParaRPr>
          </a:p>
          <a:p>
            <a:pPr marL="285750" indent="-285750">
              <a:buFont typeface="Arial"/>
              <a:buChar char="•"/>
            </a:pPr>
            <a:r>
              <a:rPr lang="en-GB" sz="2000" dirty="0">
                <a:latin typeface="Arial"/>
                <a:ea typeface="+mn-lt"/>
                <a:cs typeface="+mn-lt"/>
              </a:rPr>
              <a:t>Tommey Liang. Becoming an Effective Team Member. Career services. </a:t>
            </a:r>
            <a:r>
              <a:rPr lang="en-GB" sz="2000" dirty="0">
                <a:latin typeface="Arial"/>
                <a:ea typeface="+mn-lt"/>
                <a:cs typeface="+mn-lt"/>
                <a:hlinkClick r:id="rId4"/>
              </a:rPr>
              <a:t>https://careerservices.erau.edu/blog/2020/04/23/becoming-an-effective-team-member/</a:t>
            </a:r>
            <a:r>
              <a:rPr lang="en-GB" sz="2000" dirty="0">
                <a:latin typeface="Arial"/>
                <a:ea typeface="+mn-lt"/>
                <a:cs typeface="+mn-lt"/>
              </a:rPr>
              <a:t>. Accessed 19/11/2020</a:t>
            </a:r>
            <a:endParaRPr lang="en-GB" sz="2000" dirty="0">
              <a:latin typeface="Arial"/>
              <a:cs typeface="Arial"/>
            </a:endParaRPr>
          </a:p>
          <a:p>
            <a:pPr marL="285750" indent="-285750">
              <a:buFont typeface="Arial"/>
              <a:buChar char="•"/>
            </a:pPr>
            <a:r>
              <a:rPr lang="en-GB" sz="2000" dirty="0">
                <a:latin typeface="Arial"/>
                <a:ea typeface="+mn-lt"/>
                <a:cs typeface="+mn-lt"/>
              </a:rPr>
              <a:t>"Tuckman (forming, norming, storming, performing)". MULTI-STAKEHOLDER PARTNERSHIPS. </a:t>
            </a:r>
            <a:r>
              <a:rPr lang="en-GB" sz="2000" dirty="0">
                <a:latin typeface="Arial"/>
                <a:ea typeface="+mn-lt"/>
                <a:cs typeface="+mn-lt"/>
                <a:hlinkClick r:id="rId5"/>
              </a:rPr>
              <a:t>http://www.mspguide.org/tool/tuckman-forming-norming-storming-performing</a:t>
            </a:r>
            <a:r>
              <a:rPr lang="en-GB" sz="2000" dirty="0">
                <a:latin typeface="Arial"/>
                <a:ea typeface="+mn-lt"/>
                <a:cs typeface="+mn-lt"/>
              </a:rPr>
              <a:t>. Accessed 19/11/2020</a:t>
            </a:r>
            <a:endParaRPr lang="en-GB" sz="2000" dirty="0">
              <a:latin typeface="Arial"/>
              <a:cs typeface="Arial"/>
            </a:endParaRPr>
          </a:p>
          <a:p>
            <a:endParaRPr lang="en-GB" dirty="0"/>
          </a:p>
          <a:p>
            <a:pPr algn="l"/>
            <a:endParaRPr lang="en-GB" dirty="0"/>
          </a:p>
        </p:txBody>
      </p:sp>
    </p:spTree>
    <p:extLst>
      <p:ext uri="{BB962C8B-B14F-4D97-AF65-F5344CB8AC3E}">
        <p14:creationId xmlns:p14="http://schemas.microsoft.com/office/powerpoint/2010/main" val="1337207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F43512DF-10D6-4CF9-AA30-A010A7EA2A83}"/>
              </a:ext>
            </a:extLst>
          </p:cNvPr>
          <p:cNvSpPr>
            <a:spLocks noGrp="1"/>
          </p:cNvSpPr>
          <p:nvPr>
            <p:ph type="subTitle" idx="1"/>
          </p:nvPr>
        </p:nvSpPr>
        <p:spPr>
          <a:xfrm>
            <a:off x="3380599" y="222129"/>
            <a:ext cx="3739229" cy="601069"/>
          </a:xfrm>
        </p:spPr>
        <p:txBody>
          <a:bodyPr>
            <a:normAutofit/>
          </a:bodyPr>
          <a:lstStyle/>
          <a:p>
            <a:pPr algn="r"/>
            <a:r>
              <a:rPr lang="en-GB" sz="2400" u="sng" dirty="0">
                <a:latin typeface="Arial" panose="020B0604020202020204" pitchFamily="34" charset="0"/>
                <a:cs typeface="Arial" panose="020B0604020202020204" pitchFamily="34" charset="0"/>
              </a:rPr>
              <a:t>Reference list</a:t>
            </a:r>
          </a:p>
        </p:txBody>
      </p:sp>
      <p:cxnSp>
        <p:nvCxnSpPr>
          <p:cNvPr id="17" name="Straight Connector 16">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90CD7E0-B88F-4B85-B19F-8FC9239133D2}"/>
              </a:ext>
            </a:extLst>
          </p:cNvPr>
          <p:cNvPicPr>
            <a:picLocks noChangeAspect="1"/>
          </p:cNvPicPr>
          <p:nvPr/>
        </p:nvPicPr>
        <p:blipFill>
          <a:blip r:embed="rId2"/>
          <a:stretch>
            <a:fillRect/>
          </a:stretch>
        </p:blipFill>
        <p:spPr>
          <a:xfrm>
            <a:off x="8005098" y="1417413"/>
            <a:ext cx="4179315" cy="3750935"/>
          </a:xfrm>
          <a:prstGeom prst="rect">
            <a:avLst/>
          </a:prstGeom>
        </p:spPr>
      </p:pic>
      <p:sp>
        <p:nvSpPr>
          <p:cNvPr id="6" name="TextBox 5">
            <a:extLst>
              <a:ext uri="{FF2B5EF4-FFF2-40B4-BE49-F238E27FC236}">
                <a16:creationId xmlns:a16="http://schemas.microsoft.com/office/drawing/2014/main" id="{246006F8-A0C3-4B66-91E9-C0A5CCB30B8D}"/>
              </a:ext>
            </a:extLst>
          </p:cNvPr>
          <p:cNvSpPr txBox="1"/>
          <p:nvPr/>
        </p:nvSpPr>
        <p:spPr>
          <a:xfrm>
            <a:off x="7586" y="522663"/>
            <a:ext cx="8613913" cy="6217087"/>
          </a:xfrm>
          <a:prstGeom prst="rect">
            <a:avLst/>
          </a:prstGeom>
          <a:noFill/>
        </p:spPr>
        <p:txBody>
          <a:bodyPr wrap="square" rtlCol="0">
            <a:spAutoFit/>
          </a:bodyPr>
          <a:lstStyle/>
          <a:p>
            <a:endParaRPr lang="en-GB" sz="2000" dirty="0"/>
          </a:p>
          <a:p>
            <a:r>
              <a:rPr lang="en-US" sz="2000" b="1" dirty="0"/>
              <a:t>2020. Four Common Types of Team Conflict and How to Resolve Them. Indeed.</a:t>
            </a:r>
            <a:r>
              <a:rPr lang="en-GB" sz="2000" b="1" dirty="0"/>
              <a:t> </a:t>
            </a:r>
            <a:r>
              <a:rPr lang="en-GB" sz="2000" dirty="0">
                <a:hlinkClick r:id="rId3"/>
              </a:rPr>
              <a:t>https://www.indeed.com/career-advice/career-development/types-of-team-conflict</a:t>
            </a:r>
            <a:r>
              <a:rPr lang="en-GB" sz="2000" dirty="0"/>
              <a:t>. </a:t>
            </a:r>
            <a:r>
              <a:rPr lang="en-GB" sz="2000" dirty="0">
                <a:latin typeface="Arial"/>
                <a:ea typeface="+mn-lt"/>
                <a:cs typeface="+mn-lt"/>
              </a:rPr>
              <a:t>Accessed 23/11/2020</a:t>
            </a:r>
          </a:p>
          <a:p>
            <a:r>
              <a:rPr lang="en-GB" sz="2000" dirty="0">
                <a:latin typeface="Arial"/>
                <a:ea typeface="+mn-lt"/>
                <a:cs typeface="+mn-lt"/>
              </a:rPr>
              <a:t>2019. </a:t>
            </a:r>
            <a:r>
              <a:rPr lang="en-US" sz="2000" b="1" dirty="0"/>
              <a:t>8 Steps to Building a Successful Team. Indeed. </a:t>
            </a:r>
            <a:r>
              <a:rPr lang="en-US" sz="2000" b="1" dirty="0">
                <a:hlinkClick r:id="rId4"/>
              </a:rPr>
              <a:t>https://www.indeed.com/career-advice/career-development/steps-to-building-a-successful-team</a:t>
            </a:r>
            <a:r>
              <a:rPr lang="en-US" sz="2000" b="1" dirty="0"/>
              <a:t>. </a:t>
            </a:r>
            <a:r>
              <a:rPr lang="en-GB" sz="2000" dirty="0">
                <a:latin typeface="Arial"/>
                <a:ea typeface="+mn-lt"/>
                <a:cs typeface="+mn-lt"/>
              </a:rPr>
              <a:t>Accessed 7/11/2020</a:t>
            </a:r>
          </a:p>
          <a:p>
            <a:r>
              <a:rPr lang="en-GB" sz="2000" u="sng" dirty="0">
                <a:solidFill>
                  <a:srgbClr val="1976D2"/>
                </a:solidFill>
                <a:hlinkClick r:id="rId5"/>
              </a:rPr>
              <a:t>Dori Meinert</a:t>
            </a:r>
            <a:r>
              <a:rPr lang="en-GB" sz="2000" dirty="0"/>
              <a:t>,2017. </a:t>
            </a:r>
            <a:r>
              <a:rPr lang="en-US" sz="2000" b="1" dirty="0"/>
              <a:t>Why Workplace Conflict Can Be Healthy. SHRM.</a:t>
            </a:r>
            <a:r>
              <a:rPr lang="en-GB" sz="2000" b="1" dirty="0">
                <a:latin typeface="Arial"/>
                <a:ea typeface="+mn-lt"/>
                <a:cs typeface="+mn-lt"/>
              </a:rPr>
              <a:t> </a:t>
            </a:r>
            <a:r>
              <a:rPr lang="en-GB" sz="2000" dirty="0">
                <a:hlinkClick r:id="rId6"/>
              </a:rPr>
              <a:t>https://www.shrm.org/hr-today/news/hr-magazine/0517/pages/why-workplace-conflict-can-be-healthy.aspx. </a:t>
            </a:r>
            <a:r>
              <a:rPr lang="en-GB" sz="2000" dirty="0">
                <a:latin typeface="Arial"/>
                <a:ea typeface="+mn-lt"/>
                <a:cs typeface="+mn-lt"/>
                <a:hlinkClick r:id="rId6"/>
              </a:rPr>
              <a:t>Accessed 7/11/2020</a:t>
            </a:r>
            <a:endParaRPr lang="en-GB" sz="2000" dirty="0">
              <a:latin typeface="Arial"/>
              <a:ea typeface="+mn-lt"/>
              <a:cs typeface="+mn-lt"/>
            </a:endParaRPr>
          </a:p>
          <a:p>
            <a:br>
              <a:rPr lang="en-GB" sz="2000" dirty="0">
                <a:latin typeface="Arial" pitchFamily="34" charset="0"/>
                <a:cs typeface="Arial" pitchFamily="34" charset="0"/>
              </a:rPr>
            </a:br>
            <a:r>
              <a:rPr lang="en-GB" sz="2000" dirty="0">
                <a:latin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 </a:t>
            </a:r>
            <a:r>
              <a:rPr lang="en-GB" sz="2000" dirty="0">
                <a:solidFill>
                  <a:srgbClr val="0563C1"/>
                </a:solidFill>
                <a:latin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https://www.slideshare.net/cPrime/your-team-is-agile-but-is-it-performing</a:t>
            </a:r>
            <a:r>
              <a:rPr lang="en-GB" sz="2000" dirty="0">
                <a:latin typeface="Calibri" panose="020F0502020204030204" pitchFamily="34" charset="0"/>
                <a:cs typeface="Calibri" panose="020F0502020204030204" pitchFamily="34" charset="0"/>
              </a:rPr>
              <a:t>  Accessed 19/11/2020.</a:t>
            </a:r>
            <a:br>
              <a:rPr lang="en-GB" sz="2000" dirty="0">
                <a:latin typeface="Calibri" panose="020F0502020204030204" pitchFamily="34" charset="0"/>
                <a:cs typeface="Calibri" panose="020F0502020204030204" pitchFamily="34" charset="0"/>
              </a:rPr>
            </a:br>
            <a:br>
              <a:rPr lang="en-GB" sz="2000" dirty="0">
                <a:latin typeface="Calibri" panose="020F0502020204030204" pitchFamily="34" charset="0"/>
                <a:cs typeface="Calibri" panose="020F0502020204030204" pitchFamily="34" charset="0"/>
              </a:rPr>
            </a:br>
            <a:r>
              <a:rPr lang="en-GB" sz="2000" b="1" dirty="0">
                <a:latin typeface="Calibri" panose="020F0502020204030204" pitchFamily="34" charset="0"/>
                <a:cs typeface="Calibri" panose="020F0502020204030204" pitchFamily="34" charset="0"/>
              </a:rPr>
              <a:t>Kevin Eikenberry. </a:t>
            </a:r>
            <a:r>
              <a:rPr lang="en-US" sz="2000" dirty="0">
                <a:latin typeface="Calibri" panose="020F0502020204030204" pitchFamily="34" charset="0"/>
                <a:cs typeface="Calibri" panose="020F0502020204030204" pitchFamily="34" charset="0"/>
              </a:rPr>
              <a:t>10 Roles Every Leader Must Fill. Bud to boss.</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hlinkClick r:id="rId8"/>
              </a:rPr>
              <a:t>https://www.budtoboss.com/personal-professional-development/10-hats-leaders-must-wear/</a:t>
            </a:r>
            <a:r>
              <a:rPr lang="en-GB" sz="2000" dirty="0">
                <a:latin typeface="Calibri" panose="020F0502020204030204" pitchFamily="34" charset="0"/>
                <a:cs typeface="Calibri" panose="020F0502020204030204" pitchFamily="34" charset="0"/>
              </a:rPr>
              <a:t>. Accessed 19/11/2020</a:t>
            </a:r>
            <a:br>
              <a:rPr lang="en-GB" sz="2000" dirty="0">
                <a:latin typeface="Calibri" panose="020F0502020204030204" pitchFamily="34" charset="0"/>
                <a:cs typeface="Calibri" panose="020F0502020204030204" pitchFamily="34" charset="0"/>
              </a:rPr>
            </a:br>
            <a:r>
              <a:rPr lang="en-GB" sz="2000" dirty="0">
                <a:latin typeface="Calibri" panose="020F0502020204030204" pitchFamily="34" charset="0"/>
                <a:cs typeface="Calibri" panose="020F0502020204030204" pitchFamily="34" charset="0"/>
              </a:rPr>
              <a:t>2020. </a:t>
            </a:r>
            <a:r>
              <a:rPr lang="en-US" sz="2000" b="1" dirty="0">
                <a:latin typeface="Calibri" panose="020F0502020204030204" pitchFamily="34" charset="0"/>
                <a:cs typeface="Calibri" panose="020F0502020204030204" pitchFamily="34" charset="0"/>
              </a:rPr>
              <a:t>The 9 Belbin Team Roles (With Examples). Indeed. </a:t>
            </a:r>
            <a:r>
              <a:rPr lang="en-US" sz="2000" b="1" dirty="0">
                <a:latin typeface="Calibri" panose="020F0502020204030204" pitchFamily="34" charset="0"/>
                <a:cs typeface="Calibri" panose="020F0502020204030204" pitchFamily="34" charset="0"/>
                <a:hlinkClick r:id="rId9"/>
              </a:rPr>
              <a:t>https://www.indeed.com/career-advice/career-development/belbin-team-roles</a:t>
            </a:r>
            <a:r>
              <a:rPr lang="en-US" sz="2000" b="1"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hlinkClick r:id="rId8"/>
              </a:rPr>
              <a:t>/</a:t>
            </a:r>
            <a:r>
              <a:rPr lang="en-GB" sz="2000" dirty="0">
                <a:latin typeface="Calibri" panose="020F0502020204030204" pitchFamily="34" charset="0"/>
                <a:cs typeface="Calibri" panose="020F0502020204030204" pitchFamily="34" charset="0"/>
              </a:rPr>
              <a:t>. Accessed 19/11/2020</a:t>
            </a:r>
            <a:endParaRPr lang="en-GB" sz="2000" dirty="0">
              <a:latin typeface="Arial"/>
              <a:ea typeface="+mn-lt"/>
              <a:cs typeface="+mn-lt"/>
            </a:endParaRPr>
          </a:p>
          <a:p>
            <a:endParaRPr lang="en-GB" dirty="0"/>
          </a:p>
        </p:txBody>
      </p:sp>
    </p:spTree>
    <p:extLst>
      <p:ext uri="{BB962C8B-B14F-4D97-AF65-F5344CB8AC3E}">
        <p14:creationId xmlns:p14="http://schemas.microsoft.com/office/powerpoint/2010/main" val="173385081"/>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docProps/app.xml><?xml version="1.0" encoding="utf-8"?>
<Properties xmlns="http://schemas.openxmlformats.org/officeDocument/2006/extended-properties" xmlns:vt="http://schemas.openxmlformats.org/officeDocument/2006/docPropsVTypes">
  <TotalTime>207</TotalTime>
  <Words>2355</Words>
  <Application>Microsoft Office PowerPoint</Application>
  <PresentationFormat>Widescreen</PresentationFormat>
  <Paragraphs>121</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Univers Condensed Light</vt:lpstr>
      <vt:lpstr>Walbaum Display Light</vt:lpstr>
      <vt:lpstr>AngleLinesVTI</vt:lpstr>
      <vt:lpstr>   MODULE CODE: BMSW4002  Module title: Effective Team Working &amp; Communication  Module Lectures name: Saqib Shamim   group presentation  Assignment title: effective team working  Partners : •RAZVAN OLARU : STUDENT ID: 1921597 •AUREL DUMITRACHE : STUDENT ID: 1921268 •Gratiela Beatrice Anghel : Student ID: 1931637 •Cosmin Tudosie : Student ID: 1921421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According to Eikenberry(n.d.), a role illustrate a related set of actions that someone may complete a process. Here are 10 roles that every leader should have them: coach, strategist, facilitator, change agent, visionary, influencer, decision-maker, delegator, team player, listener. In our case, if we talk about a company that offers consultation services, our customer services staff should have the following characteristics: patient, obedient, they should find a way to solve any problem of a client, they should be respectful.  </vt:lpstr>
      <vt:lpstr>          Our team should offer advice and expertise to organisations to help them improve their business performance in terms of operations and management. Although the workload can be heavy, consulting is a sociable profession with plenty of networking opportunities. </vt:lpstr>
      <vt:lpstr>According to Indeed (2020), British analyst Meredith Belbin became honoured for the team role model developed in the 1970s. Belbin exposed that equitable team, mode up people with different skills, outperform inequitable team. In our days this kind of model it is used by 40% of successful UK companies. Meredith Belbin classified a set of nine roles that present a team are supposed to administer balance and build up the chances of success.  So Beblin discover  the following types:   </vt:lpstr>
      <vt:lpstr>    - Coordinator: He is the bold, sophisticated, mature with equality and authority between team members. He clarifies the team’s purpose, sets priorities and make the program.    - The Trainer: This should be a motivated, competitive person and should know how to train a team.    - Factory: The contemporary, inventive, original, who solves all problems and discussions. The being of certain factory roles in a team can lead to conflicts, because there may be more ideas.   </vt:lpstr>
      <vt:lpstr>   - Monitor: Prudent, analytical, choleric and serious thinker. This role contributes to coherent analysis, stopping the team  from audacious acts.    - The Implementer: He is called a worker. He is characterised by systemization, allegiance, independence trustworthy.    - Resource Investigator: This should be an excellent communicator, negotiator. He should brings ideas and information and gives to the team that they need to start a new project.    - Teammate: He should be sociable, flexible person.    - The Finisher: He is described by attention for the details, accuracy. He put everything in order for the project.    - The Expert: Focused on skills he is motivated by professional standards and he is dedicated to work. (Indeed 2020).  </vt:lpstr>
      <vt:lpstr>Beblin worker’s rumours can also be classified as a questionnaire. It is presented in detail below:                         (https://www.slideshare.net/cPrime/your-team-is-agile-but-is-it-performing)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Adriana Olaru</dc:creator>
  <cp:lastModifiedBy>Adriana Olaru</cp:lastModifiedBy>
  <cp:revision>259</cp:revision>
  <dcterms:created xsi:type="dcterms:W3CDTF">2020-11-16T14:14:31Z</dcterms:created>
  <dcterms:modified xsi:type="dcterms:W3CDTF">2020-12-06T14:35:46Z</dcterms:modified>
</cp:coreProperties>
</file>