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3"/>
  </p:notesMasterIdLst>
  <p:handoutMasterIdLst>
    <p:handoutMasterId r:id="rId14"/>
  </p:handoutMasterIdLst>
  <p:sldIdLst>
    <p:sldId id="294" r:id="rId5"/>
    <p:sldId id="308" r:id="rId6"/>
    <p:sldId id="309" r:id="rId7"/>
    <p:sldId id="295" r:id="rId8"/>
    <p:sldId id="311" r:id="rId9"/>
    <p:sldId id="306" r:id="rId10"/>
    <p:sldId id="323" r:id="rId11"/>
    <p:sldId id="301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598" autoAdjust="0"/>
  </p:normalViewPr>
  <p:slideViewPr>
    <p:cSldViewPr snapToGrid="0">
      <p:cViewPr varScale="1">
        <p:scale>
          <a:sx n="93" d="100"/>
          <a:sy n="93" d="100"/>
        </p:scale>
        <p:origin x="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54CA90D-FAE5-4CC1-874C-F8C9E6C3EF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7087B5-F672-40FE-9915-815CBA9EB2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26D27-016E-48F5-B33E-8A9AF3259A1C}" type="datetime1">
              <a:rPr lang="en-GB" smtClean="0"/>
              <a:t>29/05/2025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2D30A-24C7-499B-BF2A-8E5130AC9C8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D0FE9B-9EEE-4F4D-B5DD-0D553217C5B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65E75-2179-4AE0-B0C7-D97955CF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78674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48F8AC0-B329-4373-BBD0-89392C5748D6}" type="datetime1">
              <a:rPr lang="en-GB" smtClean="0"/>
              <a:t>29/05/2025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61EF503-E31C-4FCE-86D9-0C61A5CBE28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CAC7A-86CB-198D-D225-4854E2E2F9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9BFDD0-136E-63E8-F640-0A643CF6CD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A3D840-8D4F-07E5-B6A9-7529269FFB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are shifting from a linear TAKE-MAKE-WASTE approach to that of a circular model, where we are focusing on recycling, making products that can be reused… The Doughnut model is a step into the ‘post-growth’ </a:t>
            </a:r>
            <a:r>
              <a:rPr lang="en-GB"/>
              <a:t>world where </a:t>
            </a:r>
            <a:r>
              <a:rPr lang="en-GB" dirty="0"/>
              <a:t>GDP is no longer the measure of success and wealth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BCC897-02FC-76EA-CE7B-9A0016CABA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109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rtlCol="0" anchor="t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 rtl="0"/>
            <a:r>
              <a:rPr lang="en-GB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rtlCol="0" anchor="t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85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 anchor="ctr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rtlCol="0" anchor="b">
            <a:normAutofit/>
          </a:bodyPr>
          <a:lstStyle>
            <a:lvl1pPr>
              <a:buNone/>
              <a:defRPr/>
            </a:lvl1pPr>
          </a:lstStyle>
          <a:p>
            <a:pPr algn="l" rtl="0"/>
            <a:r>
              <a:rPr lang="en-US" sz="1600"/>
              <a:t>Click to edit Master subtitle style</a:t>
            </a:r>
            <a:endParaRPr lang="en-GB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rtlCol="0" anchor="t"/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3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2CC964-A50B-4C29-B4E4-2C30BB34CC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/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02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rtlCol="0" anchor="b">
            <a:normAutofit/>
          </a:bodyPr>
          <a:lstStyle>
            <a:lvl1pPr algn="ctr">
              <a:defRPr sz="66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 rtlCol="0"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97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51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679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97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752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 rtlCol="0">
            <a:normAutofit/>
          </a:bodyPr>
          <a:lstStyle>
            <a:lvl1pPr algn="l">
              <a:defRPr sz="4400"/>
            </a:lvl1pPr>
          </a:lstStyle>
          <a:p>
            <a:pPr algn="r"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 rtlCol="0"/>
          <a:lstStyle>
            <a:lvl1pPr>
              <a:buNone/>
              <a:defRPr/>
            </a:lvl1pPr>
          </a:lstStyle>
          <a:p>
            <a:pPr algn="r" rtl="0"/>
            <a:r>
              <a:rPr lang="en-US"/>
              <a:t>Click to edit Master subtitle style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195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2/7/20XX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5265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7C02F5D-0AFB-480B-A152-5FC08DB4DC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390524"/>
            <a:ext cx="11274552" cy="4171951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9C910F3-1CC6-467F-A64A-2DDFE4632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425" y="4689888"/>
            <a:ext cx="5029200" cy="1371600"/>
          </a:xfrm>
        </p:spPr>
        <p:txBody>
          <a:bodyPr rtlCol="0" anchor="ctr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550E3EA-37A2-40C0-A78F-3C0AB0F7818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60759" y="4687863"/>
            <a:ext cx="5029200" cy="1463040"/>
          </a:xfrm>
        </p:spPr>
        <p:txBody>
          <a:bodyPr rtlCol="0" anchor="ctr" anchorCtr="0">
            <a:noAutofit/>
          </a:bodyPr>
          <a:lstStyle>
            <a:lvl1pPr marL="0" indent="0">
              <a:lnSpc>
                <a:spcPts val="1800"/>
              </a:lnSpc>
              <a:buNone/>
              <a:defRPr sz="1600"/>
            </a:lvl1pPr>
            <a:lvl2pPr marL="457200" indent="0">
              <a:lnSpc>
                <a:spcPts val="1800"/>
              </a:lnSpc>
              <a:buNone/>
              <a:defRPr sz="1600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600"/>
            </a:lvl3pPr>
            <a:lvl4pPr marL="1371600" indent="0">
              <a:lnSpc>
                <a:spcPts val="1800"/>
              </a:lnSpc>
              <a:buNone/>
              <a:defRPr sz="1600"/>
            </a:lvl4pPr>
            <a:lvl5pPr marL="1828800" indent="0">
              <a:lnSpc>
                <a:spcPts val="1800"/>
              </a:lnSpc>
              <a:buNone/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662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/>
              <a:t>2/7/20XX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03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6" r:id="rId5"/>
    <p:sldLayoutId id="2147483662" r:id="rId6"/>
    <p:sldLayoutId id="2147483679" r:id="rId7"/>
    <p:sldLayoutId id="2147483682" r:id="rId8"/>
    <p:sldLayoutId id="2147483687" r:id="rId9"/>
    <p:sldLayoutId id="2147483665" r:id="rId10"/>
    <p:sldLayoutId id="2147483683" r:id="rId11"/>
    <p:sldLayoutId id="2147483677" r:id="rId12"/>
    <p:sldLayoutId id="2147483678" r:id="rId13"/>
    <p:sldLayoutId id="2147483684" r:id="rId14"/>
    <p:sldLayoutId id="2147483661" r:id="rId15"/>
    <p:sldLayoutId id="2147483663" r:id="rId16"/>
    <p:sldLayoutId id="2147483664" r:id="rId17"/>
    <p:sldLayoutId id="2147483666" r:id="rId18"/>
    <p:sldLayoutId id="2147483667" r:id="rId19"/>
    <p:sldLayoutId id="2147483685" r:id="rId20"/>
    <p:sldLayoutId id="2147483668" r:id="rId21"/>
    <p:sldLayoutId id="2147483669" r:id="rId22"/>
    <p:sldLayoutId id="2147483688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jpg"/><Relationship Id="rId4" Type="http://schemas.openxmlformats.org/officeDocument/2006/relationships/hyperlink" Target="https://www.pexels.com/photo/photo-of-cityscape-during-daytime-1450458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unstats.un.org/sdgs/indicators/Global-Indicator-Framework-after-2025-review-English.pdf" TargetMode="Externa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D8101-4ED5-4D91-9EFA-B0E7C1EA6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 rtlCol="0"/>
          <a:lstStyle/>
          <a:p>
            <a:pPr rtl="0"/>
            <a:r>
              <a:rPr lang="en-GB" dirty="0"/>
              <a:t>Sustainability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D98F09-AA82-4443-B901-71F5DF765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rtlCol="0"/>
          <a:lstStyle/>
          <a:p>
            <a:pPr rtl="0"/>
            <a:r>
              <a:rPr lang="en-GB" dirty="0"/>
              <a:t>Christian Felices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A5996C8-9A00-4071-B24A-D1B22DDFAD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b="38064"/>
          <a:stretch/>
        </p:blipFill>
        <p:spPr>
          <a:xfrm>
            <a:off x="3208292" y="3"/>
            <a:ext cx="8997356" cy="4581079"/>
          </a:xfrm>
        </p:spPr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C2C517CC-DCFE-4E86-A4E5-F5BFD7BF69F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7436" t="-539" r="464" b="933"/>
          <a:stretch/>
        </p:blipFill>
        <p:spPr>
          <a:xfrm>
            <a:off x="7243070" y="872836"/>
            <a:ext cx="4948931" cy="5985164"/>
          </a:xfrm>
        </p:spPr>
      </p:pic>
      <p:pic>
        <p:nvPicPr>
          <p:cNvPr id="12" name="Picture Placeholder 11" descr="Business team brainstorming">
            <a:extLst>
              <a:ext uri="{FF2B5EF4-FFF2-40B4-BE49-F238E27FC236}">
                <a16:creationId xmlns:a16="http://schemas.microsoft.com/office/drawing/2014/main" id="{90D6ECDF-A0E4-4308-967E-8BAC3E85A4B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/>
          <a:srcRect t="16022" b="16022"/>
          <a:stretch/>
        </p:blipFill>
        <p:spPr>
          <a:xfrm>
            <a:off x="4234997" y="4574265"/>
            <a:ext cx="5074516" cy="2298983"/>
          </a:xfrm>
        </p:spPr>
      </p:pic>
    </p:spTree>
    <p:extLst>
      <p:ext uri="{BB962C8B-B14F-4D97-AF65-F5344CB8AC3E}">
        <p14:creationId xmlns:p14="http://schemas.microsoft.com/office/powerpoint/2010/main" val="3871568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979F08F-6890-4E7D-8F3F-47657269E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 rtlCol="0"/>
          <a:lstStyle/>
          <a:p>
            <a:pPr rtl="0"/>
            <a:r>
              <a:rPr lang="en-GB" dirty="0"/>
              <a:t>What does Sustainability mean to you?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4CE57B-A125-4D72-839E-A7A6A044FC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447220" cy="943386"/>
          </a:xfrm>
        </p:spPr>
        <p:txBody>
          <a:bodyPr rtlCol="0"/>
          <a:lstStyle/>
          <a:p>
            <a:pPr rtl="0"/>
            <a:r>
              <a:rPr lang="en-GB" dirty="0"/>
              <a:t>What role does it play within your workplace/industry?</a:t>
            </a:r>
          </a:p>
        </p:txBody>
      </p:sp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EB5E1FEF-1282-4779-83BA-2F3F6D476B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71918" y="0"/>
            <a:ext cx="4900058" cy="6858000"/>
          </a:xfr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1ADD0E-60C9-4DBB-AFBA-7492513A4C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/>
          <a:lstStyle/>
          <a:p>
            <a:pPr rtl="0"/>
            <a:r>
              <a:rPr lang="en-GB" dirty="0"/>
              <a:t>15/05/2025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F8C04B-250D-4AE1-9F65-682FB483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815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colorful square icons with different symbols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1BAB5D70-B83E-1812-0F1A-EA778FB242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8353" b="9302"/>
          <a:stretch>
            <a:fillRect/>
          </a:stretch>
        </p:blipFill>
        <p:spPr>
          <a:xfrm>
            <a:off x="141055" y="1541928"/>
            <a:ext cx="11935279" cy="4856949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3B7DCE3-A62E-497E-8A96-DF8D1A490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Sustainable development goals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1A4C2F-12B6-403A-AAD2-73AC2A19E0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15/5/2025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8EAF4-7E41-4FEA-B534-06CE08821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BAF22E-427F-7118-AD5C-11DB069C58C5}"/>
              </a:ext>
            </a:extLst>
          </p:cNvPr>
          <p:cNvSpPr txBox="1"/>
          <p:nvPr/>
        </p:nvSpPr>
        <p:spPr>
          <a:xfrm>
            <a:off x="5989834" y="6016822"/>
            <a:ext cx="37397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(Click the SDG image to go to the indicator framework)</a:t>
            </a:r>
          </a:p>
        </p:txBody>
      </p:sp>
    </p:spTree>
    <p:extLst>
      <p:ext uri="{BB962C8B-B14F-4D97-AF65-F5344CB8AC3E}">
        <p14:creationId xmlns:p14="http://schemas.microsoft.com/office/powerpoint/2010/main" val="3382633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99C3-3EDC-4898-A2E4-D8ACEE6A3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rtlCol="0" anchor="ctr">
            <a:normAutofit/>
          </a:bodyPr>
          <a:lstStyle/>
          <a:p>
            <a:pPr algn="ctr" rtl="0"/>
            <a:r>
              <a:rPr lang="en-GB" b="1" dirty="0"/>
              <a:t>Environmental &amp; Economic</a:t>
            </a:r>
          </a:p>
        </p:txBody>
      </p:sp>
      <p:pic>
        <p:nvPicPr>
          <p:cNvPr id="1036" name="Picture 12" descr="Sustainability - Tetra Tech">
            <a:extLst>
              <a:ext uri="{FF2B5EF4-FFF2-40B4-BE49-F238E27FC236}">
                <a16:creationId xmlns:a16="http://schemas.microsoft.com/office/drawing/2014/main" id="{641C0221-2131-C6B6-4380-8DB5A544EE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75" b="7032"/>
          <a:stretch>
            <a:fillRect/>
          </a:stretch>
        </p:blipFill>
        <p:spPr bwMode="auto">
          <a:xfrm>
            <a:off x="1143000" y="2009775"/>
            <a:ext cx="9906000" cy="347662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81" name="Date Placeholder 180">
            <a:extLst>
              <a:ext uri="{FF2B5EF4-FFF2-40B4-BE49-F238E27FC236}">
                <a16:creationId xmlns:a16="http://schemas.microsoft.com/office/drawing/2014/main" id="{374E17A0-656A-4A3F-B8F1-F9FF01F33E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15/5/2025</a:t>
            </a:r>
          </a:p>
        </p:txBody>
      </p:sp>
      <p:sp>
        <p:nvSpPr>
          <p:cNvPr id="183" name="Slide Number Placeholder 182">
            <a:extLst>
              <a:ext uri="{FF2B5EF4-FFF2-40B4-BE49-F238E27FC236}">
                <a16:creationId xmlns:a16="http://schemas.microsoft.com/office/drawing/2014/main" id="{29707739-DA1E-4E29-A977-FC44841F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2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8279DD-7BDD-5F2D-4756-62C8C0B548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ealing the Social Wounds of Injustice | INSEAD Knowledge">
            <a:extLst>
              <a:ext uri="{FF2B5EF4-FFF2-40B4-BE49-F238E27FC236}">
                <a16:creationId xmlns:a16="http://schemas.microsoft.com/office/drawing/2014/main" id="{D1D21B4A-042D-DF5C-365F-07DAACBE41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2340" y="0"/>
            <a:ext cx="1345667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5DD980-A7AF-6C47-149F-A4ED8B8EC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5256" y="2616134"/>
            <a:ext cx="10241484" cy="1625731"/>
          </a:xfrm>
        </p:spPr>
        <p:txBody>
          <a:bodyPr rtlCol="0"/>
          <a:lstStyle/>
          <a:p>
            <a:pPr rtl="0"/>
            <a:r>
              <a:rPr lang="en-GB" b="1" dirty="0">
                <a:solidFill>
                  <a:schemeClr val="bg1"/>
                </a:solidFill>
              </a:rPr>
              <a:t>Inequality &amp; Social injustice </a:t>
            </a:r>
          </a:p>
        </p:txBody>
      </p:sp>
      <p:sp>
        <p:nvSpPr>
          <p:cNvPr id="181" name="Date Placeholder 180">
            <a:extLst>
              <a:ext uri="{FF2B5EF4-FFF2-40B4-BE49-F238E27FC236}">
                <a16:creationId xmlns:a16="http://schemas.microsoft.com/office/drawing/2014/main" id="{033A783E-D2C6-A9E1-197B-B2F5D0DB09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15/5/2025</a:t>
            </a:r>
          </a:p>
        </p:txBody>
      </p:sp>
      <p:sp>
        <p:nvSpPr>
          <p:cNvPr id="183" name="Slide Number Placeholder 182">
            <a:extLst>
              <a:ext uri="{FF2B5EF4-FFF2-40B4-BE49-F238E27FC236}">
                <a16:creationId xmlns:a16="http://schemas.microsoft.com/office/drawing/2014/main" id="{FB7A207C-5053-C236-4FC3-EB384D85A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>
                <a:solidFill>
                  <a:schemeClr val="bg1"/>
                </a:solidFill>
              </a:rPr>
              <a:pPr rtl="0"/>
              <a:t>5</a:t>
            </a:fld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785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8CD2A-2EC1-4055-AE20-4A35A1794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7696"/>
            <a:ext cx="10515600" cy="1325563"/>
          </a:xfrm>
        </p:spPr>
        <p:txBody>
          <a:bodyPr rtlCol="0"/>
          <a:lstStyle/>
          <a:p>
            <a:pPr rtl="0"/>
            <a:r>
              <a:rPr lang="en-GB" dirty="0"/>
              <a:t>Three domains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C5F2A-97FD-42D5-B08A-F20B3EFD7D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/>
          <a:lstStyle/>
          <a:p>
            <a:pPr rtl="0"/>
            <a:r>
              <a:rPr lang="en-GB" dirty="0"/>
              <a:t>15/05/2025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3229A0-1321-49E2-9958-3B1F86E2C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6</a:t>
            </a:fld>
            <a:endParaRPr lang="en-GB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2914B92-83B7-8345-8C3D-E21AC8D5D0A0}"/>
              </a:ext>
            </a:extLst>
          </p:cNvPr>
          <p:cNvSpPr/>
          <p:nvPr/>
        </p:nvSpPr>
        <p:spPr>
          <a:xfrm>
            <a:off x="2557035" y="1047944"/>
            <a:ext cx="3251200" cy="3251200"/>
          </a:xfrm>
          <a:custGeom>
            <a:avLst/>
            <a:gdLst>
              <a:gd name="connsiteX0" fmla="*/ 0 w 3251200"/>
              <a:gd name="connsiteY0" fmla="*/ 1625600 h 3251200"/>
              <a:gd name="connsiteX1" fmla="*/ 1625600 w 3251200"/>
              <a:gd name="connsiteY1" fmla="*/ 0 h 3251200"/>
              <a:gd name="connsiteX2" fmla="*/ 3251200 w 3251200"/>
              <a:gd name="connsiteY2" fmla="*/ 1625600 h 3251200"/>
              <a:gd name="connsiteX3" fmla="*/ 1625600 w 3251200"/>
              <a:gd name="connsiteY3" fmla="*/ 3251200 h 3251200"/>
              <a:gd name="connsiteX4" fmla="*/ 0 w 3251200"/>
              <a:gd name="connsiteY4" fmla="*/ 1625600 h 325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1200" h="3251200">
                <a:moveTo>
                  <a:pt x="0" y="1625600"/>
                </a:moveTo>
                <a:cubicBezTo>
                  <a:pt x="0" y="727806"/>
                  <a:pt x="727806" y="0"/>
                  <a:pt x="1625600" y="0"/>
                </a:cubicBezTo>
                <a:cubicBezTo>
                  <a:pt x="2523394" y="0"/>
                  <a:pt x="3251200" y="727806"/>
                  <a:pt x="3251200" y="1625600"/>
                </a:cubicBezTo>
                <a:cubicBezTo>
                  <a:pt x="3251200" y="2523394"/>
                  <a:pt x="2523394" y="3251200"/>
                  <a:pt x="1625600" y="3251200"/>
                </a:cubicBezTo>
                <a:cubicBezTo>
                  <a:pt x="727806" y="3251200"/>
                  <a:pt x="0" y="2523394"/>
                  <a:pt x="0" y="162560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alpha val="5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alpha val="50000"/>
              <a:hueOff val="0"/>
              <a:satOff val="0"/>
              <a:lumOff val="0"/>
              <a:alphaOff val="0"/>
            </a:schemeClr>
          </a:effectRef>
          <a:fontRef idx="minor">
            <a:schemeClr val="tx1"/>
          </a:fontRef>
        </p:style>
        <p:txBody>
          <a:bodyPr spcFirstLastPara="0" vert="horz" wrap="square" lIns="433494" tIns="568960" rIns="433493" bIns="1219200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900" kern="1200" dirty="0"/>
              <a:t>Economic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097D92F-D106-D48C-BD64-0E4DAE350DFB}"/>
              </a:ext>
            </a:extLst>
          </p:cNvPr>
          <p:cNvSpPr/>
          <p:nvPr/>
        </p:nvSpPr>
        <p:spPr>
          <a:xfrm>
            <a:off x="3730177" y="3079944"/>
            <a:ext cx="3251200" cy="3251200"/>
          </a:xfrm>
          <a:custGeom>
            <a:avLst/>
            <a:gdLst>
              <a:gd name="connsiteX0" fmla="*/ 0 w 3251200"/>
              <a:gd name="connsiteY0" fmla="*/ 1625600 h 3251200"/>
              <a:gd name="connsiteX1" fmla="*/ 1625600 w 3251200"/>
              <a:gd name="connsiteY1" fmla="*/ 0 h 3251200"/>
              <a:gd name="connsiteX2" fmla="*/ 3251200 w 3251200"/>
              <a:gd name="connsiteY2" fmla="*/ 1625600 h 3251200"/>
              <a:gd name="connsiteX3" fmla="*/ 1625600 w 3251200"/>
              <a:gd name="connsiteY3" fmla="*/ 3251200 h 3251200"/>
              <a:gd name="connsiteX4" fmla="*/ 0 w 3251200"/>
              <a:gd name="connsiteY4" fmla="*/ 1625600 h 325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1200" h="3251200">
                <a:moveTo>
                  <a:pt x="0" y="1625600"/>
                </a:moveTo>
                <a:cubicBezTo>
                  <a:pt x="0" y="727806"/>
                  <a:pt x="727806" y="0"/>
                  <a:pt x="1625600" y="0"/>
                </a:cubicBezTo>
                <a:cubicBezTo>
                  <a:pt x="2523394" y="0"/>
                  <a:pt x="3251200" y="727806"/>
                  <a:pt x="3251200" y="1625600"/>
                </a:cubicBezTo>
                <a:cubicBezTo>
                  <a:pt x="3251200" y="2523394"/>
                  <a:pt x="2523394" y="3251200"/>
                  <a:pt x="1625600" y="3251200"/>
                </a:cubicBezTo>
                <a:cubicBezTo>
                  <a:pt x="727806" y="3251200"/>
                  <a:pt x="0" y="2523394"/>
                  <a:pt x="0" y="162560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alpha val="50000"/>
              <a:hueOff val="-9442759"/>
              <a:satOff val="18175"/>
              <a:lumOff val="-12549"/>
              <a:alphaOff val="0"/>
            </a:schemeClr>
          </a:fillRef>
          <a:effectRef idx="0">
            <a:schemeClr val="accent2">
              <a:alpha val="50000"/>
              <a:hueOff val="-9442759"/>
              <a:satOff val="18175"/>
              <a:lumOff val="-12549"/>
              <a:alphaOff val="0"/>
            </a:schemeClr>
          </a:effectRef>
          <a:fontRef idx="minor">
            <a:schemeClr val="tx1"/>
          </a:fontRef>
        </p:style>
        <p:txBody>
          <a:bodyPr spcFirstLastPara="0" vert="horz" wrap="square" lIns="994325" tIns="839893" rIns="306155" bIns="623147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900" kern="1200" dirty="0"/>
              <a:t>Social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FD43B35E-475C-3590-48D0-6F3064619749}"/>
              </a:ext>
            </a:extLst>
          </p:cNvPr>
          <p:cNvSpPr/>
          <p:nvPr/>
        </p:nvSpPr>
        <p:spPr>
          <a:xfrm>
            <a:off x="1383894" y="3079944"/>
            <a:ext cx="3251200" cy="3251200"/>
          </a:xfrm>
          <a:custGeom>
            <a:avLst/>
            <a:gdLst>
              <a:gd name="connsiteX0" fmla="*/ 0 w 3251200"/>
              <a:gd name="connsiteY0" fmla="*/ 1625600 h 3251200"/>
              <a:gd name="connsiteX1" fmla="*/ 1625600 w 3251200"/>
              <a:gd name="connsiteY1" fmla="*/ 0 h 3251200"/>
              <a:gd name="connsiteX2" fmla="*/ 3251200 w 3251200"/>
              <a:gd name="connsiteY2" fmla="*/ 1625600 h 3251200"/>
              <a:gd name="connsiteX3" fmla="*/ 1625600 w 3251200"/>
              <a:gd name="connsiteY3" fmla="*/ 3251200 h 3251200"/>
              <a:gd name="connsiteX4" fmla="*/ 0 w 3251200"/>
              <a:gd name="connsiteY4" fmla="*/ 1625600 h 325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51200" h="3251200">
                <a:moveTo>
                  <a:pt x="0" y="1625600"/>
                </a:moveTo>
                <a:cubicBezTo>
                  <a:pt x="0" y="727806"/>
                  <a:pt x="727806" y="0"/>
                  <a:pt x="1625600" y="0"/>
                </a:cubicBezTo>
                <a:cubicBezTo>
                  <a:pt x="2523394" y="0"/>
                  <a:pt x="3251200" y="727806"/>
                  <a:pt x="3251200" y="1625600"/>
                </a:cubicBezTo>
                <a:cubicBezTo>
                  <a:pt x="3251200" y="2523394"/>
                  <a:pt x="2523394" y="3251200"/>
                  <a:pt x="1625600" y="3251200"/>
                </a:cubicBezTo>
                <a:cubicBezTo>
                  <a:pt x="727806" y="3251200"/>
                  <a:pt x="0" y="2523394"/>
                  <a:pt x="0" y="162560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alpha val="50000"/>
              <a:hueOff val="-18885518"/>
              <a:satOff val="36351"/>
              <a:lumOff val="-25099"/>
              <a:alphaOff val="0"/>
            </a:schemeClr>
          </a:fillRef>
          <a:effectRef idx="0">
            <a:schemeClr val="accent2">
              <a:alpha val="50000"/>
              <a:hueOff val="-18885518"/>
              <a:satOff val="36351"/>
              <a:lumOff val="-25099"/>
              <a:alphaOff val="0"/>
            </a:schemeClr>
          </a:effectRef>
          <a:fontRef idx="minor">
            <a:schemeClr val="tx1"/>
          </a:fontRef>
        </p:style>
        <p:txBody>
          <a:bodyPr spcFirstLastPara="0" vert="horz" wrap="square" lIns="306155" tIns="839893" rIns="994325" bIns="623147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900" kern="1200" dirty="0"/>
              <a:t>Environmental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8F8D65-65C4-01A3-44C3-515A656608D9}"/>
              </a:ext>
            </a:extLst>
          </p:cNvPr>
          <p:cNvSpPr txBox="1"/>
          <p:nvPr/>
        </p:nvSpPr>
        <p:spPr>
          <a:xfrm>
            <a:off x="7419296" y="1859339"/>
            <a:ext cx="426537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Sustainability is measured across three core domains: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Economic – Ensuring systems are financially viable and support livelihoods.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 – The conservation of natural resources for future generations.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– Cultural vitality and equity for social cohesion and resilience.</a:t>
            </a:r>
          </a:p>
        </p:txBody>
      </p:sp>
    </p:spTree>
    <p:extLst>
      <p:ext uri="{BB962C8B-B14F-4D97-AF65-F5344CB8AC3E}">
        <p14:creationId xmlns:p14="http://schemas.microsoft.com/office/powerpoint/2010/main" val="74215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F40539-D919-6475-2FBB-EF87806915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D193600-9238-1B64-E78E-99A76DE00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7277" y="522515"/>
            <a:ext cx="6954723" cy="5833836"/>
          </a:xfrm>
          <a:prstGeom prst="rect">
            <a:avLst/>
          </a:prstGeom>
        </p:spPr>
      </p:pic>
      <p:sp>
        <p:nvSpPr>
          <p:cNvPr id="36" name="Slide Number Placeholder 35">
            <a:extLst>
              <a:ext uri="{FF2B5EF4-FFF2-40B4-BE49-F238E27FC236}">
                <a16:creationId xmlns:a16="http://schemas.microsoft.com/office/drawing/2014/main" id="{7C919C61-C0C2-F6E1-A14B-2682DF84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5CEABB6-07DC-46E8-9B57-56EC44A396E5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EF6BF0-1638-81AC-453F-243D16666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655" y="382710"/>
            <a:ext cx="4623541" cy="13716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Economic Models</a:t>
            </a:r>
          </a:p>
        </p:txBody>
      </p:sp>
      <p:pic>
        <p:nvPicPr>
          <p:cNvPr id="149" name="Picture Placeholder 148">
            <a:extLst>
              <a:ext uri="{FF2B5EF4-FFF2-40B4-BE49-F238E27FC236}">
                <a16:creationId xmlns:a16="http://schemas.microsoft.com/office/drawing/2014/main" id="{60204AE7-364D-1C44-5DCD-DCDC67AE7E3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/>
          <a:srcRect l="-7558" t="-58600" r="-117024" b="-61577"/>
          <a:stretch/>
        </p:blipFill>
        <p:spPr>
          <a:xfrm>
            <a:off x="341846" y="-1229511"/>
            <a:ext cx="11274552" cy="10757646"/>
          </a:xfrm>
          <a:noFill/>
        </p:spPr>
      </p:pic>
    </p:spTree>
    <p:extLst>
      <p:ext uri="{BB962C8B-B14F-4D97-AF65-F5344CB8AC3E}">
        <p14:creationId xmlns:p14="http://schemas.microsoft.com/office/powerpoint/2010/main" val="3237273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32718-615D-445E-861C-ADF040C4B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6" name="Picture Placeholder 5" descr="A view of a bridge from below">
            <a:extLst>
              <a:ext uri="{FF2B5EF4-FFF2-40B4-BE49-F238E27FC236}">
                <a16:creationId xmlns:a16="http://schemas.microsoft.com/office/drawing/2014/main" id="{610B39E1-AAA7-4199-8B7C-D12DD364E6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7444"/>
            <a:ext cx="4966447" cy="6865444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7E6E0-B242-46D9-ABE6-B318CABC4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/>
          <a:lstStyle/>
          <a:p>
            <a:pPr rtl="0"/>
            <a:r>
              <a:rPr lang="en-GB"/>
              <a:t>Presenter Name</a:t>
            </a:r>
          </a:p>
          <a:p>
            <a:pPr rtl="0"/>
            <a:r>
              <a:rPr lang="en-GB"/>
              <a:t>Email Address</a:t>
            </a:r>
          </a:p>
          <a:p>
            <a:pPr rtl="0"/>
            <a:r>
              <a:rPr lang="en-GB"/>
              <a:t>Website Address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14FC5E-CD12-447F-80A6-B27D30095D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37102" y="6398878"/>
            <a:ext cx="4193908" cy="365125"/>
          </a:xfrm>
        </p:spPr>
        <p:txBody>
          <a:bodyPr rtlCol="0"/>
          <a:lstStyle/>
          <a:p>
            <a:pPr rtl="0"/>
            <a:r>
              <a:rPr lang="en-GB" dirty="0"/>
              <a:t>15/5/2025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C547C-C2F1-493E-9B64-E089F9DB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/>
          <a:lstStyle/>
          <a:p>
            <a:pPr rtl="0"/>
            <a:fld id="{312CC964-A50B-4C29-B4E4-2C30BB34CCF3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070934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60.tgt.Office_50301404_TF22797433_Win32_OJ112196092" id="{2903BBB8-BE33-4839-B169-4F85AEBE70D9}" vid="{0C7966E0-5557-440A-B8C8-2E4B23DE76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07C1F5B-A1D0-429A-8E7C-3E271353D1E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A1E8BDE-7A03-4563-82F6-53B214F895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15CABE4-909F-4611-A0E1-6E45080B3C9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{01F47FCF-95FB-4830-9BAD-DA1ED5F36035}tf22797433_win32</Template>
  <TotalTime>0</TotalTime>
  <Words>166</Words>
  <Application>Microsoft Office PowerPoint</Application>
  <PresentationFormat>Widescreen</PresentationFormat>
  <Paragraphs>39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Univers Condensed Light</vt:lpstr>
      <vt:lpstr>Walbaum Display Light</vt:lpstr>
      <vt:lpstr>AngleLinesVTI</vt:lpstr>
      <vt:lpstr>Sustainability</vt:lpstr>
      <vt:lpstr>What does Sustainability mean to you?</vt:lpstr>
      <vt:lpstr>Sustainable development goals</vt:lpstr>
      <vt:lpstr>Environmental &amp; Economic</vt:lpstr>
      <vt:lpstr>Inequality &amp; Social injustice </vt:lpstr>
      <vt:lpstr>Three domains</vt:lpstr>
      <vt:lpstr>Economic Models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2</cp:revision>
  <dcterms:created xsi:type="dcterms:W3CDTF">2025-05-15T10:44:37Z</dcterms:created>
  <dcterms:modified xsi:type="dcterms:W3CDTF">2025-06-04T06:38:46Z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