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4"/>
  </p:sldMasterIdLst>
  <p:notesMasterIdLst>
    <p:notesMasterId r:id="rId14"/>
  </p:notesMasterIdLst>
  <p:sldIdLst>
    <p:sldId id="256" r:id="rId5"/>
    <p:sldId id="262" r:id="rId6"/>
    <p:sldId id="257" r:id="rId7"/>
    <p:sldId id="264" r:id="rId8"/>
    <p:sldId id="265" r:id="rId9"/>
    <p:sldId id="266" r:id="rId10"/>
    <p:sldId id="267" r:id="rId11"/>
    <p:sldId id="268"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Welcome" id="{E75E278A-FF0E-49A4-B170-79828D63BBAD}">
          <p14:sldIdLst>
            <p14:sldId id="256"/>
          </p14:sldIdLst>
        </p14:section>
        <p14:section name="Design, Impress, Work Together" id="{B9B51309-D148-4332-87C2-07BE32FBCA3B}">
          <p14:sldIdLst>
            <p14:sldId id="262"/>
            <p14:sldId id="257"/>
            <p14:sldId id="264"/>
            <p14:sldId id="265"/>
            <p14:sldId id="266"/>
            <p14:sldId id="267"/>
            <p14:sldId id="268"/>
            <p14:sldId id="269"/>
          </p14:sldIdLst>
        </p14:section>
        <p14:section name="Learn More" id="{2CC34DB2-6590-42C0-AD4B-A04C6060184E}">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2B4A6"/>
    <a:srgbClr val="734F29"/>
    <a:srgbClr val="D24726"/>
    <a:srgbClr val="DD462F"/>
    <a:srgbClr val="AEB785"/>
    <a:srgbClr val="EFD5A2"/>
    <a:srgbClr val="3B3026"/>
    <a:srgbClr val="ECE1CA"/>
    <a:srgbClr val="795531"/>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A29FB2-25D2-927A-AB84-6EDBF0DFF8FA}" v="4" dt="2023-06-23T11:12:10.431"/>
    <p1510:client id="{5EED4AC1-4C25-FEFE-6F95-944AFFAA541B}" v="39" dt="2023-06-22T16:06:56.916"/>
    <p1510:client id="{7D6E56A3-E99F-4668-8700-7A932433F0E0}" v="3" dt="2023-06-22T15:54:14.9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328" autoAdjust="0"/>
    <p:restoredTop sz="93933" autoAdjust="0"/>
  </p:normalViewPr>
  <p:slideViewPr>
    <p:cSldViewPr snapToGrid="0">
      <p:cViewPr varScale="1">
        <p:scale>
          <a:sx n="73" d="100"/>
          <a:sy n="73" d="100"/>
        </p:scale>
        <p:origin x="428" y="4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ppt/diagrams/_rels/drawing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9D40AA-079C-4873-9B60-5F4F2033EF6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3B5D8AE-E0D5-47AB-A0A7-0E5EDA88AFC1}">
      <dgm:prSet phldrT="[Text]">
        <dgm:style>
          <a:lnRef idx="1">
            <a:schemeClr val="accent5"/>
          </a:lnRef>
          <a:fillRef idx="2">
            <a:schemeClr val="accent5"/>
          </a:fillRef>
          <a:effectRef idx="1">
            <a:schemeClr val="accent5"/>
          </a:effectRef>
          <a:fontRef idx="minor">
            <a:schemeClr val="dk1"/>
          </a:fontRef>
        </dgm:style>
      </dgm:prSet>
      <dgm:spPr/>
      <dgm:t>
        <a:bodyPr/>
        <a:lstStyle/>
        <a:p>
          <a:r>
            <a:rPr lang="en-GB" b="1" dirty="0"/>
            <a:t>Respect for Autonomy</a:t>
          </a:r>
          <a:r>
            <a:rPr lang="en-GB" dirty="0"/>
            <a:t> </a:t>
          </a:r>
        </a:p>
        <a:p>
          <a:r>
            <a:rPr lang="en-GB" dirty="0"/>
            <a:t>One of the most common justifications for euthanasia and assisted dying is a desire to honour the wishes of the patient. The liberty to make one's own choices regarding one's own body and one's own timetable and method of dying should extend to the elderly who have endured an extended period of time who additionally may be approaching a terminal disease</a:t>
          </a:r>
        </a:p>
      </dgm:t>
    </dgm:pt>
    <dgm:pt modelId="{553FC905-AC01-4099-8EAB-77651D836855}" type="parTrans" cxnId="{7E617D4F-98B6-4D0E-88EF-A7645F06C40F}">
      <dgm:prSet/>
      <dgm:spPr/>
      <dgm:t>
        <a:bodyPr/>
        <a:lstStyle/>
        <a:p>
          <a:endParaRPr lang="en-GB"/>
        </a:p>
      </dgm:t>
    </dgm:pt>
    <dgm:pt modelId="{93936D92-828E-4423-8ABF-6A1C4BD6F8E7}" type="sibTrans" cxnId="{7E617D4F-98B6-4D0E-88EF-A7645F06C40F}">
      <dgm:prSet/>
      <dgm:spPr/>
      <dgm:t>
        <a:bodyPr/>
        <a:lstStyle/>
        <a:p>
          <a:endParaRPr lang="en-GB"/>
        </a:p>
      </dgm:t>
    </dgm:pt>
    <dgm:pt modelId="{F2B95139-46BC-4F31-BEFD-3752446062C8}">
      <dgm:prSet phldrT="[Text]">
        <dgm:style>
          <a:lnRef idx="3">
            <a:schemeClr val="lt1"/>
          </a:lnRef>
          <a:fillRef idx="1">
            <a:schemeClr val="accent6"/>
          </a:fillRef>
          <a:effectRef idx="1">
            <a:schemeClr val="accent6"/>
          </a:effectRef>
          <a:fontRef idx="minor">
            <a:schemeClr val="lt1"/>
          </a:fontRef>
        </dgm:style>
      </dgm:prSet>
      <dgm:spPr/>
      <dgm:t>
        <a:bodyPr/>
        <a:lstStyle/>
        <a:p>
          <a:r>
            <a:rPr lang="en-GB" b="1" dirty="0"/>
            <a:t>Relief of Suffering</a:t>
          </a:r>
        </a:p>
        <a:p>
          <a:r>
            <a:rPr lang="en-GB" dirty="0"/>
            <a:t>Euthanasia and assisted suicide can be a humane option for terminally ill elderly people. Despite advancements in palliative care, certain individuals may continue to endure intolerable agony and suffering (Van der Maas, et al., 2013).</a:t>
          </a:r>
        </a:p>
      </dgm:t>
    </dgm:pt>
    <dgm:pt modelId="{58CB49FF-5400-49AE-8402-8037BD555D92}" type="parTrans" cxnId="{D7CDE4DB-999F-4527-A34B-C33E1AF95649}">
      <dgm:prSet/>
      <dgm:spPr/>
      <dgm:t>
        <a:bodyPr/>
        <a:lstStyle/>
        <a:p>
          <a:endParaRPr lang="en-GB"/>
        </a:p>
      </dgm:t>
    </dgm:pt>
    <dgm:pt modelId="{809C4ABF-954B-43D1-A948-1E3137E88B56}" type="sibTrans" cxnId="{D7CDE4DB-999F-4527-A34B-C33E1AF95649}">
      <dgm:prSet/>
      <dgm:spPr/>
      <dgm:t>
        <a:bodyPr/>
        <a:lstStyle/>
        <a:p>
          <a:endParaRPr lang="en-GB"/>
        </a:p>
      </dgm:t>
    </dgm:pt>
    <dgm:pt modelId="{B939DE41-1B4D-4841-BDAD-D9C391D9AA77}">
      <dgm:prSet phldrT="[Text]">
        <dgm:style>
          <a:lnRef idx="1">
            <a:schemeClr val="accent6"/>
          </a:lnRef>
          <a:fillRef idx="2">
            <a:schemeClr val="accent6"/>
          </a:fillRef>
          <a:effectRef idx="1">
            <a:schemeClr val="accent6"/>
          </a:effectRef>
          <a:fontRef idx="minor">
            <a:schemeClr val="dk1"/>
          </a:fontRef>
        </dgm:style>
      </dgm:prSet>
      <dgm:spPr/>
      <dgm:t>
        <a:bodyPr/>
        <a:lstStyle/>
        <a:p>
          <a:r>
            <a:rPr lang="en-GB" b="1" dirty="0"/>
            <a:t>Burden on Families and Caregivers:</a:t>
          </a:r>
          <a:r>
            <a:rPr lang="en-GB" dirty="0"/>
            <a:t> The practise of euthanasia has the potential to alleviate the emotional, financial, and physical strain imposed on surviving loved ones by those who choose to terminate their lives. </a:t>
          </a:r>
        </a:p>
      </dgm:t>
    </dgm:pt>
    <dgm:pt modelId="{10CB3E1A-F0C8-4D83-9750-5081917CE540}" type="parTrans" cxnId="{D4DBDC78-1D05-4C4F-AB6E-E96D73084535}">
      <dgm:prSet/>
      <dgm:spPr/>
      <dgm:t>
        <a:bodyPr/>
        <a:lstStyle/>
        <a:p>
          <a:endParaRPr lang="en-GB"/>
        </a:p>
      </dgm:t>
    </dgm:pt>
    <dgm:pt modelId="{ADDB9577-3DD7-493A-82AD-18F5EB1D4357}" type="sibTrans" cxnId="{D4DBDC78-1D05-4C4F-AB6E-E96D73084535}">
      <dgm:prSet/>
      <dgm:spPr/>
      <dgm:t>
        <a:bodyPr/>
        <a:lstStyle/>
        <a:p>
          <a:endParaRPr lang="en-GB"/>
        </a:p>
      </dgm:t>
    </dgm:pt>
    <dgm:pt modelId="{5503417B-393B-4C45-9C8D-FA095645B08C}" type="pres">
      <dgm:prSet presAssocID="{189D40AA-079C-4873-9B60-5F4F2033EF69}" presName="diagram" presStyleCnt="0">
        <dgm:presLayoutVars>
          <dgm:dir/>
          <dgm:resizeHandles val="exact"/>
        </dgm:presLayoutVars>
      </dgm:prSet>
      <dgm:spPr/>
    </dgm:pt>
    <dgm:pt modelId="{8D9613C2-D325-4114-91CB-31C9C3965742}" type="pres">
      <dgm:prSet presAssocID="{83B5D8AE-E0D5-47AB-A0A7-0E5EDA88AFC1}" presName="node" presStyleLbl="node1" presStyleIdx="0" presStyleCnt="3">
        <dgm:presLayoutVars>
          <dgm:bulletEnabled val="1"/>
        </dgm:presLayoutVars>
      </dgm:prSet>
      <dgm:spPr/>
    </dgm:pt>
    <dgm:pt modelId="{2C1FDF0A-D557-4AF9-8E7A-139572BD3EB9}" type="pres">
      <dgm:prSet presAssocID="{93936D92-828E-4423-8ABF-6A1C4BD6F8E7}" presName="sibTrans" presStyleCnt="0"/>
      <dgm:spPr/>
    </dgm:pt>
    <dgm:pt modelId="{F4876A8D-EFE7-4C58-9902-3AFBE3178CD8}" type="pres">
      <dgm:prSet presAssocID="{F2B95139-46BC-4F31-BEFD-3752446062C8}" presName="node" presStyleLbl="node1" presStyleIdx="1" presStyleCnt="3">
        <dgm:presLayoutVars>
          <dgm:bulletEnabled val="1"/>
        </dgm:presLayoutVars>
      </dgm:prSet>
      <dgm:spPr/>
    </dgm:pt>
    <dgm:pt modelId="{CD4061EA-8E70-4C6F-BDD2-053F7CECE48E}" type="pres">
      <dgm:prSet presAssocID="{809C4ABF-954B-43D1-A948-1E3137E88B56}" presName="sibTrans" presStyleCnt="0"/>
      <dgm:spPr/>
    </dgm:pt>
    <dgm:pt modelId="{D1E27DBE-A198-4837-8E04-90B9A02FECEF}" type="pres">
      <dgm:prSet presAssocID="{B939DE41-1B4D-4841-BDAD-D9C391D9AA77}" presName="node" presStyleLbl="node1" presStyleIdx="2" presStyleCnt="3">
        <dgm:presLayoutVars>
          <dgm:bulletEnabled val="1"/>
        </dgm:presLayoutVars>
      </dgm:prSet>
      <dgm:spPr/>
    </dgm:pt>
  </dgm:ptLst>
  <dgm:cxnLst>
    <dgm:cxn modelId="{0B185015-9B56-480A-9E72-BC7ADB0CEECE}" type="presOf" srcId="{189D40AA-079C-4873-9B60-5F4F2033EF69}" destId="{5503417B-393B-4C45-9C8D-FA095645B08C}" srcOrd="0" destOrd="0" presId="urn:microsoft.com/office/officeart/2005/8/layout/default"/>
    <dgm:cxn modelId="{7E617D4F-98B6-4D0E-88EF-A7645F06C40F}" srcId="{189D40AA-079C-4873-9B60-5F4F2033EF69}" destId="{83B5D8AE-E0D5-47AB-A0A7-0E5EDA88AFC1}" srcOrd="0" destOrd="0" parTransId="{553FC905-AC01-4099-8EAB-77651D836855}" sibTransId="{93936D92-828E-4423-8ABF-6A1C4BD6F8E7}"/>
    <dgm:cxn modelId="{D4DBDC78-1D05-4C4F-AB6E-E96D73084535}" srcId="{189D40AA-079C-4873-9B60-5F4F2033EF69}" destId="{B939DE41-1B4D-4841-BDAD-D9C391D9AA77}" srcOrd="2" destOrd="0" parTransId="{10CB3E1A-F0C8-4D83-9750-5081917CE540}" sibTransId="{ADDB9577-3DD7-493A-82AD-18F5EB1D4357}"/>
    <dgm:cxn modelId="{6FCBF597-D2CA-44A6-93ED-96F54EBD3520}" type="presOf" srcId="{83B5D8AE-E0D5-47AB-A0A7-0E5EDA88AFC1}" destId="{8D9613C2-D325-4114-91CB-31C9C3965742}" srcOrd="0" destOrd="0" presId="urn:microsoft.com/office/officeart/2005/8/layout/default"/>
    <dgm:cxn modelId="{D82384A4-FDA7-47E7-A355-20EC4BCB4803}" type="presOf" srcId="{F2B95139-46BC-4F31-BEFD-3752446062C8}" destId="{F4876A8D-EFE7-4C58-9902-3AFBE3178CD8}" srcOrd="0" destOrd="0" presId="urn:microsoft.com/office/officeart/2005/8/layout/default"/>
    <dgm:cxn modelId="{2039FFC1-1391-4429-96E8-BAC7325F39B8}" type="presOf" srcId="{B939DE41-1B4D-4841-BDAD-D9C391D9AA77}" destId="{D1E27DBE-A198-4837-8E04-90B9A02FECEF}" srcOrd="0" destOrd="0" presId="urn:microsoft.com/office/officeart/2005/8/layout/default"/>
    <dgm:cxn modelId="{D7CDE4DB-999F-4527-A34B-C33E1AF95649}" srcId="{189D40AA-079C-4873-9B60-5F4F2033EF69}" destId="{F2B95139-46BC-4F31-BEFD-3752446062C8}" srcOrd="1" destOrd="0" parTransId="{58CB49FF-5400-49AE-8402-8037BD555D92}" sibTransId="{809C4ABF-954B-43D1-A948-1E3137E88B56}"/>
    <dgm:cxn modelId="{66BFF659-6910-486F-AB69-018C826ED046}" type="presParOf" srcId="{5503417B-393B-4C45-9C8D-FA095645B08C}" destId="{8D9613C2-D325-4114-91CB-31C9C3965742}" srcOrd="0" destOrd="0" presId="urn:microsoft.com/office/officeart/2005/8/layout/default"/>
    <dgm:cxn modelId="{DD7060EC-FB29-458F-BBDC-30EE770CAAD8}" type="presParOf" srcId="{5503417B-393B-4C45-9C8D-FA095645B08C}" destId="{2C1FDF0A-D557-4AF9-8E7A-139572BD3EB9}" srcOrd="1" destOrd="0" presId="urn:microsoft.com/office/officeart/2005/8/layout/default"/>
    <dgm:cxn modelId="{3E348CBA-C81E-43C9-994A-69CA4C41A23D}" type="presParOf" srcId="{5503417B-393B-4C45-9C8D-FA095645B08C}" destId="{F4876A8D-EFE7-4C58-9902-3AFBE3178CD8}" srcOrd="2" destOrd="0" presId="urn:microsoft.com/office/officeart/2005/8/layout/default"/>
    <dgm:cxn modelId="{272A3E4A-9CB7-4F49-BBAF-49E0BAB37DE8}" type="presParOf" srcId="{5503417B-393B-4C45-9C8D-FA095645B08C}" destId="{CD4061EA-8E70-4C6F-BDD2-053F7CECE48E}" srcOrd="3" destOrd="0" presId="urn:microsoft.com/office/officeart/2005/8/layout/default"/>
    <dgm:cxn modelId="{F1A3A329-202E-4DE1-A691-DED27E5515EA}" type="presParOf" srcId="{5503417B-393B-4C45-9C8D-FA095645B08C}" destId="{D1E27DBE-A198-4837-8E04-90B9A02FECEF}"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638791-9C3B-4FAB-9E8A-09B7607606B8}"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GB"/>
        </a:p>
      </dgm:t>
    </dgm:pt>
    <dgm:pt modelId="{C665BE02-F87E-42F2-9867-B2C90FD8C155}">
      <dgm:prSet phldrT="[Text]"/>
      <dgm:spPr/>
      <dgm:t>
        <a:bodyPr/>
        <a:lstStyle/>
        <a:p>
          <a:r>
            <a:rPr lang="en-GB" dirty="0">
              <a:solidFill>
                <a:schemeClr val="tx1"/>
              </a:solidFill>
            </a:rPr>
            <a:t>The Suicide Act of 1961 makes it criminal to aid someone in committing suicide or death in the United Kingdom</a:t>
          </a:r>
          <a:endParaRPr lang="en-GB" dirty="0"/>
        </a:p>
      </dgm:t>
    </dgm:pt>
    <dgm:pt modelId="{47EB36BD-0217-4CFD-B56F-BC6F8B7057BE}" type="parTrans" cxnId="{71061C88-59C8-47EE-9256-400FBE27248A}">
      <dgm:prSet/>
      <dgm:spPr/>
      <dgm:t>
        <a:bodyPr/>
        <a:lstStyle/>
        <a:p>
          <a:endParaRPr lang="en-GB"/>
        </a:p>
      </dgm:t>
    </dgm:pt>
    <dgm:pt modelId="{949DDD81-F60A-446B-8D5E-83F1BD0F157B}" type="sibTrans" cxnId="{71061C88-59C8-47EE-9256-400FBE27248A}">
      <dgm:prSet/>
      <dgm:spPr/>
      <dgm:t>
        <a:bodyPr/>
        <a:lstStyle/>
        <a:p>
          <a:endParaRPr lang="en-GB"/>
        </a:p>
      </dgm:t>
    </dgm:pt>
    <dgm:pt modelId="{5A30458C-A52D-42E6-B734-A84D3A78F888}">
      <dgm:prSet phldrT="[Text]"/>
      <dgm:spPr/>
      <dgm:t>
        <a:bodyPr/>
        <a:lstStyle/>
        <a:p>
          <a:r>
            <a:rPr lang="en-GB" dirty="0">
              <a:solidFill>
                <a:schemeClr val="tx1"/>
              </a:solidFill>
            </a:rPr>
            <a:t>However, physicians may offer hospice services to alleviate suffering; discussions about the ethics and legality of this practise continue (Dickinson, et al., 2015). </a:t>
          </a:r>
          <a:endParaRPr lang="en-GB" dirty="0"/>
        </a:p>
      </dgm:t>
    </dgm:pt>
    <dgm:pt modelId="{8DAF1951-AB78-472A-B700-A8BB6434E953}" type="parTrans" cxnId="{EDB57D92-A7C8-4EE8-A770-71565A28738E}">
      <dgm:prSet/>
      <dgm:spPr/>
      <dgm:t>
        <a:bodyPr/>
        <a:lstStyle/>
        <a:p>
          <a:endParaRPr lang="en-GB"/>
        </a:p>
      </dgm:t>
    </dgm:pt>
    <dgm:pt modelId="{D7F5BA44-361B-427A-8AB5-9E12840D7926}" type="sibTrans" cxnId="{EDB57D92-A7C8-4EE8-A770-71565A28738E}">
      <dgm:prSet/>
      <dgm:spPr/>
      <dgm:t>
        <a:bodyPr/>
        <a:lstStyle/>
        <a:p>
          <a:endParaRPr lang="en-GB"/>
        </a:p>
      </dgm:t>
    </dgm:pt>
    <dgm:pt modelId="{9B76C227-4EF9-4111-B2FF-98DB4E5C59EC}" type="pres">
      <dgm:prSet presAssocID="{EB638791-9C3B-4FAB-9E8A-09B7607606B8}" presName="Name0" presStyleCnt="0">
        <dgm:presLayoutVars>
          <dgm:dir/>
          <dgm:resizeHandles val="exact"/>
        </dgm:presLayoutVars>
      </dgm:prSet>
      <dgm:spPr/>
    </dgm:pt>
    <dgm:pt modelId="{197AE8F5-6A8B-4405-A191-966D03937196}" type="pres">
      <dgm:prSet presAssocID="{C665BE02-F87E-42F2-9867-B2C90FD8C155}" presName="compNode" presStyleCnt="0"/>
      <dgm:spPr/>
    </dgm:pt>
    <dgm:pt modelId="{4AB7E17C-7747-4E74-8255-03CE7AEF98D9}" type="pres">
      <dgm:prSet presAssocID="{C665BE02-F87E-42F2-9867-B2C90FD8C155}" presName="pictRect" presStyleLbl="node1" presStyleIdx="0" presStyleCnt="2"/>
      <dgm:spPr>
        <a:blipFill rotWithShape="1">
          <a:blip xmlns:r="http://schemas.openxmlformats.org/officeDocument/2006/relationships" r:embed="rId1"/>
          <a:stretch>
            <a:fillRect/>
          </a:stretch>
        </a:blipFill>
      </dgm:spPr>
    </dgm:pt>
    <dgm:pt modelId="{7DCCC706-5A37-4424-9454-E785F88C3AA4}" type="pres">
      <dgm:prSet presAssocID="{C665BE02-F87E-42F2-9867-B2C90FD8C155}" presName="textRect" presStyleLbl="revTx" presStyleIdx="0" presStyleCnt="2">
        <dgm:presLayoutVars>
          <dgm:bulletEnabled val="1"/>
        </dgm:presLayoutVars>
      </dgm:prSet>
      <dgm:spPr/>
    </dgm:pt>
    <dgm:pt modelId="{0D748E7F-699B-4D07-9D53-D848B74474EA}" type="pres">
      <dgm:prSet presAssocID="{949DDD81-F60A-446B-8D5E-83F1BD0F157B}" presName="sibTrans" presStyleLbl="sibTrans2D1" presStyleIdx="0" presStyleCnt="0"/>
      <dgm:spPr/>
    </dgm:pt>
    <dgm:pt modelId="{76E98B80-CCE8-4E1F-B802-841413C34FE1}" type="pres">
      <dgm:prSet presAssocID="{5A30458C-A52D-42E6-B734-A84D3A78F888}" presName="compNode" presStyleCnt="0"/>
      <dgm:spPr/>
    </dgm:pt>
    <dgm:pt modelId="{389B18B5-525F-42FB-9031-240B504F6789}" type="pres">
      <dgm:prSet presAssocID="{5A30458C-A52D-42E6-B734-A84D3A78F888}" presName="pictRect" presStyleLbl="node1" presStyleIdx="1" presStyleCnt="2"/>
      <dgm:spPr>
        <a:blipFill rotWithShape="1">
          <a:blip xmlns:r="http://schemas.openxmlformats.org/officeDocument/2006/relationships" r:embed="rId2"/>
          <a:stretch>
            <a:fillRect/>
          </a:stretch>
        </a:blipFill>
      </dgm:spPr>
    </dgm:pt>
    <dgm:pt modelId="{46937668-3115-4E9F-B17D-E78153A450E6}" type="pres">
      <dgm:prSet presAssocID="{5A30458C-A52D-42E6-B734-A84D3A78F888}" presName="textRect" presStyleLbl="revTx" presStyleIdx="1" presStyleCnt="2">
        <dgm:presLayoutVars>
          <dgm:bulletEnabled val="1"/>
        </dgm:presLayoutVars>
      </dgm:prSet>
      <dgm:spPr/>
    </dgm:pt>
  </dgm:ptLst>
  <dgm:cxnLst>
    <dgm:cxn modelId="{A4320504-079A-4F3D-B5E9-0C20FA1DF869}" type="presOf" srcId="{EB638791-9C3B-4FAB-9E8A-09B7607606B8}" destId="{9B76C227-4EF9-4111-B2FF-98DB4E5C59EC}" srcOrd="0" destOrd="0" presId="urn:microsoft.com/office/officeart/2005/8/layout/pList1"/>
    <dgm:cxn modelId="{71061C88-59C8-47EE-9256-400FBE27248A}" srcId="{EB638791-9C3B-4FAB-9E8A-09B7607606B8}" destId="{C665BE02-F87E-42F2-9867-B2C90FD8C155}" srcOrd="0" destOrd="0" parTransId="{47EB36BD-0217-4CFD-B56F-BC6F8B7057BE}" sibTransId="{949DDD81-F60A-446B-8D5E-83F1BD0F157B}"/>
    <dgm:cxn modelId="{EDB57D92-A7C8-4EE8-A770-71565A28738E}" srcId="{EB638791-9C3B-4FAB-9E8A-09B7607606B8}" destId="{5A30458C-A52D-42E6-B734-A84D3A78F888}" srcOrd="1" destOrd="0" parTransId="{8DAF1951-AB78-472A-B700-A8BB6434E953}" sibTransId="{D7F5BA44-361B-427A-8AB5-9E12840D7926}"/>
    <dgm:cxn modelId="{911F95D9-60C2-4D13-81F0-ED3BB0DB2445}" type="presOf" srcId="{C665BE02-F87E-42F2-9867-B2C90FD8C155}" destId="{7DCCC706-5A37-4424-9454-E785F88C3AA4}" srcOrd="0" destOrd="0" presId="urn:microsoft.com/office/officeart/2005/8/layout/pList1"/>
    <dgm:cxn modelId="{463D3CF6-6CB8-4E7A-9B34-B3378294A601}" type="presOf" srcId="{5A30458C-A52D-42E6-B734-A84D3A78F888}" destId="{46937668-3115-4E9F-B17D-E78153A450E6}" srcOrd="0" destOrd="0" presId="urn:microsoft.com/office/officeart/2005/8/layout/pList1"/>
    <dgm:cxn modelId="{D9ADF5F8-A823-4AFB-BD7F-D5855FF9AE3C}" type="presOf" srcId="{949DDD81-F60A-446B-8D5E-83F1BD0F157B}" destId="{0D748E7F-699B-4D07-9D53-D848B74474EA}" srcOrd="0" destOrd="0" presId="urn:microsoft.com/office/officeart/2005/8/layout/pList1"/>
    <dgm:cxn modelId="{0D63DC6B-0002-4EB5-8B38-73C59919C8C3}" type="presParOf" srcId="{9B76C227-4EF9-4111-B2FF-98DB4E5C59EC}" destId="{197AE8F5-6A8B-4405-A191-966D03937196}" srcOrd="0" destOrd="0" presId="urn:microsoft.com/office/officeart/2005/8/layout/pList1"/>
    <dgm:cxn modelId="{CB77512C-38B8-47A6-9BD8-CA79770B01BE}" type="presParOf" srcId="{197AE8F5-6A8B-4405-A191-966D03937196}" destId="{4AB7E17C-7747-4E74-8255-03CE7AEF98D9}" srcOrd="0" destOrd="0" presId="urn:microsoft.com/office/officeart/2005/8/layout/pList1"/>
    <dgm:cxn modelId="{CBB94E56-5FB1-4DCF-BA8F-C4380617E2E0}" type="presParOf" srcId="{197AE8F5-6A8B-4405-A191-966D03937196}" destId="{7DCCC706-5A37-4424-9454-E785F88C3AA4}" srcOrd="1" destOrd="0" presId="urn:microsoft.com/office/officeart/2005/8/layout/pList1"/>
    <dgm:cxn modelId="{7A367D52-917A-46F2-830B-B5B95C725C39}" type="presParOf" srcId="{9B76C227-4EF9-4111-B2FF-98DB4E5C59EC}" destId="{0D748E7F-699B-4D07-9D53-D848B74474EA}" srcOrd="1" destOrd="0" presId="urn:microsoft.com/office/officeart/2005/8/layout/pList1"/>
    <dgm:cxn modelId="{3EC91059-2E78-4E35-8907-2CA83854C1D0}" type="presParOf" srcId="{9B76C227-4EF9-4111-B2FF-98DB4E5C59EC}" destId="{76E98B80-CCE8-4E1F-B802-841413C34FE1}" srcOrd="2" destOrd="0" presId="urn:microsoft.com/office/officeart/2005/8/layout/pList1"/>
    <dgm:cxn modelId="{7E0B56E1-B206-4E8D-A961-71245F765D09}" type="presParOf" srcId="{76E98B80-CCE8-4E1F-B802-841413C34FE1}" destId="{389B18B5-525F-42FB-9031-240B504F6789}" srcOrd="0" destOrd="0" presId="urn:microsoft.com/office/officeart/2005/8/layout/pList1"/>
    <dgm:cxn modelId="{F628B1C6-ED9E-4C13-9429-619CD085B835}" type="presParOf" srcId="{76E98B80-CCE8-4E1F-B802-841413C34FE1}" destId="{46937668-3115-4E9F-B17D-E78153A450E6}"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9613C2-D325-4114-91CB-31C9C3965742}">
      <dsp:nvSpPr>
        <dsp:cNvPr id="0" name=""/>
        <dsp:cNvSpPr/>
      </dsp:nvSpPr>
      <dsp:spPr>
        <a:xfrm>
          <a:off x="926" y="21027"/>
          <a:ext cx="3611981" cy="2167188"/>
        </a:xfrm>
        <a:prstGeom prst="rect">
          <a:avLst/>
        </a:prstGeom>
        <a:gradFill rotWithShape="1">
          <a:gsLst>
            <a:gs pos="0">
              <a:schemeClr val="accent5">
                <a:lumMod val="110000"/>
                <a:satMod val="105000"/>
                <a:tint val="67000"/>
              </a:schemeClr>
            </a:gs>
            <a:gs pos="50000">
              <a:schemeClr val="accent5">
                <a:lumMod val="105000"/>
                <a:satMod val="103000"/>
                <a:tint val="73000"/>
              </a:schemeClr>
            </a:gs>
            <a:gs pos="100000">
              <a:schemeClr val="accent5">
                <a:lumMod val="105000"/>
                <a:satMod val="109000"/>
                <a:tint val="81000"/>
              </a:schemeClr>
            </a:gs>
          </a:gsLst>
          <a:lin ang="5400000" scaled="0"/>
        </a:gradFill>
        <a:ln w="6350" cap="flat" cmpd="sng" algn="ctr">
          <a:solidFill>
            <a:schemeClr val="accent5"/>
          </a:solidFill>
          <a:prstDash val="solid"/>
          <a:miter lim="800000"/>
        </a:ln>
        <a:effectLst/>
      </dsp:spPr>
      <dsp:style>
        <a:lnRef idx="1">
          <a:schemeClr val="accent5"/>
        </a:lnRef>
        <a:fillRef idx="2">
          <a:schemeClr val="accent5"/>
        </a:fillRef>
        <a:effectRef idx="1">
          <a:schemeClr val="accent5"/>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Respect for Autonomy</a:t>
          </a:r>
          <a:r>
            <a:rPr lang="en-GB" sz="1300" kern="1200" dirty="0"/>
            <a:t> </a:t>
          </a:r>
        </a:p>
        <a:p>
          <a:pPr marL="0" lvl="0" indent="0" algn="ctr" defTabSz="577850">
            <a:lnSpc>
              <a:spcPct val="90000"/>
            </a:lnSpc>
            <a:spcBef>
              <a:spcPct val="0"/>
            </a:spcBef>
            <a:spcAft>
              <a:spcPct val="35000"/>
            </a:spcAft>
            <a:buNone/>
          </a:pPr>
          <a:r>
            <a:rPr lang="en-GB" sz="1300" kern="1200" dirty="0"/>
            <a:t>One of the most common justifications for euthanasia and assisted dying is a desire to honour the wishes of the patient. The liberty to make one's own choices regarding one's own body and one's own timetable and method of dying should extend to the elderly who have endured an extended period of time who additionally may be approaching a terminal disease</a:t>
          </a:r>
        </a:p>
      </dsp:txBody>
      <dsp:txXfrm>
        <a:off x="926" y="21027"/>
        <a:ext cx="3611981" cy="2167188"/>
      </dsp:txXfrm>
    </dsp:sp>
    <dsp:sp modelId="{F4876A8D-EFE7-4C58-9902-3AFBE3178CD8}">
      <dsp:nvSpPr>
        <dsp:cNvPr id="0" name=""/>
        <dsp:cNvSpPr/>
      </dsp:nvSpPr>
      <dsp:spPr>
        <a:xfrm>
          <a:off x="3974105" y="21027"/>
          <a:ext cx="3611981" cy="2167188"/>
        </a:xfrm>
        <a:prstGeom prst="rect">
          <a:avLst/>
        </a:prstGeom>
        <a:solidFill>
          <a:schemeClr val="accent6"/>
        </a:solidFill>
        <a:ln w="19050" cap="flat" cmpd="sng" algn="ctr">
          <a:solidFill>
            <a:schemeClr val="lt1"/>
          </a:solidFill>
          <a:prstDash val="solid"/>
          <a:miter lim="800000"/>
        </a:ln>
        <a:effectLst/>
      </dsp:spPr>
      <dsp:style>
        <a:lnRef idx="3">
          <a:schemeClr val="lt1"/>
        </a:lnRef>
        <a:fillRef idx="1">
          <a:schemeClr val="accent6"/>
        </a:fillRef>
        <a:effectRef idx="1">
          <a:schemeClr val="accent6"/>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Relief of Suffering</a:t>
          </a:r>
        </a:p>
        <a:p>
          <a:pPr marL="0" lvl="0" indent="0" algn="ctr" defTabSz="577850">
            <a:lnSpc>
              <a:spcPct val="90000"/>
            </a:lnSpc>
            <a:spcBef>
              <a:spcPct val="0"/>
            </a:spcBef>
            <a:spcAft>
              <a:spcPct val="35000"/>
            </a:spcAft>
            <a:buNone/>
          </a:pPr>
          <a:r>
            <a:rPr lang="en-GB" sz="1300" kern="1200" dirty="0"/>
            <a:t>Euthanasia and assisted suicide can be a humane option for terminally ill elderly people. Despite advancements in palliative care, certain individuals may continue to endure intolerable agony and suffering (Van der Maas, et al., 2013).</a:t>
          </a:r>
        </a:p>
      </dsp:txBody>
      <dsp:txXfrm>
        <a:off x="3974105" y="21027"/>
        <a:ext cx="3611981" cy="2167188"/>
      </dsp:txXfrm>
    </dsp:sp>
    <dsp:sp modelId="{D1E27DBE-A198-4837-8E04-90B9A02FECEF}">
      <dsp:nvSpPr>
        <dsp:cNvPr id="0" name=""/>
        <dsp:cNvSpPr/>
      </dsp:nvSpPr>
      <dsp:spPr>
        <a:xfrm>
          <a:off x="1987515" y="2549414"/>
          <a:ext cx="3611981" cy="2167188"/>
        </a:xfrm>
        <a:prstGeom prst="rect">
          <a:avLst/>
        </a:prstGeom>
        <a:gradFill rotWithShape="1">
          <a:gsLst>
            <a:gs pos="0">
              <a:schemeClr val="accent6">
                <a:lumMod val="110000"/>
                <a:satMod val="105000"/>
                <a:tint val="67000"/>
              </a:schemeClr>
            </a:gs>
            <a:gs pos="50000">
              <a:schemeClr val="accent6">
                <a:lumMod val="105000"/>
                <a:satMod val="103000"/>
                <a:tint val="73000"/>
              </a:schemeClr>
            </a:gs>
            <a:gs pos="100000">
              <a:schemeClr val="accent6">
                <a:lumMod val="105000"/>
                <a:satMod val="109000"/>
                <a:tint val="81000"/>
              </a:schemeClr>
            </a:gs>
          </a:gsLst>
          <a:lin ang="5400000" scaled="0"/>
        </a:gradFill>
        <a:ln w="6350" cap="flat" cmpd="sng" algn="ctr">
          <a:solidFill>
            <a:schemeClr val="accent6"/>
          </a:solidFill>
          <a:prstDash val="solid"/>
          <a:miter lim="800000"/>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Burden on Families and Caregivers:</a:t>
          </a:r>
          <a:r>
            <a:rPr lang="en-GB" sz="1300" kern="1200" dirty="0"/>
            <a:t> The practise of euthanasia has the potential to alleviate the emotional, financial, and physical strain imposed on surviving loved ones by those who choose to terminate their lives. </a:t>
          </a:r>
        </a:p>
      </dsp:txBody>
      <dsp:txXfrm>
        <a:off x="1987515" y="2549414"/>
        <a:ext cx="3611981" cy="21671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B7E17C-7747-4E74-8255-03CE7AEF98D9}">
      <dsp:nvSpPr>
        <dsp:cNvPr id="0" name=""/>
        <dsp:cNvSpPr/>
      </dsp:nvSpPr>
      <dsp:spPr>
        <a:xfrm>
          <a:off x="1637903" y="1394"/>
          <a:ext cx="3201466" cy="2205810"/>
        </a:xfrm>
        <a:prstGeom prst="roundRect">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CCC706-5A37-4424-9454-E785F88C3AA4}">
      <dsp:nvSpPr>
        <dsp:cNvPr id="0" name=""/>
        <dsp:cNvSpPr/>
      </dsp:nvSpPr>
      <dsp:spPr>
        <a:xfrm>
          <a:off x="1637903" y="2207205"/>
          <a:ext cx="3201466" cy="1187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The Suicide Act of 1961 makes it criminal to aid someone in committing suicide or death in the United Kingdom</a:t>
          </a:r>
          <a:endParaRPr lang="en-GB" sz="1400" kern="1200" dirty="0"/>
        </a:p>
      </dsp:txBody>
      <dsp:txXfrm>
        <a:off x="1637903" y="2207205"/>
        <a:ext cx="3201466" cy="1187744"/>
      </dsp:txXfrm>
    </dsp:sp>
    <dsp:sp modelId="{389B18B5-525F-42FB-9031-240B504F6789}">
      <dsp:nvSpPr>
        <dsp:cNvPr id="0" name=""/>
        <dsp:cNvSpPr/>
      </dsp:nvSpPr>
      <dsp:spPr>
        <a:xfrm>
          <a:off x="5159651" y="1394"/>
          <a:ext cx="3201466" cy="2205810"/>
        </a:xfrm>
        <a:prstGeom prst="roundRect">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937668-3115-4E9F-B17D-E78153A450E6}">
      <dsp:nvSpPr>
        <dsp:cNvPr id="0" name=""/>
        <dsp:cNvSpPr/>
      </dsp:nvSpPr>
      <dsp:spPr>
        <a:xfrm>
          <a:off x="5159651" y="2207205"/>
          <a:ext cx="3201466" cy="1187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However, physicians may offer hospice services to alleviate suffering; discussions about the ethics and legality of this practise continue (Dickinson, et al., 2015). </a:t>
          </a:r>
          <a:endParaRPr lang="en-GB" sz="1400" kern="1200" dirty="0"/>
        </a:p>
      </dsp:txBody>
      <dsp:txXfrm>
        <a:off x="5159651" y="2207205"/>
        <a:ext cx="3201466" cy="118774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13577B-6902-467D-A26C-08A0DD5E4E03}" type="datetimeFigureOut">
              <a:rPr lang="en-US" smtClean="0"/>
              <a:t>6/23/2023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61EA0F-A667-4B49-8422-0062BC55E249}" type="slidenum">
              <a:rPr lang="en-US" smtClean="0"/>
              <a:t>‹#›</a:t>
            </a:fld>
            <a:endParaRPr lang="en-US"/>
          </a:p>
        </p:txBody>
      </p:sp>
    </p:spTree>
    <p:extLst>
      <p:ext uri="{BB962C8B-B14F-4D97-AF65-F5344CB8AC3E}">
        <p14:creationId xmlns:p14="http://schemas.microsoft.com/office/powerpoint/2010/main" val="3381910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1</a:t>
            </a:fld>
            <a:endParaRPr lang="en-US"/>
          </a:p>
        </p:txBody>
      </p:sp>
    </p:spTree>
    <p:extLst>
      <p:ext uri="{BB962C8B-B14F-4D97-AF65-F5344CB8AC3E}">
        <p14:creationId xmlns:p14="http://schemas.microsoft.com/office/powerpoint/2010/main" val="1011769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p>
          <a:p>
            <a:pPr lvl="0"/>
            <a:r>
              <a:rPr lang="en-GB" sz="1200" kern="1200" dirty="0">
                <a:solidFill>
                  <a:schemeClr val="tx1"/>
                </a:solidFill>
                <a:effectLst/>
                <a:latin typeface="+mn-lt"/>
                <a:ea typeface="+mn-ea"/>
                <a:cs typeface="+mn-cs"/>
              </a:rPr>
              <a:t>The legalisation and use of assisted suicide in the UK, with a particular emphasis on the elderly. Assisted suicide, often known as euthanasia, continues to be a controversial topic that merits close analysis and reflection. With modern medicine allowing people to live longer than ever before, the debate arises as to whether or not people should have the freedom to decide how they want to live out the last stages of their lives. </a:t>
            </a:r>
          </a:p>
          <a:p>
            <a:pPr lvl="0"/>
            <a:r>
              <a:rPr lang="en-GB" sz="1200" kern="1200" dirty="0">
                <a:solidFill>
                  <a:schemeClr val="tx1"/>
                </a:solidFill>
                <a:effectLst/>
                <a:latin typeface="+mn-lt"/>
                <a:ea typeface="+mn-ea"/>
                <a:cs typeface="+mn-cs"/>
              </a:rPr>
              <a:t>During the course of this debate, we will examine euthanasia from a variety of angles, including its legal status, the provision of end-of-life care, and the wider ramifications for legislation, law, and theories of ageing. We will discuss the pros and cons of euthanasia, illuminating the moral, societal, and practical dimensions of this controversial topic.</a:t>
            </a:r>
          </a:p>
          <a:p>
            <a:endParaRPr lang="en-GB" dirty="0"/>
          </a:p>
        </p:txBody>
      </p:sp>
      <p:sp>
        <p:nvSpPr>
          <p:cNvPr id="4" name="Slide Number Placeholder 3"/>
          <p:cNvSpPr>
            <a:spLocks noGrp="1"/>
          </p:cNvSpPr>
          <p:nvPr>
            <p:ph type="sldNum" sz="quarter" idx="10"/>
          </p:nvPr>
        </p:nvSpPr>
        <p:spPr/>
        <p:txBody>
          <a:bodyPr/>
          <a:lstStyle/>
          <a:p>
            <a:fld id="{DF61EA0F-A667-4B49-8422-0062BC55E249}" type="slidenum">
              <a:rPr lang="en-US" smtClean="0"/>
              <a:t>2</a:t>
            </a:fld>
            <a:endParaRPr lang="en-US"/>
          </a:p>
        </p:txBody>
      </p:sp>
    </p:spTree>
    <p:extLst>
      <p:ext uri="{BB962C8B-B14F-4D97-AF65-F5344CB8AC3E}">
        <p14:creationId xmlns:p14="http://schemas.microsoft.com/office/powerpoint/2010/main" val="21080619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Definition of Euthanasia and Assisted Suicide</a:t>
            </a:r>
          </a:p>
          <a:p>
            <a:r>
              <a:rPr lang="en-GB" sz="1200" b="1" kern="1200" dirty="0">
                <a:solidFill>
                  <a:schemeClr val="tx1"/>
                </a:solidFill>
                <a:effectLst/>
                <a:latin typeface="+mn-lt"/>
                <a:ea typeface="+mn-ea"/>
                <a:cs typeface="+mn-cs"/>
              </a:rPr>
              <a:t>Euthanasia</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terms euthanasia &amp; suicide assisted by a doctor both refer to the intentional termination of life for the purpose of alleviating suffering. Most nations have made euthanasia a crime punishable by jail time. The legislation in the country of England differs from one region to the next (</a:t>
            </a:r>
            <a:r>
              <a:rPr lang="en-GB" sz="1200" kern="1200" dirty="0" err="1">
                <a:solidFill>
                  <a:schemeClr val="tx1"/>
                </a:solidFill>
                <a:effectLst/>
                <a:latin typeface="+mn-lt"/>
                <a:ea typeface="+mn-ea"/>
                <a:cs typeface="+mn-cs"/>
              </a:rPr>
              <a:t>Steck</a:t>
            </a:r>
            <a:r>
              <a:rPr lang="en-GB" sz="1200" kern="1200" dirty="0">
                <a:solidFill>
                  <a:schemeClr val="tx1"/>
                </a:solidFill>
                <a:effectLst/>
                <a:latin typeface="+mn-lt"/>
                <a:ea typeface="+mn-ea"/>
                <a:cs typeface="+mn-cs"/>
              </a:rPr>
              <a:t>, et al., 2013). </a:t>
            </a:r>
          </a:p>
          <a:p>
            <a:r>
              <a:rPr lang="en-GB" sz="1200" b="1" kern="1200" dirty="0">
                <a:solidFill>
                  <a:schemeClr val="tx1"/>
                </a:solidFill>
                <a:effectLst/>
                <a:latin typeface="+mn-lt"/>
                <a:ea typeface="+mn-ea"/>
                <a:cs typeface="+mn-cs"/>
              </a:rPr>
              <a:t>Voluntary</a:t>
            </a:r>
            <a:r>
              <a:rPr lang="en-GB" sz="1200" kern="1200" dirty="0">
                <a:solidFill>
                  <a:schemeClr val="tx1"/>
                </a:solidFill>
                <a:effectLst/>
                <a:latin typeface="+mn-lt"/>
                <a:ea typeface="+mn-ea"/>
                <a:cs typeface="+mn-cs"/>
              </a:rPr>
              <a:t>: Voluntary euthanasia is the practise of ending a patient's life with their permission.</a:t>
            </a:r>
          </a:p>
          <a:p>
            <a:r>
              <a:rPr lang="en-GB" sz="1200" b="1" kern="1200" dirty="0">
                <a:solidFill>
                  <a:schemeClr val="tx1"/>
                </a:solidFill>
                <a:effectLst/>
                <a:latin typeface="+mn-lt"/>
                <a:ea typeface="+mn-ea"/>
                <a:cs typeface="+mn-cs"/>
              </a:rPr>
              <a:t>Non-voluntary:</a:t>
            </a:r>
            <a:r>
              <a:rPr lang="en-GB" sz="1200" kern="1200" dirty="0">
                <a:solidFill>
                  <a:schemeClr val="tx1"/>
                </a:solidFill>
                <a:effectLst/>
                <a:latin typeface="+mn-lt"/>
                <a:ea typeface="+mn-ea"/>
                <a:cs typeface="+mn-cs"/>
              </a:rPr>
              <a:t> When someone's medical condition prevents them from giving informed permission, the act of euthanasia is considered "non-voluntary."</a:t>
            </a:r>
          </a:p>
          <a:p>
            <a:r>
              <a:rPr lang="en-GB" sz="1200" b="1" kern="1200" dirty="0">
                <a:solidFill>
                  <a:schemeClr val="tx1"/>
                </a:solidFill>
                <a:effectLst/>
                <a:latin typeface="+mn-lt"/>
                <a:ea typeface="+mn-ea"/>
                <a:cs typeface="+mn-cs"/>
              </a:rPr>
              <a:t>Involuntary: </a:t>
            </a:r>
            <a:r>
              <a:rPr lang="en-GB" sz="1200" kern="1200" dirty="0">
                <a:solidFill>
                  <a:schemeClr val="tx1"/>
                </a:solidFill>
                <a:effectLst/>
                <a:latin typeface="+mn-lt"/>
                <a:ea typeface="+mn-ea"/>
                <a:cs typeface="+mn-cs"/>
              </a:rPr>
              <a:t>Involuntary suicide occurs when a competent patient who could provide informed permission does not, perhaps due to the fact that they do not wish to die or whether they are not asked (</a:t>
            </a:r>
            <a:r>
              <a:rPr lang="en-GB" sz="1200" kern="1200" dirty="0" err="1">
                <a:solidFill>
                  <a:schemeClr val="tx1"/>
                </a:solidFill>
                <a:effectLst/>
                <a:latin typeface="+mn-lt"/>
                <a:ea typeface="+mn-ea"/>
                <a:cs typeface="+mn-cs"/>
              </a:rPr>
              <a:t>Calati</a:t>
            </a:r>
            <a:r>
              <a:rPr lang="en-GB" sz="1200" kern="1200" dirty="0">
                <a:solidFill>
                  <a:schemeClr val="tx1"/>
                </a:solidFill>
                <a:effectLst/>
                <a:latin typeface="+mn-lt"/>
                <a:ea typeface="+mn-ea"/>
                <a:cs typeface="+mn-cs"/>
              </a:rPr>
              <a:t> et al., 2021). Because it usually occurs against the victim's will, this is classified as murder.</a:t>
            </a:r>
          </a:p>
          <a:p>
            <a:r>
              <a:rPr lang="en-GB" sz="1200" b="1" kern="1200" dirty="0">
                <a:solidFill>
                  <a:schemeClr val="tx1"/>
                </a:solidFill>
                <a:effectLst/>
                <a:latin typeface="+mn-lt"/>
                <a:ea typeface="+mn-ea"/>
                <a:cs typeface="+mn-cs"/>
              </a:rPr>
              <a:t>Assisted Suicide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Providing a person with lethal substances at their request, with the knowledge and consent of the patient. Typically, this refers to "physician-assisted suicide," or suicide with medical professionals present (Asch, 2016). </a:t>
            </a:r>
          </a:p>
          <a:p>
            <a:r>
              <a:rPr lang="en-GB" sz="1200" kern="1200" dirty="0">
                <a:solidFill>
                  <a:schemeClr val="tx1"/>
                </a:solidFill>
                <a:effectLst/>
                <a:latin typeface="+mn-lt"/>
                <a:ea typeface="+mn-ea"/>
                <a:cs typeface="+mn-cs"/>
              </a:rPr>
              <a:t>In the instance of euthanasia, the doctor gives a patient a lethal injection of a medication. The doctor prescribes assisted suicide, however the patient is the one who actually takes the deadly dose.</a:t>
            </a:r>
            <a:endParaRPr lang="en-GB" dirty="0"/>
          </a:p>
        </p:txBody>
      </p:sp>
      <p:sp>
        <p:nvSpPr>
          <p:cNvPr id="4" name="Slide Number Placeholder 3"/>
          <p:cNvSpPr>
            <a:spLocks noGrp="1"/>
          </p:cNvSpPr>
          <p:nvPr>
            <p:ph type="sldNum" sz="quarter" idx="10"/>
          </p:nvPr>
        </p:nvSpPr>
        <p:spPr/>
        <p:txBody>
          <a:bodyPr/>
          <a:lstStyle/>
          <a:p>
            <a:fld id="{DF61EA0F-A667-4B49-8422-0062BC55E249}" type="slidenum">
              <a:rPr lang="en-US" smtClean="0"/>
              <a:t>3</a:t>
            </a:fld>
            <a:endParaRPr lang="en-US"/>
          </a:p>
        </p:txBody>
      </p:sp>
    </p:spTree>
    <p:extLst>
      <p:ext uri="{BB962C8B-B14F-4D97-AF65-F5344CB8AC3E}">
        <p14:creationId xmlns:p14="http://schemas.microsoft.com/office/powerpoint/2010/main" val="895692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For Arguments on the Practice of Euthanasia in the UK, Specifically Focusing on Older People:</a:t>
            </a:r>
          </a:p>
          <a:p>
            <a:r>
              <a:rPr lang="en-GB" sz="1200" b="1" kern="1200" dirty="0">
                <a:solidFill>
                  <a:schemeClr val="tx1"/>
                </a:solidFill>
                <a:effectLst/>
                <a:latin typeface="+mn-lt"/>
                <a:ea typeface="+mn-ea"/>
                <a:cs typeface="+mn-cs"/>
              </a:rPr>
              <a:t>Respect for Autonomy:</a:t>
            </a:r>
            <a:r>
              <a:rPr lang="en-GB" sz="1200" kern="1200" dirty="0">
                <a:solidFill>
                  <a:schemeClr val="tx1"/>
                </a:solidFill>
                <a:effectLst/>
                <a:latin typeface="+mn-lt"/>
                <a:ea typeface="+mn-ea"/>
                <a:cs typeface="+mn-cs"/>
              </a:rPr>
              <a:t> One of the most common justifications for euthanasia and assisted dying is a desire to honour the wishes of the patient. The liberty to make one's own choices regarding one's own body and one's own timetable and method of dying should extend to the elderly who have endured an extended period of time who additionally may be approaching a terminal disease. Giving individuals the choice of euthanasia empowers them to make decisions about their own life and maintains their dignity.</a:t>
            </a:r>
          </a:p>
          <a:p>
            <a:r>
              <a:rPr lang="en-GB" sz="1200" b="1" kern="1200" dirty="0">
                <a:solidFill>
                  <a:schemeClr val="tx1"/>
                </a:solidFill>
                <a:effectLst/>
                <a:latin typeface="+mn-lt"/>
                <a:ea typeface="+mn-ea"/>
                <a:cs typeface="+mn-cs"/>
              </a:rPr>
              <a:t>Relief of Suffering:</a:t>
            </a:r>
            <a:r>
              <a:rPr lang="en-GB" sz="1200" kern="1200" dirty="0">
                <a:solidFill>
                  <a:schemeClr val="tx1"/>
                </a:solidFill>
                <a:effectLst/>
                <a:latin typeface="+mn-lt"/>
                <a:ea typeface="+mn-ea"/>
                <a:cs typeface="+mn-cs"/>
              </a:rPr>
              <a:t> Euthanasia and assisted suicide can be a humane option for terminally ill elderly people. Despite advancements in palliative care, certain individuals may continue to endure intolerable agony and suffering (Van der Maas, et al., 2013). By legalising apoptosis, elderly individuals in excruciating agony will be able to decide for themselves whether or not to end their lives.</a:t>
            </a:r>
          </a:p>
          <a:p>
            <a:r>
              <a:rPr lang="en-GB" sz="1200" b="1" kern="1200" dirty="0">
                <a:solidFill>
                  <a:schemeClr val="tx1"/>
                </a:solidFill>
                <a:effectLst/>
                <a:latin typeface="+mn-lt"/>
                <a:ea typeface="+mn-ea"/>
                <a:cs typeface="+mn-cs"/>
              </a:rPr>
              <a:t>Burden on Families and Caregivers:</a:t>
            </a:r>
            <a:r>
              <a:rPr lang="en-GB" sz="1200" kern="1200" dirty="0">
                <a:solidFill>
                  <a:schemeClr val="tx1"/>
                </a:solidFill>
                <a:effectLst/>
                <a:latin typeface="+mn-lt"/>
                <a:ea typeface="+mn-ea"/>
                <a:cs typeface="+mn-cs"/>
              </a:rPr>
              <a:t> The practise of euthanasia has the potential to alleviate the emotional, financial, and physical strain imposed on surviving loved ones by those who choose to terminate their lives. Providing care for a terminally ailing loved one can be emotionally and financially taxing. The financial and emotional burdens that euthanasia relieves family members of enable them to focus solely on the remaining time they have with their loved ones (</a:t>
            </a:r>
            <a:r>
              <a:rPr lang="en-GB" sz="1200" kern="1200" dirty="0" err="1">
                <a:solidFill>
                  <a:schemeClr val="tx1"/>
                </a:solidFill>
                <a:effectLst/>
                <a:latin typeface="+mn-lt"/>
                <a:ea typeface="+mn-ea"/>
                <a:cs typeface="+mn-cs"/>
              </a:rPr>
              <a:t>Chapple</a:t>
            </a:r>
            <a:r>
              <a:rPr lang="en-GB" sz="1200" kern="1200" dirty="0">
                <a:solidFill>
                  <a:schemeClr val="tx1"/>
                </a:solidFill>
                <a:effectLst/>
                <a:latin typeface="+mn-lt"/>
                <a:ea typeface="+mn-ea"/>
                <a:cs typeface="+mn-cs"/>
              </a:rPr>
              <a:t>, et al., 2016).</a:t>
            </a:r>
            <a:endParaRPr lang="en-GB" dirty="0"/>
          </a:p>
        </p:txBody>
      </p:sp>
      <p:sp>
        <p:nvSpPr>
          <p:cNvPr id="4" name="Slide Number Placeholder 3"/>
          <p:cNvSpPr>
            <a:spLocks noGrp="1"/>
          </p:cNvSpPr>
          <p:nvPr>
            <p:ph type="sldNum" sz="quarter" idx="10"/>
          </p:nvPr>
        </p:nvSpPr>
        <p:spPr/>
        <p:txBody>
          <a:bodyPr/>
          <a:lstStyle/>
          <a:p>
            <a:fld id="{DF61EA0F-A667-4B49-8422-0062BC55E249}" type="slidenum">
              <a:rPr lang="en-US" smtClean="0"/>
              <a:t>4</a:t>
            </a:fld>
            <a:endParaRPr lang="en-US"/>
          </a:p>
        </p:txBody>
      </p:sp>
    </p:spTree>
    <p:extLst>
      <p:ext uri="{BB962C8B-B14F-4D97-AF65-F5344CB8AC3E}">
        <p14:creationId xmlns:p14="http://schemas.microsoft.com/office/powerpoint/2010/main" val="30130618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Against Arguments on the Practice of Euthanasia in the UK, Specifically Focusing on Older People:</a:t>
            </a:r>
          </a:p>
          <a:p>
            <a:r>
              <a:rPr lang="en-GB" sz="1200" b="1" kern="1200" dirty="0">
                <a:solidFill>
                  <a:schemeClr val="tx1"/>
                </a:solidFill>
                <a:effectLst/>
                <a:latin typeface="+mn-lt"/>
                <a:ea typeface="+mn-ea"/>
                <a:cs typeface="+mn-cs"/>
              </a:rPr>
              <a:t>Sanctity of Life</a:t>
            </a:r>
            <a:r>
              <a:rPr lang="en-GB" sz="1200" kern="1200" dirty="0">
                <a:solidFill>
                  <a:schemeClr val="tx1"/>
                </a:solidFill>
                <a:effectLst/>
                <a:latin typeface="+mn-lt"/>
                <a:ea typeface="+mn-ea"/>
                <a:cs typeface="+mn-cs"/>
              </a:rPr>
              <a:t>: Numerous individuals believe that every human life should be protected and that murdering someone, even with their consent, violates this sanctity. The protection of human existence is regarded as a moral necessity (Pereira, 2011). It is conceivable that legalising euthanasia for the elderly would set a dangerous precedent by devaluing the lives of the vulnerable and making them more exploitable.</a:t>
            </a:r>
          </a:p>
          <a:p>
            <a:r>
              <a:rPr lang="en-GB" sz="1200" b="1" kern="1200" dirty="0">
                <a:solidFill>
                  <a:schemeClr val="tx1"/>
                </a:solidFill>
                <a:effectLst/>
                <a:latin typeface="+mn-lt"/>
                <a:ea typeface="+mn-ea"/>
                <a:cs typeface="+mn-cs"/>
              </a:rPr>
              <a:t>Slippery Slope</a:t>
            </a:r>
            <a:r>
              <a:rPr lang="en-GB" sz="1200" kern="1200" dirty="0">
                <a:solidFill>
                  <a:schemeClr val="tx1"/>
                </a:solidFill>
                <a:effectLst/>
                <a:latin typeface="+mn-lt"/>
                <a:ea typeface="+mn-ea"/>
                <a:cs typeface="+mn-cs"/>
              </a:rPr>
              <a:t>: If legalised, proponents of euthanasia express concern that the practise may expand beyond its original intent. There is concern that, over time, the criteria for euthanasia may loosen, allowing it to be used on people who are not terminally ill but are in agony. This results in concerns regarding exploitation and the protection of vulnerable populations.</a:t>
            </a:r>
          </a:p>
          <a:p>
            <a:r>
              <a:rPr lang="en-GB" sz="1200" b="1" kern="1200" dirty="0">
                <a:solidFill>
                  <a:schemeClr val="tx1"/>
                </a:solidFill>
                <a:effectLst/>
                <a:latin typeface="+mn-lt"/>
                <a:ea typeface="+mn-ea"/>
                <a:cs typeface="+mn-cs"/>
              </a:rPr>
              <a:t>Palliative Care and Support</a:t>
            </a:r>
            <a:r>
              <a:rPr lang="en-GB" sz="1200" kern="1200" dirty="0">
                <a:solidFill>
                  <a:schemeClr val="tx1"/>
                </a:solidFill>
                <a:effectLst/>
                <a:latin typeface="+mn-lt"/>
                <a:ea typeface="+mn-ea"/>
                <a:cs typeface="+mn-cs"/>
              </a:rPr>
              <a:t>: To meet the mental, spiritual, and physical needs of seniors who are dying, palliative support and medical care must be broadly accessible and adequately funded. Rather than legalising euthanasia, the best method to ensure that individuals receive comprehensive care, pain relief, and psychological support in their final stages is to expand end-of-life medical services (Muller, et al., 2015). When there are issues with palliative care, abortion should not be viewed as a solution, but rather as a rallying cry for reform.</a:t>
            </a:r>
            <a:endParaRPr lang="en-GB" dirty="0"/>
          </a:p>
        </p:txBody>
      </p:sp>
      <p:sp>
        <p:nvSpPr>
          <p:cNvPr id="4" name="Slide Number Placeholder 3"/>
          <p:cNvSpPr>
            <a:spLocks noGrp="1"/>
          </p:cNvSpPr>
          <p:nvPr>
            <p:ph type="sldNum" sz="quarter" idx="10"/>
          </p:nvPr>
        </p:nvSpPr>
        <p:spPr/>
        <p:txBody>
          <a:bodyPr/>
          <a:lstStyle/>
          <a:p>
            <a:fld id="{DF61EA0F-A667-4B49-8422-0062BC55E249}" type="slidenum">
              <a:rPr lang="en-US" smtClean="0"/>
              <a:t>5</a:t>
            </a:fld>
            <a:endParaRPr lang="en-US"/>
          </a:p>
        </p:txBody>
      </p:sp>
    </p:spTree>
    <p:extLst>
      <p:ext uri="{BB962C8B-B14F-4D97-AF65-F5344CB8AC3E}">
        <p14:creationId xmlns:p14="http://schemas.microsoft.com/office/powerpoint/2010/main" val="39515172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Laws governing euthanasia and assisted suicide in the UK </a:t>
            </a:r>
          </a:p>
          <a:p>
            <a:pPr lvl="0"/>
            <a:r>
              <a:rPr lang="en-GB" sz="1200" kern="1200" dirty="0">
                <a:solidFill>
                  <a:schemeClr val="tx1"/>
                </a:solidFill>
                <a:effectLst/>
                <a:latin typeface="+mn-lt"/>
                <a:ea typeface="+mn-ea"/>
                <a:cs typeface="+mn-cs"/>
              </a:rPr>
              <a:t>The Suicide Act of 1961 makes it criminal to aid someone in committing suicide or death in the United Kingdom. </a:t>
            </a:r>
          </a:p>
          <a:p>
            <a:r>
              <a:rPr lang="en-GB" sz="1200" kern="1200" dirty="0">
                <a:solidFill>
                  <a:schemeClr val="tx1"/>
                </a:solidFill>
                <a:effectLst/>
                <a:latin typeface="+mn-lt"/>
                <a:ea typeface="+mn-ea"/>
                <a:cs typeface="+mn-cs"/>
              </a:rPr>
              <a:t>However, physicians may offer hospice services to alleviate suffering; discussions about the ethics and legality of this practise continue (Dickinson, et al., 2015). </a:t>
            </a:r>
            <a:endParaRPr lang="en-GB" dirty="0"/>
          </a:p>
        </p:txBody>
      </p:sp>
      <p:sp>
        <p:nvSpPr>
          <p:cNvPr id="4" name="Slide Number Placeholder 3"/>
          <p:cNvSpPr>
            <a:spLocks noGrp="1"/>
          </p:cNvSpPr>
          <p:nvPr>
            <p:ph type="sldNum" sz="quarter" idx="10"/>
          </p:nvPr>
        </p:nvSpPr>
        <p:spPr/>
        <p:txBody>
          <a:bodyPr/>
          <a:lstStyle/>
          <a:p>
            <a:fld id="{DF61EA0F-A667-4B49-8422-0062BC55E249}" type="slidenum">
              <a:rPr lang="en-US" smtClean="0"/>
              <a:t>6</a:t>
            </a:fld>
            <a:endParaRPr lang="en-US"/>
          </a:p>
        </p:txBody>
      </p:sp>
    </p:spTree>
    <p:extLst>
      <p:ext uri="{BB962C8B-B14F-4D97-AF65-F5344CB8AC3E}">
        <p14:creationId xmlns:p14="http://schemas.microsoft.com/office/powerpoint/2010/main" val="30595104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Planning for end of life </a:t>
            </a:r>
          </a:p>
          <a:p>
            <a:pPr lvl="0"/>
            <a:r>
              <a:rPr lang="en-GB" sz="1200" kern="1200" dirty="0">
                <a:solidFill>
                  <a:schemeClr val="tx1"/>
                </a:solidFill>
                <a:effectLst/>
                <a:latin typeface="+mn-lt"/>
                <a:ea typeface="+mn-ea"/>
                <a:cs typeface="+mn-cs"/>
              </a:rPr>
              <a:t>Individuals in the United Kingdom have the opportunity to participate in advance medical planning to determine their wishes for end-of-life care. One way to make one's wishes known about medical treatment in the event of incapacity is through the creation of a living will, sometimes called a medical directive for the future. </a:t>
            </a:r>
          </a:p>
          <a:p>
            <a:pPr lvl="0"/>
            <a:r>
              <a:rPr lang="en-GB" sz="1200" kern="1200" dirty="0">
                <a:solidFill>
                  <a:schemeClr val="tx1"/>
                </a:solidFill>
                <a:effectLst/>
                <a:latin typeface="+mn-lt"/>
                <a:ea typeface="+mn-ea"/>
                <a:cs typeface="+mn-cs"/>
              </a:rPr>
              <a:t>Do-Not-Resuscitate (DNR) orders, in which patients or their families state their wishes to not receive CPR, are another crucial factor (</a:t>
            </a:r>
            <a:r>
              <a:rPr lang="en-GB" sz="1200" kern="1200" dirty="0" err="1">
                <a:solidFill>
                  <a:schemeClr val="tx1"/>
                </a:solidFill>
                <a:effectLst/>
                <a:latin typeface="+mn-lt"/>
                <a:ea typeface="+mn-ea"/>
                <a:cs typeface="+mn-cs"/>
              </a:rPr>
              <a:t>Chapple</a:t>
            </a:r>
            <a:r>
              <a:rPr lang="en-GB" sz="1200" kern="1200" dirty="0">
                <a:solidFill>
                  <a:schemeClr val="tx1"/>
                </a:solidFill>
                <a:effectLst/>
                <a:latin typeface="+mn-lt"/>
                <a:ea typeface="+mn-ea"/>
                <a:cs typeface="+mn-cs"/>
              </a:rPr>
              <a:t>, et al., 2016). These forms can be used as legal references by medical staff to honour a patient's preferences. </a:t>
            </a:r>
          </a:p>
          <a:p>
            <a:pPr lvl="0"/>
            <a:r>
              <a:rPr lang="en-GB" sz="1200" kern="1200" dirty="0">
                <a:solidFill>
                  <a:schemeClr val="tx1"/>
                </a:solidFill>
                <a:effectLst/>
                <a:latin typeface="+mn-lt"/>
                <a:ea typeface="+mn-ea"/>
                <a:cs typeface="+mn-cs"/>
              </a:rPr>
              <a:t>The best way to ensure that one's end-of-life desires are respected and carried out is for patients to have open conversations about them with their doctors, loved ones, and legal agents.</a:t>
            </a:r>
          </a:p>
          <a:p>
            <a:endParaRPr lang="en-GB" dirty="0"/>
          </a:p>
        </p:txBody>
      </p:sp>
      <p:sp>
        <p:nvSpPr>
          <p:cNvPr id="4" name="Slide Number Placeholder 3"/>
          <p:cNvSpPr>
            <a:spLocks noGrp="1"/>
          </p:cNvSpPr>
          <p:nvPr>
            <p:ph type="sldNum" sz="quarter" idx="10"/>
          </p:nvPr>
        </p:nvSpPr>
        <p:spPr/>
        <p:txBody>
          <a:bodyPr/>
          <a:lstStyle/>
          <a:p>
            <a:fld id="{DF61EA0F-A667-4B49-8422-0062BC55E249}" type="slidenum">
              <a:rPr lang="en-US" smtClean="0"/>
              <a:t>7</a:t>
            </a:fld>
            <a:endParaRPr lang="en-US"/>
          </a:p>
        </p:txBody>
      </p:sp>
    </p:spTree>
    <p:extLst>
      <p:ext uri="{BB962C8B-B14F-4D97-AF65-F5344CB8AC3E}">
        <p14:creationId xmlns:p14="http://schemas.microsoft.com/office/powerpoint/2010/main" val="4069295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a:t>
            </a:r>
          </a:p>
          <a:p>
            <a:pPr lvl="0"/>
            <a:r>
              <a:rPr lang="en-GB" sz="1200" kern="1200" dirty="0">
                <a:solidFill>
                  <a:schemeClr val="tx1"/>
                </a:solidFill>
                <a:effectLst/>
                <a:latin typeface="+mn-lt"/>
                <a:ea typeface="+mn-ea"/>
                <a:cs typeface="+mn-cs"/>
              </a:rPr>
              <a:t>In conclusion, the debate over euthanasia in the United Kingdom is complicated by questions regarding individual rights, suffering, the value of human life, and the accessibility of hospice facilities for the terminally ill (</a:t>
            </a:r>
            <a:r>
              <a:rPr lang="en-GB" sz="1200" kern="1200" dirty="0" err="1">
                <a:solidFill>
                  <a:schemeClr val="tx1"/>
                </a:solidFill>
                <a:effectLst/>
                <a:latin typeface="+mn-lt"/>
                <a:ea typeface="+mn-ea"/>
                <a:cs typeface="+mn-cs"/>
              </a:rPr>
              <a:t>Castelli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Dransart</a:t>
            </a:r>
            <a:r>
              <a:rPr lang="en-GB" sz="1200" kern="1200" dirty="0">
                <a:solidFill>
                  <a:schemeClr val="tx1"/>
                </a:solidFill>
                <a:effectLst/>
                <a:latin typeface="+mn-lt"/>
                <a:ea typeface="+mn-ea"/>
                <a:cs typeface="+mn-cs"/>
              </a:rPr>
              <a:t>, et al., 2021). </a:t>
            </a:r>
          </a:p>
          <a:p>
            <a:pPr lvl="0"/>
            <a:r>
              <a:rPr lang="en-GB" sz="1200" kern="1200" dirty="0">
                <a:solidFill>
                  <a:schemeClr val="tx1"/>
                </a:solidFill>
                <a:effectLst/>
                <a:latin typeface="+mn-lt"/>
                <a:ea typeface="+mn-ea"/>
                <a:cs typeface="+mn-cs"/>
              </a:rPr>
              <a:t>Proponents contend for the right of people to make their own decisions and have their hardships alleviated, whereas opponents emphasise the value of human life and the possibility of abuse. Optimal funeral arrangements for the elderly require careful consideration of the moral, ethical, and practical repercussions in order to establish a balance between these issues.</a:t>
            </a:r>
          </a:p>
          <a:p>
            <a:endParaRPr lang="en-GB" dirty="0"/>
          </a:p>
        </p:txBody>
      </p:sp>
      <p:sp>
        <p:nvSpPr>
          <p:cNvPr id="4" name="Slide Number Placeholder 3"/>
          <p:cNvSpPr>
            <a:spLocks noGrp="1"/>
          </p:cNvSpPr>
          <p:nvPr>
            <p:ph type="sldNum" sz="quarter" idx="10"/>
          </p:nvPr>
        </p:nvSpPr>
        <p:spPr/>
        <p:txBody>
          <a:bodyPr/>
          <a:lstStyle/>
          <a:p>
            <a:fld id="{DF61EA0F-A667-4B49-8422-0062BC55E249}" type="slidenum">
              <a:rPr lang="en-US" smtClean="0"/>
              <a:t>8</a:t>
            </a:fld>
            <a:endParaRPr lang="en-US"/>
          </a:p>
        </p:txBody>
      </p:sp>
    </p:spTree>
    <p:extLst>
      <p:ext uri="{BB962C8B-B14F-4D97-AF65-F5344CB8AC3E}">
        <p14:creationId xmlns:p14="http://schemas.microsoft.com/office/powerpoint/2010/main" val="3556203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References</a:t>
            </a:r>
          </a:p>
          <a:p>
            <a:r>
              <a:rPr lang="en-GB" sz="1200" kern="1200" dirty="0">
                <a:solidFill>
                  <a:schemeClr val="tx1"/>
                </a:solidFill>
                <a:effectLst/>
                <a:latin typeface="+mn-lt"/>
                <a:ea typeface="+mn-ea"/>
                <a:cs typeface="+mn-cs"/>
              </a:rPr>
              <a:t>Asch, D.A., 2016. The role of critical care nurses in euthanasia and assisted suicide. </a:t>
            </a:r>
            <a:r>
              <a:rPr lang="en-GB" sz="1200" i="1" kern="1200" dirty="0">
                <a:solidFill>
                  <a:schemeClr val="tx1"/>
                </a:solidFill>
                <a:effectLst/>
                <a:latin typeface="+mn-lt"/>
                <a:ea typeface="+mn-ea"/>
                <a:cs typeface="+mn-cs"/>
              </a:rPr>
              <a:t>New England Journal of Medicine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334</a:t>
            </a:r>
            <a:r>
              <a:rPr lang="en-GB" sz="1200" kern="1200" dirty="0">
                <a:solidFill>
                  <a:schemeClr val="tx1"/>
                </a:solidFill>
                <a:effectLst/>
                <a:latin typeface="+mn-lt"/>
                <a:ea typeface="+mn-ea"/>
                <a:cs typeface="+mn-cs"/>
              </a:rPr>
              <a:t>(21), pp.1374-1379.</a:t>
            </a:r>
          </a:p>
          <a:p>
            <a:r>
              <a:rPr lang="en-GB" sz="1200" kern="1200" dirty="0" err="1">
                <a:solidFill>
                  <a:schemeClr val="tx1"/>
                </a:solidFill>
                <a:effectLst/>
                <a:latin typeface="+mn-lt"/>
                <a:ea typeface="+mn-ea"/>
                <a:cs typeface="+mn-cs"/>
              </a:rPr>
              <a:t>Calati</a:t>
            </a:r>
            <a:r>
              <a:rPr lang="en-GB" sz="1200" kern="1200" dirty="0">
                <a:solidFill>
                  <a:schemeClr val="tx1"/>
                </a:solidFill>
                <a:effectLst/>
                <a:latin typeface="+mn-lt"/>
                <a:ea typeface="+mn-ea"/>
                <a:cs typeface="+mn-cs"/>
              </a:rPr>
              <a:t>, R., </a:t>
            </a:r>
            <a:r>
              <a:rPr lang="en-GB" sz="1200" kern="1200" dirty="0" err="1">
                <a:solidFill>
                  <a:schemeClr val="tx1"/>
                </a:solidFill>
                <a:effectLst/>
                <a:latin typeface="+mn-lt"/>
                <a:ea typeface="+mn-ea"/>
                <a:cs typeface="+mn-cs"/>
              </a:rPr>
              <a:t>Olie</a:t>
            </a:r>
            <a:r>
              <a:rPr lang="en-GB" sz="1200" kern="1200" dirty="0">
                <a:solidFill>
                  <a:schemeClr val="tx1"/>
                </a:solidFill>
                <a:effectLst/>
                <a:latin typeface="+mn-lt"/>
                <a:ea typeface="+mn-ea"/>
                <a:cs typeface="+mn-cs"/>
              </a:rPr>
              <a:t>, E., </a:t>
            </a:r>
            <a:r>
              <a:rPr lang="en-GB" sz="1200" kern="1200" dirty="0" err="1">
                <a:solidFill>
                  <a:schemeClr val="tx1"/>
                </a:solidFill>
                <a:effectLst/>
                <a:latin typeface="+mn-lt"/>
                <a:ea typeface="+mn-ea"/>
                <a:cs typeface="+mn-cs"/>
              </a:rPr>
              <a:t>Dassa</a:t>
            </a:r>
            <a:r>
              <a:rPr lang="en-GB" sz="1200" kern="1200" dirty="0">
                <a:solidFill>
                  <a:schemeClr val="tx1"/>
                </a:solidFill>
                <a:effectLst/>
                <a:latin typeface="+mn-lt"/>
                <a:ea typeface="+mn-ea"/>
                <a:cs typeface="+mn-cs"/>
              </a:rPr>
              <a:t>, D., </a:t>
            </a:r>
            <a:r>
              <a:rPr lang="en-GB" sz="1200" kern="1200" dirty="0" err="1">
                <a:solidFill>
                  <a:schemeClr val="tx1"/>
                </a:solidFill>
                <a:effectLst/>
                <a:latin typeface="+mn-lt"/>
                <a:ea typeface="+mn-ea"/>
                <a:cs typeface="+mn-cs"/>
              </a:rPr>
              <a:t>Gramaglia</a:t>
            </a:r>
            <a:r>
              <a:rPr lang="en-GB" sz="1200" kern="1200" dirty="0">
                <a:solidFill>
                  <a:schemeClr val="tx1"/>
                </a:solidFill>
                <a:effectLst/>
                <a:latin typeface="+mn-lt"/>
                <a:ea typeface="+mn-ea"/>
                <a:cs typeface="+mn-cs"/>
              </a:rPr>
              <a:t>, C., Guillaume, S., </a:t>
            </a:r>
            <a:r>
              <a:rPr lang="en-GB" sz="1200" kern="1200" dirty="0" err="1">
                <a:solidFill>
                  <a:schemeClr val="tx1"/>
                </a:solidFill>
                <a:effectLst/>
                <a:latin typeface="+mn-lt"/>
                <a:ea typeface="+mn-ea"/>
                <a:cs typeface="+mn-cs"/>
              </a:rPr>
              <a:t>Madeddu</a:t>
            </a:r>
            <a:r>
              <a:rPr lang="en-GB" sz="1200" kern="1200" dirty="0">
                <a:solidFill>
                  <a:schemeClr val="tx1"/>
                </a:solidFill>
                <a:effectLst/>
                <a:latin typeface="+mn-lt"/>
                <a:ea typeface="+mn-ea"/>
                <a:cs typeface="+mn-cs"/>
              </a:rPr>
              <a:t>, F. and </a:t>
            </a:r>
            <a:r>
              <a:rPr lang="en-GB" sz="1200" kern="1200" dirty="0" err="1">
                <a:solidFill>
                  <a:schemeClr val="tx1"/>
                </a:solidFill>
                <a:effectLst/>
                <a:latin typeface="+mn-lt"/>
                <a:ea typeface="+mn-ea"/>
                <a:cs typeface="+mn-cs"/>
              </a:rPr>
              <a:t>Courtet</a:t>
            </a:r>
            <a:r>
              <a:rPr lang="en-GB" sz="1200" kern="1200" dirty="0">
                <a:solidFill>
                  <a:schemeClr val="tx1"/>
                </a:solidFill>
                <a:effectLst/>
                <a:latin typeface="+mn-lt"/>
                <a:ea typeface="+mn-ea"/>
                <a:cs typeface="+mn-cs"/>
              </a:rPr>
              <a:t>, P., 2021. Euthanasia and assisted suicide in psychiatric patients: a systematic review of the literature. </a:t>
            </a:r>
            <a:r>
              <a:rPr lang="en-GB" sz="1200" i="1" kern="1200" dirty="0">
                <a:solidFill>
                  <a:schemeClr val="tx1"/>
                </a:solidFill>
                <a:effectLst/>
                <a:latin typeface="+mn-lt"/>
                <a:ea typeface="+mn-ea"/>
                <a:cs typeface="+mn-cs"/>
              </a:rPr>
              <a:t>Journal of Psychiatric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135</a:t>
            </a:r>
            <a:r>
              <a:rPr lang="en-GB" sz="1200" kern="1200" dirty="0">
                <a:solidFill>
                  <a:schemeClr val="tx1"/>
                </a:solidFill>
                <a:effectLst/>
                <a:latin typeface="+mn-lt"/>
                <a:ea typeface="+mn-ea"/>
                <a:cs typeface="+mn-cs"/>
              </a:rPr>
              <a:t>, pp.153-173.</a:t>
            </a:r>
          </a:p>
          <a:p>
            <a:r>
              <a:rPr lang="en-GB" sz="1200" kern="1200" dirty="0" err="1">
                <a:solidFill>
                  <a:schemeClr val="tx1"/>
                </a:solidFill>
                <a:effectLst/>
                <a:latin typeface="+mn-lt"/>
                <a:ea typeface="+mn-ea"/>
                <a:cs typeface="+mn-cs"/>
              </a:rPr>
              <a:t>Castelli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Dransart</a:t>
            </a:r>
            <a:r>
              <a:rPr lang="en-GB" sz="1200" kern="1200" dirty="0">
                <a:solidFill>
                  <a:schemeClr val="tx1"/>
                </a:solidFill>
                <a:effectLst/>
                <a:latin typeface="+mn-lt"/>
                <a:ea typeface="+mn-ea"/>
                <a:cs typeface="+mn-cs"/>
              </a:rPr>
              <a:t>, D.A., </a:t>
            </a:r>
            <a:r>
              <a:rPr lang="en-GB" sz="1200" kern="1200" dirty="0" err="1">
                <a:solidFill>
                  <a:schemeClr val="tx1"/>
                </a:solidFill>
                <a:effectLst/>
                <a:latin typeface="+mn-lt"/>
                <a:ea typeface="+mn-ea"/>
                <a:cs typeface="+mn-cs"/>
              </a:rPr>
              <a:t>Lapierre</a:t>
            </a:r>
            <a:r>
              <a:rPr lang="en-GB" sz="1200" kern="1200" dirty="0">
                <a:solidFill>
                  <a:schemeClr val="tx1"/>
                </a:solidFill>
                <a:effectLst/>
                <a:latin typeface="+mn-lt"/>
                <a:ea typeface="+mn-ea"/>
                <a:cs typeface="+mn-cs"/>
              </a:rPr>
              <a:t>, S., </a:t>
            </a:r>
            <a:r>
              <a:rPr lang="en-GB" sz="1200" kern="1200" dirty="0" err="1">
                <a:solidFill>
                  <a:schemeClr val="tx1"/>
                </a:solidFill>
                <a:effectLst/>
                <a:latin typeface="+mn-lt"/>
                <a:ea typeface="+mn-ea"/>
                <a:cs typeface="+mn-cs"/>
              </a:rPr>
              <a:t>Erlangsen</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Canetto</a:t>
            </a:r>
            <a:r>
              <a:rPr lang="en-GB" sz="1200" kern="1200" dirty="0">
                <a:solidFill>
                  <a:schemeClr val="tx1"/>
                </a:solidFill>
                <a:effectLst/>
                <a:latin typeface="+mn-lt"/>
                <a:ea typeface="+mn-ea"/>
                <a:cs typeface="+mn-cs"/>
              </a:rPr>
              <a:t>, S.S., </a:t>
            </a:r>
            <a:r>
              <a:rPr lang="en-GB" sz="1200" kern="1200" dirty="0" err="1">
                <a:solidFill>
                  <a:schemeClr val="tx1"/>
                </a:solidFill>
                <a:effectLst/>
                <a:latin typeface="+mn-lt"/>
                <a:ea typeface="+mn-ea"/>
                <a:cs typeface="+mn-cs"/>
              </a:rPr>
              <a:t>Heisel</a:t>
            </a:r>
            <a:r>
              <a:rPr lang="en-GB" sz="1200" kern="1200" dirty="0">
                <a:solidFill>
                  <a:schemeClr val="tx1"/>
                </a:solidFill>
                <a:effectLst/>
                <a:latin typeface="+mn-lt"/>
                <a:ea typeface="+mn-ea"/>
                <a:cs typeface="+mn-cs"/>
              </a:rPr>
              <a:t>, M., Draper, B., Lindner, R., Richard-</a:t>
            </a:r>
            <a:r>
              <a:rPr lang="en-GB" sz="1200" kern="1200" dirty="0" err="1">
                <a:solidFill>
                  <a:schemeClr val="tx1"/>
                </a:solidFill>
                <a:effectLst/>
                <a:latin typeface="+mn-lt"/>
                <a:ea typeface="+mn-ea"/>
                <a:cs typeface="+mn-cs"/>
              </a:rPr>
              <a:t>Devantoy</a:t>
            </a:r>
            <a:r>
              <a:rPr lang="en-GB" sz="1200" kern="1200" dirty="0">
                <a:solidFill>
                  <a:schemeClr val="tx1"/>
                </a:solidFill>
                <a:effectLst/>
                <a:latin typeface="+mn-lt"/>
                <a:ea typeface="+mn-ea"/>
                <a:cs typeface="+mn-cs"/>
              </a:rPr>
              <a:t>, S., Cheung, G., </a:t>
            </a:r>
            <a:r>
              <a:rPr lang="en-GB" sz="1200" kern="1200" dirty="0" err="1">
                <a:solidFill>
                  <a:schemeClr val="tx1"/>
                </a:solidFill>
                <a:effectLst/>
                <a:latin typeface="+mn-lt"/>
                <a:ea typeface="+mn-ea"/>
                <a:cs typeface="+mn-cs"/>
              </a:rPr>
              <a:t>Scocco</a:t>
            </a:r>
            <a:r>
              <a:rPr lang="en-GB" sz="1200" kern="1200" dirty="0">
                <a:solidFill>
                  <a:schemeClr val="tx1"/>
                </a:solidFill>
                <a:effectLst/>
                <a:latin typeface="+mn-lt"/>
                <a:ea typeface="+mn-ea"/>
                <a:cs typeface="+mn-cs"/>
              </a:rPr>
              <a:t>, P. and </a:t>
            </a:r>
            <a:r>
              <a:rPr lang="en-GB" sz="1200" kern="1200" dirty="0" err="1">
                <a:solidFill>
                  <a:schemeClr val="tx1"/>
                </a:solidFill>
                <a:effectLst/>
                <a:latin typeface="+mn-lt"/>
                <a:ea typeface="+mn-ea"/>
                <a:cs typeface="+mn-cs"/>
              </a:rPr>
              <a:t>Gusmao</a:t>
            </a:r>
            <a:r>
              <a:rPr lang="en-GB" sz="1200" kern="1200" dirty="0">
                <a:solidFill>
                  <a:schemeClr val="tx1"/>
                </a:solidFill>
                <a:effectLst/>
                <a:latin typeface="+mn-lt"/>
                <a:ea typeface="+mn-ea"/>
                <a:cs typeface="+mn-cs"/>
              </a:rPr>
              <a:t>, R., 2021. A systematic review of older adults’ request for or attitude toward euthanasia or assisted-suicide. </a:t>
            </a:r>
            <a:r>
              <a:rPr lang="en-GB" sz="1200" i="1" kern="1200" dirty="0">
                <a:solidFill>
                  <a:schemeClr val="tx1"/>
                </a:solidFill>
                <a:effectLst/>
                <a:latin typeface="+mn-lt"/>
                <a:ea typeface="+mn-ea"/>
                <a:cs typeface="+mn-cs"/>
              </a:rPr>
              <a:t>Aging &amp; mental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25</a:t>
            </a:r>
            <a:r>
              <a:rPr lang="en-GB" sz="1200" kern="1200" dirty="0">
                <a:solidFill>
                  <a:schemeClr val="tx1"/>
                </a:solidFill>
                <a:effectLst/>
                <a:latin typeface="+mn-lt"/>
                <a:ea typeface="+mn-ea"/>
                <a:cs typeface="+mn-cs"/>
              </a:rPr>
              <a:t>(3), pp.420-430.</a:t>
            </a:r>
          </a:p>
          <a:p>
            <a:r>
              <a:rPr lang="en-GB" sz="1200" kern="1200" dirty="0" err="1">
                <a:solidFill>
                  <a:schemeClr val="tx1"/>
                </a:solidFill>
                <a:effectLst/>
                <a:latin typeface="+mn-lt"/>
                <a:ea typeface="+mn-ea"/>
                <a:cs typeface="+mn-cs"/>
              </a:rPr>
              <a:t>Chapple</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Ziebland</a:t>
            </a:r>
            <a:r>
              <a:rPr lang="en-GB" sz="1200" kern="1200" dirty="0">
                <a:solidFill>
                  <a:schemeClr val="tx1"/>
                </a:solidFill>
                <a:effectLst/>
                <a:latin typeface="+mn-lt"/>
                <a:ea typeface="+mn-ea"/>
                <a:cs typeface="+mn-cs"/>
              </a:rPr>
              <a:t>, S., McPherson, A. and </a:t>
            </a:r>
            <a:r>
              <a:rPr lang="en-GB" sz="1200" kern="1200" dirty="0" err="1">
                <a:solidFill>
                  <a:schemeClr val="tx1"/>
                </a:solidFill>
                <a:effectLst/>
                <a:latin typeface="+mn-lt"/>
                <a:ea typeface="+mn-ea"/>
                <a:cs typeface="+mn-cs"/>
              </a:rPr>
              <a:t>Herxheimer</a:t>
            </a:r>
            <a:r>
              <a:rPr lang="en-GB" sz="1200" kern="1200" dirty="0">
                <a:solidFill>
                  <a:schemeClr val="tx1"/>
                </a:solidFill>
                <a:effectLst/>
                <a:latin typeface="+mn-lt"/>
                <a:ea typeface="+mn-ea"/>
                <a:cs typeface="+mn-cs"/>
              </a:rPr>
              <a:t>, A., 2016. What people close to death say about euthanasia and assisted suicide: a qualitative study. </a:t>
            </a:r>
            <a:r>
              <a:rPr lang="en-GB" sz="1200" i="1" kern="1200" dirty="0">
                <a:solidFill>
                  <a:schemeClr val="tx1"/>
                </a:solidFill>
                <a:effectLst/>
                <a:latin typeface="+mn-lt"/>
                <a:ea typeface="+mn-ea"/>
                <a:cs typeface="+mn-cs"/>
              </a:rPr>
              <a:t>Journal of Medical Ethics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32</a:t>
            </a:r>
            <a:r>
              <a:rPr lang="en-GB" sz="1200" kern="1200" dirty="0">
                <a:solidFill>
                  <a:schemeClr val="tx1"/>
                </a:solidFill>
                <a:effectLst/>
                <a:latin typeface="+mn-lt"/>
                <a:ea typeface="+mn-ea"/>
                <a:cs typeface="+mn-cs"/>
              </a:rPr>
              <a:t>(12), pp.706-710.</a:t>
            </a:r>
          </a:p>
          <a:p>
            <a:r>
              <a:rPr lang="en-GB" sz="1200" kern="1200" dirty="0" err="1">
                <a:solidFill>
                  <a:schemeClr val="tx1"/>
                </a:solidFill>
                <a:effectLst/>
                <a:latin typeface="+mn-lt"/>
                <a:ea typeface="+mn-ea"/>
                <a:cs typeface="+mn-cs"/>
              </a:rPr>
              <a:t>Chapple</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Ziebland</a:t>
            </a:r>
            <a:r>
              <a:rPr lang="en-GB" sz="1200" kern="1200" dirty="0">
                <a:solidFill>
                  <a:schemeClr val="tx1"/>
                </a:solidFill>
                <a:effectLst/>
                <a:latin typeface="+mn-lt"/>
                <a:ea typeface="+mn-ea"/>
                <a:cs typeface="+mn-cs"/>
              </a:rPr>
              <a:t>, S., McPherson, A. and </a:t>
            </a:r>
            <a:r>
              <a:rPr lang="en-GB" sz="1200" kern="1200" dirty="0" err="1">
                <a:solidFill>
                  <a:schemeClr val="tx1"/>
                </a:solidFill>
                <a:effectLst/>
                <a:latin typeface="+mn-lt"/>
                <a:ea typeface="+mn-ea"/>
                <a:cs typeface="+mn-cs"/>
              </a:rPr>
              <a:t>Herxheimer</a:t>
            </a:r>
            <a:r>
              <a:rPr lang="en-GB" sz="1200" kern="1200" dirty="0">
                <a:solidFill>
                  <a:schemeClr val="tx1"/>
                </a:solidFill>
                <a:effectLst/>
                <a:latin typeface="+mn-lt"/>
                <a:ea typeface="+mn-ea"/>
                <a:cs typeface="+mn-cs"/>
              </a:rPr>
              <a:t>, A., 2016. What people close to death say about euthanasia and assisted suicide: a qualitative study. </a:t>
            </a:r>
            <a:r>
              <a:rPr lang="en-GB" sz="1200" i="1" kern="1200" dirty="0">
                <a:solidFill>
                  <a:schemeClr val="tx1"/>
                </a:solidFill>
                <a:effectLst/>
                <a:latin typeface="+mn-lt"/>
                <a:ea typeface="+mn-ea"/>
                <a:cs typeface="+mn-cs"/>
              </a:rPr>
              <a:t>Journal of Medical Ethics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32</a:t>
            </a:r>
            <a:r>
              <a:rPr lang="en-GB" sz="1200" kern="1200" dirty="0">
                <a:solidFill>
                  <a:schemeClr val="tx1"/>
                </a:solidFill>
                <a:effectLst/>
                <a:latin typeface="+mn-lt"/>
                <a:ea typeface="+mn-ea"/>
                <a:cs typeface="+mn-cs"/>
              </a:rPr>
              <a:t>(12), pp.706-710.</a:t>
            </a:r>
          </a:p>
          <a:p>
            <a:r>
              <a:rPr lang="en-GB" sz="1200" kern="1200" dirty="0">
                <a:solidFill>
                  <a:schemeClr val="tx1"/>
                </a:solidFill>
                <a:effectLst/>
                <a:latin typeface="+mn-lt"/>
                <a:ea typeface="+mn-ea"/>
                <a:cs typeface="+mn-cs"/>
              </a:rPr>
              <a:t>Dickinson, G.E., Lancaster, C.J., Clark, D., </a:t>
            </a:r>
            <a:r>
              <a:rPr lang="en-GB" sz="1200" kern="1200" dirty="0" err="1">
                <a:solidFill>
                  <a:schemeClr val="tx1"/>
                </a:solidFill>
                <a:effectLst/>
                <a:latin typeface="+mn-lt"/>
                <a:ea typeface="+mn-ea"/>
                <a:cs typeface="+mn-cs"/>
              </a:rPr>
              <a:t>Ahmedzai</a:t>
            </a:r>
            <a:r>
              <a:rPr lang="en-GB" sz="1200" kern="1200" dirty="0">
                <a:solidFill>
                  <a:schemeClr val="tx1"/>
                </a:solidFill>
                <a:effectLst/>
                <a:latin typeface="+mn-lt"/>
                <a:ea typeface="+mn-ea"/>
                <a:cs typeface="+mn-cs"/>
              </a:rPr>
              <a:t>, S.H. and Noble, W., 2012. UK PHYSICIANS'ATTITUDES TOWARD ACTIVE VOLUNTARY EUTHANASIA AND PHYSICIAN-ASSISTED SUICIDE. </a:t>
            </a:r>
            <a:r>
              <a:rPr lang="en-GB" sz="1200" i="1" kern="1200" dirty="0">
                <a:solidFill>
                  <a:schemeClr val="tx1"/>
                </a:solidFill>
                <a:effectLst/>
                <a:latin typeface="+mn-lt"/>
                <a:ea typeface="+mn-ea"/>
                <a:cs typeface="+mn-cs"/>
              </a:rPr>
              <a:t>Death studies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26</a:t>
            </a:r>
            <a:r>
              <a:rPr lang="en-GB" sz="1200" kern="1200" dirty="0">
                <a:solidFill>
                  <a:schemeClr val="tx1"/>
                </a:solidFill>
                <a:effectLst/>
                <a:latin typeface="+mn-lt"/>
                <a:ea typeface="+mn-ea"/>
                <a:cs typeface="+mn-cs"/>
              </a:rPr>
              <a:t>(6), pp.479-490.</a:t>
            </a:r>
          </a:p>
          <a:p>
            <a:r>
              <a:rPr lang="en-GB" sz="1200" kern="1200" dirty="0">
                <a:solidFill>
                  <a:schemeClr val="tx1"/>
                </a:solidFill>
                <a:effectLst/>
                <a:latin typeface="+mn-lt"/>
                <a:ea typeface="+mn-ea"/>
                <a:cs typeface="+mn-cs"/>
              </a:rPr>
              <a:t>Muller, M.T., </a:t>
            </a:r>
            <a:r>
              <a:rPr lang="en-GB" sz="1200" kern="1200" dirty="0" err="1">
                <a:solidFill>
                  <a:schemeClr val="tx1"/>
                </a:solidFill>
                <a:effectLst/>
                <a:latin typeface="+mn-lt"/>
                <a:ea typeface="+mn-ea"/>
                <a:cs typeface="+mn-cs"/>
              </a:rPr>
              <a:t>Kimsma</a:t>
            </a:r>
            <a:r>
              <a:rPr lang="en-GB" sz="1200" kern="1200" dirty="0">
                <a:solidFill>
                  <a:schemeClr val="tx1"/>
                </a:solidFill>
                <a:effectLst/>
                <a:latin typeface="+mn-lt"/>
                <a:ea typeface="+mn-ea"/>
                <a:cs typeface="+mn-cs"/>
              </a:rPr>
              <a:t>, G.K. and van der </a:t>
            </a:r>
            <a:r>
              <a:rPr lang="en-GB" sz="1200" kern="1200" dirty="0" err="1">
                <a:solidFill>
                  <a:schemeClr val="tx1"/>
                </a:solidFill>
                <a:effectLst/>
                <a:latin typeface="+mn-lt"/>
                <a:ea typeface="+mn-ea"/>
                <a:cs typeface="+mn-cs"/>
              </a:rPr>
              <a:t>Wal</a:t>
            </a:r>
            <a:r>
              <a:rPr lang="en-GB" sz="1200" kern="1200" dirty="0">
                <a:solidFill>
                  <a:schemeClr val="tx1"/>
                </a:solidFill>
                <a:effectLst/>
                <a:latin typeface="+mn-lt"/>
                <a:ea typeface="+mn-ea"/>
                <a:cs typeface="+mn-cs"/>
              </a:rPr>
              <a:t>, G., 2015. Euthanasia and assisted suicide: facts, figures and fancies with special regard to old age. </a:t>
            </a:r>
            <a:r>
              <a:rPr lang="en-GB" sz="1200" i="1" kern="1200" dirty="0">
                <a:solidFill>
                  <a:schemeClr val="tx1"/>
                </a:solidFill>
                <a:effectLst/>
                <a:latin typeface="+mn-lt"/>
                <a:ea typeface="+mn-ea"/>
                <a:cs typeface="+mn-cs"/>
              </a:rPr>
              <a:t>Drugs &amp; aging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a:t>
            </a:r>
            <a:r>
              <a:rPr lang="en-GB" sz="1200" kern="1200" dirty="0">
                <a:solidFill>
                  <a:schemeClr val="tx1"/>
                </a:solidFill>
                <a:effectLst/>
                <a:latin typeface="+mn-lt"/>
                <a:ea typeface="+mn-ea"/>
                <a:cs typeface="+mn-cs"/>
              </a:rPr>
              <a:t>, pp.185-191.</a:t>
            </a:r>
          </a:p>
          <a:p>
            <a:r>
              <a:rPr lang="en-GB" sz="1200" kern="1200" dirty="0">
                <a:solidFill>
                  <a:schemeClr val="tx1"/>
                </a:solidFill>
                <a:effectLst/>
                <a:latin typeface="+mn-lt"/>
                <a:ea typeface="+mn-ea"/>
                <a:cs typeface="+mn-cs"/>
              </a:rPr>
              <a:t>Pereira, J., 2011. Legalizing euthanasia or assisted suicide: the illusion of safeguards and controls. </a:t>
            </a:r>
            <a:r>
              <a:rPr lang="en-GB" sz="1200" i="1" kern="1200" dirty="0">
                <a:solidFill>
                  <a:schemeClr val="tx1"/>
                </a:solidFill>
                <a:effectLst/>
                <a:latin typeface="+mn-lt"/>
                <a:ea typeface="+mn-ea"/>
                <a:cs typeface="+mn-cs"/>
              </a:rPr>
              <a:t>Current Oncology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18</a:t>
            </a:r>
            <a:r>
              <a:rPr lang="en-GB" sz="1200" kern="1200" dirty="0">
                <a:solidFill>
                  <a:schemeClr val="tx1"/>
                </a:solidFill>
                <a:effectLst/>
                <a:latin typeface="+mn-lt"/>
                <a:ea typeface="+mn-ea"/>
                <a:cs typeface="+mn-cs"/>
              </a:rPr>
              <a:t>(2), pp.38-45.</a:t>
            </a:r>
          </a:p>
          <a:p>
            <a:r>
              <a:rPr lang="en-GB" sz="1200" kern="1200" dirty="0" err="1">
                <a:solidFill>
                  <a:schemeClr val="tx1"/>
                </a:solidFill>
                <a:effectLst/>
                <a:latin typeface="+mn-lt"/>
                <a:ea typeface="+mn-ea"/>
                <a:cs typeface="+mn-cs"/>
              </a:rPr>
              <a:t>Steck</a:t>
            </a:r>
            <a:r>
              <a:rPr lang="en-GB" sz="1200" kern="1200" dirty="0">
                <a:solidFill>
                  <a:schemeClr val="tx1"/>
                </a:solidFill>
                <a:effectLst/>
                <a:latin typeface="+mn-lt"/>
                <a:ea typeface="+mn-ea"/>
                <a:cs typeface="+mn-cs"/>
              </a:rPr>
              <a:t>, N., Egger, M., </a:t>
            </a:r>
            <a:r>
              <a:rPr lang="en-GB" sz="1200" kern="1200" dirty="0" err="1">
                <a:solidFill>
                  <a:schemeClr val="tx1"/>
                </a:solidFill>
                <a:effectLst/>
                <a:latin typeface="+mn-lt"/>
                <a:ea typeface="+mn-ea"/>
                <a:cs typeface="+mn-cs"/>
              </a:rPr>
              <a:t>Maessen</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Reisch</a:t>
            </a:r>
            <a:r>
              <a:rPr lang="en-GB" sz="1200" kern="1200" dirty="0">
                <a:solidFill>
                  <a:schemeClr val="tx1"/>
                </a:solidFill>
                <a:effectLst/>
                <a:latin typeface="+mn-lt"/>
                <a:ea typeface="+mn-ea"/>
                <a:cs typeface="+mn-cs"/>
              </a:rPr>
              <a:t>, T. and </a:t>
            </a:r>
            <a:r>
              <a:rPr lang="en-GB" sz="1200" kern="1200" dirty="0" err="1">
                <a:solidFill>
                  <a:schemeClr val="tx1"/>
                </a:solidFill>
                <a:effectLst/>
                <a:latin typeface="+mn-lt"/>
                <a:ea typeface="+mn-ea"/>
                <a:cs typeface="+mn-cs"/>
              </a:rPr>
              <a:t>Zwahlen</a:t>
            </a:r>
            <a:r>
              <a:rPr lang="en-GB" sz="1200" kern="1200" dirty="0">
                <a:solidFill>
                  <a:schemeClr val="tx1"/>
                </a:solidFill>
                <a:effectLst/>
                <a:latin typeface="+mn-lt"/>
                <a:ea typeface="+mn-ea"/>
                <a:cs typeface="+mn-cs"/>
              </a:rPr>
              <a:t>, M., 2013. Euthanasia and assisted suicide in selected European countries and US states: systematic literature review. </a:t>
            </a:r>
            <a:r>
              <a:rPr lang="en-GB" sz="1200" i="1" kern="1200" dirty="0">
                <a:solidFill>
                  <a:schemeClr val="tx1"/>
                </a:solidFill>
                <a:effectLst/>
                <a:latin typeface="+mn-lt"/>
                <a:ea typeface="+mn-ea"/>
                <a:cs typeface="+mn-cs"/>
              </a:rPr>
              <a:t>Medical care</a:t>
            </a:r>
            <a:r>
              <a:rPr lang="en-GB" sz="1200" kern="1200" dirty="0">
                <a:solidFill>
                  <a:schemeClr val="tx1"/>
                </a:solidFill>
                <a:effectLst/>
                <a:latin typeface="+mn-lt"/>
                <a:ea typeface="+mn-ea"/>
                <a:cs typeface="+mn-cs"/>
              </a:rPr>
              <a:t>, pp.938-944.</a:t>
            </a:r>
          </a:p>
          <a:p>
            <a:r>
              <a:rPr lang="en-GB" sz="1200" kern="1200" dirty="0">
                <a:solidFill>
                  <a:schemeClr val="tx1"/>
                </a:solidFill>
                <a:effectLst/>
                <a:latin typeface="+mn-lt"/>
                <a:ea typeface="+mn-ea"/>
                <a:cs typeface="+mn-cs"/>
              </a:rPr>
              <a:t>Van der Maas, P.J., Van Der </a:t>
            </a:r>
            <a:r>
              <a:rPr lang="en-GB" sz="1200" kern="1200" dirty="0" err="1">
                <a:solidFill>
                  <a:schemeClr val="tx1"/>
                </a:solidFill>
                <a:effectLst/>
                <a:latin typeface="+mn-lt"/>
                <a:ea typeface="+mn-ea"/>
                <a:cs typeface="+mn-cs"/>
              </a:rPr>
              <a:t>Wal</a:t>
            </a:r>
            <a:r>
              <a:rPr lang="en-GB" sz="1200" kern="1200" dirty="0">
                <a:solidFill>
                  <a:schemeClr val="tx1"/>
                </a:solidFill>
                <a:effectLst/>
                <a:latin typeface="+mn-lt"/>
                <a:ea typeface="+mn-ea"/>
                <a:cs typeface="+mn-cs"/>
              </a:rPr>
              <a:t>, G., </a:t>
            </a:r>
            <a:r>
              <a:rPr lang="en-GB" sz="1200" kern="1200" dirty="0" err="1">
                <a:solidFill>
                  <a:schemeClr val="tx1"/>
                </a:solidFill>
                <a:effectLst/>
                <a:latin typeface="+mn-lt"/>
                <a:ea typeface="+mn-ea"/>
                <a:cs typeface="+mn-cs"/>
              </a:rPr>
              <a:t>Haverkate</a:t>
            </a:r>
            <a:r>
              <a:rPr lang="en-GB" sz="1200" kern="1200" dirty="0">
                <a:solidFill>
                  <a:schemeClr val="tx1"/>
                </a:solidFill>
                <a:effectLst/>
                <a:latin typeface="+mn-lt"/>
                <a:ea typeface="+mn-ea"/>
                <a:cs typeface="+mn-cs"/>
              </a:rPr>
              <a:t>, I., De </a:t>
            </a:r>
            <a:r>
              <a:rPr lang="en-GB" sz="1200" kern="1200" dirty="0" err="1">
                <a:solidFill>
                  <a:schemeClr val="tx1"/>
                </a:solidFill>
                <a:effectLst/>
                <a:latin typeface="+mn-lt"/>
                <a:ea typeface="+mn-ea"/>
                <a:cs typeface="+mn-cs"/>
              </a:rPr>
              <a:t>Graaff</a:t>
            </a:r>
            <a:r>
              <a:rPr lang="en-GB" sz="1200" kern="1200" dirty="0">
                <a:solidFill>
                  <a:schemeClr val="tx1"/>
                </a:solidFill>
                <a:effectLst/>
                <a:latin typeface="+mn-lt"/>
                <a:ea typeface="+mn-ea"/>
                <a:cs typeface="+mn-cs"/>
              </a:rPr>
              <a:t>, C.L., </a:t>
            </a:r>
            <a:r>
              <a:rPr lang="en-GB" sz="1200" kern="1200" dirty="0" err="1">
                <a:solidFill>
                  <a:schemeClr val="tx1"/>
                </a:solidFill>
                <a:effectLst/>
                <a:latin typeface="+mn-lt"/>
                <a:ea typeface="+mn-ea"/>
                <a:cs typeface="+mn-cs"/>
              </a:rPr>
              <a:t>Kester</a:t>
            </a:r>
            <a:r>
              <a:rPr lang="en-GB" sz="1200" kern="1200" dirty="0">
                <a:solidFill>
                  <a:schemeClr val="tx1"/>
                </a:solidFill>
                <a:effectLst/>
                <a:latin typeface="+mn-lt"/>
                <a:ea typeface="+mn-ea"/>
                <a:cs typeface="+mn-cs"/>
              </a:rPr>
              <a:t>, J.G., </a:t>
            </a:r>
            <a:r>
              <a:rPr lang="en-GB" sz="1200" kern="1200" dirty="0" err="1">
                <a:solidFill>
                  <a:schemeClr val="tx1"/>
                </a:solidFill>
                <a:effectLst/>
                <a:latin typeface="+mn-lt"/>
                <a:ea typeface="+mn-ea"/>
                <a:cs typeface="+mn-cs"/>
              </a:rPr>
              <a:t>Onwuteaka-Philipsen</a:t>
            </a:r>
            <a:r>
              <a:rPr lang="en-GB" sz="1200" kern="1200" dirty="0">
                <a:solidFill>
                  <a:schemeClr val="tx1"/>
                </a:solidFill>
                <a:effectLst/>
                <a:latin typeface="+mn-lt"/>
                <a:ea typeface="+mn-ea"/>
                <a:cs typeface="+mn-cs"/>
              </a:rPr>
              <a:t>, B.D., Van Der </a:t>
            </a:r>
            <a:r>
              <a:rPr lang="en-GB" sz="1200" kern="1200" dirty="0" err="1">
                <a:solidFill>
                  <a:schemeClr val="tx1"/>
                </a:solidFill>
                <a:effectLst/>
                <a:latin typeface="+mn-lt"/>
                <a:ea typeface="+mn-ea"/>
                <a:cs typeface="+mn-cs"/>
              </a:rPr>
              <a:t>Heide</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Bosma</a:t>
            </a:r>
            <a:r>
              <a:rPr lang="en-GB" sz="1200" kern="1200" dirty="0">
                <a:solidFill>
                  <a:schemeClr val="tx1"/>
                </a:solidFill>
                <a:effectLst/>
                <a:latin typeface="+mn-lt"/>
                <a:ea typeface="+mn-ea"/>
                <a:cs typeface="+mn-cs"/>
              </a:rPr>
              <a:t>, J.M. and </a:t>
            </a:r>
            <a:r>
              <a:rPr lang="en-GB" sz="1200" kern="1200" dirty="0" err="1">
                <a:solidFill>
                  <a:schemeClr val="tx1"/>
                </a:solidFill>
                <a:effectLst/>
                <a:latin typeface="+mn-lt"/>
                <a:ea typeface="+mn-ea"/>
                <a:cs typeface="+mn-cs"/>
              </a:rPr>
              <a:t>Willems</a:t>
            </a:r>
            <a:r>
              <a:rPr lang="en-GB" sz="1200" kern="1200" dirty="0">
                <a:solidFill>
                  <a:schemeClr val="tx1"/>
                </a:solidFill>
                <a:effectLst/>
                <a:latin typeface="+mn-lt"/>
                <a:ea typeface="+mn-ea"/>
                <a:cs typeface="+mn-cs"/>
              </a:rPr>
              <a:t>, D.L., 2013. Euthanasia, physician-assisted suicide, and other medical practices involving the end of life in the Netherlands, 1990–1995. </a:t>
            </a:r>
            <a:r>
              <a:rPr lang="en-GB" sz="1200" i="1" kern="1200" dirty="0">
                <a:solidFill>
                  <a:schemeClr val="tx1"/>
                </a:solidFill>
                <a:effectLst/>
                <a:latin typeface="+mn-lt"/>
                <a:ea typeface="+mn-ea"/>
                <a:cs typeface="+mn-cs"/>
              </a:rPr>
              <a:t>New England Journal of Medicine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335</a:t>
            </a:r>
            <a:r>
              <a:rPr lang="en-GB" sz="1200" kern="1200" dirty="0">
                <a:solidFill>
                  <a:schemeClr val="tx1"/>
                </a:solidFill>
                <a:effectLst/>
                <a:latin typeface="+mn-lt"/>
                <a:ea typeface="+mn-ea"/>
                <a:cs typeface="+mn-cs"/>
              </a:rPr>
              <a:t>(22), pp.1699-1705.</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DF61EA0F-A667-4B49-8422-0062BC55E249}" type="slidenum">
              <a:rPr lang="en-US" smtClean="0"/>
              <a:t>9</a:t>
            </a:fld>
            <a:endParaRPr lang="en-US"/>
          </a:p>
        </p:txBody>
      </p:sp>
    </p:spTree>
    <p:extLst>
      <p:ext uri="{BB962C8B-B14F-4D97-AF65-F5344CB8AC3E}">
        <p14:creationId xmlns:p14="http://schemas.microsoft.com/office/powerpoint/2010/main" val="21684758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12192000" cy="4866468"/>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ctrTitle"/>
          </p:nvPr>
        </p:nvSpPr>
        <p:spPr>
          <a:xfrm>
            <a:off x="838200" y="2061006"/>
            <a:ext cx="10515600" cy="2387600"/>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838202" y="5110609"/>
            <a:ext cx="6705599" cy="1137793"/>
          </a:xfrm>
        </p:spPr>
        <p:txBody>
          <a:bodyPr>
            <a:normAutofit/>
          </a:bodyPr>
          <a:lstStyle>
            <a:lvl1pPr marL="0" indent="0" algn="l">
              <a:lnSpc>
                <a:spcPct val="150000"/>
              </a:lnSpc>
              <a:spcBef>
                <a:spcPts val="600"/>
              </a:spcBef>
              <a:buNone/>
              <a:defRPr sz="2800">
                <a:solidFill>
                  <a:srgbClr val="D24726"/>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BEEBAAA-29B5-4AF5-BC5F-7E580C29002D}" type="datetimeFigureOut">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0EDB8-5305-433F-BE41-D7A86D811DB3}" type="slidenum">
              <a:rPr lang="en-US" smtClean="0"/>
              <a:t>‹#›</a:t>
            </a:fld>
            <a:endParaRPr lang="en-US"/>
          </a:p>
        </p:txBody>
      </p:sp>
      <p:sp>
        <p:nvSpPr>
          <p:cNvPr id="8" name="Rectangle 7"/>
          <p:cNvSpPr/>
          <p:nvPr userDrawn="1"/>
        </p:nvSpPr>
        <p:spPr>
          <a:xfrm>
            <a:off x="0" y="0"/>
            <a:ext cx="12192000" cy="4866468"/>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718549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604434" y="0"/>
            <a:ext cx="10749367" cy="1208868"/>
          </a:xfrm>
        </p:spPr>
        <p:txBody>
          <a:bodyPr anchor="b">
            <a:normAutofit/>
          </a:bodyPr>
          <a:lstStyle>
            <a:lvl1pPr>
              <a:defRPr sz="3600">
                <a:solidFill>
                  <a:schemeClr val="bg1"/>
                </a:solidFill>
              </a:defRPr>
            </a:lvl1pPr>
          </a:lstStyle>
          <a:p>
            <a:r>
              <a:rPr lang="en-US"/>
              <a:t>Click to edit Master title style</a:t>
            </a:r>
            <a:endParaRPr lang="en-US" dirty="0"/>
          </a:p>
        </p:txBody>
      </p:sp>
      <p:sp>
        <p:nvSpPr>
          <p:cNvPr id="3" name="Content Placeholder 2"/>
          <p:cNvSpPr>
            <a:spLocks noGrp="1"/>
          </p:cNvSpPr>
          <p:nvPr>
            <p:ph idx="1"/>
          </p:nvPr>
        </p:nvSpPr>
        <p:spPr>
          <a:xfrm>
            <a:off x="838201" y="1825625"/>
            <a:ext cx="4167753" cy="4351338"/>
          </a:xfrm>
        </p:spPr>
        <p:txBody>
          <a:bodyPr>
            <a:normAutofit/>
          </a:bodyPr>
          <a:lstStyle>
            <a:lvl1pPr marL="0" indent="0">
              <a:lnSpc>
                <a:spcPct val="150000"/>
              </a:lnSpc>
              <a:spcAft>
                <a:spcPts val="1200"/>
              </a:spcAft>
              <a:buNone/>
              <a:defRPr sz="1600">
                <a:solidFill>
                  <a:schemeClr val="bg1">
                    <a:lumMod val="50000"/>
                  </a:schemeClr>
                </a:solidFill>
              </a:defRPr>
            </a:lvl1pPr>
            <a:lvl2pPr>
              <a:lnSpc>
                <a:spcPct val="150000"/>
              </a:lnSpc>
              <a:spcAft>
                <a:spcPts val="1200"/>
              </a:spcAft>
              <a:defRPr sz="1400">
                <a:solidFill>
                  <a:schemeClr val="bg1">
                    <a:lumMod val="50000"/>
                  </a:schemeClr>
                </a:solidFill>
              </a:defRPr>
            </a:lvl2pPr>
            <a:lvl3pPr>
              <a:lnSpc>
                <a:spcPct val="150000"/>
              </a:lnSpc>
              <a:spcAft>
                <a:spcPts val="1200"/>
              </a:spcAft>
              <a:defRPr sz="1200">
                <a:solidFill>
                  <a:schemeClr val="bg1">
                    <a:lumMod val="50000"/>
                  </a:schemeClr>
                </a:solidFill>
              </a:defRPr>
            </a:lvl3pPr>
            <a:lvl4pPr>
              <a:lnSpc>
                <a:spcPct val="150000"/>
              </a:lnSpc>
              <a:spcAft>
                <a:spcPts val="1200"/>
              </a:spcAft>
              <a:defRPr sz="1100">
                <a:solidFill>
                  <a:schemeClr val="bg1">
                    <a:lumMod val="50000"/>
                  </a:schemeClr>
                </a:solidFill>
              </a:defRPr>
            </a:lvl4pPr>
            <a:lvl5pPr>
              <a:lnSpc>
                <a:spcPct val="150000"/>
              </a:lnSpc>
              <a:spcAft>
                <a:spcPts val="1200"/>
              </a:spcAft>
              <a:defRPr sz="1100">
                <a:solidFill>
                  <a:schemeClr val="bg1">
                    <a:lumMod val="5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EEBAAA-29B5-4AF5-BC5F-7E580C29002D}" type="datetimeFigureOut">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0EDB8-5305-433F-BE41-D7A86D811DB3}" type="slidenum">
              <a:rPr lang="en-US" smtClean="0"/>
              <a:t>‹#›</a:t>
            </a:fld>
            <a:endParaRPr lang="en-US"/>
          </a:p>
        </p:txBody>
      </p:sp>
      <p:sp>
        <p:nvSpPr>
          <p:cNvPr id="8" name="Rectangle 7"/>
          <p:cNvSpPr/>
          <p:nvPr userDrawn="1"/>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2185836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5656882" y="1709738"/>
            <a:ext cx="6535119" cy="357518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838201" y="2402238"/>
            <a:ext cx="4508715" cy="2187227"/>
          </a:xfrm>
        </p:spPr>
        <p:txBody>
          <a:bodyPr anchor="ctr">
            <a:noAutofit/>
          </a:bodyPr>
          <a:lstStyle>
            <a:lvl1pPr algn="l">
              <a:defRPr sz="4800">
                <a:solidFill>
                  <a:srgbClr val="D247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6323308" y="2402237"/>
            <a:ext cx="5269424" cy="2187226"/>
          </a:xfrm>
        </p:spPr>
        <p:txBody>
          <a:bodyPr anchor="ctr">
            <a:normAutofit/>
          </a:bodyPr>
          <a:lstStyle>
            <a:lvl1pPr marL="0" indent="0">
              <a:lnSpc>
                <a:spcPct val="150000"/>
              </a:lnSpc>
              <a:buNone/>
              <a:defRPr sz="2800">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p>
            <a:fld id="{8BEEBAAA-29B5-4AF5-BC5F-7E580C29002D}" type="datetimeFigureOut">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0EDB8-5305-433F-BE41-D7A86D811DB3}" type="slidenum">
              <a:rPr lang="en-US" smtClean="0"/>
              <a:t>‹#›</a:t>
            </a:fld>
            <a:endParaRPr lang="en-US"/>
          </a:p>
        </p:txBody>
      </p:sp>
      <p:sp>
        <p:nvSpPr>
          <p:cNvPr id="8" name="Rectangle 7"/>
          <p:cNvSpPr/>
          <p:nvPr userDrawn="1"/>
        </p:nvSpPr>
        <p:spPr>
          <a:xfrm>
            <a:off x="5656882" y="1709738"/>
            <a:ext cx="6535119" cy="357518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335655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p:nvPr/>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609600" y="1"/>
            <a:ext cx="10744200" cy="1228436"/>
          </a:xfrm>
        </p:spPr>
        <p:txBody>
          <a:bodyPr anchor="b">
            <a:normAutofit/>
          </a:bodyPr>
          <a:lstStyle>
            <a:lvl1pPr>
              <a:defRPr sz="3600">
                <a:solidFill>
                  <a:schemeClr val="bg1"/>
                </a:solidFill>
              </a:defRPr>
            </a:lvl1p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vert="horz" lIns="91440" tIns="45720" rIns="91440" bIns="45720" rtlCol="0">
            <a:normAutofit/>
          </a:bodyPr>
          <a:lstStyle>
            <a:lvl1pPr>
              <a:defRPr lang="en-US" sz="1600" smtClean="0">
                <a:solidFill>
                  <a:schemeClr val="bg1">
                    <a:lumMod val="50000"/>
                  </a:schemeClr>
                </a:solidFill>
              </a:defRPr>
            </a:lvl1pPr>
            <a:lvl2pPr>
              <a:defRPr lang="en-US" sz="1400" smtClean="0">
                <a:solidFill>
                  <a:schemeClr val="bg1">
                    <a:lumMod val="50000"/>
                  </a:schemeClr>
                </a:solidFill>
              </a:defRPr>
            </a:lvl2pPr>
            <a:lvl3pPr>
              <a:defRPr lang="en-US" sz="1200" smtClean="0">
                <a:solidFill>
                  <a:schemeClr val="bg1">
                    <a:lumMod val="50000"/>
                  </a:schemeClr>
                </a:solidFill>
              </a:defRPr>
            </a:lvl3pPr>
            <a:lvl4pPr>
              <a:defRPr lang="en-US" sz="1100" smtClean="0">
                <a:solidFill>
                  <a:schemeClr val="bg1">
                    <a:lumMod val="50000"/>
                  </a:schemeClr>
                </a:solidFill>
              </a:defRPr>
            </a:lvl4pPr>
            <a:lvl5pPr>
              <a:defRPr lang="en-US" sz="1100">
                <a:solidFill>
                  <a:schemeClr val="bg1">
                    <a:lumMod val="50000"/>
                  </a:schemeClr>
                </a:solidFill>
              </a:defRPr>
            </a:lvl5pPr>
          </a:lstStyle>
          <a:p>
            <a:pPr marL="0" lvl="0" indent="0">
              <a:lnSpc>
                <a:spcPct val="150000"/>
              </a:lnSpc>
              <a:spcAft>
                <a:spcPts val="1200"/>
              </a:spcAft>
              <a:buNone/>
            </a:pPr>
            <a:r>
              <a:rPr lang="en-US"/>
              <a:t>Click to edit Master text styles</a:t>
            </a:r>
          </a:p>
          <a:p>
            <a:pPr marL="0" lvl="1" indent="0">
              <a:lnSpc>
                <a:spcPct val="150000"/>
              </a:lnSpc>
              <a:spcAft>
                <a:spcPts val="1200"/>
              </a:spcAft>
              <a:buNone/>
            </a:pPr>
            <a:r>
              <a:rPr lang="en-US"/>
              <a:t>Second level</a:t>
            </a:r>
          </a:p>
          <a:p>
            <a:pPr marL="0" lvl="2" indent="0">
              <a:lnSpc>
                <a:spcPct val="150000"/>
              </a:lnSpc>
              <a:spcAft>
                <a:spcPts val="1200"/>
              </a:spcAft>
              <a:buNone/>
            </a:pPr>
            <a:r>
              <a:rPr lang="en-US"/>
              <a:t>Third level</a:t>
            </a:r>
          </a:p>
          <a:p>
            <a:pPr marL="0" lvl="3" indent="0">
              <a:lnSpc>
                <a:spcPct val="150000"/>
              </a:lnSpc>
              <a:spcAft>
                <a:spcPts val="1200"/>
              </a:spcAft>
              <a:buNone/>
            </a:pPr>
            <a:r>
              <a:rPr lang="en-US"/>
              <a:t>Fourth level</a:t>
            </a:r>
          </a:p>
          <a:p>
            <a:pPr marL="0" lvl="4" indent="0">
              <a:lnSpc>
                <a:spcPct val="150000"/>
              </a:lnSpc>
              <a:spcAft>
                <a:spcPts val="1200"/>
              </a:spcAft>
              <a:buNone/>
            </a:pPr>
            <a:r>
              <a:rPr lang="en-US"/>
              <a:t>Fifth level</a:t>
            </a:r>
          </a:p>
        </p:txBody>
      </p:sp>
      <p:sp>
        <p:nvSpPr>
          <p:cNvPr id="4" name="Content Placeholder 3"/>
          <p:cNvSpPr>
            <a:spLocks noGrp="1"/>
          </p:cNvSpPr>
          <p:nvPr>
            <p:ph sz="half" idx="2"/>
          </p:nvPr>
        </p:nvSpPr>
        <p:spPr>
          <a:xfrm>
            <a:off x="6172200" y="1825625"/>
            <a:ext cx="5181600" cy="4351338"/>
          </a:xfrm>
        </p:spPr>
        <p:txBody>
          <a:bodyPr vert="horz" lIns="91440" tIns="45720" rIns="91440" bIns="45720" rtlCol="0">
            <a:normAutofit/>
          </a:bodyPr>
          <a:lstStyle>
            <a:lvl1pPr>
              <a:defRPr lang="en-US" sz="1600" smtClean="0">
                <a:solidFill>
                  <a:schemeClr val="bg1">
                    <a:lumMod val="50000"/>
                  </a:schemeClr>
                </a:solidFill>
              </a:defRPr>
            </a:lvl1pPr>
            <a:lvl2pPr>
              <a:defRPr lang="en-US" sz="1400" smtClean="0">
                <a:solidFill>
                  <a:schemeClr val="bg1">
                    <a:lumMod val="50000"/>
                  </a:schemeClr>
                </a:solidFill>
              </a:defRPr>
            </a:lvl2pPr>
            <a:lvl3pPr>
              <a:defRPr lang="en-US" sz="1200" smtClean="0">
                <a:solidFill>
                  <a:schemeClr val="bg1">
                    <a:lumMod val="50000"/>
                  </a:schemeClr>
                </a:solidFill>
              </a:defRPr>
            </a:lvl3pPr>
            <a:lvl4pPr>
              <a:defRPr lang="en-US" sz="1100" smtClean="0">
                <a:solidFill>
                  <a:schemeClr val="bg1">
                    <a:lumMod val="50000"/>
                  </a:schemeClr>
                </a:solidFill>
              </a:defRPr>
            </a:lvl4pPr>
            <a:lvl5pPr>
              <a:defRPr lang="en-US" sz="1100">
                <a:solidFill>
                  <a:schemeClr val="bg1">
                    <a:lumMod val="50000"/>
                  </a:schemeClr>
                </a:solidFill>
              </a:defRPr>
            </a:lvl5pPr>
          </a:lstStyle>
          <a:p>
            <a:pPr marL="0" lvl="0" indent="0">
              <a:lnSpc>
                <a:spcPct val="150000"/>
              </a:lnSpc>
              <a:spcAft>
                <a:spcPts val="1200"/>
              </a:spcAft>
              <a:buNone/>
            </a:pPr>
            <a:r>
              <a:rPr lang="en-US"/>
              <a:t>Click to edit Master text styles</a:t>
            </a:r>
          </a:p>
          <a:p>
            <a:pPr marL="0" lvl="1" indent="0">
              <a:lnSpc>
                <a:spcPct val="150000"/>
              </a:lnSpc>
              <a:spcAft>
                <a:spcPts val="1200"/>
              </a:spcAft>
              <a:buNone/>
            </a:pPr>
            <a:r>
              <a:rPr lang="en-US"/>
              <a:t>Second level</a:t>
            </a:r>
          </a:p>
          <a:p>
            <a:pPr marL="0" lvl="2" indent="0">
              <a:lnSpc>
                <a:spcPct val="150000"/>
              </a:lnSpc>
              <a:spcAft>
                <a:spcPts val="1200"/>
              </a:spcAft>
              <a:buNone/>
            </a:pPr>
            <a:r>
              <a:rPr lang="en-US"/>
              <a:t>Third level</a:t>
            </a:r>
          </a:p>
          <a:p>
            <a:pPr marL="0" lvl="3" indent="0">
              <a:lnSpc>
                <a:spcPct val="150000"/>
              </a:lnSpc>
              <a:spcAft>
                <a:spcPts val="1200"/>
              </a:spcAft>
              <a:buNone/>
            </a:pPr>
            <a:r>
              <a:rPr lang="en-US"/>
              <a:t>Fourth level</a:t>
            </a:r>
          </a:p>
          <a:p>
            <a:pPr marL="0" lvl="4" indent="0">
              <a:lnSpc>
                <a:spcPct val="150000"/>
              </a:lnSpc>
              <a:spcAft>
                <a:spcPts val="1200"/>
              </a:spcAft>
              <a:buNone/>
            </a:pPr>
            <a:r>
              <a:rPr lang="en-US"/>
              <a:t>Fifth level</a:t>
            </a:r>
          </a:p>
        </p:txBody>
      </p:sp>
      <p:sp>
        <p:nvSpPr>
          <p:cNvPr id="5" name="Date Placeholder 4"/>
          <p:cNvSpPr>
            <a:spLocks noGrp="1"/>
          </p:cNvSpPr>
          <p:nvPr>
            <p:ph type="dt" sz="half" idx="10"/>
          </p:nvPr>
        </p:nvSpPr>
        <p:spPr/>
        <p:txBody>
          <a:bodyPr/>
          <a:lstStyle/>
          <a:p>
            <a:fld id="{8BEEBAAA-29B5-4AF5-BC5F-7E580C29002D}" type="datetimeFigureOut">
              <a:rPr lang="en-US" smtClean="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60EDB8-5305-433F-BE41-D7A86D811DB3}" type="slidenum">
              <a:rPr lang="en-US" smtClean="0"/>
              <a:t>‹#›</a:t>
            </a:fld>
            <a:endParaRPr lang="en-US"/>
          </a:p>
        </p:txBody>
      </p:sp>
      <p:sp>
        <p:nvSpPr>
          <p:cNvPr id="9" name="Rectangle 8"/>
          <p:cNvSpPr/>
          <p:nvPr userDrawn="1"/>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3328223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609600" y="0"/>
            <a:ext cx="10737851" cy="1228436"/>
          </a:xfrm>
        </p:spPr>
        <p:txBody>
          <a:bodyPr anchor="b">
            <a:normAutofit/>
          </a:bodyPr>
          <a:lstStyle>
            <a:lvl1pPr>
              <a:defRPr sz="3600">
                <a:solidFill>
                  <a:schemeClr val="bg1"/>
                </a:solidFill>
              </a:defRPr>
            </a:lvl1pPr>
          </a:lstStyle>
          <a:p>
            <a:r>
              <a:rPr lang="en-US"/>
              <a:t>Click to edit Master title style</a:t>
            </a:r>
          </a:p>
        </p:txBody>
      </p:sp>
      <p:sp>
        <p:nvSpPr>
          <p:cNvPr id="3" name="Text Placeholder 2"/>
          <p:cNvSpPr>
            <a:spLocks noGrp="1"/>
          </p:cNvSpPr>
          <p:nvPr>
            <p:ph type="body" idx="1"/>
          </p:nvPr>
        </p:nvSpPr>
        <p:spPr>
          <a:xfrm>
            <a:off x="831851" y="1489075"/>
            <a:ext cx="5156200"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1851" y="2193927"/>
            <a:ext cx="5156200" cy="3978275"/>
          </a:xfrm>
        </p:spPr>
        <p:txBody>
          <a:bodyPr vert="horz" lIns="91440" tIns="45720" rIns="91440" bIns="45720" rtlCol="0">
            <a:normAutofit/>
          </a:bodyPr>
          <a:lstStyle>
            <a:lvl1pPr>
              <a:defRPr lang="en-US" sz="1600" smtClean="0">
                <a:solidFill>
                  <a:schemeClr val="bg1">
                    <a:lumMod val="50000"/>
                  </a:schemeClr>
                </a:solidFill>
              </a:defRPr>
            </a:lvl1pPr>
            <a:lvl2pPr>
              <a:defRPr lang="en-US" sz="1400" smtClean="0">
                <a:solidFill>
                  <a:schemeClr val="bg1">
                    <a:lumMod val="50000"/>
                  </a:schemeClr>
                </a:solidFill>
              </a:defRPr>
            </a:lvl2pPr>
            <a:lvl3pPr>
              <a:defRPr lang="en-US" sz="1200" smtClean="0">
                <a:solidFill>
                  <a:schemeClr val="bg1">
                    <a:lumMod val="50000"/>
                  </a:schemeClr>
                </a:solidFill>
              </a:defRPr>
            </a:lvl3pPr>
            <a:lvl4pPr>
              <a:defRPr lang="en-US" sz="1100" smtClean="0">
                <a:solidFill>
                  <a:schemeClr val="bg1">
                    <a:lumMod val="50000"/>
                  </a:schemeClr>
                </a:solidFill>
              </a:defRPr>
            </a:lvl4pPr>
            <a:lvl5pPr>
              <a:defRPr lang="en-US" sz="1100">
                <a:solidFill>
                  <a:schemeClr val="bg1">
                    <a:lumMod val="50000"/>
                  </a:schemeClr>
                </a:solidFill>
              </a:defRPr>
            </a:lvl5pPr>
          </a:lstStyle>
          <a:p>
            <a:pPr marL="0" lvl="0" indent="0">
              <a:lnSpc>
                <a:spcPct val="150000"/>
              </a:lnSpc>
              <a:spcAft>
                <a:spcPts val="1200"/>
              </a:spcAft>
              <a:buNone/>
            </a:pPr>
            <a:r>
              <a:rPr lang="en-US"/>
              <a:t>Click to edit Master text styles</a:t>
            </a:r>
          </a:p>
          <a:p>
            <a:pPr marL="0" lvl="1" indent="0">
              <a:lnSpc>
                <a:spcPct val="150000"/>
              </a:lnSpc>
              <a:spcAft>
                <a:spcPts val="1200"/>
              </a:spcAft>
              <a:buNone/>
            </a:pPr>
            <a:r>
              <a:rPr lang="en-US"/>
              <a:t>Second level</a:t>
            </a:r>
          </a:p>
          <a:p>
            <a:pPr marL="0" lvl="2" indent="0">
              <a:lnSpc>
                <a:spcPct val="150000"/>
              </a:lnSpc>
              <a:spcAft>
                <a:spcPts val="1200"/>
              </a:spcAft>
              <a:buNone/>
            </a:pPr>
            <a:r>
              <a:rPr lang="en-US"/>
              <a:t>Third level</a:t>
            </a:r>
          </a:p>
          <a:p>
            <a:pPr marL="0" lvl="3" indent="0">
              <a:lnSpc>
                <a:spcPct val="150000"/>
              </a:lnSpc>
              <a:spcAft>
                <a:spcPts val="1200"/>
              </a:spcAft>
              <a:buNone/>
            </a:pPr>
            <a:r>
              <a:rPr lang="en-US"/>
              <a:t>Fourth level</a:t>
            </a:r>
          </a:p>
          <a:p>
            <a:pPr marL="0" lvl="4" indent="0">
              <a:lnSpc>
                <a:spcPct val="150000"/>
              </a:lnSpc>
              <a:spcAft>
                <a:spcPts val="1200"/>
              </a:spcAft>
              <a:buNone/>
            </a:pPr>
            <a:r>
              <a:rPr lang="en-US"/>
              <a:t>Fifth level</a:t>
            </a:r>
            <a:endParaRPr lang="en-US" dirty="0"/>
          </a:p>
        </p:txBody>
      </p:sp>
      <p:sp>
        <p:nvSpPr>
          <p:cNvPr id="5" name="Text Placeholder 4"/>
          <p:cNvSpPr>
            <a:spLocks noGrp="1"/>
          </p:cNvSpPr>
          <p:nvPr>
            <p:ph type="body" sz="quarter" idx="3"/>
          </p:nvPr>
        </p:nvSpPr>
        <p:spPr>
          <a:xfrm>
            <a:off x="6189664" y="1489075"/>
            <a:ext cx="5157787" cy="6413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9664" y="2193927"/>
            <a:ext cx="5157787" cy="3978275"/>
          </a:xfrm>
        </p:spPr>
        <p:txBody>
          <a:bodyPr vert="horz" lIns="91440" tIns="45720" rIns="91440" bIns="45720" rtlCol="0">
            <a:normAutofit/>
          </a:bodyPr>
          <a:lstStyle>
            <a:lvl1pPr>
              <a:defRPr lang="en-US" sz="1600" smtClean="0">
                <a:solidFill>
                  <a:schemeClr val="bg1">
                    <a:lumMod val="50000"/>
                  </a:schemeClr>
                </a:solidFill>
              </a:defRPr>
            </a:lvl1pPr>
            <a:lvl2pPr>
              <a:defRPr lang="en-US" sz="1400" smtClean="0">
                <a:solidFill>
                  <a:schemeClr val="bg1">
                    <a:lumMod val="50000"/>
                  </a:schemeClr>
                </a:solidFill>
              </a:defRPr>
            </a:lvl2pPr>
            <a:lvl3pPr>
              <a:defRPr lang="en-US" sz="1200" smtClean="0">
                <a:solidFill>
                  <a:schemeClr val="bg1">
                    <a:lumMod val="50000"/>
                  </a:schemeClr>
                </a:solidFill>
              </a:defRPr>
            </a:lvl3pPr>
            <a:lvl4pPr>
              <a:defRPr lang="en-US" sz="1100" smtClean="0">
                <a:solidFill>
                  <a:schemeClr val="bg1">
                    <a:lumMod val="50000"/>
                  </a:schemeClr>
                </a:solidFill>
              </a:defRPr>
            </a:lvl4pPr>
            <a:lvl5pPr>
              <a:defRPr lang="en-US" sz="1100">
                <a:solidFill>
                  <a:schemeClr val="bg1">
                    <a:lumMod val="50000"/>
                  </a:schemeClr>
                </a:solidFill>
              </a:defRPr>
            </a:lvl5pPr>
          </a:lstStyle>
          <a:p>
            <a:pPr marL="0" lvl="0" indent="0">
              <a:lnSpc>
                <a:spcPct val="150000"/>
              </a:lnSpc>
              <a:spcAft>
                <a:spcPts val="1200"/>
              </a:spcAft>
              <a:buNone/>
            </a:pPr>
            <a:r>
              <a:rPr lang="en-US"/>
              <a:t>Click to edit Master text styles</a:t>
            </a:r>
          </a:p>
          <a:p>
            <a:pPr marL="0" lvl="1" indent="0">
              <a:lnSpc>
                <a:spcPct val="150000"/>
              </a:lnSpc>
              <a:spcAft>
                <a:spcPts val="1200"/>
              </a:spcAft>
              <a:buNone/>
            </a:pPr>
            <a:r>
              <a:rPr lang="en-US"/>
              <a:t>Second level</a:t>
            </a:r>
          </a:p>
          <a:p>
            <a:pPr marL="0" lvl="2" indent="0">
              <a:lnSpc>
                <a:spcPct val="150000"/>
              </a:lnSpc>
              <a:spcAft>
                <a:spcPts val="1200"/>
              </a:spcAft>
              <a:buNone/>
            </a:pPr>
            <a:r>
              <a:rPr lang="en-US"/>
              <a:t>Third level</a:t>
            </a:r>
          </a:p>
          <a:p>
            <a:pPr marL="0" lvl="3" indent="0">
              <a:lnSpc>
                <a:spcPct val="150000"/>
              </a:lnSpc>
              <a:spcAft>
                <a:spcPts val="1200"/>
              </a:spcAft>
              <a:buNone/>
            </a:pPr>
            <a:r>
              <a:rPr lang="en-US"/>
              <a:t>Fourth level</a:t>
            </a:r>
          </a:p>
          <a:p>
            <a:pPr marL="0" lvl="4" indent="0">
              <a:lnSpc>
                <a:spcPct val="150000"/>
              </a:lnSpc>
              <a:spcAft>
                <a:spcPts val="1200"/>
              </a:spcAft>
              <a:buNone/>
            </a:pPr>
            <a:r>
              <a:rPr lang="en-US"/>
              <a:t>Fifth level</a:t>
            </a:r>
          </a:p>
        </p:txBody>
      </p:sp>
      <p:sp>
        <p:nvSpPr>
          <p:cNvPr id="7" name="Date Placeholder 6"/>
          <p:cNvSpPr>
            <a:spLocks noGrp="1"/>
          </p:cNvSpPr>
          <p:nvPr>
            <p:ph type="dt" sz="half" idx="10"/>
          </p:nvPr>
        </p:nvSpPr>
        <p:spPr/>
        <p:txBody>
          <a:bodyPr/>
          <a:lstStyle/>
          <a:p>
            <a:fld id="{8BEEBAAA-29B5-4AF5-BC5F-7E580C29002D}" type="datetimeFigureOut">
              <a:rPr lang="en-US" smtClean="0"/>
              <a:t>6/23/2023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860EDB8-5305-433F-BE41-D7A86D811DB3}" type="slidenum">
              <a:rPr lang="en-US" smtClean="0"/>
              <a:t>‹#›</a:t>
            </a:fld>
            <a:endParaRPr lang="en-US"/>
          </a:p>
        </p:txBody>
      </p:sp>
      <p:sp>
        <p:nvSpPr>
          <p:cNvPr id="11" name="Rectangle 10"/>
          <p:cNvSpPr/>
          <p:nvPr userDrawn="1"/>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3606029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p:cNvSpPr/>
          <p:nvPr/>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609600" y="1"/>
            <a:ext cx="10744200" cy="1228436"/>
          </a:xfrm>
        </p:spPr>
        <p:txBody>
          <a:bodyPr anchor="b">
            <a:normAutofit/>
          </a:bodyPr>
          <a:lstStyle>
            <a:lvl1pPr>
              <a:defRPr sz="3600">
                <a:solidFill>
                  <a:schemeClr val="bg1"/>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EEBAAA-29B5-4AF5-BC5F-7E580C29002D}" type="datetimeFigureOut">
              <a:rPr lang="en-US" smtClean="0"/>
              <a:t>6/23/2023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860EDB8-5305-433F-BE41-D7A86D811DB3}" type="slidenum">
              <a:rPr lang="en-US" smtClean="0"/>
              <a:t>‹#›</a:t>
            </a:fld>
            <a:endParaRPr lang="en-US"/>
          </a:p>
        </p:txBody>
      </p:sp>
      <p:sp>
        <p:nvSpPr>
          <p:cNvPr id="7" name="Rectangle 6"/>
          <p:cNvSpPr/>
          <p:nvPr userDrawn="1"/>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00814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EEBAAA-29B5-4AF5-BC5F-7E580C29002D}" type="datetimeFigureOut">
              <a:rPr lang="en-US" smtClean="0"/>
              <a:t>6/23/2023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860EDB8-5305-433F-BE41-D7A86D811DB3}" type="slidenum">
              <a:rPr lang="en-US" smtClean="0"/>
              <a:t>‹#›</a:t>
            </a:fld>
            <a:endParaRPr lang="en-US"/>
          </a:p>
        </p:txBody>
      </p:sp>
    </p:spTree>
    <p:extLst>
      <p:ext uri="{BB962C8B-B14F-4D97-AF65-F5344CB8AC3E}">
        <p14:creationId xmlns:p14="http://schemas.microsoft.com/office/powerpoint/2010/main" val="4037432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vert="horz" lIns="91440" tIns="45720" rIns="91440" bIns="45720" rtlCol="0">
            <a:normAutofit/>
          </a:bodyPr>
          <a:lstStyle>
            <a:lvl1pPr>
              <a:defRPr lang="en-US" sz="1600" smtClean="0">
                <a:solidFill>
                  <a:schemeClr val="bg1">
                    <a:lumMod val="50000"/>
                  </a:schemeClr>
                </a:solidFill>
              </a:defRPr>
            </a:lvl1pPr>
            <a:lvl2pPr>
              <a:defRPr lang="en-US" sz="1400" smtClean="0">
                <a:solidFill>
                  <a:schemeClr val="bg1">
                    <a:lumMod val="50000"/>
                  </a:schemeClr>
                </a:solidFill>
              </a:defRPr>
            </a:lvl2pPr>
            <a:lvl3pPr>
              <a:defRPr lang="en-US" sz="1200" smtClean="0">
                <a:solidFill>
                  <a:schemeClr val="bg1">
                    <a:lumMod val="50000"/>
                  </a:schemeClr>
                </a:solidFill>
              </a:defRPr>
            </a:lvl3pPr>
            <a:lvl4pPr>
              <a:defRPr lang="en-US" sz="1100" smtClean="0">
                <a:solidFill>
                  <a:schemeClr val="bg1">
                    <a:lumMod val="50000"/>
                  </a:schemeClr>
                </a:solidFill>
              </a:defRPr>
            </a:lvl4pPr>
            <a:lvl5pPr>
              <a:defRPr lang="en-US" sz="1100">
                <a:solidFill>
                  <a:schemeClr val="bg1">
                    <a:lumMod val="50000"/>
                  </a:schemeClr>
                </a:solidFill>
              </a:defRPr>
            </a:lvl5pPr>
          </a:lstStyle>
          <a:p>
            <a:pPr marL="0" lvl="0" indent="0">
              <a:lnSpc>
                <a:spcPct val="150000"/>
              </a:lnSpc>
              <a:spcAft>
                <a:spcPts val="1200"/>
              </a:spcAft>
              <a:buNone/>
            </a:pPr>
            <a:r>
              <a:rPr lang="en-US"/>
              <a:t>Click to edit Master text styles</a:t>
            </a:r>
          </a:p>
          <a:p>
            <a:pPr marL="0" lvl="1" indent="0">
              <a:lnSpc>
                <a:spcPct val="150000"/>
              </a:lnSpc>
              <a:spcAft>
                <a:spcPts val="1200"/>
              </a:spcAft>
              <a:buNone/>
            </a:pPr>
            <a:r>
              <a:rPr lang="en-US"/>
              <a:t>Second level</a:t>
            </a:r>
          </a:p>
          <a:p>
            <a:pPr marL="0" lvl="2" indent="0">
              <a:lnSpc>
                <a:spcPct val="150000"/>
              </a:lnSpc>
              <a:spcAft>
                <a:spcPts val="1200"/>
              </a:spcAft>
              <a:buNone/>
            </a:pPr>
            <a:r>
              <a:rPr lang="en-US"/>
              <a:t>Third level</a:t>
            </a:r>
          </a:p>
          <a:p>
            <a:pPr marL="0" lvl="3" indent="0">
              <a:lnSpc>
                <a:spcPct val="150000"/>
              </a:lnSpc>
              <a:spcAft>
                <a:spcPts val="1200"/>
              </a:spcAft>
              <a:buNone/>
            </a:pPr>
            <a:r>
              <a:rPr lang="en-US"/>
              <a:t>Fourth level</a:t>
            </a:r>
          </a:p>
          <a:p>
            <a:pPr marL="0" lvl="4" indent="0">
              <a:lnSpc>
                <a:spcPct val="150000"/>
              </a:lnSpc>
              <a:spcAft>
                <a:spcPts val="1200"/>
              </a:spcAft>
              <a:buNone/>
            </a:pPr>
            <a:r>
              <a:rPr lang="en-US"/>
              <a:t>Fifth level</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EEBAAA-29B5-4AF5-BC5F-7E580C29002D}" type="datetimeFigureOut">
              <a:rPr lang="en-US" smtClean="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60EDB8-5305-433F-BE41-D7A86D811DB3}" type="slidenum">
              <a:rPr lang="en-US" smtClean="0"/>
              <a:t>‹#›</a:t>
            </a:fld>
            <a:endParaRPr lang="en-US"/>
          </a:p>
        </p:txBody>
      </p:sp>
    </p:spTree>
    <p:extLst>
      <p:ext uri="{BB962C8B-B14F-4D97-AF65-F5344CB8AC3E}">
        <p14:creationId xmlns:p14="http://schemas.microsoft.com/office/powerpoint/2010/main" val="17841938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7"/>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101850"/>
            <a:ext cx="3932237" cy="37592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EEBAAA-29B5-4AF5-BC5F-7E580C29002D}" type="datetimeFigureOut">
              <a:rPr lang="en-US" smtClean="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860EDB8-5305-433F-BE41-D7A86D811DB3}" type="slidenum">
              <a:rPr lang="en-US" smtClean="0"/>
              <a:t>‹#›</a:t>
            </a:fld>
            <a:endParaRPr lang="en-US"/>
          </a:p>
        </p:txBody>
      </p:sp>
    </p:spTree>
    <p:extLst>
      <p:ext uri="{BB962C8B-B14F-4D97-AF65-F5344CB8AC3E}">
        <p14:creationId xmlns:p14="http://schemas.microsoft.com/office/powerpoint/2010/main" val="3161095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p:nvPr/>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609600" y="1"/>
            <a:ext cx="10744200" cy="1228436"/>
          </a:xfrm>
        </p:spPr>
        <p:txBody>
          <a:bodyPr anchor="b">
            <a:normAutofit/>
          </a:bodyPr>
          <a:lstStyle>
            <a:lvl1pPr>
              <a:defRPr sz="3600">
                <a:solidFill>
                  <a:schemeClr val="bg1"/>
                </a:solidFill>
              </a:defRPr>
            </a:lvl1p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BEEBAAA-29B5-4AF5-BC5F-7E580C29002D}" type="datetimeFigureOut">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0EDB8-5305-433F-BE41-D7A86D811DB3}" type="slidenum">
              <a:rPr lang="en-US" smtClean="0"/>
              <a:t>‹#›</a:t>
            </a:fld>
            <a:endParaRPr lang="en-US"/>
          </a:p>
        </p:txBody>
      </p:sp>
      <p:sp>
        <p:nvSpPr>
          <p:cNvPr id="8" name="Rectangle 7"/>
          <p:cNvSpPr/>
          <p:nvPr userDrawn="1"/>
        </p:nvSpPr>
        <p:spPr>
          <a:xfrm>
            <a:off x="0" y="0"/>
            <a:ext cx="12192000" cy="1332854"/>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596921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10095346" y="0"/>
            <a:ext cx="2096655" cy="6858000"/>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Vertical Title 1"/>
          <p:cNvSpPr>
            <a:spLocks noGrp="1"/>
          </p:cNvSpPr>
          <p:nvPr>
            <p:ph type="title" orient="vert"/>
          </p:nvPr>
        </p:nvSpPr>
        <p:spPr>
          <a:xfrm>
            <a:off x="10215419" y="365125"/>
            <a:ext cx="1819564" cy="5811838"/>
          </a:xfrm>
        </p:spPr>
        <p:txBody>
          <a:bodyPr vert="eaVert" anchor="b">
            <a:normAutofit/>
          </a:bodyPr>
          <a:lstStyle>
            <a:lvl1pPr>
              <a:defRPr sz="3600">
                <a:solidFill>
                  <a:schemeClr val="bg1"/>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BEEBAAA-29B5-4AF5-BC5F-7E580C29002D}" type="datetimeFigureOut">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0EDB8-5305-433F-BE41-D7A86D811DB3}" type="slidenum">
              <a:rPr lang="en-US" smtClean="0"/>
              <a:t>‹#›</a:t>
            </a:fld>
            <a:endParaRPr lang="en-US"/>
          </a:p>
        </p:txBody>
      </p:sp>
      <p:sp>
        <p:nvSpPr>
          <p:cNvPr id="8" name="Rectangle 7"/>
          <p:cNvSpPr/>
          <p:nvPr userDrawn="1"/>
        </p:nvSpPr>
        <p:spPr>
          <a:xfrm>
            <a:off x="10095346" y="0"/>
            <a:ext cx="2096655" cy="6858000"/>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Tree>
    <p:extLst>
      <p:ext uri="{BB962C8B-B14F-4D97-AF65-F5344CB8AC3E}">
        <p14:creationId xmlns:p14="http://schemas.microsoft.com/office/powerpoint/2010/main" val="13022666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3276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EEBAAA-29B5-4AF5-BC5F-7E580C29002D}" type="datetimeFigureOut">
              <a:rPr lang="en-US" smtClean="0"/>
              <a:t>6/23/2023</a:t>
            </a:fld>
            <a:endParaRPr lang="en-US"/>
          </a:p>
        </p:txBody>
      </p:sp>
      <p:sp>
        <p:nvSpPr>
          <p:cNvPr id="5" name="Footer Placeholder 4"/>
          <p:cNvSpPr>
            <a:spLocks noGrp="1"/>
          </p:cNvSpPr>
          <p:nvPr>
            <p:ph type="ftr" sz="quarter" idx="3"/>
          </p:nvPr>
        </p:nvSpPr>
        <p:spPr>
          <a:xfrm>
            <a:off x="4648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077200" y="6356352"/>
            <a:ext cx="3276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60EDB8-5305-433F-BE41-D7A86D811DB3}" type="slidenum">
              <a:rPr lang="en-US" smtClean="0"/>
              <a:t>‹#›</a:t>
            </a:fld>
            <a:endParaRPr lang="en-US"/>
          </a:p>
        </p:txBody>
      </p:sp>
    </p:spTree>
    <p:extLst>
      <p:ext uri="{BB962C8B-B14F-4D97-AF65-F5344CB8AC3E}">
        <p14:creationId xmlns:p14="http://schemas.microsoft.com/office/powerpoint/2010/main" val="9467549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ct val="30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200" y="2061006"/>
            <a:ext cx="10515600" cy="1367994"/>
          </a:xfrm>
        </p:spPr>
        <p:txBody>
          <a:bodyPr>
            <a:normAutofit/>
          </a:bodyPr>
          <a:lstStyle/>
          <a:p>
            <a:pPr algn="ctr"/>
            <a:r>
              <a:rPr lang="en-GB" sz="3200" b="1" dirty="0">
                <a:effectLst/>
                <a:latin typeface="Times New Roman" panose="02020603050405020304" pitchFamily="18" charset="0"/>
                <a:ea typeface="Calibri" panose="020F0502020204030204" pitchFamily="34" charset="0"/>
                <a:cs typeface="Shonar Bangla" panose="02020603050405020304" pitchFamily="18" charset="0"/>
              </a:rPr>
              <a:t>Assessment 01 Debate Presentation</a:t>
            </a:r>
            <a:endParaRPr lang="en-US" sz="8000" dirty="0"/>
          </a:p>
        </p:txBody>
      </p:sp>
      <p:sp>
        <p:nvSpPr>
          <p:cNvPr id="3" name="Subtitle 2"/>
          <p:cNvSpPr>
            <a:spLocks noGrp="1"/>
          </p:cNvSpPr>
          <p:nvPr>
            <p:ph type="subTitle" idx="1"/>
          </p:nvPr>
        </p:nvSpPr>
        <p:spPr>
          <a:xfrm>
            <a:off x="62834" y="4028287"/>
            <a:ext cx="12413913" cy="2816101"/>
          </a:xfrm>
        </p:spPr>
        <p:txBody>
          <a:bodyPr vert="horz" lIns="91440" tIns="45720" rIns="91440" bIns="45720" rtlCol="0" anchor="t">
            <a:noAutofit/>
          </a:bodyPr>
          <a:lstStyle/>
          <a:p>
            <a:endParaRPr lang="en-US" dirty="0">
              <a:latin typeface="Times New Roman" panose="02020603050405020304" pitchFamily="18" charset="0"/>
              <a:cs typeface="Times New Roman" panose="02020603050405020304" pitchFamily="18" charset="0"/>
            </a:endParaRPr>
          </a:p>
          <a:p>
            <a:r>
              <a:rPr lang="en-GB" sz="1600" b="1" dirty="0">
                <a:solidFill>
                  <a:srgbClr val="FF0000"/>
                </a:solidFill>
                <a:latin typeface="Times New Roman"/>
                <a:cs typeface="Arial"/>
              </a:rPr>
              <a:t>Student Name: </a:t>
            </a:r>
            <a:r>
              <a:rPr lang="en-GB" sz="1600" b="1" err="1">
                <a:solidFill>
                  <a:srgbClr val="FF0000"/>
                </a:solidFill>
                <a:latin typeface="Times New Roman"/>
                <a:cs typeface="Arial"/>
              </a:rPr>
              <a:t>Rebbeh</a:t>
            </a:r>
            <a:r>
              <a:rPr lang="en-GB" sz="1600" b="1" dirty="0">
                <a:solidFill>
                  <a:srgbClr val="FF0000"/>
                </a:solidFill>
                <a:latin typeface="Times New Roman"/>
                <a:cs typeface="Arial"/>
              </a:rPr>
              <a:t> Manneh</a:t>
            </a:r>
            <a:endParaRPr lang="en-US" sz="1600" b="1" dirty="0">
              <a:solidFill>
                <a:srgbClr val="FF0000"/>
              </a:solidFill>
              <a:latin typeface="Times New Roman"/>
              <a:cs typeface="Arial"/>
            </a:endParaRPr>
          </a:p>
          <a:p>
            <a:r>
              <a:rPr lang="en-GB" sz="1600" b="1" dirty="0">
                <a:solidFill>
                  <a:srgbClr val="FF0000"/>
                </a:solidFill>
                <a:latin typeface="Times New Roman"/>
                <a:cs typeface="Arial"/>
              </a:rPr>
              <a:t>Student ID: 2026514</a:t>
            </a:r>
            <a:endParaRPr lang="en-US" sz="1600" b="1" dirty="0">
              <a:solidFill>
                <a:srgbClr val="FF0000"/>
              </a:solidFill>
              <a:latin typeface="Times New Roman"/>
              <a:cs typeface="Arial"/>
            </a:endParaRPr>
          </a:p>
          <a:p>
            <a:r>
              <a:rPr lang="en-GB" sz="1600" b="1" dirty="0">
                <a:solidFill>
                  <a:srgbClr val="FF0000"/>
                </a:solidFill>
                <a:latin typeface="Times New Roman"/>
                <a:cs typeface="Arial"/>
              </a:rPr>
              <a:t>Module Code: </a:t>
            </a:r>
            <a:r>
              <a:rPr lang="en-US" sz="1600" b="1" dirty="0">
                <a:solidFill>
                  <a:srgbClr val="FF0000"/>
                </a:solidFill>
                <a:latin typeface="Times New Roman"/>
                <a:cs typeface="Arial"/>
              </a:rPr>
              <a:t>BMHP6009_BIRM</a:t>
            </a:r>
          </a:p>
          <a:p>
            <a:r>
              <a:rPr lang="en-GB" sz="1600" b="1" dirty="0">
                <a:solidFill>
                  <a:srgbClr val="FF0000"/>
                </a:solidFill>
                <a:latin typeface="Times New Roman"/>
                <a:cs typeface="Arial"/>
              </a:rPr>
              <a:t>Assignment Title: Assessment 1 – Debate Presentation</a:t>
            </a:r>
            <a:endParaRPr lang="en-US" sz="1600" b="1" dirty="0">
              <a:solidFill>
                <a:srgbClr val="FF0000"/>
              </a:solidFill>
              <a:latin typeface="Times New Roman"/>
              <a:cs typeface="Arial"/>
            </a:endParaRPr>
          </a:p>
          <a:p>
            <a:r>
              <a:rPr lang="en-GB" sz="1600" b="1" dirty="0">
                <a:solidFill>
                  <a:srgbClr val="FF0000"/>
                </a:solidFill>
                <a:latin typeface="Times New Roman"/>
                <a:cs typeface="Arial"/>
              </a:rPr>
              <a:t>Lecturer Name: Liz Tilly</a:t>
            </a:r>
            <a:r>
              <a:rPr lang="en-GB" sz="1600" b="1" dirty="0">
                <a:latin typeface="Times New Roman"/>
                <a:cs typeface="Arial"/>
              </a:rPr>
              <a:t> </a:t>
            </a:r>
            <a:endParaRPr lang="en-US" sz="1600" b="1">
              <a:latin typeface="Times New Roman"/>
              <a:cs typeface="Arial"/>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71807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2547" y="109182"/>
            <a:ext cx="10749367" cy="1208868"/>
          </a:xfrm>
        </p:spPr>
        <p:txBody>
          <a:bodyPr/>
          <a:lstStyle/>
          <a:p>
            <a:r>
              <a:rPr lang="en-GB" b="1" dirty="0"/>
              <a:t>Introduction</a:t>
            </a:r>
          </a:p>
        </p:txBody>
      </p:sp>
      <p:sp>
        <p:nvSpPr>
          <p:cNvPr id="3" name="Content Placeholder 2"/>
          <p:cNvSpPr>
            <a:spLocks noGrp="1"/>
          </p:cNvSpPr>
          <p:nvPr>
            <p:ph idx="1"/>
          </p:nvPr>
        </p:nvSpPr>
        <p:spPr>
          <a:xfrm>
            <a:off x="522547" y="1825624"/>
            <a:ext cx="5420823" cy="4447762"/>
          </a:xfrm>
        </p:spPr>
        <p:txBody>
          <a:bodyPr>
            <a:normAutofit fontScale="85000" lnSpcReduction="10000"/>
          </a:bodyPr>
          <a:lstStyle/>
          <a:p>
            <a:pPr marL="285750" lvl="0" indent="-285750" algn="just">
              <a:buFont typeface="Arial" panose="020B0604020202020204" pitchFamily="34" charset="0"/>
              <a:buChar char="•"/>
            </a:pPr>
            <a:r>
              <a:rPr lang="en-GB" dirty="0">
                <a:solidFill>
                  <a:schemeClr val="tx1"/>
                </a:solidFill>
              </a:rPr>
              <a:t>The legalisation and use of assisted suicide in the UK, with a particular emphasis on the elderly. Assisted suicide, often known as euthanasia, continues to be a controversial topic that merits close analysis and reflection. With modern medicine allowing people to live longer than ever before, the debate arises as to whether or not people should have the freedom to decide how they want to live out the last stages of their lives. </a:t>
            </a:r>
          </a:p>
          <a:p>
            <a:pPr marL="285750" lvl="0" indent="-285750" algn="just">
              <a:buFont typeface="Arial" panose="020B0604020202020204" pitchFamily="34" charset="0"/>
              <a:buChar char="•"/>
            </a:pPr>
            <a:r>
              <a:rPr lang="en-GB" dirty="0">
                <a:solidFill>
                  <a:schemeClr val="tx1"/>
                </a:solidFill>
              </a:rPr>
              <a:t>During the course of this debate, we will examine euthanasia from a variety of angles, including its legal status, the provision of end-of-life care, and the wider ramifications for legislation, law, and theories of ageing. We will discuss the pros and cons of euthanasia, illuminating the moral, societal, and practical dimensions of this controversial topic.</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27899" y="2235420"/>
            <a:ext cx="5271153" cy="2951846"/>
          </a:xfrm>
          <a:prstGeom prst="rect">
            <a:avLst/>
          </a:prstGeom>
        </p:spPr>
      </p:pic>
    </p:spTree>
    <p:extLst>
      <p:ext uri="{BB962C8B-B14F-4D97-AF65-F5344CB8AC3E}">
        <p14:creationId xmlns:p14="http://schemas.microsoft.com/office/powerpoint/2010/main" val="2090733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956" y="0"/>
            <a:ext cx="10749367" cy="1208868"/>
          </a:xfrm>
        </p:spPr>
        <p:txBody>
          <a:bodyPr/>
          <a:lstStyle/>
          <a:p>
            <a:r>
              <a:rPr lang="en-GB" b="1" dirty="0"/>
              <a:t>Definition of Euthanasia and Assisted Suicide</a:t>
            </a:r>
          </a:p>
        </p:txBody>
      </p:sp>
      <p:sp>
        <p:nvSpPr>
          <p:cNvPr id="3" name="Content Placeholder 2"/>
          <p:cNvSpPr>
            <a:spLocks noGrp="1"/>
          </p:cNvSpPr>
          <p:nvPr>
            <p:ph idx="1"/>
          </p:nvPr>
        </p:nvSpPr>
        <p:spPr>
          <a:xfrm>
            <a:off x="838200" y="1825625"/>
            <a:ext cx="6093884" cy="4433752"/>
          </a:xfrm>
        </p:spPr>
        <p:txBody>
          <a:bodyPr>
            <a:normAutofit fontScale="55000" lnSpcReduction="20000"/>
          </a:bodyPr>
          <a:lstStyle/>
          <a:p>
            <a:r>
              <a:rPr lang="en-GB" b="1" dirty="0">
                <a:solidFill>
                  <a:schemeClr val="tx1"/>
                </a:solidFill>
              </a:rPr>
              <a:t>Euthanasia</a:t>
            </a:r>
            <a:r>
              <a:rPr lang="en-GB" dirty="0">
                <a:solidFill>
                  <a:schemeClr val="tx1"/>
                </a:solidFill>
              </a:rPr>
              <a:t> </a:t>
            </a:r>
          </a:p>
          <a:p>
            <a:r>
              <a:rPr lang="en-GB" dirty="0">
                <a:solidFill>
                  <a:schemeClr val="tx1"/>
                </a:solidFill>
              </a:rPr>
              <a:t>The terms euthanasia &amp; suicide assisted by a doctor both refer to the intentional termination of life for the purpose of alleviating suffering. Most nations have made euthanasia a crime punishable by jail time. The legislation in the country of England differs from one region to the next (</a:t>
            </a:r>
            <a:r>
              <a:rPr lang="en-GB" dirty="0" err="1">
                <a:solidFill>
                  <a:schemeClr val="tx1"/>
                </a:solidFill>
              </a:rPr>
              <a:t>Steck</a:t>
            </a:r>
            <a:r>
              <a:rPr lang="en-GB" dirty="0">
                <a:solidFill>
                  <a:schemeClr val="tx1"/>
                </a:solidFill>
              </a:rPr>
              <a:t>, et al., 2013). </a:t>
            </a:r>
          </a:p>
          <a:p>
            <a:r>
              <a:rPr lang="en-GB" b="1" dirty="0">
                <a:solidFill>
                  <a:schemeClr val="tx1"/>
                </a:solidFill>
              </a:rPr>
              <a:t>Voluntary</a:t>
            </a:r>
            <a:r>
              <a:rPr lang="en-GB" dirty="0">
                <a:solidFill>
                  <a:schemeClr val="tx1"/>
                </a:solidFill>
              </a:rPr>
              <a:t>: Voluntary euthanasia is the practise of ending a patient's life with their permission.</a:t>
            </a:r>
          </a:p>
          <a:p>
            <a:r>
              <a:rPr lang="en-GB" b="1" dirty="0">
                <a:solidFill>
                  <a:schemeClr val="tx1"/>
                </a:solidFill>
              </a:rPr>
              <a:t>Non-voluntary:</a:t>
            </a:r>
            <a:r>
              <a:rPr lang="en-GB" dirty="0">
                <a:solidFill>
                  <a:schemeClr val="tx1"/>
                </a:solidFill>
              </a:rPr>
              <a:t> When someone's medical condition prevents them from giving informed permission, the act of euthanasia is considered "non-voluntary."</a:t>
            </a:r>
          </a:p>
          <a:p>
            <a:r>
              <a:rPr lang="en-GB" b="1" dirty="0">
                <a:solidFill>
                  <a:schemeClr val="tx1"/>
                </a:solidFill>
              </a:rPr>
              <a:t>Involuntary: </a:t>
            </a:r>
            <a:r>
              <a:rPr lang="en-GB" dirty="0">
                <a:solidFill>
                  <a:schemeClr val="tx1"/>
                </a:solidFill>
              </a:rPr>
              <a:t>Involuntary suicide occurs when a competent patient who could provide informed permission does not, perhaps due to the fact that they do not wish to die or whether they are not asked (</a:t>
            </a:r>
            <a:r>
              <a:rPr lang="en-GB" dirty="0" err="1">
                <a:solidFill>
                  <a:schemeClr val="tx1"/>
                </a:solidFill>
              </a:rPr>
              <a:t>Calati</a:t>
            </a:r>
            <a:r>
              <a:rPr lang="en-GB" dirty="0">
                <a:solidFill>
                  <a:schemeClr val="tx1"/>
                </a:solidFill>
              </a:rPr>
              <a:t> et al., 2021). Because it usually occurs against the victim's will, this is classified as murder.</a:t>
            </a:r>
          </a:p>
          <a:p>
            <a:r>
              <a:rPr lang="en-GB" b="1" dirty="0">
                <a:solidFill>
                  <a:schemeClr val="tx1"/>
                </a:solidFill>
              </a:rPr>
              <a:t>Assisted Suicide</a:t>
            </a:r>
            <a:endParaRPr lang="en-GB" dirty="0">
              <a:solidFill>
                <a:schemeClr val="tx1"/>
              </a:solidFill>
            </a:endParaRPr>
          </a:p>
          <a:p>
            <a:r>
              <a:rPr lang="en-GB" dirty="0">
                <a:solidFill>
                  <a:schemeClr val="tx1"/>
                </a:solidFill>
              </a:rPr>
              <a:t>Providing a person with lethal substances at their request, with the knowledge and consent of the patient. Typically, this refers to "physician-assisted suicide," or suicide with medical professionals present (Asch, 2016). </a:t>
            </a:r>
          </a:p>
          <a:p>
            <a:r>
              <a:rPr lang="en-GB" dirty="0">
                <a:solidFill>
                  <a:schemeClr val="tx1"/>
                </a:solidFill>
              </a:rPr>
              <a:t>In the instance of euthanasia, the doctor gives a patient a lethal injection of a medication. The doctor prescribes assisted suicide, however the patient is the one who actually takes the deadly dose.</a:t>
            </a:r>
            <a:endParaRPr lang="en-US" dirty="0">
              <a:solidFill>
                <a:schemeClr val="tx1"/>
              </a:solidFill>
            </a:endParaRP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73695" y="1736966"/>
            <a:ext cx="4038600" cy="2466399"/>
          </a:xfrm>
          <a:prstGeom prst="rect">
            <a:avLst/>
          </a:prstGeom>
        </p:spPr>
      </p:pic>
      <p:pic>
        <p:nvPicPr>
          <p:cNvPr id="12" name="Picture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62461" y="4609241"/>
            <a:ext cx="3661067" cy="1650136"/>
          </a:xfrm>
          <a:prstGeom prst="rect">
            <a:avLst/>
          </a:prstGeom>
        </p:spPr>
      </p:pic>
    </p:spTree>
    <p:extLst>
      <p:ext uri="{BB962C8B-B14F-4D97-AF65-F5344CB8AC3E}">
        <p14:creationId xmlns:p14="http://schemas.microsoft.com/office/powerpoint/2010/main" val="1328676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For Arguments on the Practice of Euthanasia in the UK, Specifically Focusing on Older People</a:t>
            </a:r>
          </a:p>
        </p:txBody>
      </p:sp>
      <p:graphicFrame>
        <p:nvGraphicFramePr>
          <p:cNvPr id="4" name="Diagram 3"/>
          <p:cNvGraphicFramePr/>
          <p:nvPr>
            <p:extLst>
              <p:ext uri="{D42A27DB-BD31-4B8C-83A1-F6EECF244321}">
                <p14:modId xmlns:p14="http://schemas.microsoft.com/office/powerpoint/2010/main" val="681338239"/>
              </p:ext>
            </p:extLst>
          </p:nvPr>
        </p:nvGraphicFramePr>
        <p:xfrm>
          <a:off x="2115127" y="1825625"/>
          <a:ext cx="7587013" cy="47376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31532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928" y="391886"/>
            <a:ext cx="10749367" cy="1208868"/>
          </a:xfrm>
        </p:spPr>
        <p:txBody>
          <a:bodyPr>
            <a:normAutofit fontScale="90000"/>
          </a:bodyPr>
          <a:lstStyle/>
          <a:p>
            <a:r>
              <a:rPr lang="en-GB" b="1" dirty="0">
                <a:solidFill>
                  <a:schemeClr val="tx1"/>
                </a:solidFill>
              </a:rPr>
              <a:t>Against Arguments on the Practice of Euthanasia in the UK, Specifically Focusing on Older People:</a:t>
            </a:r>
            <a:br>
              <a:rPr lang="en-GB" b="1" dirty="0">
                <a:solidFill>
                  <a:schemeClr val="tx1"/>
                </a:solidFill>
              </a:rPr>
            </a:br>
            <a:endParaRPr lang="en-GB" dirty="0">
              <a:solidFill>
                <a:schemeClr val="tx1"/>
              </a:solidFill>
            </a:endParaRPr>
          </a:p>
        </p:txBody>
      </p:sp>
      <p:sp>
        <p:nvSpPr>
          <p:cNvPr id="3" name="Content Placeholder 2"/>
          <p:cNvSpPr>
            <a:spLocks noGrp="1"/>
          </p:cNvSpPr>
          <p:nvPr>
            <p:ph idx="1"/>
          </p:nvPr>
        </p:nvSpPr>
        <p:spPr>
          <a:xfrm>
            <a:off x="196934" y="1859267"/>
            <a:ext cx="7237019" cy="3639008"/>
          </a:xfrm>
        </p:spPr>
        <p:txBody>
          <a:bodyPr>
            <a:normAutofit fontScale="77500" lnSpcReduction="20000"/>
          </a:bodyPr>
          <a:lstStyle/>
          <a:p>
            <a:pPr algn="just"/>
            <a:r>
              <a:rPr lang="en-GB" b="1" dirty="0">
                <a:solidFill>
                  <a:schemeClr val="tx1"/>
                </a:solidFill>
              </a:rPr>
              <a:t>Sanctity of Life</a:t>
            </a:r>
            <a:r>
              <a:rPr lang="en-GB" dirty="0">
                <a:solidFill>
                  <a:schemeClr val="tx1"/>
                </a:solidFill>
              </a:rPr>
              <a:t>: Numerous individuals believe that every human life should be protected and that murdering someone, even with their consent, violates this sanctity. The protection of human existence is regarded as a moral necessity (Pereira, 2011). </a:t>
            </a:r>
          </a:p>
          <a:p>
            <a:pPr algn="just"/>
            <a:r>
              <a:rPr lang="en-GB" b="1" dirty="0">
                <a:solidFill>
                  <a:schemeClr val="tx1"/>
                </a:solidFill>
              </a:rPr>
              <a:t>Slippery Slope</a:t>
            </a:r>
            <a:r>
              <a:rPr lang="en-GB" dirty="0">
                <a:solidFill>
                  <a:schemeClr val="tx1"/>
                </a:solidFill>
              </a:rPr>
              <a:t>: If legalised, proponents of euthanasia express concern that the practise may expand beyond its original intent. There is concern that, over time, the criteria for euthanasia may loosen, allowing it to be used on people who are not terminally ill but are in agony. </a:t>
            </a:r>
          </a:p>
          <a:p>
            <a:pPr algn="just"/>
            <a:r>
              <a:rPr lang="en-GB" b="1" dirty="0">
                <a:solidFill>
                  <a:schemeClr val="tx1"/>
                </a:solidFill>
              </a:rPr>
              <a:t>Palliative Care and Support</a:t>
            </a:r>
            <a:r>
              <a:rPr lang="en-GB" dirty="0">
                <a:solidFill>
                  <a:schemeClr val="tx1"/>
                </a:solidFill>
              </a:rPr>
              <a:t>: To meet the mental, spiritual, and physical needs of seniors who are dying, palliative support and medical care must be broadly accessible and adequately funded. Rather than legalising euthanasia, the best method to ensure that individuals receive comprehensive care, pain relief, and psychological support in their final stages is to expand end-of-life medical services (Muller, et al., 2015). </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49590" y="2179134"/>
            <a:ext cx="3871355" cy="2646981"/>
          </a:xfrm>
          <a:prstGeom prst="rect">
            <a:avLst/>
          </a:prstGeom>
        </p:spPr>
      </p:pic>
    </p:spTree>
    <p:extLst>
      <p:ext uri="{BB962C8B-B14F-4D97-AF65-F5344CB8AC3E}">
        <p14:creationId xmlns:p14="http://schemas.microsoft.com/office/powerpoint/2010/main" val="33877207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tx1"/>
                </a:solidFill>
              </a:rPr>
              <a:t>Laws governing euthanasia and assisted suicide in the UK </a:t>
            </a:r>
            <a:br>
              <a:rPr lang="en-GB" b="1" dirty="0">
                <a:solidFill>
                  <a:schemeClr val="tx1"/>
                </a:solidFill>
              </a:rPr>
            </a:br>
            <a:endParaRPr lang="en-GB" dirty="0">
              <a:solidFill>
                <a:schemeClr val="tx1"/>
              </a:solidFill>
            </a:endParaRPr>
          </a:p>
        </p:txBody>
      </p:sp>
      <p:sp>
        <p:nvSpPr>
          <p:cNvPr id="3" name="Content Placeholder 2"/>
          <p:cNvSpPr>
            <a:spLocks noGrp="1"/>
          </p:cNvSpPr>
          <p:nvPr>
            <p:ph idx="1"/>
          </p:nvPr>
        </p:nvSpPr>
        <p:spPr>
          <a:xfrm>
            <a:off x="-278079" y="1932503"/>
            <a:ext cx="4167753" cy="4351338"/>
          </a:xfrm>
        </p:spPr>
        <p:txBody>
          <a:bodyPr/>
          <a:lstStyle/>
          <a:p>
            <a:pPr lvl="0"/>
            <a:r>
              <a:rPr lang="en-GB" dirty="0">
                <a:solidFill>
                  <a:schemeClr val="tx1"/>
                </a:solidFill>
              </a:rPr>
              <a:t>. </a:t>
            </a:r>
          </a:p>
        </p:txBody>
      </p:sp>
      <p:graphicFrame>
        <p:nvGraphicFramePr>
          <p:cNvPr id="4" name="Diagram 3"/>
          <p:cNvGraphicFramePr/>
          <p:nvPr>
            <p:extLst>
              <p:ext uri="{D42A27DB-BD31-4B8C-83A1-F6EECF244321}">
                <p14:modId xmlns:p14="http://schemas.microsoft.com/office/powerpoint/2010/main" val="1832411575"/>
              </p:ext>
            </p:extLst>
          </p:nvPr>
        </p:nvGraphicFramePr>
        <p:xfrm>
          <a:off x="979606" y="1757548"/>
          <a:ext cx="9999022" cy="3396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69322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5057" y="439387"/>
            <a:ext cx="10749367" cy="1208868"/>
          </a:xfrm>
        </p:spPr>
        <p:txBody>
          <a:bodyPr/>
          <a:lstStyle/>
          <a:p>
            <a:r>
              <a:rPr lang="en-GB" b="1" dirty="0">
                <a:solidFill>
                  <a:schemeClr val="tx1"/>
                </a:solidFill>
              </a:rPr>
              <a:t>Planning for end of life </a:t>
            </a:r>
            <a:br>
              <a:rPr lang="en-GB" b="1" dirty="0">
                <a:solidFill>
                  <a:schemeClr val="tx1"/>
                </a:solidFill>
              </a:rPr>
            </a:br>
            <a:endParaRPr lang="en-GB" dirty="0">
              <a:solidFill>
                <a:schemeClr val="tx1"/>
              </a:solidFill>
            </a:endParaRPr>
          </a:p>
        </p:txBody>
      </p:sp>
      <p:sp>
        <p:nvSpPr>
          <p:cNvPr id="3" name="Content Placeholder 2"/>
          <p:cNvSpPr>
            <a:spLocks noGrp="1"/>
          </p:cNvSpPr>
          <p:nvPr>
            <p:ph idx="1"/>
          </p:nvPr>
        </p:nvSpPr>
        <p:spPr>
          <a:xfrm>
            <a:off x="220685" y="1968130"/>
            <a:ext cx="7094516" cy="4408920"/>
          </a:xfrm>
        </p:spPr>
        <p:txBody>
          <a:bodyPr>
            <a:normAutofit/>
          </a:bodyPr>
          <a:lstStyle/>
          <a:p>
            <a:pPr marL="285750" lvl="0" indent="-285750">
              <a:buFont typeface="Arial" panose="020B0604020202020204" pitchFamily="34" charset="0"/>
              <a:buChar char="•"/>
            </a:pPr>
            <a:r>
              <a:rPr lang="en-GB" dirty="0">
                <a:solidFill>
                  <a:schemeClr val="tx1"/>
                </a:solidFill>
              </a:rPr>
              <a:t>Individuals in the United Kingdom have the opportunity to participate in advance medical planning to determine their wishes for end-of-life care. </a:t>
            </a:r>
          </a:p>
          <a:p>
            <a:pPr marL="285750" lvl="0" indent="-285750">
              <a:buFont typeface="Arial" panose="020B0604020202020204" pitchFamily="34" charset="0"/>
              <a:buChar char="•"/>
            </a:pPr>
            <a:r>
              <a:rPr lang="en-GB" dirty="0">
                <a:solidFill>
                  <a:schemeClr val="tx1"/>
                </a:solidFill>
              </a:rPr>
              <a:t>Do-Not-Resuscitate (DNR) orders, in which patients or their families state their wishes to not receive CPR, are another crucial factor (</a:t>
            </a:r>
            <a:r>
              <a:rPr lang="en-GB" dirty="0" err="1">
                <a:solidFill>
                  <a:schemeClr val="tx1"/>
                </a:solidFill>
              </a:rPr>
              <a:t>Chapple</a:t>
            </a:r>
            <a:r>
              <a:rPr lang="en-GB" dirty="0">
                <a:solidFill>
                  <a:schemeClr val="tx1"/>
                </a:solidFill>
              </a:rPr>
              <a:t>, et al., 2016). These forms can be used as legal references by medical staff to honour a patient's preferences. </a:t>
            </a:r>
          </a:p>
          <a:p>
            <a:pPr marL="285750" lvl="0" indent="-285750">
              <a:buFont typeface="Arial" panose="020B0604020202020204" pitchFamily="34" charset="0"/>
              <a:buChar char="•"/>
            </a:pPr>
            <a:r>
              <a:rPr lang="en-GB" dirty="0">
                <a:solidFill>
                  <a:schemeClr val="tx1"/>
                </a:solidFill>
              </a:rPr>
              <a:t>The best way to ensure that one's end-of-life desires are respected and carried out is for patients to have open conversations about them with their doctors, loved ones, and legal agents.</a:t>
            </a:r>
          </a:p>
          <a:p>
            <a:pPr marL="285750" indent="-285750">
              <a:buFont typeface="Arial" panose="020B0604020202020204" pitchFamily="34" charset="0"/>
              <a:buChar char="•"/>
            </a:pPr>
            <a:endParaRPr lang="en-GB" dirty="0">
              <a:solidFill>
                <a:schemeClr val="tx1"/>
              </a:solidFill>
            </a:endParaRPr>
          </a:p>
          <a:p>
            <a:pPr marL="285750" indent="-285750">
              <a:buFont typeface="Arial" panose="020B0604020202020204" pitchFamily="34" charset="0"/>
              <a:buChar char="•"/>
            </a:pPr>
            <a:endParaRPr lang="en-GB" dirty="0">
              <a:solidFill>
                <a:schemeClr val="tx1"/>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00209" y="2766952"/>
            <a:ext cx="4474450" cy="2505692"/>
          </a:xfrm>
          <a:prstGeom prst="rect">
            <a:avLst/>
          </a:prstGeom>
        </p:spPr>
      </p:pic>
    </p:spTree>
    <p:extLst>
      <p:ext uri="{BB962C8B-B14F-4D97-AF65-F5344CB8AC3E}">
        <p14:creationId xmlns:p14="http://schemas.microsoft.com/office/powerpoint/2010/main" val="4055729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4434" y="344385"/>
            <a:ext cx="10749367" cy="1208868"/>
          </a:xfrm>
        </p:spPr>
        <p:txBody>
          <a:bodyPr/>
          <a:lstStyle/>
          <a:p>
            <a:r>
              <a:rPr lang="en-GB" b="1" dirty="0"/>
              <a:t>Conclusion</a:t>
            </a:r>
            <a:br>
              <a:rPr lang="en-GB" b="1" dirty="0"/>
            </a:br>
            <a:endParaRPr lang="en-GB" dirty="0"/>
          </a:p>
        </p:txBody>
      </p:sp>
      <p:sp>
        <p:nvSpPr>
          <p:cNvPr id="3" name="Content Placeholder 2"/>
          <p:cNvSpPr>
            <a:spLocks noGrp="1"/>
          </p:cNvSpPr>
          <p:nvPr>
            <p:ph idx="1"/>
          </p:nvPr>
        </p:nvSpPr>
        <p:spPr>
          <a:xfrm>
            <a:off x="885702" y="2110632"/>
            <a:ext cx="9612085" cy="3838905"/>
          </a:xfrm>
        </p:spPr>
        <p:txBody>
          <a:bodyPr>
            <a:normAutofit/>
          </a:bodyPr>
          <a:lstStyle/>
          <a:p>
            <a:pPr marL="285750" lvl="0" indent="-285750">
              <a:buFont typeface="Arial" panose="020B0604020202020204" pitchFamily="34" charset="0"/>
              <a:buChar char="•"/>
            </a:pPr>
            <a:r>
              <a:rPr lang="en-GB" dirty="0">
                <a:solidFill>
                  <a:schemeClr val="tx1"/>
                </a:solidFill>
              </a:rPr>
              <a:t>In conclusion, the debate over euthanasia in the United Kingdom is complicated by questions regarding individual rights, suffering, the value of human life, and the accessibility of hospice facilities for the terminally ill (</a:t>
            </a:r>
            <a:r>
              <a:rPr lang="en-GB" dirty="0" err="1">
                <a:solidFill>
                  <a:schemeClr val="tx1"/>
                </a:solidFill>
              </a:rPr>
              <a:t>Castelli</a:t>
            </a:r>
            <a:r>
              <a:rPr lang="en-GB" dirty="0">
                <a:solidFill>
                  <a:schemeClr val="tx1"/>
                </a:solidFill>
              </a:rPr>
              <a:t> </a:t>
            </a:r>
            <a:r>
              <a:rPr lang="en-GB" dirty="0" err="1">
                <a:solidFill>
                  <a:schemeClr val="tx1"/>
                </a:solidFill>
              </a:rPr>
              <a:t>Dransart</a:t>
            </a:r>
            <a:r>
              <a:rPr lang="en-GB" dirty="0">
                <a:solidFill>
                  <a:schemeClr val="tx1"/>
                </a:solidFill>
              </a:rPr>
              <a:t>, et al., 2021). </a:t>
            </a:r>
          </a:p>
          <a:p>
            <a:pPr lvl="0"/>
            <a:endParaRPr lang="en-GB" dirty="0">
              <a:solidFill>
                <a:schemeClr val="tx1"/>
              </a:solidFill>
            </a:endParaRPr>
          </a:p>
          <a:p>
            <a:pPr marL="285750" lvl="0" indent="-285750">
              <a:buFont typeface="Arial" panose="020B0604020202020204" pitchFamily="34" charset="0"/>
              <a:buChar char="•"/>
            </a:pPr>
            <a:r>
              <a:rPr lang="en-GB" dirty="0">
                <a:solidFill>
                  <a:schemeClr val="tx1"/>
                </a:solidFill>
              </a:rPr>
              <a:t>Proponents contend for the right of people to make their own decisions and have their hardships alleviated, whereas opponents emphasise the value of human life and the possibility of abuse. </a:t>
            </a:r>
          </a:p>
        </p:txBody>
      </p:sp>
    </p:spTree>
    <p:extLst>
      <p:ext uri="{BB962C8B-B14F-4D97-AF65-F5344CB8AC3E}">
        <p14:creationId xmlns:p14="http://schemas.microsoft.com/office/powerpoint/2010/main" val="35723469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1445" y="320634"/>
            <a:ext cx="10749367" cy="1208868"/>
          </a:xfrm>
        </p:spPr>
        <p:txBody>
          <a:bodyPr/>
          <a:lstStyle/>
          <a:p>
            <a:r>
              <a:rPr lang="en-GB" b="1" dirty="0"/>
              <a:t>References</a:t>
            </a:r>
            <a:br>
              <a:rPr lang="en-GB" b="1" dirty="0"/>
            </a:br>
            <a:endParaRPr lang="en-GB" dirty="0"/>
          </a:p>
        </p:txBody>
      </p:sp>
      <p:sp>
        <p:nvSpPr>
          <p:cNvPr id="3" name="Content Placeholder 2"/>
          <p:cNvSpPr>
            <a:spLocks noGrp="1"/>
          </p:cNvSpPr>
          <p:nvPr>
            <p:ph idx="1"/>
          </p:nvPr>
        </p:nvSpPr>
        <p:spPr>
          <a:xfrm>
            <a:off x="398814" y="1659370"/>
            <a:ext cx="10395856" cy="4456422"/>
          </a:xfrm>
        </p:spPr>
        <p:txBody>
          <a:bodyPr>
            <a:noAutofit/>
          </a:bodyPr>
          <a:lstStyle/>
          <a:p>
            <a:r>
              <a:rPr lang="en-GB" sz="800" dirty="0">
                <a:solidFill>
                  <a:schemeClr val="tx1"/>
                </a:solidFill>
              </a:rPr>
              <a:t>Asch, D.A., 2016. The role of critical care nurses in euthanasia and assisted suicide. </a:t>
            </a:r>
            <a:r>
              <a:rPr lang="en-GB" sz="800" i="1" dirty="0">
                <a:solidFill>
                  <a:schemeClr val="tx1"/>
                </a:solidFill>
              </a:rPr>
              <a:t>New England Journal of Medicine</a:t>
            </a:r>
            <a:r>
              <a:rPr lang="en-GB" sz="800" dirty="0">
                <a:solidFill>
                  <a:schemeClr val="tx1"/>
                </a:solidFill>
              </a:rPr>
              <a:t>, </a:t>
            </a:r>
            <a:r>
              <a:rPr lang="en-GB" sz="800" i="1" dirty="0">
                <a:solidFill>
                  <a:schemeClr val="tx1"/>
                </a:solidFill>
              </a:rPr>
              <a:t>334</a:t>
            </a:r>
            <a:r>
              <a:rPr lang="en-GB" sz="800" dirty="0">
                <a:solidFill>
                  <a:schemeClr val="tx1"/>
                </a:solidFill>
              </a:rPr>
              <a:t>(21), pp.1374-1379.</a:t>
            </a:r>
          </a:p>
          <a:p>
            <a:r>
              <a:rPr lang="en-GB" sz="800" dirty="0" err="1">
                <a:solidFill>
                  <a:schemeClr val="tx1"/>
                </a:solidFill>
              </a:rPr>
              <a:t>Calati</a:t>
            </a:r>
            <a:r>
              <a:rPr lang="en-GB" sz="800" dirty="0">
                <a:solidFill>
                  <a:schemeClr val="tx1"/>
                </a:solidFill>
              </a:rPr>
              <a:t>, R., </a:t>
            </a:r>
            <a:r>
              <a:rPr lang="en-GB" sz="800" dirty="0" err="1">
                <a:solidFill>
                  <a:schemeClr val="tx1"/>
                </a:solidFill>
              </a:rPr>
              <a:t>Olie</a:t>
            </a:r>
            <a:r>
              <a:rPr lang="en-GB" sz="800" dirty="0">
                <a:solidFill>
                  <a:schemeClr val="tx1"/>
                </a:solidFill>
              </a:rPr>
              <a:t>, E., </a:t>
            </a:r>
            <a:r>
              <a:rPr lang="en-GB" sz="800" dirty="0" err="1">
                <a:solidFill>
                  <a:schemeClr val="tx1"/>
                </a:solidFill>
              </a:rPr>
              <a:t>Dassa</a:t>
            </a:r>
            <a:r>
              <a:rPr lang="en-GB" sz="800" dirty="0">
                <a:solidFill>
                  <a:schemeClr val="tx1"/>
                </a:solidFill>
              </a:rPr>
              <a:t>, D., </a:t>
            </a:r>
            <a:r>
              <a:rPr lang="en-GB" sz="800" dirty="0" err="1">
                <a:solidFill>
                  <a:schemeClr val="tx1"/>
                </a:solidFill>
              </a:rPr>
              <a:t>Gramaglia</a:t>
            </a:r>
            <a:r>
              <a:rPr lang="en-GB" sz="800" dirty="0">
                <a:solidFill>
                  <a:schemeClr val="tx1"/>
                </a:solidFill>
              </a:rPr>
              <a:t>, C., Guillaume, S., </a:t>
            </a:r>
            <a:r>
              <a:rPr lang="en-GB" sz="800" dirty="0" err="1">
                <a:solidFill>
                  <a:schemeClr val="tx1"/>
                </a:solidFill>
              </a:rPr>
              <a:t>Madeddu</a:t>
            </a:r>
            <a:r>
              <a:rPr lang="en-GB" sz="800" dirty="0">
                <a:solidFill>
                  <a:schemeClr val="tx1"/>
                </a:solidFill>
              </a:rPr>
              <a:t>, F. and </a:t>
            </a:r>
            <a:r>
              <a:rPr lang="en-GB" sz="800" dirty="0" err="1">
                <a:solidFill>
                  <a:schemeClr val="tx1"/>
                </a:solidFill>
              </a:rPr>
              <a:t>Courtet</a:t>
            </a:r>
            <a:r>
              <a:rPr lang="en-GB" sz="800" dirty="0">
                <a:solidFill>
                  <a:schemeClr val="tx1"/>
                </a:solidFill>
              </a:rPr>
              <a:t>, P., 2021. Euthanasia and assisted suicide in psychiatric patients: a systematic review of the literature. </a:t>
            </a:r>
            <a:r>
              <a:rPr lang="en-GB" sz="800" i="1" dirty="0">
                <a:solidFill>
                  <a:schemeClr val="tx1"/>
                </a:solidFill>
              </a:rPr>
              <a:t>Journal of Psychiatric Research</a:t>
            </a:r>
            <a:r>
              <a:rPr lang="en-GB" sz="800" dirty="0">
                <a:solidFill>
                  <a:schemeClr val="tx1"/>
                </a:solidFill>
              </a:rPr>
              <a:t>, </a:t>
            </a:r>
            <a:r>
              <a:rPr lang="en-GB" sz="800" i="1" dirty="0">
                <a:solidFill>
                  <a:schemeClr val="tx1"/>
                </a:solidFill>
              </a:rPr>
              <a:t>135</a:t>
            </a:r>
            <a:r>
              <a:rPr lang="en-GB" sz="800" dirty="0">
                <a:solidFill>
                  <a:schemeClr val="tx1"/>
                </a:solidFill>
              </a:rPr>
              <a:t>, pp.153-173.</a:t>
            </a:r>
          </a:p>
          <a:p>
            <a:r>
              <a:rPr lang="en-GB" sz="800" dirty="0" err="1">
                <a:solidFill>
                  <a:schemeClr val="tx1"/>
                </a:solidFill>
              </a:rPr>
              <a:t>Castelli</a:t>
            </a:r>
            <a:r>
              <a:rPr lang="en-GB" sz="800" dirty="0">
                <a:solidFill>
                  <a:schemeClr val="tx1"/>
                </a:solidFill>
              </a:rPr>
              <a:t> </a:t>
            </a:r>
            <a:r>
              <a:rPr lang="en-GB" sz="800" dirty="0" err="1">
                <a:solidFill>
                  <a:schemeClr val="tx1"/>
                </a:solidFill>
              </a:rPr>
              <a:t>Dransart</a:t>
            </a:r>
            <a:r>
              <a:rPr lang="en-GB" sz="800" dirty="0">
                <a:solidFill>
                  <a:schemeClr val="tx1"/>
                </a:solidFill>
              </a:rPr>
              <a:t>, D.A., </a:t>
            </a:r>
            <a:r>
              <a:rPr lang="en-GB" sz="800" dirty="0" err="1">
                <a:solidFill>
                  <a:schemeClr val="tx1"/>
                </a:solidFill>
              </a:rPr>
              <a:t>Lapierre</a:t>
            </a:r>
            <a:r>
              <a:rPr lang="en-GB" sz="800" dirty="0">
                <a:solidFill>
                  <a:schemeClr val="tx1"/>
                </a:solidFill>
              </a:rPr>
              <a:t>, S., </a:t>
            </a:r>
            <a:r>
              <a:rPr lang="en-GB" sz="800" dirty="0" err="1">
                <a:solidFill>
                  <a:schemeClr val="tx1"/>
                </a:solidFill>
              </a:rPr>
              <a:t>Erlangsen</a:t>
            </a:r>
            <a:r>
              <a:rPr lang="en-GB" sz="800" dirty="0">
                <a:solidFill>
                  <a:schemeClr val="tx1"/>
                </a:solidFill>
              </a:rPr>
              <a:t>, A., </a:t>
            </a:r>
            <a:r>
              <a:rPr lang="en-GB" sz="800" dirty="0" err="1">
                <a:solidFill>
                  <a:schemeClr val="tx1"/>
                </a:solidFill>
              </a:rPr>
              <a:t>Canetto</a:t>
            </a:r>
            <a:r>
              <a:rPr lang="en-GB" sz="800" dirty="0">
                <a:solidFill>
                  <a:schemeClr val="tx1"/>
                </a:solidFill>
              </a:rPr>
              <a:t>, S.S., </a:t>
            </a:r>
            <a:r>
              <a:rPr lang="en-GB" sz="800" dirty="0" err="1">
                <a:solidFill>
                  <a:schemeClr val="tx1"/>
                </a:solidFill>
              </a:rPr>
              <a:t>Heisel</a:t>
            </a:r>
            <a:r>
              <a:rPr lang="en-GB" sz="800" dirty="0">
                <a:solidFill>
                  <a:schemeClr val="tx1"/>
                </a:solidFill>
              </a:rPr>
              <a:t>, M., Draper, B., Lindner, R., Richard-</a:t>
            </a:r>
            <a:r>
              <a:rPr lang="en-GB" sz="800" dirty="0" err="1">
                <a:solidFill>
                  <a:schemeClr val="tx1"/>
                </a:solidFill>
              </a:rPr>
              <a:t>Devantoy</a:t>
            </a:r>
            <a:r>
              <a:rPr lang="en-GB" sz="800" dirty="0">
                <a:solidFill>
                  <a:schemeClr val="tx1"/>
                </a:solidFill>
              </a:rPr>
              <a:t>, S., Cheung, G., </a:t>
            </a:r>
            <a:r>
              <a:rPr lang="en-GB" sz="800" dirty="0" err="1">
                <a:solidFill>
                  <a:schemeClr val="tx1"/>
                </a:solidFill>
              </a:rPr>
              <a:t>Scocco</a:t>
            </a:r>
            <a:r>
              <a:rPr lang="en-GB" sz="800" dirty="0">
                <a:solidFill>
                  <a:schemeClr val="tx1"/>
                </a:solidFill>
              </a:rPr>
              <a:t>, P. and </a:t>
            </a:r>
            <a:r>
              <a:rPr lang="en-GB" sz="800" dirty="0" err="1">
                <a:solidFill>
                  <a:schemeClr val="tx1"/>
                </a:solidFill>
              </a:rPr>
              <a:t>Gusmao</a:t>
            </a:r>
            <a:r>
              <a:rPr lang="en-GB" sz="800" dirty="0">
                <a:solidFill>
                  <a:schemeClr val="tx1"/>
                </a:solidFill>
              </a:rPr>
              <a:t>, R., 2021. A systematic review of older adults’ request for or attitude toward euthanasia or assisted-suicide. </a:t>
            </a:r>
            <a:r>
              <a:rPr lang="en-GB" sz="800" i="1" dirty="0">
                <a:solidFill>
                  <a:schemeClr val="tx1"/>
                </a:solidFill>
              </a:rPr>
              <a:t>Aging &amp; mental health</a:t>
            </a:r>
            <a:r>
              <a:rPr lang="en-GB" sz="800" dirty="0">
                <a:solidFill>
                  <a:schemeClr val="tx1"/>
                </a:solidFill>
              </a:rPr>
              <a:t>, </a:t>
            </a:r>
            <a:r>
              <a:rPr lang="en-GB" sz="800" i="1" dirty="0">
                <a:solidFill>
                  <a:schemeClr val="tx1"/>
                </a:solidFill>
              </a:rPr>
              <a:t>25</a:t>
            </a:r>
            <a:r>
              <a:rPr lang="en-GB" sz="800" dirty="0">
                <a:solidFill>
                  <a:schemeClr val="tx1"/>
                </a:solidFill>
              </a:rPr>
              <a:t>(3), pp.420-430.</a:t>
            </a:r>
          </a:p>
          <a:p>
            <a:r>
              <a:rPr lang="en-GB" sz="800" dirty="0" err="1">
                <a:solidFill>
                  <a:schemeClr val="tx1"/>
                </a:solidFill>
              </a:rPr>
              <a:t>Chapple</a:t>
            </a:r>
            <a:r>
              <a:rPr lang="en-GB" sz="800" dirty="0">
                <a:solidFill>
                  <a:schemeClr val="tx1"/>
                </a:solidFill>
              </a:rPr>
              <a:t>, A., </a:t>
            </a:r>
            <a:r>
              <a:rPr lang="en-GB" sz="800" dirty="0" err="1">
                <a:solidFill>
                  <a:schemeClr val="tx1"/>
                </a:solidFill>
              </a:rPr>
              <a:t>Ziebland</a:t>
            </a:r>
            <a:r>
              <a:rPr lang="en-GB" sz="800" dirty="0">
                <a:solidFill>
                  <a:schemeClr val="tx1"/>
                </a:solidFill>
              </a:rPr>
              <a:t>, S., McPherson, A. and </a:t>
            </a:r>
            <a:r>
              <a:rPr lang="en-GB" sz="800" dirty="0" err="1">
                <a:solidFill>
                  <a:schemeClr val="tx1"/>
                </a:solidFill>
              </a:rPr>
              <a:t>Herxheimer</a:t>
            </a:r>
            <a:r>
              <a:rPr lang="en-GB" sz="800" dirty="0">
                <a:solidFill>
                  <a:schemeClr val="tx1"/>
                </a:solidFill>
              </a:rPr>
              <a:t>, A., 2016. What people close to death say about euthanasia and assisted suicide: a qualitative study. </a:t>
            </a:r>
            <a:r>
              <a:rPr lang="en-GB" sz="800" i="1" dirty="0">
                <a:solidFill>
                  <a:schemeClr val="tx1"/>
                </a:solidFill>
              </a:rPr>
              <a:t>Journal of Medical Ethics</a:t>
            </a:r>
            <a:r>
              <a:rPr lang="en-GB" sz="800" dirty="0">
                <a:solidFill>
                  <a:schemeClr val="tx1"/>
                </a:solidFill>
              </a:rPr>
              <a:t>, </a:t>
            </a:r>
            <a:r>
              <a:rPr lang="en-GB" sz="800" i="1" dirty="0">
                <a:solidFill>
                  <a:schemeClr val="tx1"/>
                </a:solidFill>
              </a:rPr>
              <a:t>32</a:t>
            </a:r>
            <a:r>
              <a:rPr lang="en-GB" sz="800" dirty="0">
                <a:solidFill>
                  <a:schemeClr val="tx1"/>
                </a:solidFill>
              </a:rPr>
              <a:t>(12), pp.706-710.</a:t>
            </a:r>
          </a:p>
          <a:p>
            <a:r>
              <a:rPr lang="en-GB" sz="800" dirty="0" err="1">
                <a:solidFill>
                  <a:schemeClr val="tx1"/>
                </a:solidFill>
              </a:rPr>
              <a:t>Chapple</a:t>
            </a:r>
            <a:r>
              <a:rPr lang="en-GB" sz="800" dirty="0">
                <a:solidFill>
                  <a:schemeClr val="tx1"/>
                </a:solidFill>
              </a:rPr>
              <a:t>, A., </a:t>
            </a:r>
            <a:r>
              <a:rPr lang="en-GB" sz="800" dirty="0" err="1">
                <a:solidFill>
                  <a:schemeClr val="tx1"/>
                </a:solidFill>
              </a:rPr>
              <a:t>Ziebland</a:t>
            </a:r>
            <a:r>
              <a:rPr lang="en-GB" sz="800" dirty="0">
                <a:solidFill>
                  <a:schemeClr val="tx1"/>
                </a:solidFill>
              </a:rPr>
              <a:t>, S., McPherson, A. and </a:t>
            </a:r>
            <a:r>
              <a:rPr lang="en-GB" sz="800" dirty="0" err="1">
                <a:solidFill>
                  <a:schemeClr val="tx1"/>
                </a:solidFill>
              </a:rPr>
              <a:t>Herxheimer</a:t>
            </a:r>
            <a:r>
              <a:rPr lang="en-GB" sz="800" dirty="0">
                <a:solidFill>
                  <a:schemeClr val="tx1"/>
                </a:solidFill>
              </a:rPr>
              <a:t>, A., 2016. What people close to death say about euthanasia and assisted suicide: a qualitative study. </a:t>
            </a:r>
            <a:r>
              <a:rPr lang="en-GB" sz="800" i="1" dirty="0">
                <a:solidFill>
                  <a:schemeClr val="tx1"/>
                </a:solidFill>
              </a:rPr>
              <a:t>Journal of Medical Ethics</a:t>
            </a:r>
            <a:r>
              <a:rPr lang="en-GB" sz="800" dirty="0">
                <a:solidFill>
                  <a:schemeClr val="tx1"/>
                </a:solidFill>
              </a:rPr>
              <a:t>, </a:t>
            </a:r>
            <a:r>
              <a:rPr lang="en-GB" sz="800" i="1" dirty="0">
                <a:solidFill>
                  <a:schemeClr val="tx1"/>
                </a:solidFill>
              </a:rPr>
              <a:t>32</a:t>
            </a:r>
            <a:r>
              <a:rPr lang="en-GB" sz="800" dirty="0">
                <a:solidFill>
                  <a:schemeClr val="tx1"/>
                </a:solidFill>
              </a:rPr>
              <a:t>(12), pp.706-710.</a:t>
            </a:r>
          </a:p>
          <a:p>
            <a:r>
              <a:rPr lang="en-GB" sz="800" dirty="0">
                <a:solidFill>
                  <a:schemeClr val="tx1"/>
                </a:solidFill>
              </a:rPr>
              <a:t>Dickinson, G.E., Lancaster, C.J., Clark, D., </a:t>
            </a:r>
            <a:r>
              <a:rPr lang="en-GB" sz="800" dirty="0" err="1">
                <a:solidFill>
                  <a:schemeClr val="tx1"/>
                </a:solidFill>
              </a:rPr>
              <a:t>Ahmedzai</a:t>
            </a:r>
            <a:r>
              <a:rPr lang="en-GB" sz="800" dirty="0">
                <a:solidFill>
                  <a:schemeClr val="tx1"/>
                </a:solidFill>
              </a:rPr>
              <a:t>, S.H. and Noble, W., 2012. UK PHYSICIANS'ATTITUDES TOWARD ACTIVE VOLUNTARY EUTHANASIA AND PHYSICIAN-ASSISTED SUICIDE. </a:t>
            </a:r>
            <a:r>
              <a:rPr lang="en-GB" sz="800" i="1" dirty="0">
                <a:solidFill>
                  <a:schemeClr val="tx1"/>
                </a:solidFill>
              </a:rPr>
              <a:t>Death studies</a:t>
            </a:r>
            <a:r>
              <a:rPr lang="en-GB" sz="800" dirty="0">
                <a:solidFill>
                  <a:schemeClr val="tx1"/>
                </a:solidFill>
              </a:rPr>
              <a:t>, </a:t>
            </a:r>
            <a:r>
              <a:rPr lang="en-GB" sz="800" i="1" dirty="0">
                <a:solidFill>
                  <a:schemeClr val="tx1"/>
                </a:solidFill>
              </a:rPr>
              <a:t>26</a:t>
            </a:r>
            <a:r>
              <a:rPr lang="en-GB" sz="800" dirty="0">
                <a:solidFill>
                  <a:schemeClr val="tx1"/>
                </a:solidFill>
              </a:rPr>
              <a:t>(6), pp.479-490.</a:t>
            </a:r>
          </a:p>
          <a:p>
            <a:r>
              <a:rPr lang="en-GB" sz="800" dirty="0">
                <a:solidFill>
                  <a:schemeClr val="tx1"/>
                </a:solidFill>
              </a:rPr>
              <a:t>Muller, M.T., </a:t>
            </a:r>
            <a:r>
              <a:rPr lang="en-GB" sz="800" dirty="0" err="1">
                <a:solidFill>
                  <a:schemeClr val="tx1"/>
                </a:solidFill>
              </a:rPr>
              <a:t>Kimsma</a:t>
            </a:r>
            <a:r>
              <a:rPr lang="en-GB" sz="800" dirty="0">
                <a:solidFill>
                  <a:schemeClr val="tx1"/>
                </a:solidFill>
              </a:rPr>
              <a:t>, G.K. and van der </a:t>
            </a:r>
            <a:r>
              <a:rPr lang="en-GB" sz="800" dirty="0" err="1">
                <a:solidFill>
                  <a:schemeClr val="tx1"/>
                </a:solidFill>
              </a:rPr>
              <a:t>Wal</a:t>
            </a:r>
            <a:r>
              <a:rPr lang="en-GB" sz="800" dirty="0">
                <a:solidFill>
                  <a:schemeClr val="tx1"/>
                </a:solidFill>
              </a:rPr>
              <a:t>, G., 2015. Euthanasia and assisted suicide: facts, figures and fancies with special regard to old age. </a:t>
            </a:r>
            <a:r>
              <a:rPr lang="en-GB" sz="800" i="1" dirty="0">
                <a:solidFill>
                  <a:schemeClr val="tx1"/>
                </a:solidFill>
              </a:rPr>
              <a:t>Drugs &amp; aging</a:t>
            </a:r>
            <a:r>
              <a:rPr lang="en-GB" sz="800" dirty="0">
                <a:solidFill>
                  <a:schemeClr val="tx1"/>
                </a:solidFill>
              </a:rPr>
              <a:t>, </a:t>
            </a:r>
            <a:r>
              <a:rPr lang="en-GB" sz="800" i="1" dirty="0">
                <a:solidFill>
                  <a:schemeClr val="tx1"/>
                </a:solidFill>
              </a:rPr>
              <a:t>13</a:t>
            </a:r>
            <a:r>
              <a:rPr lang="en-GB" sz="800" dirty="0">
                <a:solidFill>
                  <a:schemeClr val="tx1"/>
                </a:solidFill>
              </a:rPr>
              <a:t>, pp.185-191.</a:t>
            </a:r>
          </a:p>
          <a:p>
            <a:r>
              <a:rPr lang="en-GB" sz="800" dirty="0">
                <a:solidFill>
                  <a:schemeClr val="tx1"/>
                </a:solidFill>
              </a:rPr>
              <a:t>Pereira, J., 2011. Legalizing euthanasia or assisted suicide: the illusion of safeguards and controls. </a:t>
            </a:r>
            <a:r>
              <a:rPr lang="en-GB" sz="800" i="1" dirty="0">
                <a:solidFill>
                  <a:schemeClr val="tx1"/>
                </a:solidFill>
              </a:rPr>
              <a:t>Current Oncology</a:t>
            </a:r>
            <a:r>
              <a:rPr lang="en-GB" sz="800" dirty="0">
                <a:solidFill>
                  <a:schemeClr val="tx1"/>
                </a:solidFill>
              </a:rPr>
              <a:t>, </a:t>
            </a:r>
            <a:r>
              <a:rPr lang="en-GB" sz="800" i="1" dirty="0">
                <a:solidFill>
                  <a:schemeClr val="tx1"/>
                </a:solidFill>
              </a:rPr>
              <a:t>18</a:t>
            </a:r>
            <a:r>
              <a:rPr lang="en-GB" sz="800" dirty="0">
                <a:solidFill>
                  <a:schemeClr val="tx1"/>
                </a:solidFill>
              </a:rPr>
              <a:t>(2), pp.38-45.</a:t>
            </a:r>
          </a:p>
          <a:p>
            <a:r>
              <a:rPr lang="en-GB" sz="800" dirty="0" err="1">
                <a:solidFill>
                  <a:schemeClr val="tx1"/>
                </a:solidFill>
              </a:rPr>
              <a:t>Steck</a:t>
            </a:r>
            <a:r>
              <a:rPr lang="en-GB" sz="800" dirty="0">
                <a:solidFill>
                  <a:schemeClr val="tx1"/>
                </a:solidFill>
              </a:rPr>
              <a:t>, N., Egger, M., </a:t>
            </a:r>
            <a:r>
              <a:rPr lang="en-GB" sz="800" dirty="0" err="1">
                <a:solidFill>
                  <a:schemeClr val="tx1"/>
                </a:solidFill>
              </a:rPr>
              <a:t>Maessen</a:t>
            </a:r>
            <a:r>
              <a:rPr lang="en-GB" sz="800" dirty="0">
                <a:solidFill>
                  <a:schemeClr val="tx1"/>
                </a:solidFill>
              </a:rPr>
              <a:t>, M., </a:t>
            </a:r>
            <a:r>
              <a:rPr lang="en-GB" sz="800" dirty="0" err="1">
                <a:solidFill>
                  <a:schemeClr val="tx1"/>
                </a:solidFill>
              </a:rPr>
              <a:t>Reisch</a:t>
            </a:r>
            <a:r>
              <a:rPr lang="en-GB" sz="800" dirty="0">
                <a:solidFill>
                  <a:schemeClr val="tx1"/>
                </a:solidFill>
              </a:rPr>
              <a:t>, T. and </a:t>
            </a:r>
            <a:r>
              <a:rPr lang="en-GB" sz="800" dirty="0" err="1">
                <a:solidFill>
                  <a:schemeClr val="tx1"/>
                </a:solidFill>
              </a:rPr>
              <a:t>Zwahlen</a:t>
            </a:r>
            <a:r>
              <a:rPr lang="en-GB" sz="800" dirty="0">
                <a:solidFill>
                  <a:schemeClr val="tx1"/>
                </a:solidFill>
              </a:rPr>
              <a:t>, M., 2013. Euthanasia and assisted suicide in selected European countries and US states: systematic literature review. </a:t>
            </a:r>
            <a:r>
              <a:rPr lang="en-GB" sz="800" i="1" dirty="0">
                <a:solidFill>
                  <a:schemeClr val="tx1"/>
                </a:solidFill>
              </a:rPr>
              <a:t>Medical care</a:t>
            </a:r>
            <a:r>
              <a:rPr lang="en-GB" sz="800" dirty="0">
                <a:solidFill>
                  <a:schemeClr val="tx1"/>
                </a:solidFill>
              </a:rPr>
              <a:t>, pp.938-944.</a:t>
            </a:r>
          </a:p>
          <a:p>
            <a:r>
              <a:rPr lang="en-GB" sz="800" dirty="0">
                <a:solidFill>
                  <a:schemeClr val="tx1"/>
                </a:solidFill>
              </a:rPr>
              <a:t>Van der Maas, P.J., Van Der </a:t>
            </a:r>
            <a:r>
              <a:rPr lang="en-GB" sz="800" dirty="0" err="1">
                <a:solidFill>
                  <a:schemeClr val="tx1"/>
                </a:solidFill>
              </a:rPr>
              <a:t>Wal</a:t>
            </a:r>
            <a:r>
              <a:rPr lang="en-GB" sz="800" dirty="0">
                <a:solidFill>
                  <a:schemeClr val="tx1"/>
                </a:solidFill>
              </a:rPr>
              <a:t>, G., </a:t>
            </a:r>
            <a:r>
              <a:rPr lang="en-GB" sz="800" dirty="0" err="1">
                <a:solidFill>
                  <a:schemeClr val="tx1"/>
                </a:solidFill>
              </a:rPr>
              <a:t>Haverkate</a:t>
            </a:r>
            <a:r>
              <a:rPr lang="en-GB" sz="800" dirty="0">
                <a:solidFill>
                  <a:schemeClr val="tx1"/>
                </a:solidFill>
              </a:rPr>
              <a:t>, I., De </a:t>
            </a:r>
            <a:r>
              <a:rPr lang="en-GB" sz="800" dirty="0" err="1">
                <a:solidFill>
                  <a:schemeClr val="tx1"/>
                </a:solidFill>
              </a:rPr>
              <a:t>Graaff</a:t>
            </a:r>
            <a:r>
              <a:rPr lang="en-GB" sz="800" dirty="0">
                <a:solidFill>
                  <a:schemeClr val="tx1"/>
                </a:solidFill>
              </a:rPr>
              <a:t>, C.L., </a:t>
            </a:r>
            <a:r>
              <a:rPr lang="en-GB" sz="800" dirty="0" err="1">
                <a:solidFill>
                  <a:schemeClr val="tx1"/>
                </a:solidFill>
              </a:rPr>
              <a:t>Kester</a:t>
            </a:r>
            <a:r>
              <a:rPr lang="en-GB" sz="800" dirty="0">
                <a:solidFill>
                  <a:schemeClr val="tx1"/>
                </a:solidFill>
              </a:rPr>
              <a:t>, J.G., </a:t>
            </a:r>
            <a:r>
              <a:rPr lang="en-GB" sz="800" dirty="0" err="1">
                <a:solidFill>
                  <a:schemeClr val="tx1"/>
                </a:solidFill>
              </a:rPr>
              <a:t>Onwuteaka-Philipsen</a:t>
            </a:r>
            <a:r>
              <a:rPr lang="en-GB" sz="800" dirty="0">
                <a:solidFill>
                  <a:schemeClr val="tx1"/>
                </a:solidFill>
              </a:rPr>
              <a:t>, B.D., Van Der </a:t>
            </a:r>
            <a:r>
              <a:rPr lang="en-GB" sz="800" dirty="0" err="1">
                <a:solidFill>
                  <a:schemeClr val="tx1"/>
                </a:solidFill>
              </a:rPr>
              <a:t>Heide</a:t>
            </a:r>
            <a:r>
              <a:rPr lang="en-GB" sz="800" dirty="0">
                <a:solidFill>
                  <a:schemeClr val="tx1"/>
                </a:solidFill>
              </a:rPr>
              <a:t>, A., </a:t>
            </a:r>
            <a:r>
              <a:rPr lang="en-GB" sz="800" dirty="0" err="1">
                <a:solidFill>
                  <a:schemeClr val="tx1"/>
                </a:solidFill>
              </a:rPr>
              <a:t>Bosma</a:t>
            </a:r>
            <a:r>
              <a:rPr lang="en-GB" sz="800" dirty="0">
                <a:solidFill>
                  <a:schemeClr val="tx1"/>
                </a:solidFill>
              </a:rPr>
              <a:t>, J.M. and </a:t>
            </a:r>
            <a:r>
              <a:rPr lang="en-GB" sz="800" dirty="0" err="1">
                <a:solidFill>
                  <a:schemeClr val="tx1"/>
                </a:solidFill>
              </a:rPr>
              <a:t>Willems</a:t>
            </a:r>
            <a:r>
              <a:rPr lang="en-GB" sz="800" dirty="0">
                <a:solidFill>
                  <a:schemeClr val="tx1"/>
                </a:solidFill>
              </a:rPr>
              <a:t>, D.L., 2013. Euthanasia, physician-assisted suicide, and other medical practices involving the end of life in the Netherlands, 1990–1995. </a:t>
            </a:r>
            <a:r>
              <a:rPr lang="en-GB" sz="800" i="1" dirty="0">
                <a:solidFill>
                  <a:schemeClr val="tx1"/>
                </a:solidFill>
              </a:rPr>
              <a:t>New England Journal of Medicine</a:t>
            </a:r>
            <a:r>
              <a:rPr lang="en-GB" sz="800" dirty="0">
                <a:solidFill>
                  <a:schemeClr val="tx1"/>
                </a:solidFill>
              </a:rPr>
              <a:t>, </a:t>
            </a:r>
            <a:r>
              <a:rPr lang="en-GB" sz="800" i="1" dirty="0">
                <a:solidFill>
                  <a:schemeClr val="tx1"/>
                </a:solidFill>
              </a:rPr>
              <a:t>335</a:t>
            </a:r>
            <a:r>
              <a:rPr lang="en-GB" sz="800" dirty="0">
                <a:solidFill>
                  <a:schemeClr val="tx1"/>
                </a:solidFill>
              </a:rPr>
              <a:t>(22), pp.1699-1705.</a:t>
            </a:r>
          </a:p>
          <a:p>
            <a:r>
              <a:rPr lang="en-GB" sz="800" dirty="0">
                <a:solidFill>
                  <a:schemeClr val="tx1"/>
                </a:solidFill>
              </a:rPr>
              <a:t> </a:t>
            </a:r>
          </a:p>
          <a:p>
            <a:r>
              <a:rPr lang="en-GB" sz="800" dirty="0">
                <a:solidFill>
                  <a:schemeClr val="tx1"/>
                </a:solidFill>
              </a:rPr>
              <a:t> </a:t>
            </a:r>
          </a:p>
          <a:p>
            <a:r>
              <a:rPr lang="en-GB" sz="800" dirty="0">
                <a:solidFill>
                  <a:schemeClr val="tx1"/>
                </a:solidFill>
              </a:rPr>
              <a:t> </a:t>
            </a:r>
          </a:p>
          <a:p>
            <a:endParaRPr lang="en-GB" sz="800" dirty="0">
              <a:solidFill>
                <a:schemeClr val="tx1"/>
              </a:solidFill>
            </a:endParaRPr>
          </a:p>
        </p:txBody>
      </p:sp>
    </p:spTree>
    <p:extLst>
      <p:ext uri="{BB962C8B-B14F-4D97-AF65-F5344CB8AC3E}">
        <p14:creationId xmlns:p14="http://schemas.microsoft.com/office/powerpoint/2010/main" val="76438939"/>
      </p:ext>
    </p:extLst>
  </p:cSld>
  <p:clrMapOvr>
    <a:masterClrMapping/>
  </p:clrMapOvr>
</p:sld>
</file>

<file path=ppt/theme/theme1.xml><?xml version="1.0" encoding="utf-8"?>
<a:theme xmlns:a="http://schemas.openxmlformats.org/drawingml/2006/main" name="WelcomeDoc">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Segoe UI">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Welcome to PowerPoint.potx" id="{43699C43-EC89-4A55-9A99-3FD944590577}" vid="{3C36ED3A-1C33-4ECB-8650-37D568EF454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14" ma:contentTypeDescription="Create a new document." ma:contentTypeScope="" ma:versionID="a23a19de870040b4e8ed33c625c34aee">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5f3baeaae7548748b3d78b63e3167433"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SearchPropertie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_activity" ma:index="2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340dd18-0450-4afb-b5d1-97b484958e7b" xsi:nil="true"/>
  </documentManagement>
</p:properties>
</file>

<file path=customXml/itemProps1.xml><?xml version="1.0" encoding="utf-8"?>
<ds:datastoreItem xmlns:ds="http://schemas.openxmlformats.org/officeDocument/2006/customXml" ds:itemID="{1DEFC7C5-3430-462B-BAE9-FE87A8415F24}">
  <ds:schemaRefs>
    <ds:schemaRef ds:uri="http://schemas.microsoft.com/sharepoint/v3/contenttype/forms"/>
  </ds:schemaRefs>
</ds:datastoreItem>
</file>

<file path=customXml/itemProps2.xml><?xml version="1.0" encoding="utf-8"?>
<ds:datastoreItem xmlns:ds="http://schemas.openxmlformats.org/officeDocument/2006/customXml" ds:itemID="{57324542-5DE5-4AC3-B52A-A6AAF64704E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40dd18-0450-4afb-b5d1-97b484958e7b"/>
    <ds:schemaRef ds:uri="5861d064-84cb-4d90-8285-3b98c6fe96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E375831-64BF-4762-B390-B4BD2A0DE7C9}">
  <ds:schemaRefs>
    <ds:schemaRef ds:uri="http://schemas.microsoft.com/office/2006/documentManagement/types"/>
    <ds:schemaRef ds:uri="http://schemas.microsoft.com/office/infopath/2007/PartnerControls"/>
    <ds:schemaRef ds:uri="0340dd18-0450-4afb-b5d1-97b484958e7b"/>
    <ds:schemaRef ds:uri="http://purl.org/dc/elements/1.1/"/>
    <ds:schemaRef ds:uri="http://purl.org/dc/terms/"/>
    <ds:schemaRef ds:uri="http://www.w3.org/XML/1998/namespace"/>
    <ds:schemaRef ds:uri="http://purl.org/dc/dcmitype/"/>
    <ds:schemaRef ds:uri="http://schemas.openxmlformats.org/package/2006/metadata/core-properties"/>
    <ds:schemaRef ds:uri="5861d064-84cb-4d90-8285-3b98c6fe9678"/>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Welcome to PowerPoint 2013</Template>
  <TotalTime>0</TotalTime>
  <Words>3266</Words>
  <Application>Microsoft Office PowerPoint</Application>
  <PresentationFormat>Widescreen</PresentationFormat>
  <Paragraphs>103</Paragraphs>
  <Slides>9</Slides>
  <Notes>9</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WelcomeDoc</vt:lpstr>
      <vt:lpstr>Assessment 01 Debate Presentation</vt:lpstr>
      <vt:lpstr>Introduction</vt:lpstr>
      <vt:lpstr>Definition of Euthanasia and Assisted Suicide</vt:lpstr>
      <vt:lpstr>For Arguments on the Practice of Euthanasia in the UK, Specifically Focusing on Older People</vt:lpstr>
      <vt:lpstr>Against Arguments on the Practice of Euthanasia in the UK, Specifically Focusing on Older People: </vt:lpstr>
      <vt:lpstr>Laws governing euthanasia and assisted suicide in the UK  </vt:lpstr>
      <vt:lpstr>Planning for end of life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01 Debate Presentation</dc:title>
  <dc:creator/>
  <cp:keywords/>
  <cp:lastModifiedBy/>
  <cp:revision>36</cp:revision>
  <dcterms:created xsi:type="dcterms:W3CDTF">2023-06-20T18:27:55Z</dcterms:created>
  <dcterms:modified xsi:type="dcterms:W3CDTF">2023-06-23T11:12:16Z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