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2.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media/image1.svg" ContentType="image/svg+xml"/>
  <Override PartName="/ppt/media/image2.svg" ContentType="image/svg+xml"/>
  <Override PartName="/ppt/media/image3.svg" ContentType="image/svg+xml"/>
  <Override PartName="/ppt/media/image4.svg" ContentType="image/svg+xml"/>
  <Override PartName="/ppt/media/image5.svg" ContentType="image/svg+xml"/>
  <Override PartName="/ppt/media/image6.svg" ContentType="image/svg+xml"/>
  <Override PartName="/ppt/media/image7.svg" ContentType="image/svg+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599"/>
  </p:normalViewPr>
  <p:slideViewPr>
    <p:cSldViewPr snapToGrid="0">
      <p:cViewPr varScale="1">
        <p:scale>
          <a:sx n="106" d="100"/>
          <a:sy n="106" d="100"/>
        </p:scale>
        <p:origin x="7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5" Type="http://schemas.openxmlformats.org/officeDocument/2006/relationships/tableStyles" Target="tableStyles.xml"/><Relationship Id="rId14" Type="http://schemas.openxmlformats.org/officeDocument/2006/relationships/viewProps" Target="viewProps.xml"/><Relationship Id="rId13" Type="http://schemas.openxmlformats.org/officeDocument/2006/relationships/presProps" Target="presProps.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diagrams/_rels/data2.xml.rels><?xml version="1.0" encoding="UTF-8" standalone="yes"?>
<Relationships xmlns="http://schemas.openxmlformats.org/package/2006/relationships"><Relationship Id="rId9" Type="http://schemas.openxmlformats.org/officeDocument/2006/relationships/image" Target="../media/image12.png"/><Relationship Id="rId8" Type="http://schemas.openxmlformats.org/officeDocument/2006/relationships/image" Target="../media/image5.svg"/><Relationship Id="rId7" Type="http://schemas.openxmlformats.org/officeDocument/2006/relationships/image" Target="../media/image11.png"/><Relationship Id="rId6" Type="http://schemas.openxmlformats.org/officeDocument/2006/relationships/image" Target="../media/image4.svg"/><Relationship Id="rId5" Type="http://schemas.openxmlformats.org/officeDocument/2006/relationships/image" Target="../media/image10.png"/><Relationship Id="rId4" Type="http://schemas.openxmlformats.org/officeDocument/2006/relationships/image" Target="../media/image3.svg"/><Relationship Id="rId3" Type="http://schemas.openxmlformats.org/officeDocument/2006/relationships/image" Target="../media/image9.png"/><Relationship Id="rId2" Type="http://schemas.openxmlformats.org/officeDocument/2006/relationships/image" Target="../media/image2.svg"/><Relationship Id="rId12" Type="http://schemas.openxmlformats.org/officeDocument/2006/relationships/image" Target="../media/image7.svg"/><Relationship Id="rId11" Type="http://schemas.openxmlformats.org/officeDocument/2006/relationships/image" Target="../media/image13.png"/><Relationship Id="rId10" Type="http://schemas.openxmlformats.org/officeDocument/2006/relationships/image" Target="../media/image6.svg"/><Relationship Id="rId1" Type="http://schemas.openxmlformats.org/officeDocument/2006/relationships/image" Target="../media/image8.png"/></Relationships>
</file>

<file path=ppt/diagrams/_rels/drawing2.xml.rels><?xml version="1.0" encoding="UTF-8" standalone="yes"?>
<Relationships xmlns="http://schemas.openxmlformats.org/package/2006/relationships"><Relationship Id="rId9" Type="http://schemas.openxmlformats.org/officeDocument/2006/relationships/image" Target="../media/image12.png"/><Relationship Id="rId8" Type="http://schemas.openxmlformats.org/officeDocument/2006/relationships/image" Target="../media/image5.svg"/><Relationship Id="rId7" Type="http://schemas.openxmlformats.org/officeDocument/2006/relationships/image" Target="../media/image11.png"/><Relationship Id="rId6" Type="http://schemas.openxmlformats.org/officeDocument/2006/relationships/image" Target="../media/image4.svg"/><Relationship Id="rId5" Type="http://schemas.openxmlformats.org/officeDocument/2006/relationships/image" Target="../media/image10.png"/><Relationship Id="rId4" Type="http://schemas.openxmlformats.org/officeDocument/2006/relationships/image" Target="../media/image3.svg"/><Relationship Id="rId3" Type="http://schemas.openxmlformats.org/officeDocument/2006/relationships/image" Target="../media/image9.png"/><Relationship Id="rId2" Type="http://schemas.openxmlformats.org/officeDocument/2006/relationships/image" Target="../media/image2.svg"/><Relationship Id="rId12" Type="http://schemas.openxmlformats.org/officeDocument/2006/relationships/image" Target="../media/image7.svg"/><Relationship Id="rId11" Type="http://schemas.openxmlformats.org/officeDocument/2006/relationships/image" Target="../media/image13.png"/><Relationship Id="rId10" Type="http://schemas.openxmlformats.org/officeDocument/2006/relationships/image" Target="../media/image6.svg"/><Relationship Id="rId1"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848063DD-4B86-43C5-97DA-ED8EBD555135}"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F0569474-575F-4BB7-8178-FCB8461F55AF}">
      <dgm:prSet/>
      <dgm:spPr/>
      <dgm:t>
        <a:bodyPr/>
        <a:lstStyle/>
        <a:p>
          <a:r>
            <a:rPr lang="en-GB" dirty="0"/>
            <a:t>- It attained in the last fiscal time by the growth of 23.17% in its marketable vehicle section, which in real figures would be that they amounted to 376,456 units. </a:t>
          </a:r>
          <a:endParaRPr lang="en-US" dirty="0"/>
        </a:p>
      </dgm:t>
    </dgm:pt>
    <dgm:pt modelId="{650A63B7-82E4-433D-824A-9FB682E6EB16}" cxnId="{B01A86DC-06FE-434B-9E2E-150D3F35043D}" type="parTrans">
      <dgm:prSet/>
      <dgm:spPr/>
      <dgm:t>
        <a:bodyPr/>
        <a:lstStyle/>
        <a:p>
          <a:endParaRPr lang="en-US"/>
        </a:p>
      </dgm:t>
    </dgm:pt>
    <dgm:pt modelId="{4F676C3E-AD87-47D8-A5DA-DE7421205869}" cxnId="{B01A86DC-06FE-434B-9E2E-150D3F35043D}" type="sibTrans">
      <dgm:prSet/>
      <dgm:spPr/>
      <dgm:t>
        <a:bodyPr/>
        <a:lstStyle/>
        <a:p>
          <a:endParaRPr lang="en-US"/>
        </a:p>
      </dgm:t>
    </dgm:pt>
    <dgm:pt modelId="{D78CE4E5-CAEC-416D-8F30-9A8EAD1C5EB1}">
      <dgm:prSet/>
      <dgm:spPr/>
      <dgm:t>
        <a:bodyPr/>
        <a:lstStyle/>
        <a:p>
          <a:r>
            <a:rPr lang="en-GB" dirty="0"/>
            <a:t>- Tata caught up Honda Cars India to turn the fourth- largest automaker in India. With the launch of new models of its British attachment Jaguar Land Rover also re-collected its profitability and accelerated its market shares. </a:t>
          </a:r>
          <a:endParaRPr lang="en-US" dirty="0"/>
        </a:p>
      </dgm:t>
    </dgm:pt>
    <dgm:pt modelId="{97CA5DEA-908F-4F71-AF09-2D44C4DC1FD5}" cxnId="{CADDF864-62A3-4660-8B83-B508F194D549}" type="parTrans">
      <dgm:prSet/>
      <dgm:spPr/>
      <dgm:t>
        <a:bodyPr/>
        <a:lstStyle/>
        <a:p>
          <a:endParaRPr lang="en-US"/>
        </a:p>
      </dgm:t>
    </dgm:pt>
    <dgm:pt modelId="{A99FA26B-F3ED-44B5-BA87-946889083965}" cxnId="{CADDF864-62A3-4660-8B83-B508F194D549}" type="sibTrans">
      <dgm:prSet/>
      <dgm:spPr/>
      <dgm:t>
        <a:bodyPr/>
        <a:lstStyle/>
        <a:p>
          <a:endParaRPr lang="en-US"/>
        </a:p>
      </dgm:t>
    </dgm:pt>
    <dgm:pt modelId="{E9A56B65-6653-4DB2-8935-C023A8BF666A}">
      <dgm:prSet/>
      <dgm:spPr/>
      <dgm:t>
        <a:bodyPr/>
        <a:lstStyle/>
        <a:p>
          <a:r>
            <a:rPr lang="en-GB" dirty="0"/>
            <a:t>- TATA MOTORS lately introduced an electric interpretation of the world’s cheapest vehicle. Named NANO EV, the model marks the entry of the Indian company in the section of ecologically accurate motor vehicles. (N. Uma </a:t>
          </a:r>
          <a:r>
            <a:rPr lang="en-GB" dirty="0" err="1"/>
            <a:t>Maheswari</a:t>
          </a:r>
          <a:r>
            <a:rPr lang="en-GB" dirty="0"/>
            <a:t>, E. Muthu Kumar and R. Koushik, 2023)</a:t>
          </a:r>
          <a:endParaRPr lang="en-US" dirty="0"/>
        </a:p>
      </dgm:t>
    </dgm:pt>
    <dgm:pt modelId="{96388F15-5F96-454E-AD88-FD218BBADF90}" cxnId="{D56049B5-560A-468E-9D08-1E46DB587664}" type="parTrans">
      <dgm:prSet/>
      <dgm:spPr/>
      <dgm:t>
        <a:bodyPr/>
        <a:lstStyle/>
        <a:p>
          <a:endParaRPr lang="en-US"/>
        </a:p>
      </dgm:t>
    </dgm:pt>
    <dgm:pt modelId="{29958BE4-B53A-4122-B89B-B5DC7423B78B}" cxnId="{D56049B5-560A-468E-9D08-1E46DB587664}" type="sibTrans">
      <dgm:prSet/>
      <dgm:spPr/>
      <dgm:t>
        <a:bodyPr/>
        <a:lstStyle/>
        <a:p>
          <a:endParaRPr lang="en-US"/>
        </a:p>
      </dgm:t>
    </dgm:pt>
    <dgm:pt modelId="{BC82C4A3-0CAD-614B-BA71-D7AC0502532C}" type="pres">
      <dgm:prSet presAssocID="{848063DD-4B86-43C5-97DA-ED8EBD555135}" presName="outerComposite" presStyleCnt="0">
        <dgm:presLayoutVars>
          <dgm:chMax val="5"/>
          <dgm:dir/>
          <dgm:resizeHandles val="exact"/>
        </dgm:presLayoutVars>
      </dgm:prSet>
      <dgm:spPr/>
    </dgm:pt>
    <dgm:pt modelId="{24BEA32B-6026-5E4B-A534-2C7B2A0EF92A}" type="pres">
      <dgm:prSet presAssocID="{848063DD-4B86-43C5-97DA-ED8EBD555135}" presName="dummyMaxCanvas" presStyleCnt="0">
        <dgm:presLayoutVars/>
      </dgm:prSet>
      <dgm:spPr/>
    </dgm:pt>
    <dgm:pt modelId="{B74F0FD6-1C12-4149-9A53-0E65BDA765CA}" type="pres">
      <dgm:prSet presAssocID="{848063DD-4B86-43C5-97DA-ED8EBD555135}" presName="ThreeNodes_1" presStyleLbl="node1" presStyleIdx="0" presStyleCnt="3">
        <dgm:presLayoutVars>
          <dgm:bulletEnabled val="1"/>
        </dgm:presLayoutVars>
      </dgm:prSet>
      <dgm:spPr/>
    </dgm:pt>
    <dgm:pt modelId="{6D101212-5B40-0A45-9105-7FCE159120D2}" type="pres">
      <dgm:prSet presAssocID="{848063DD-4B86-43C5-97DA-ED8EBD555135}" presName="ThreeNodes_2" presStyleLbl="node1" presStyleIdx="1" presStyleCnt="3">
        <dgm:presLayoutVars>
          <dgm:bulletEnabled val="1"/>
        </dgm:presLayoutVars>
      </dgm:prSet>
      <dgm:spPr/>
    </dgm:pt>
    <dgm:pt modelId="{4EE04021-43EF-2F48-9733-F9C3AC70A949}" type="pres">
      <dgm:prSet presAssocID="{848063DD-4B86-43C5-97DA-ED8EBD555135}" presName="ThreeNodes_3" presStyleLbl="node1" presStyleIdx="2" presStyleCnt="3">
        <dgm:presLayoutVars>
          <dgm:bulletEnabled val="1"/>
        </dgm:presLayoutVars>
      </dgm:prSet>
      <dgm:spPr/>
    </dgm:pt>
    <dgm:pt modelId="{7D790F50-2FE2-0B40-A964-4C2E5B06FF6A}" type="pres">
      <dgm:prSet presAssocID="{848063DD-4B86-43C5-97DA-ED8EBD555135}" presName="ThreeConn_1-2" presStyleLbl="fgAccFollowNode1" presStyleIdx="0" presStyleCnt="2">
        <dgm:presLayoutVars>
          <dgm:bulletEnabled val="1"/>
        </dgm:presLayoutVars>
      </dgm:prSet>
      <dgm:spPr/>
    </dgm:pt>
    <dgm:pt modelId="{FAB3CACF-07D6-1542-A859-5867505EECA9}" type="pres">
      <dgm:prSet presAssocID="{848063DD-4B86-43C5-97DA-ED8EBD555135}" presName="ThreeConn_2-3" presStyleLbl="fgAccFollowNode1" presStyleIdx="1" presStyleCnt="2">
        <dgm:presLayoutVars>
          <dgm:bulletEnabled val="1"/>
        </dgm:presLayoutVars>
      </dgm:prSet>
      <dgm:spPr/>
    </dgm:pt>
    <dgm:pt modelId="{B5A680D2-8990-1740-A1FA-E0244AA503FF}" type="pres">
      <dgm:prSet presAssocID="{848063DD-4B86-43C5-97DA-ED8EBD555135}" presName="ThreeNodes_1_text" presStyleLbl="node1" presStyleIdx="2" presStyleCnt="3">
        <dgm:presLayoutVars>
          <dgm:bulletEnabled val="1"/>
        </dgm:presLayoutVars>
      </dgm:prSet>
      <dgm:spPr/>
    </dgm:pt>
    <dgm:pt modelId="{5F46535D-2024-134E-ABCB-01837B74A248}" type="pres">
      <dgm:prSet presAssocID="{848063DD-4B86-43C5-97DA-ED8EBD555135}" presName="ThreeNodes_2_text" presStyleLbl="node1" presStyleIdx="2" presStyleCnt="3">
        <dgm:presLayoutVars>
          <dgm:bulletEnabled val="1"/>
        </dgm:presLayoutVars>
      </dgm:prSet>
      <dgm:spPr/>
    </dgm:pt>
    <dgm:pt modelId="{714EEA93-800B-C844-A538-7E1BFFDF92B5}" type="pres">
      <dgm:prSet presAssocID="{848063DD-4B86-43C5-97DA-ED8EBD555135}" presName="ThreeNodes_3_text" presStyleLbl="node1" presStyleIdx="2" presStyleCnt="3">
        <dgm:presLayoutVars>
          <dgm:bulletEnabled val="1"/>
        </dgm:presLayoutVars>
      </dgm:prSet>
      <dgm:spPr/>
    </dgm:pt>
  </dgm:ptLst>
  <dgm:cxnLst>
    <dgm:cxn modelId="{9CABB30A-CB20-9D48-B5FE-199610E97FE5}" type="presOf" srcId="{D78CE4E5-CAEC-416D-8F30-9A8EAD1C5EB1}" destId="{5F46535D-2024-134E-ABCB-01837B74A248}" srcOrd="1" destOrd="0" presId="urn:microsoft.com/office/officeart/2005/8/layout/vProcess5"/>
    <dgm:cxn modelId="{0AA03B2A-E265-D544-878E-8174174D8606}" type="presOf" srcId="{4F676C3E-AD87-47D8-A5DA-DE7421205869}" destId="{7D790F50-2FE2-0B40-A964-4C2E5B06FF6A}" srcOrd="0" destOrd="0" presId="urn:microsoft.com/office/officeart/2005/8/layout/vProcess5"/>
    <dgm:cxn modelId="{C9FC6D51-9D35-5742-8E62-B8046B2F3603}" type="presOf" srcId="{848063DD-4B86-43C5-97DA-ED8EBD555135}" destId="{BC82C4A3-0CAD-614B-BA71-D7AC0502532C}" srcOrd="0" destOrd="0" presId="urn:microsoft.com/office/officeart/2005/8/layout/vProcess5"/>
    <dgm:cxn modelId="{629E7C52-E4F7-8B4D-AABE-AB82F9F87F09}" type="presOf" srcId="{D78CE4E5-CAEC-416D-8F30-9A8EAD1C5EB1}" destId="{6D101212-5B40-0A45-9105-7FCE159120D2}" srcOrd="0" destOrd="0" presId="urn:microsoft.com/office/officeart/2005/8/layout/vProcess5"/>
    <dgm:cxn modelId="{CADDF864-62A3-4660-8B83-B508F194D549}" srcId="{848063DD-4B86-43C5-97DA-ED8EBD555135}" destId="{D78CE4E5-CAEC-416D-8F30-9A8EAD1C5EB1}" srcOrd="1" destOrd="0" parTransId="{97CA5DEA-908F-4F71-AF09-2D44C4DC1FD5}" sibTransId="{A99FA26B-F3ED-44B5-BA87-946889083965}"/>
    <dgm:cxn modelId="{0009917F-58E9-8A4B-8AE1-A6ABBB91BA20}" type="presOf" srcId="{A99FA26B-F3ED-44B5-BA87-946889083965}" destId="{FAB3CACF-07D6-1542-A859-5867505EECA9}" srcOrd="0" destOrd="0" presId="urn:microsoft.com/office/officeart/2005/8/layout/vProcess5"/>
    <dgm:cxn modelId="{7F858883-B506-594F-9CE0-F9738A8B323D}" type="presOf" srcId="{F0569474-575F-4BB7-8178-FCB8461F55AF}" destId="{B5A680D2-8990-1740-A1FA-E0244AA503FF}" srcOrd="1" destOrd="0" presId="urn:microsoft.com/office/officeart/2005/8/layout/vProcess5"/>
    <dgm:cxn modelId="{EB67279B-B3CF-8E42-8C67-AA0669A98B69}" type="presOf" srcId="{E9A56B65-6653-4DB2-8935-C023A8BF666A}" destId="{4EE04021-43EF-2F48-9733-F9C3AC70A949}" srcOrd="0" destOrd="0" presId="urn:microsoft.com/office/officeart/2005/8/layout/vProcess5"/>
    <dgm:cxn modelId="{51424CA3-3BF4-6846-A938-A869D9A5C065}" type="presOf" srcId="{F0569474-575F-4BB7-8178-FCB8461F55AF}" destId="{B74F0FD6-1C12-4149-9A53-0E65BDA765CA}" srcOrd="0" destOrd="0" presId="urn:microsoft.com/office/officeart/2005/8/layout/vProcess5"/>
    <dgm:cxn modelId="{D56049B5-560A-468E-9D08-1E46DB587664}" srcId="{848063DD-4B86-43C5-97DA-ED8EBD555135}" destId="{E9A56B65-6653-4DB2-8935-C023A8BF666A}" srcOrd="2" destOrd="0" parTransId="{96388F15-5F96-454E-AD88-FD218BBADF90}" sibTransId="{29958BE4-B53A-4122-B89B-B5DC7423B78B}"/>
    <dgm:cxn modelId="{B01A86DC-06FE-434B-9E2E-150D3F35043D}" srcId="{848063DD-4B86-43C5-97DA-ED8EBD555135}" destId="{F0569474-575F-4BB7-8178-FCB8461F55AF}" srcOrd="0" destOrd="0" parTransId="{650A63B7-82E4-433D-824A-9FB682E6EB16}" sibTransId="{4F676C3E-AD87-47D8-A5DA-DE7421205869}"/>
    <dgm:cxn modelId="{552931F8-B217-B645-B15B-C26FEFDA158C}" type="presOf" srcId="{E9A56B65-6653-4DB2-8935-C023A8BF666A}" destId="{714EEA93-800B-C844-A538-7E1BFFDF92B5}" srcOrd="1" destOrd="0" presId="urn:microsoft.com/office/officeart/2005/8/layout/vProcess5"/>
    <dgm:cxn modelId="{A6D692BA-A58F-AB4C-8E03-0C856834BDA6}" type="presParOf" srcId="{BC82C4A3-0CAD-614B-BA71-D7AC0502532C}" destId="{24BEA32B-6026-5E4B-A534-2C7B2A0EF92A}" srcOrd="0" destOrd="0" presId="urn:microsoft.com/office/officeart/2005/8/layout/vProcess5"/>
    <dgm:cxn modelId="{F0973897-D7FE-854B-8BF2-38237C66B49F}" type="presParOf" srcId="{BC82C4A3-0CAD-614B-BA71-D7AC0502532C}" destId="{B74F0FD6-1C12-4149-9A53-0E65BDA765CA}" srcOrd="1" destOrd="0" presId="urn:microsoft.com/office/officeart/2005/8/layout/vProcess5"/>
    <dgm:cxn modelId="{B743F513-1F6D-A241-9630-6D55CAD42358}" type="presParOf" srcId="{BC82C4A3-0CAD-614B-BA71-D7AC0502532C}" destId="{6D101212-5B40-0A45-9105-7FCE159120D2}" srcOrd="2" destOrd="0" presId="urn:microsoft.com/office/officeart/2005/8/layout/vProcess5"/>
    <dgm:cxn modelId="{7B66EC59-CFEF-9746-9102-CEFDB8C4F5A1}" type="presParOf" srcId="{BC82C4A3-0CAD-614B-BA71-D7AC0502532C}" destId="{4EE04021-43EF-2F48-9733-F9C3AC70A949}" srcOrd="3" destOrd="0" presId="urn:microsoft.com/office/officeart/2005/8/layout/vProcess5"/>
    <dgm:cxn modelId="{858C1B94-A451-9644-95C4-239BEB91887A}" type="presParOf" srcId="{BC82C4A3-0CAD-614B-BA71-D7AC0502532C}" destId="{7D790F50-2FE2-0B40-A964-4C2E5B06FF6A}" srcOrd="4" destOrd="0" presId="urn:microsoft.com/office/officeart/2005/8/layout/vProcess5"/>
    <dgm:cxn modelId="{3A923BEE-F00A-FB47-A478-DD0160010165}" type="presParOf" srcId="{BC82C4A3-0CAD-614B-BA71-D7AC0502532C}" destId="{FAB3CACF-07D6-1542-A859-5867505EECA9}" srcOrd="5" destOrd="0" presId="urn:microsoft.com/office/officeart/2005/8/layout/vProcess5"/>
    <dgm:cxn modelId="{96559FED-C9C4-B643-8380-DDF3DA5CE653}" type="presParOf" srcId="{BC82C4A3-0CAD-614B-BA71-D7AC0502532C}" destId="{B5A680D2-8990-1740-A1FA-E0244AA503FF}" srcOrd="6" destOrd="0" presId="urn:microsoft.com/office/officeart/2005/8/layout/vProcess5"/>
    <dgm:cxn modelId="{3A03E1AB-1A24-C044-B680-9FFDC92892FC}" type="presParOf" srcId="{BC82C4A3-0CAD-614B-BA71-D7AC0502532C}" destId="{5F46535D-2024-134E-ABCB-01837B74A248}" srcOrd="7" destOrd="0" presId="urn:microsoft.com/office/officeart/2005/8/layout/vProcess5"/>
    <dgm:cxn modelId="{27324FB4-4EFD-BB4C-8B1E-B2220F15AC68}" type="presParOf" srcId="{BC82C4A3-0CAD-614B-BA71-D7AC0502532C}" destId="{714EEA93-800B-C844-A538-7E1BFFDF92B5}" srcOrd="8" destOrd="0" presId="urn:microsoft.com/office/officeart/2005/8/layout/vProcess5"/>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8BC278-20B6-4893-8AEB-3233D75BF22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7E7E55-C6A8-4B4B-9A67-378530D2A813}">
      <dgm:prSet custT="1"/>
      <dgm:spPr/>
      <dgm:t>
        <a:bodyPr/>
        <a:lstStyle/>
        <a:p>
          <a:r>
            <a:rPr lang="en-GB" sz="1400" dirty="0"/>
            <a:t>´  Tomeans pass customers' expectations. </a:t>
          </a:r>
          <a:endParaRPr lang="en-US" sz="1400" dirty="0"/>
        </a:p>
      </dgm:t>
    </dgm:pt>
    <dgm:pt modelId="{9578DD0C-EC18-4A64-929B-732639464729}" cxnId="{13DDA5B9-C7C8-449B-9C00-E323C43B5226}" type="parTrans">
      <dgm:prSet/>
      <dgm:spPr/>
      <dgm:t>
        <a:bodyPr/>
        <a:lstStyle/>
        <a:p>
          <a:endParaRPr lang="en-US"/>
        </a:p>
      </dgm:t>
    </dgm:pt>
    <dgm:pt modelId="{D15A465F-3E21-42B1-824E-23A3D622B5B9}" cxnId="{13DDA5B9-C7C8-449B-9C00-E323C43B5226}" type="sibTrans">
      <dgm:prSet/>
      <dgm:spPr/>
      <dgm:t>
        <a:bodyPr/>
        <a:lstStyle/>
        <a:p>
          <a:endParaRPr lang="en-US"/>
        </a:p>
      </dgm:t>
    </dgm:pt>
    <dgm:pt modelId="{2F35F254-BF3B-4BAE-84AC-50D85D6FC36F}">
      <dgm:prSet custT="1"/>
      <dgm:spPr/>
      <dgm:t>
        <a:bodyPr/>
        <a:lstStyle/>
        <a:p>
          <a:r>
            <a:rPr lang="en-GB" sz="1400" dirty="0"/>
            <a:t>´  To deliver hassle-free sales and service to the consumers. </a:t>
          </a:r>
          <a:endParaRPr lang="en-US" sz="1400" dirty="0"/>
        </a:p>
      </dgm:t>
    </dgm:pt>
    <dgm:pt modelId="{8CF27FAC-82C0-496B-9365-70B70E07A41C}" cxnId="{C5A9FAC0-9C77-41D1-9686-A2018BDE6A24}" type="parTrans">
      <dgm:prSet/>
      <dgm:spPr/>
      <dgm:t>
        <a:bodyPr/>
        <a:lstStyle/>
        <a:p>
          <a:endParaRPr lang="en-US"/>
        </a:p>
      </dgm:t>
    </dgm:pt>
    <dgm:pt modelId="{2050ACBA-6A74-443D-9FF3-6B9C69F914CC}" cxnId="{C5A9FAC0-9C77-41D1-9686-A2018BDE6A24}" type="sibTrans">
      <dgm:prSet/>
      <dgm:spPr/>
      <dgm:t>
        <a:bodyPr/>
        <a:lstStyle/>
        <a:p>
          <a:endParaRPr lang="en-US"/>
        </a:p>
      </dgm:t>
    </dgm:pt>
    <dgm:pt modelId="{72CE3C18-ED91-4ECB-99C3-7067540CDDA1}">
      <dgm:prSet custT="1"/>
      <dgm:spPr/>
      <dgm:t>
        <a:bodyPr/>
        <a:lstStyle/>
        <a:p>
          <a:r>
            <a:rPr lang="en-GB" sz="1400" dirty="0"/>
            <a:t>´  To achieve carbon neutrality for the CV segment by 2045. </a:t>
          </a:r>
          <a:endParaRPr lang="en-US" sz="1400" dirty="0"/>
        </a:p>
      </dgm:t>
    </dgm:pt>
    <dgm:pt modelId="{8A1A6E4A-FD62-4D5A-AD06-B340C0C84474}" cxnId="{2759B5DE-E08B-4AD1-8B96-6593FC5C6E6F}" type="parTrans">
      <dgm:prSet/>
      <dgm:spPr/>
      <dgm:t>
        <a:bodyPr/>
        <a:lstStyle/>
        <a:p>
          <a:endParaRPr lang="en-US"/>
        </a:p>
      </dgm:t>
    </dgm:pt>
    <dgm:pt modelId="{E482D6A0-D846-498F-95E4-AA85B8FE8676}" cxnId="{2759B5DE-E08B-4AD1-8B96-6593FC5C6E6F}" type="sibTrans">
      <dgm:prSet/>
      <dgm:spPr/>
      <dgm:t>
        <a:bodyPr/>
        <a:lstStyle/>
        <a:p>
          <a:endParaRPr lang="en-US"/>
        </a:p>
      </dgm:t>
    </dgm:pt>
    <dgm:pt modelId="{8F2B5084-CC56-48A3-867C-2D5E99B76B13}">
      <dgm:prSet custT="1"/>
      <dgm:spPr/>
      <dgm:t>
        <a:bodyPr/>
        <a:lstStyle/>
        <a:p>
          <a:r>
            <a:rPr lang="en-GB" sz="1400" dirty="0"/>
            <a:t>´  To achieve 30% of total car sales of electric models by 2030. </a:t>
          </a:r>
          <a:endParaRPr lang="en-US" sz="1400" dirty="0"/>
        </a:p>
      </dgm:t>
    </dgm:pt>
    <dgm:pt modelId="{66833391-67EE-44EE-A258-959436F393ED}" cxnId="{537DBB1D-2DCB-4B47-9C37-527CBCCC3FB7}" type="parTrans">
      <dgm:prSet/>
      <dgm:spPr/>
      <dgm:t>
        <a:bodyPr/>
        <a:lstStyle/>
        <a:p>
          <a:endParaRPr lang="en-US"/>
        </a:p>
      </dgm:t>
    </dgm:pt>
    <dgm:pt modelId="{3767CD95-BD75-434E-90C2-656FEC775B74}" cxnId="{537DBB1D-2DCB-4B47-9C37-527CBCCC3FB7}" type="sibTrans">
      <dgm:prSet/>
      <dgm:spPr/>
      <dgm:t>
        <a:bodyPr/>
        <a:lstStyle/>
        <a:p>
          <a:endParaRPr lang="en-US"/>
        </a:p>
      </dgm:t>
    </dgm:pt>
    <dgm:pt modelId="{1559D58B-6CA9-4FB6-BDBD-931A1F559ECD}">
      <dgm:prSet custT="1"/>
      <dgm:spPr/>
      <dgm:t>
        <a:bodyPr/>
        <a:lstStyle/>
        <a:p>
          <a:r>
            <a:rPr lang="en-GB" sz="1400" dirty="0"/>
            <a:t>´  Planning to make Jaguar and all electric brand by 2025. </a:t>
          </a:r>
          <a:endParaRPr lang="en-US" sz="1400" dirty="0"/>
        </a:p>
      </dgm:t>
    </dgm:pt>
    <dgm:pt modelId="{2263010F-5AC6-4004-A9F8-ADDED28336B7}" cxnId="{5D2F71A6-7485-4E3D-AC3C-71EB38E17108}" type="parTrans">
      <dgm:prSet/>
      <dgm:spPr/>
      <dgm:t>
        <a:bodyPr/>
        <a:lstStyle/>
        <a:p>
          <a:endParaRPr lang="en-US"/>
        </a:p>
      </dgm:t>
    </dgm:pt>
    <dgm:pt modelId="{BF63D39E-4BD9-4ED1-91BB-E8079BD978C4}" cxnId="{5D2F71A6-7485-4E3D-AC3C-71EB38E17108}" type="sibTrans">
      <dgm:prSet/>
      <dgm:spPr/>
      <dgm:t>
        <a:bodyPr/>
        <a:lstStyle/>
        <a:p>
          <a:endParaRPr lang="en-US"/>
        </a:p>
      </dgm:t>
    </dgm:pt>
    <dgm:pt modelId="{63CB6567-E827-4D3F-9DF0-72D391B53033}">
      <dgm:prSet custT="1"/>
      <dgm:spPr/>
      <dgm:t>
        <a:bodyPr/>
        <a:lstStyle/>
        <a:p>
          <a:r>
            <a:rPr lang="en-GB" sz="1400" dirty="0"/>
            <a:t>´  To expand global market foot print in future. </a:t>
          </a:r>
          <a:endParaRPr lang="en-US" sz="1400" dirty="0"/>
        </a:p>
      </dgm:t>
    </dgm:pt>
    <dgm:pt modelId="{FFB204BB-2FCA-43F5-9A28-F8B383ED5F79}" cxnId="{2BF30E15-89E8-482E-B5FC-C762849775A1}" type="parTrans">
      <dgm:prSet/>
      <dgm:spPr/>
      <dgm:t>
        <a:bodyPr/>
        <a:lstStyle/>
        <a:p>
          <a:endParaRPr lang="en-US"/>
        </a:p>
      </dgm:t>
    </dgm:pt>
    <dgm:pt modelId="{122C60E9-1BCA-4F1D-869A-51BAF1EAC283}" cxnId="{2BF30E15-89E8-482E-B5FC-C762849775A1}" type="sibTrans">
      <dgm:prSet/>
      <dgm:spPr/>
      <dgm:t>
        <a:bodyPr/>
        <a:lstStyle/>
        <a:p>
          <a:endParaRPr lang="en-US"/>
        </a:p>
      </dgm:t>
    </dgm:pt>
    <dgm:pt modelId="{825BFC66-8851-4705-BC67-23CF757188FC}" type="pres">
      <dgm:prSet presAssocID="{978BC278-20B6-4893-8AEB-3233D75BF220}" presName="root" presStyleCnt="0">
        <dgm:presLayoutVars>
          <dgm:dir/>
          <dgm:resizeHandles val="exact"/>
        </dgm:presLayoutVars>
      </dgm:prSet>
      <dgm:spPr/>
    </dgm:pt>
    <dgm:pt modelId="{223693D1-E328-40B4-A3EF-61D8C83D3A5B}" type="pres">
      <dgm:prSet presAssocID="{7F7E7E55-C6A8-4B4B-9A67-378530D2A813}" presName="compNode" presStyleCnt="0"/>
      <dgm:spPr/>
    </dgm:pt>
    <dgm:pt modelId="{6A69575C-187B-4273-9CAA-FF60CF5DEE41}" type="pres">
      <dgm:prSet presAssocID="{7F7E7E55-C6A8-4B4B-9A67-378530D2A81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3E47C3B0-C0FF-496A-B563-8E07D43E17D8}" type="pres">
      <dgm:prSet presAssocID="{7F7E7E55-C6A8-4B4B-9A67-378530D2A813}" presName="spaceRect" presStyleCnt="0"/>
      <dgm:spPr/>
    </dgm:pt>
    <dgm:pt modelId="{BD274BD0-867C-4E88-9AE4-9FAFAA930E8F}" type="pres">
      <dgm:prSet presAssocID="{7F7E7E55-C6A8-4B4B-9A67-378530D2A813}" presName="textRect" presStyleLbl="revTx" presStyleIdx="0" presStyleCnt="6">
        <dgm:presLayoutVars>
          <dgm:chMax val="1"/>
          <dgm:chPref val="1"/>
        </dgm:presLayoutVars>
      </dgm:prSet>
      <dgm:spPr/>
    </dgm:pt>
    <dgm:pt modelId="{5AB7E6C8-9DE0-4916-BAF3-8FB104C3FDA3}" type="pres">
      <dgm:prSet presAssocID="{D15A465F-3E21-42B1-824E-23A3D622B5B9}" presName="sibTrans" presStyleCnt="0"/>
      <dgm:spPr/>
    </dgm:pt>
    <dgm:pt modelId="{9C32062A-1BAE-4959-B3EC-B96A6532D530}" type="pres">
      <dgm:prSet presAssocID="{2F35F254-BF3B-4BAE-84AC-50D85D6FC36F}" presName="compNode" presStyleCnt="0"/>
      <dgm:spPr/>
    </dgm:pt>
    <dgm:pt modelId="{52A49B6D-D55F-4F84-8792-338EBC6196F9}" type="pres">
      <dgm:prSet presAssocID="{2F35F254-BF3B-4BAE-84AC-50D85D6FC36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6D66C38A-D12B-4742-B48B-64276302A111}" type="pres">
      <dgm:prSet presAssocID="{2F35F254-BF3B-4BAE-84AC-50D85D6FC36F}" presName="spaceRect" presStyleCnt="0"/>
      <dgm:spPr/>
    </dgm:pt>
    <dgm:pt modelId="{2F85B537-7AA3-4EBB-B3E2-FBCB6D550C52}" type="pres">
      <dgm:prSet presAssocID="{2F35F254-BF3B-4BAE-84AC-50D85D6FC36F}" presName="textRect" presStyleLbl="revTx" presStyleIdx="1" presStyleCnt="6">
        <dgm:presLayoutVars>
          <dgm:chMax val="1"/>
          <dgm:chPref val="1"/>
        </dgm:presLayoutVars>
      </dgm:prSet>
      <dgm:spPr/>
    </dgm:pt>
    <dgm:pt modelId="{18332AF1-73AD-49DA-B493-133F5E11AC38}" type="pres">
      <dgm:prSet presAssocID="{2050ACBA-6A74-443D-9FF3-6B9C69F914CC}" presName="sibTrans" presStyleCnt="0"/>
      <dgm:spPr/>
    </dgm:pt>
    <dgm:pt modelId="{9053AC25-C740-47B0-8F5B-5AD1BD7E7A3D}" type="pres">
      <dgm:prSet presAssocID="{72CE3C18-ED91-4ECB-99C3-7067540CDDA1}" presName="compNode" presStyleCnt="0"/>
      <dgm:spPr/>
    </dgm:pt>
    <dgm:pt modelId="{CC90D2B2-A70C-40E3-B0D7-7C9CA8E50B31}" type="pres">
      <dgm:prSet presAssocID="{72CE3C18-ED91-4ECB-99C3-7067540CDDA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2992EC88-0914-4108-B760-1AA5D16C05C6}" type="pres">
      <dgm:prSet presAssocID="{72CE3C18-ED91-4ECB-99C3-7067540CDDA1}" presName="spaceRect" presStyleCnt="0"/>
      <dgm:spPr/>
    </dgm:pt>
    <dgm:pt modelId="{BD38BC58-6632-4654-86B8-D8C5A02DADC0}" type="pres">
      <dgm:prSet presAssocID="{72CE3C18-ED91-4ECB-99C3-7067540CDDA1}" presName="textRect" presStyleLbl="revTx" presStyleIdx="2" presStyleCnt="6">
        <dgm:presLayoutVars>
          <dgm:chMax val="1"/>
          <dgm:chPref val="1"/>
        </dgm:presLayoutVars>
      </dgm:prSet>
      <dgm:spPr/>
    </dgm:pt>
    <dgm:pt modelId="{51119CFD-5FB1-49D8-9BFF-B6CDB7590043}" type="pres">
      <dgm:prSet presAssocID="{E482D6A0-D846-498F-95E4-AA85B8FE8676}" presName="sibTrans" presStyleCnt="0"/>
      <dgm:spPr/>
    </dgm:pt>
    <dgm:pt modelId="{B46F61A9-7BC9-4032-8994-6FB3AEBC017A}" type="pres">
      <dgm:prSet presAssocID="{8F2B5084-CC56-48A3-867C-2D5E99B76B13}" presName="compNode" presStyleCnt="0"/>
      <dgm:spPr/>
    </dgm:pt>
    <dgm:pt modelId="{CC51F541-A5E5-4BB8-9186-A2835298F3CD}" type="pres">
      <dgm:prSet presAssocID="{8F2B5084-CC56-48A3-867C-2D5E99B76B1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pt>
    <dgm:pt modelId="{97F1767A-7B71-4D1F-88B1-1CB61ED86DD5}" type="pres">
      <dgm:prSet presAssocID="{8F2B5084-CC56-48A3-867C-2D5E99B76B13}" presName="spaceRect" presStyleCnt="0"/>
      <dgm:spPr/>
    </dgm:pt>
    <dgm:pt modelId="{16936881-D73E-40BB-BE89-59287C15164C}" type="pres">
      <dgm:prSet presAssocID="{8F2B5084-CC56-48A3-867C-2D5E99B76B13}" presName="textRect" presStyleLbl="revTx" presStyleIdx="3" presStyleCnt="6">
        <dgm:presLayoutVars>
          <dgm:chMax val="1"/>
          <dgm:chPref val="1"/>
        </dgm:presLayoutVars>
      </dgm:prSet>
      <dgm:spPr/>
    </dgm:pt>
    <dgm:pt modelId="{8289FECC-E85F-45C7-9087-8C44B7890A3F}" type="pres">
      <dgm:prSet presAssocID="{3767CD95-BD75-434E-90C2-656FEC775B74}" presName="sibTrans" presStyleCnt="0"/>
      <dgm:spPr/>
    </dgm:pt>
    <dgm:pt modelId="{19333E5C-5C54-40DF-BB14-B30A73B5DA45}" type="pres">
      <dgm:prSet presAssocID="{1559D58B-6CA9-4FB6-BDBD-931A1F559ECD}" presName="compNode" presStyleCnt="0"/>
      <dgm:spPr/>
    </dgm:pt>
    <dgm:pt modelId="{D9355594-11E8-4A64-90F1-B104099BF5AF}" type="pres">
      <dgm:prSet presAssocID="{1559D58B-6CA9-4FB6-BDBD-931A1F559EC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pt>
    <dgm:pt modelId="{B73DC072-29E2-4624-A854-2299CCA6ABBF}" type="pres">
      <dgm:prSet presAssocID="{1559D58B-6CA9-4FB6-BDBD-931A1F559ECD}" presName="spaceRect" presStyleCnt="0"/>
      <dgm:spPr/>
    </dgm:pt>
    <dgm:pt modelId="{042E5613-9510-45C1-8A8C-26A5FBA01421}" type="pres">
      <dgm:prSet presAssocID="{1559D58B-6CA9-4FB6-BDBD-931A1F559ECD}" presName="textRect" presStyleLbl="revTx" presStyleIdx="4" presStyleCnt="6">
        <dgm:presLayoutVars>
          <dgm:chMax val="1"/>
          <dgm:chPref val="1"/>
        </dgm:presLayoutVars>
      </dgm:prSet>
      <dgm:spPr/>
    </dgm:pt>
    <dgm:pt modelId="{A41F0E20-B4F0-4955-A593-83870C24E230}" type="pres">
      <dgm:prSet presAssocID="{BF63D39E-4BD9-4ED1-91BB-E8079BD978C4}" presName="sibTrans" presStyleCnt="0"/>
      <dgm:spPr/>
    </dgm:pt>
    <dgm:pt modelId="{77FA4261-24D0-45ED-8DC8-BBAF5BAAE5C6}" type="pres">
      <dgm:prSet presAssocID="{63CB6567-E827-4D3F-9DF0-72D391B53033}" presName="compNode" presStyleCnt="0"/>
      <dgm:spPr/>
    </dgm:pt>
    <dgm:pt modelId="{CF132BDC-0311-4D75-BA88-78670EE71939}" type="pres">
      <dgm:prSet presAssocID="{63CB6567-E827-4D3F-9DF0-72D391B5303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pt>
    <dgm:pt modelId="{66D9F27D-4101-4B1C-9C54-F1E52C63DA36}" type="pres">
      <dgm:prSet presAssocID="{63CB6567-E827-4D3F-9DF0-72D391B53033}" presName="spaceRect" presStyleCnt="0"/>
      <dgm:spPr/>
    </dgm:pt>
    <dgm:pt modelId="{3FC45E3C-4EFE-45C9-B913-4A9442E583E6}" type="pres">
      <dgm:prSet presAssocID="{63CB6567-E827-4D3F-9DF0-72D391B53033}" presName="textRect" presStyleLbl="revTx" presStyleIdx="5" presStyleCnt="6">
        <dgm:presLayoutVars>
          <dgm:chMax val="1"/>
          <dgm:chPref val="1"/>
        </dgm:presLayoutVars>
      </dgm:prSet>
      <dgm:spPr/>
    </dgm:pt>
  </dgm:ptLst>
  <dgm:cxnLst>
    <dgm:cxn modelId="{2BF30E15-89E8-482E-B5FC-C762849775A1}" srcId="{978BC278-20B6-4893-8AEB-3233D75BF220}" destId="{63CB6567-E827-4D3F-9DF0-72D391B53033}" srcOrd="5" destOrd="0" parTransId="{FFB204BB-2FCA-43F5-9A28-F8B383ED5F79}" sibTransId="{122C60E9-1BCA-4F1D-869A-51BAF1EAC283}"/>
    <dgm:cxn modelId="{C4CF1316-013D-4D51-980C-33940A817883}" type="presOf" srcId="{63CB6567-E827-4D3F-9DF0-72D391B53033}" destId="{3FC45E3C-4EFE-45C9-B913-4A9442E583E6}" srcOrd="0" destOrd="0" presId="urn:microsoft.com/office/officeart/2018/2/layout/IconLabelList"/>
    <dgm:cxn modelId="{537DBB1D-2DCB-4B47-9C37-527CBCCC3FB7}" srcId="{978BC278-20B6-4893-8AEB-3233D75BF220}" destId="{8F2B5084-CC56-48A3-867C-2D5E99B76B13}" srcOrd="3" destOrd="0" parTransId="{66833391-67EE-44EE-A258-959436F393ED}" sibTransId="{3767CD95-BD75-434E-90C2-656FEC775B74}"/>
    <dgm:cxn modelId="{4E95F848-B1AC-4819-9950-0CA8A71F9A21}" type="presOf" srcId="{2F35F254-BF3B-4BAE-84AC-50D85D6FC36F}" destId="{2F85B537-7AA3-4EBB-B3E2-FBCB6D550C52}" srcOrd="0" destOrd="0" presId="urn:microsoft.com/office/officeart/2018/2/layout/IconLabelList"/>
    <dgm:cxn modelId="{5A9DC851-C9DD-4D6D-AEE4-6F3FC118BCD3}" type="presOf" srcId="{8F2B5084-CC56-48A3-867C-2D5E99B76B13}" destId="{16936881-D73E-40BB-BE89-59287C15164C}" srcOrd="0" destOrd="0" presId="urn:microsoft.com/office/officeart/2018/2/layout/IconLabelList"/>
    <dgm:cxn modelId="{86D88C55-8DED-4423-8DF2-21EFFCBB6E90}" type="presOf" srcId="{72CE3C18-ED91-4ECB-99C3-7067540CDDA1}" destId="{BD38BC58-6632-4654-86B8-D8C5A02DADC0}" srcOrd="0" destOrd="0" presId="urn:microsoft.com/office/officeart/2018/2/layout/IconLabelList"/>
    <dgm:cxn modelId="{2C7D4A8F-1B81-4A19-A92A-72CBE6077348}" type="presOf" srcId="{978BC278-20B6-4893-8AEB-3233D75BF220}" destId="{825BFC66-8851-4705-BC67-23CF757188FC}" srcOrd="0" destOrd="0" presId="urn:microsoft.com/office/officeart/2018/2/layout/IconLabelList"/>
    <dgm:cxn modelId="{5D2F71A6-7485-4E3D-AC3C-71EB38E17108}" srcId="{978BC278-20B6-4893-8AEB-3233D75BF220}" destId="{1559D58B-6CA9-4FB6-BDBD-931A1F559ECD}" srcOrd="4" destOrd="0" parTransId="{2263010F-5AC6-4004-A9F8-ADDED28336B7}" sibTransId="{BF63D39E-4BD9-4ED1-91BB-E8079BD978C4}"/>
    <dgm:cxn modelId="{13DDA5B9-C7C8-449B-9C00-E323C43B5226}" srcId="{978BC278-20B6-4893-8AEB-3233D75BF220}" destId="{7F7E7E55-C6A8-4B4B-9A67-378530D2A813}" srcOrd="0" destOrd="0" parTransId="{9578DD0C-EC18-4A64-929B-732639464729}" sibTransId="{D15A465F-3E21-42B1-824E-23A3D622B5B9}"/>
    <dgm:cxn modelId="{C5A9FAC0-9C77-41D1-9686-A2018BDE6A24}" srcId="{978BC278-20B6-4893-8AEB-3233D75BF220}" destId="{2F35F254-BF3B-4BAE-84AC-50D85D6FC36F}" srcOrd="1" destOrd="0" parTransId="{8CF27FAC-82C0-496B-9365-70B70E07A41C}" sibTransId="{2050ACBA-6A74-443D-9FF3-6B9C69F914CC}"/>
    <dgm:cxn modelId="{D4E8DAC1-34C3-4B1B-89AC-9DABA94DD327}" type="presOf" srcId="{1559D58B-6CA9-4FB6-BDBD-931A1F559ECD}" destId="{042E5613-9510-45C1-8A8C-26A5FBA01421}" srcOrd="0" destOrd="0" presId="urn:microsoft.com/office/officeart/2018/2/layout/IconLabelList"/>
    <dgm:cxn modelId="{2759B5DE-E08B-4AD1-8B96-6593FC5C6E6F}" srcId="{978BC278-20B6-4893-8AEB-3233D75BF220}" destId="{72CE3C18-ED91-4ECB-99C3-7067540CDDA1}" srcOrd="2" destOrd="0" parTransId="{8A1A6E4A-FD62-4D5A-AD06-B340C0C84474}" sibTransId="{E482D6A0-D846-498F-95E4-AA85B8FE8676}"/>
    <dgm:cxn modelId="{A276E0F0-B724-4882-AD7E-6C1E25173481}" type="presOf" srcId="{7F7E7E55-C6A8-4B4B-9A67-378530D2A813}" destId="{BD274BD0-867C-4E88-9AE4-9FAFAA930E8F}" srcOrd="0" destOrd="0" presId="urn:microsoft.com/office/officeart/2018/2/layout/IconLabelList"/>
    <dgm:cxn modelId="{BB56EEE3-12A4-42C8-A71B-9C260A3683B3}" type="presParOf" srcId="{825BFC66-8851-4705-BC67-23CF757188FC}" destId="{223693D1-E328-40B4-A3EF-61D8C83D3A5B}" srcOrd="0" destOrd="0" presId="urn:microsoft.com/office/officeart/2018/2/layout/IconLabelList"/>
    <dgm:cxn modelId="{767C6F33-0A4E-4CE8-806A-559AEAB75BBD}" type="presParOf" srcId="{223693D1-E328-40B4-A3EF-61D8C83D3A5B}" destId="{6A69575C-187B-4273-9CAA-FF60CF5DEE41}" srcOrd="0" destOrd="0" presId="urn:microsoft.com/office/officeart/2018/2/layout/IconLabelList"/>
    <dgm:cxn modelId="{8781EC4C-2879-40E3-B3FE-5640C2496EAF}" type="presParOf" srcId="{223693D1-E328-40B4-A3EF-61D8C83D3A5B}" destId="{3E47C3B0-C0FF-496A-B563-8E07D43E17D8}" srcOrd="1" destOrd="0" presId="urn:microsoft.com/office/officeart/2018/2/layout/IconLabelList"/>
    <dgm:cxn modelId="{14AD07F6-6985-4787-B9B7-E0DE79A8FEC7}" type="presParOf" srcId="{223693D1-E328-40B4-A3EF-61D8C83D3A5B}" destId="{BD274BD0-867C-4E88-9AE4-9FAFAA930E8F}" srcOrd="2" destOrd="0" presId="urn:microsoft.com/office/officeart/2018/2/layout/IconLabelList"/>
    <dgm:cxn modelId="{A537B470-C7BC-4488-9D3A-A53E6E1D37A8}" type="presParOf" srcId="{825BFC66-8851-4705-BC67-23CF757188FC}" destId="{5AB7E6C8-9DE0-4916-BAF3-8FB104C3FDA3}" srcOrd="1" destOrd="0" presId="urn:microsoft.com/office/officeart/2018/2/layout/IconLabelList"/>
    <dgm:cxn modelId="{6676D96D-6EE8-47A2-97FA-DA03B1612813}" type="presParOf" srcId="{825BFC66-8851-4705-BC67-23CF757188FC}" destId="{9C32062A-1BAE-4959-B3EC-B96A6532D530}" srcOrd="2" destOrd="0" presId="urn:microsoft.com/office/officeart/2018/2/layout/IconLabelList"/>
    <dgm:cxn modelId="{D8B139EB-20FB-4DAC-856E-17E7687888DA}" type="presParOf" srcId="{9C32062A-1BAE-4959-B3EC-B96A6532D530}" destId="{52A49B6D-D55F-4F84-8792-338EBC6196F9}" srcOrd="0" destOrd="0" presId="urn:microsoft.com/office/officeart/2018/2/layout/IconLabelList"/>
    <dgm:cxn modelId="{033CF3B4-56B6-487F-A619-365D7DF455A4}" type="presParOf" srcId="{9C32062A-1BAE-4959-B3EC-B96A6532D530}" destId="{6D66C38A-D12B-4742-B48B-64276302A111}" srcOrd="1" destOrd="0" presId="urn:microsoft.com/office/officeart/2018/2/layout/IconLabelList"/>
    <dgm:cxn modelId="{6DA3C23E-D53B-467E-BF7F-6053DD9BBB3E}" type="presParOf" srcId="{9C32062A-1BAE-4959-B3EC-B96A6532D530}" destId="{2F85B537-7AA3-4EBB-B3E2-FBCB6D550C52}" srcOrd="2" destOrd="0" presId="urn:microsoft.com/office/officeart/2018/2/layout/IconLabelList"/>
    <dgm:cxn modelId="{C3A32756-C9B6-4431-AF73-0824B03F5879}" type="presParOf" srcId="{825BFC66-8851-4705-BC67-23CF757188FC}" destId="{18332AF1-73AD-49DA-B493-133F5E11AC38}" srcOrd="3" destOrd="0" presId="urn:microsoft.com/office/officeart/2018/2/layout/IconLabelList"/>
    <dgm:cxn modelId="{E8270EF0-3599-4C87-B4C6-2783ABE4B89F}" type="presParOf" srcId="{825BFC66-8851-4705-BC67-23CF757188FC}" destId="{9053AC25-C740-47B0-8F5B-5AD1BD7E7A3D}" srcOrd="4" destOrd="0" presId="urn:microsoft.com/office/officeart/2018/2/layout/IconLabelList"/>
    <dgm:cxn modelId="{519910C4-07BF-4C91-B9BA-2E7D3FABE7D5}" type="presParOf" srcId="{9053AC25-C740-47B0-8F5B-5AD1BD7E7A3D}" destId="{CC90D2B2-A70C-40E3-B0D7-7C9CA8E50B31}" srcOrd="0" destOrd="0" presId="urn:microsoft.com/office/officeart/2018/2/layout/IconLabelList"/>
    <dgm:cxn modelId="{CC3EA270-C0FD-47F7-8393-512DF7137A61}" type="presParOf" srcId="{9053AC25-C740-47B0-8F5B-5AD1BD7E7A3D}" destId="{2992EC88-0914-4108-B760-1AA5D16C05C6}" srcOrd="1" destOrd="0" presId="urn:microsoft.com/office/officeart/2018/2/layout/IconLabelList"/>
    <dgm:cxn modelId="{F23281B0-C2B8-4D3F-B377-E3824746ECDD}" type="presParOf" srcId="{9053AC25-C740-47B0-8F5B-5AD1BD7E7A3D}" destId="{BD38BC58-6632-4654-86B8-D8C5A02DADC0}" srcOrd="2" destOrd="0" presId="urn:microsoft.com/office/officeart/2018/2/layout/IconLabelList"/>
    <dgm:cxn modelId="{E3C46656-E4AC-4479-AC29-1E4183053170}" type="presParOf" srcId="{825BFC66-8851-4705-BC67-23CF757188FC}" destId="{51119CFD-5FB1-49D8-9BFF-B6CDB7590043}" srcOrd="5" destOrd="0" presId="urn:microsoft.com/office/officeart/2018/2/layout/IconLabelList"/>
    <dgm:cxn modelId="{0D67CE27-ED6B-41BE-A59C-5CC6E433A8D7}" type="presParOf" srcId="{825BFC66-8851-4705-BC67-23CF757188FC}" destId="{B46F61A9-7BC9-4032-8994-6FB3AEBC017A}" srcOrd="6" destOrd="0" presId="urn:microsoft.com/office/officeart/2018/2/layout/IconLabelList"/>
    <dgm:cxn modelId="{B8ABBC2B-7C08-45E4-8276-E83701CAB6A8}" type="presParOf" srcId="{B46F61A9-7BC9-4032-8994-6FB3AEBC017A}" destId="{CC51F541-A5E5-4BB8-9186-A2835298F3CD}" srcOrd="0" destOrd="0" presId="urn:microsoft.com/office/officeart/2018/2/layout/IconLabelList"/>
    <dgm:cxn modelId="{A88237EE-4D03-430D-8267-B5C0762488D9}" type="presParOf" srcId="{B46F61A9-7BC9-4032-8994-6FB3AEBC017A}" destId="{97F1767A-7B71-4D1F-88B1-1CB61ED86DD5}" srcOrd="1" destOrd="0" presId="urn:microsoft.com/office/officeart/2018/2/layout/IconLabelList"/>
    <dgm:cxn modelId="{A1F29809-74A9-478F-B36F-1877F213A5F6}" type="presParOf" srcId="{B46F61A9-7BC9-4032-8994-6FB3AEBC017A}" destId="{16936881-D73E-40BB-BE89-59287C15164C}" srcOrd="2" destOrd="0" presId="urn:microsoft.com/office/officeart/2018/2/layout/IconLabelList"/>
    <dgm:cxn modelId="{4EA3AFFD-719F-4D45-9CE5-F328A45C61AB}" type="presParOf" srcId="{825BFC66-8851-4705-BC67-23CF757188FC}" destId="{8289FECC-E85F-45C7-9087-8C44B7890A3F}" srcOrd="7" destOrd="0" presId="urn:microsoft.com/office/officeart/2018/2/layout/IconLabelList"/>
    <dgm:cxn modelId="{715C010B-FAA2-474A-A36C-BF477AF32BE5}" type="presParOf" srcId="{825BFC66-8851-4705-BC67-23CF757188FC}" destId="{19333E5C-5C54-40DF-BB14-B30A73B5DA45}" srcOrd="8" destOrd="0" presId="urn:microsoft.com/office/officeart/2018/2/layout/IconLabelList"/>
    <dgm:cxn modelId="{AA0D6CA4-A7FA-474A-91A5-15D6B19D49EF}" type="presParOf" srcId="{19333E5C-5C54-40DF-BB14-B30A73B5DA45}" destId="{D9355594-11E8-4A64-90F1-B104099BF5AF}" srcOrd="0" destOrd="0" presId="urn:microsoft.com/office/officeart/2018/2/layout/IconLabelList"/>
    <dgm:cxn modelId="{8EEA3716-CAD1-4504-9F9B-BAB787560D92}" type="presParOf" srcId="{19333E5C-5C54-40DF-BB14-B30A73B5DA45}" destId="{B73DC072-29E2-4624-A854-2299CCA6ABBF}" srcOrd="1" destOrd="0" presId="urn:microsoft.com/office/officeart/2018/2/layout/IconLabelList"/>
    <dgm:cxn modelId="{21058DC3-CB30-4AAA-A089-00789D3A5F38}" type="presParOf" srcId="{19333E5C-5C54-40DF-BB14-B30A73B5DA45}" destId="{042E5613-9510-45C1-8A8C-26A5FBA01421}" srcOrd="2" destOrd="0" presId="urn:microsoft.com/office/officeart/2018/2/layout/IconLabelList"/>
    <dgm:cxn modelId="{3F73CBB7-70CC-461B-BCF2-A9513AA4175C}" type="presParOf" srcId="{825BFC66-8851-4705-BC67-23CF757188FC}" destId="{A41F0E20-B4F0-4955-A593-83870C24E230}" srcOrd="9" destOrd="0" presId="urn:microsoft.com/office/officeart/2018/2/layout/IconLabelList"/>
    <dgm:cxn modelId="{43B09802-9D52-4A66-B1FA-D23B372C01E8}" type="presParOf" srcId="{825BFC66-8851-4705-BC67-23CF757188FC}" destId="{77FA4261-24D0-45ED-8DC8-BBAF5BAAE5C6}" srcOrd="10" destOrd="0" presId="urn:microsoft.com/office/officeart/2018/2/layout/IconLabelList"/>
    <dgm:cxn modelId="{C3DC77C3-117D-4937-8DA7-35F4065D2500}" type="presParOf" srcId="{77FA4261-24D0-45ED-8DC8-BBAF5BAAE5C6}" destId="{CF132BDC-0311-4D75-BA88-78670EE71939}" srcOrd="0" destOrd="0" presId="urn:microsoft.com/office/officeart/2018/2/layout/IconLabelList"/>
    <dgm:cxn modelId="{C0EDBAD1-19AE-4AA2-89D1-3790820F0769}" type="presParOf" srcId="{77FA4261-24D0-45ED-8DC8-BBAF5BAAE5C6}" destId="{66D9F27D-4101-4B1C-9C54-F1E52C63DA36}" srcOrd="1" destOrd="0" presId="urn:microsoft.com/office/officeart/2018/2/layout/IconLabelList"/>
    <dgm:cxn modelId="{23AEAC76-368E-49B6-99F1-66373762E12A}" type="presParOf" srcId="{77FA4261-24D0-45ED-8DC8-BBAF5BAAE5C6}" destId="{3FC45E3C-4EFE-45C9-B913-4A9442E583E6}" srcOrd="2" destOrd="0" presId="urn:microsoft.com/office/officeart/2018/2/layout/IconLabel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9144000" cy="3810000"/>
        <a:chOff x="0" y="0"/>
        <a:chExt cx="9144000" cy="3810000"/>
      </a:xfrm>
    </dsp:grpSpPr>
    <dsp:sp modelId="{B74F0FD6-1C12-4149-9A53-0E65BDA765CA}">
      <dsp:nvSpPr>
        <dsp:cNvPr id="3" name="Rounded Rectangle 2"/>
        <dsp:cNvSpPr/>
      </dsp:nvSpPr>
      <dsp:spPr bwMode="white">
        <a:xfrm>
          <a:off x="0" y="0"/>
          <a:ext cx="7772400" cy="1143000"/>
        </a:xfrm>
        <a:prstGeom prst="roundRect">
          <a:avLst>
            <a:gd name="adj" fmla="val 10000"/>
          </a:avLst>
        </a:prstGeom>
      </dsp:spPr>
      <dsp:style>
        <a:lnRef idx="2">
          <a:schemeClr val="lt1"/>
        </a:lnRef>
        <a:fillRef idx="1">
          <a:schemeClr val="accent2">
            <a:hueOff val="0"/>
            <a:satOff val="0"/>
            <a:lumOff val="0"/>
            <a:alpha val="100000"/>
          </a:schemeClr>
        </a:fillRef>
        <a:effectRef idx="0">
          <a:scrgbClr r="0" g="0" b="0"/>
        </a:effectRef>
        <a:fontRef idx="minor">
          <a:schemeClr val="lt1"/>
        </a:fontRef>
      </dsp:style>
      <dsp:txBody>
        <a:bodyPr lIns="57150" tIns="57150" rIns="57150" bIns="57150"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dirty="0"/>
            <a:t>- It attained in the last fiscal time by the growth of 23.17% in its marketable vehicle section, which in real figures would be that they amounted to 376,456 units. </a:t>
          </a:r>
          <a:endParaRPr lang="en-US" dirty="0"/>
        </a:p>
      </dsp:txBody>
      <dsp:txXfrm>
        <a:off x="0" y="0"/>
        <a:ext cx="7772400" cy="1143000"/>
      </dsp:txXfrm>
    </dsp:sp>
    <dsp:sp modelId="{6D101212-5B40-0A45-9105-7FCE159120D2}">
      <dsp:nvSpPr>
        <dsp:cNvPr id="4" name="Rounded Rectangle 3"/>
        <dsp:cNvSpPr/>
      </dsp:nvSpPr>
      <dsp:spPr bwMode="white">
        <a:xfrm>
          <a:off x="685800" y="1333500"/>
          <a:ext cx="7772400" cy="1143000"/>
        </a:xfrm>
        <a:prstGeom prst="roundRect">
          <a:avLst>
            <a:gd name="adj" fmla="val 10000"/>
          </a:avLst>
        </a:prstGeom>
      </dsp:spPr>
      <dsp:style>
        <a:lnRef idx="2">
          <a:schemeClr val="lt1"/>
        </a:lnRef>
        <a:fillRef idx="1">
          <a:schemeClr val="accent2">
            <a:hueOff val="-750000"/>
            <a:satOff val="-41960"/>
            <a:lumOff val="3922"/>
            <a:alpha val="100000"/>
          </a:schemeClr>
        </a:fillRef>
        <a:effectRef idx="0">
          <a:scrgbClr r="0" g="0" b="0"/>
        </a:effectRef>
        <a:fontRef idx="minor">
          <a:schemeClr val="lt1"/>
        </a:fontRef>
      </dsp:style>
      <dsp:txBody>
        <a:bodyPr lIns="57150" tIns="57150" rIns="57150" bIns="57150"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dirty="0"/>
            <a:t>- Tata caught up Honda Cars India to turn the fourth- largest automaker in India. With the launch of new models of its British attachment Jaguar Land Rover also re-collected its profitability and accelerated its market shares. </a:t>
          </a:r>
          <a:endParaRPr lang="en-US" dirty="0"/>
        </a:p>
      </dsp:txBody>
      <dsp:txXfrm>
        <a:off x="685800" y="1333500"/>
        <a:ext cx="7772400" cy="1143000"/>
      </dsp:txXfrm>
    </dsp:sp>
    <dsp:sp modelId="{4EE04021-43EF-2F48-9733-F9C3AC70A949}">
      <dsp:nvSpPr>
        <dsp:cNvPr id="5" name="Rounded Rectangle 4"/>
        <dsp:cNvSpPr/>
      </dsp:nvSpPr>
      <dsp:spPr bwMode="white">
        <a:xfrm>
          <a:off x="1371600" y="2667000"/>
          <a:ext cx="7772400" cy="1143000"/>
        </a:xfrm>
        <a:prstGeom prst="roundRect">
          <a:avLst>
            <a:gd name="adj" fmla="val 10000"/>
          </a:avLst>
        </a:prstGeom>
      </dsp:spPr>
      <dsp:style>
        <a:lnRef idx="2">
          <a:schemeClr val="lt1"/>
        </a:lnRef>
        <a:fillRef idx="1">
          <a:schemeClr val="accent2">
            <a:hueOff val="-1500000"/>
            <a:satOff val="-83921"/>
            <a:lumOff val="7843"/>
            <a:alpha val="100000"/>
          </a:schemeClr>
        </a:fillRef>
        <a:effectRef idx="0">
          <a:scrgbClr r="0" g="0" b="0"/>
        </a:effectRef>
        <a:fontRef idx="minor">
          <a:schemeClr val="lt1"/>
        </a:fontRef>
      </dsp:style>
      <dsp:txBody>
        <a:bodyPr lIns="57150" tIns="57150" rIns="57150" bIns="57150"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dirty="0"/>
            <a:t>- TATA MOTORS lately introduced an electric interpretation of the world’s cheapest vehicle. Named NANO EV, the model marks the entry of the Indian company in the section of ecologically accurate motor vehicles. (N. Uma </a:t>
          </a:r>
          <a:r>
            <a:rPr lang="en-GB" dirty="0" err="1"/>
            <a:t>Maheswari</a:t>
          </a:r>
          <a:r>
            <a:rPr lang="en-GB" dirty="0"/>
            <a:t>, E. Muthu Kumar and R. Koushik, 2023)</a:t>
          </a:r>
          <a:endParaRPr lang="en-US" dirty="0"/>
        </a:p>
      </dsp:txBody>
      <dsp:txXfrm>
        <a:off x="1371600" y="2667000"/>
        <a:ext cx="7772400" cy="1143000"/>
      </dsp:txXfrm>
    </dsp:sp>
    <dsp:sp modelId="{7D790F50-2FE2-0B40-A964-4C2E5B06FF6A}">
      <dsp:nvSpPr>
        <dsp:cNvPr id="6" name="Down Arrow 5"/>
        <dsp:cNvSpPr/>
      </dsp:nvSpPr>
      <dsp:spPr bwMode="white">
        <a:xfrm>
          <a:off x="7029450" y="866775"/>
          <a:ext cx="742950" cy="742950"/>
        </a:xfrm>
        <a:prstGeom prst="downArrow">
          <a:avLst>
            <a:gd name="adj1" fmla="val 55000"/>
            <a:gd name="adj2" fmla="val 45000"/>
          </a:avLst>
        </a:prstGeom>
      </dsp:spPr>
      <dsp:style>
        <a:lnRef idx="2">
          <a:schemeClr val="accent2">
            <a:tint val="40000"/>
            <a:alpha val="90000"/>
            <a:hueOff val="0"/>
            <a:satOff val="0"/>
            <a:lumOff val="0"/>
            <a:alpha val="90196"/>
          </a:schemeClr>
        </a:lnRef>
        <a:fillRef idx="1">
          <a:schemeClr val="accent2">
            <a:tint val="40000"/>
            <a:alpha val="90000"/>
            <a:hueOff val="0"/>
            <a:satOff val="0"/>
            <a:lumOff val="0"/>
            <a:alpha val="90196"/>
          </a:schemeClr>
        </a:fillRef>
        <a:effectRef idx="0">
          <a:scrgbClr r="0" g="0" b="0"/>
        </a:effectRef>
        <a:fontRef idx="minor"/>
      </dsp:style>
      <dsp:txBody>
        <a:bodyPr lIns="36830" tIns="36830" rIns="36830" bIns="36830" anchor="ctr"/>
        <a:lstStyle>
          <a:lvl1pPr algn="ctr">
            <a:defRPr sz="2900"/>
          </a:lvl1pPr>
          <a:lvl2pPr marL="228600" indent="-228600" algn="ctr">
            <a:defRPr sz="2300"/>
          </a:lvl2pPr>
          <a:lvl3pPr marL="457200" indent="-228600" algn="ctr">
            <a:defRPr sz="2300"/>
          </a:lvl3pPr>
          <a:lvl4pPr marL="685800" indent="-228600" algn="ctr">
            <a:defRPr sz="2300"/>
          </a:lvl4pPr>
          <a:lvl5pPr marL="914400" indent="-228600" algn="ctr">
            <a:defRPr sz="2300"/>
          </a:lvl5pPr>
          <a:lvl6pPr marL="1143000" indent="-228600" algn="ctr">
            <a:defRPr sz="2300"/>
          </a:lvl6pPr>
          <a:lvl7pPr marL="1371600" indent="-228600" algn="ctr">
            <a:defRPr sz="2300"/>
          </a:lvl7pPr>
          <a:lvl8pPr marL="1600200" indent="-228600" algn="ctr">
            <a:defRPr sz="2300"/>
          </a:lvl8pPr>
          <a:lvl9pPr marL="1828800" indent="-228600" algn="ctr">
            <a:defRPr sz="2300"/>
          </a:lvl9pPr>
        </a:lstStyle>
        <a:p>
          <a:pPr lvl="0">
            <a:lnSpc>
              <a:spcPct val="100000"/>
            </a:lnSpc>
            <a:spcBef>
              <a:spcPct val="0"/>
            </a:spcBef>
            <a:spcAft>
              <a:spcPct val="35000"/>
            </a:spcAft>
          </a:pPr>
          <a:endParaRPr lang="en-US">
            <a:solidFill>
              <a:schemeClr val="dk1"/>
            </a:solidFill>
          </a:endParaRPr>
        </a:p>
      </dsp:txBody>
      <dsp:txXfrm>
        <a:off x="7029450" y="866775"/>
        <a:ext cx="742950" cy="742950"/>
      </dsp:txXfrm>
    </dsp:sp>
    <dsp:sp modelId="{FAB3CACF-07D6-1542-A859-5867505EECA9}">
      <dsp:nvSpPr>
        <dsp:cNvPr id="7" name="Down Arrow 6"/>
        <dsp:cNvSpPr/>
      </dsp:nvSpPr>
      <dsp:spPr bwMode="white">
        <a:xfrm>
          <a:off x="7715250" y="2192655"/>
          <a:ext cx="742950" cy="742950"/>
        </a:xfrm>
        <a:prstGeom prst="downArrow">
          <a:avLst>
            <a:gd name="adj1" fmla="val 55000"/>
            <a:gd name="adj2" fmla="val 45000"/>
          </a:avLst>
        </a:prstGeom>
      </dsp:spPr>
      <dsp:style>
        <a:lnRef idx="2">
          <a:schemeClr val="accent2">
            <a:tint val="40000"/>
            <a:alpha val="90000"/>
            <a:hueOff val="-840000"/>
            <a:satOff val="-75685"/>
            <a:lumOff val="-1175"/>
            <a:alpha val="90196"/>
          </a:schemeClr>
        </a:lnRef>
        <a:fillRef idx="1">
          <a:schemeClr val="accent2">
            <a:tint val="40000"/>
            <a:alpha val="90000"/>
            <a:hueOff val="-840000"/>
            <a:satOff val="-75685"/>
            <a:lumOff val="-1175"/>
            <a:alpha val="90196"/>
          </a:schemeClr>
        </a:fillRef>
        <a:effectRef idx="0">
          <a:scrgbClr r="0" g="0" b="0"/>
        </a:effectRef>
        <a:fontRef idx="minor"/>
      </dsp:style>
      <dsp:txBody>
        <a:bodyPr lIns="36830" tIns="36830" rIns="36830" bIns="36830" anchor="ctr"/>
        <a:lstStyle>
          <a:lvl1pPr algn="ctr">
            <a:defRPr sz="2900"/>
          </a:lvl1pPr>
          <a:lvl2pPr marL="228600" indent="-228600" algn="ctr">
            <a:defRPr sz="2300"/>
          </a:lvl2pPr>
          <a:lvl3pPr marL="457200" indent="-228600" algn="ctr">
            <a:defRPr sz="2300"/>
          </a:lvl3pPr>
          <a:lvl4pPr marL="685800" indent="-228600" algn="ctr">
            <a:defRPr sz="2300"/>
          </a:lvl4pPr>
          <a:lvl5pPr marL="914400" indent="-228600" algn="ctr">
            <a:defRPr sz="2300"/>
          </a:lvl5pPr>
          <a:lvl6pPr marL="1143000" indent="-228600" algn="ctr">
            <a:defRPr sz="2300"/>
          </a:lvl6pPr>
          <a:lvl7pPr marL="1371600" indent="-228600" algn="ctr">
            <a:defRPr sz="2300"/>
          </a:lvl7pPr>
          <a:lvl8pPr marL="1600200" indent="-228600" algn="ctr">
            <a:defRPr sz="2300"/>
          </a:lvl8pPr>
          <a:lvl9pPr marL="1828800" indent="-228600" algn="ctr">
            <a:defRPr sz="2300"/>
          </a:lvl9pPr>
        </a:lstStyle>
        <a:p>
          <a:pPr lvl="0">
            <a:lnSpc>
              <a:spcPct val="100000"/>
            </a:lnSpc>
            <a:spcBef>
              <a:spcPct val="0"/>
            </a:spcBef>
            <a:spcAft>
              <a:spcPct val="35000"/>
            </a:spcAft>
          </a:pPr>
          <a:endParaRPr lang="en-US">
            <a:solidFill>
              <a:schemeClr val="dk1"/>
            </a:solidFill>
          </a:endParaRPr>
        </a:p>
      </dsp:txBody>
      <dsp:txXfrm>
        <a:off x="7715250" y="2192655"/>
        <a:ext cx="742950" cy="742950"/>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5980170" cy="5337050"/>
        <a:chOff x="0" y="0"/>
        <a:chExt cx="5980170" cy="5337050"/>
      </a:xfrm>
    </dsp:grpSpPr>
    <dsp:sp modelId="{6A69575C-187B-4273-9CAA-FF60CF5DEE41}">
      <dsp:nvSpPr>
        <dsp:cNvPr id="3" name="Rectangles 2"/>
        <dsp:cNvSpPr/>
      </dsp:nvSpPr>
      <dsp:spPr bwMode="white">
        <a:xfrm>
          <a:off x="757960" y="-51835"/>
          <a:ext cx="1237133" cy="1237133"/>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sp:spPr>
      <dsp:style>
        <a:lnRef idx="2">
          <a:schemeClr val="lt1">
            <a:alpha val="0"/>
          </a:schemeClr>
        </a:lnRef>
        <a:fillRef idx="1">
          <a:schemeClr val="accent2"/>
        </a:fillRef>
        <a:effectRef idx="0">
          <a:scrgbClr r="0" g="0" b="0"/>
        </a:effectRef>
        <a:fontRef idx="minor">
          <a:schemeClr val="lt1"/>
        </a:fontRef>
      </dsp:style>
      <dsp:txXfrm>
        <a:off x="757960" y="-51835"/>
        <a:ext cx="1237133" cy="1237133"/>
      </dsp:txXfrm>
    </dsp:sp>
    <dsp:sp modelId="{BD274BD0-867C-4E88-9AE4-9FAFAA930E8F}">
      <dsp:nvSpPr>
        <dsp:cNvPr id="4" name="Rectangles 3"/>
        <dsp:cNvSpPr/>
      </dsp:nvSpPr>
      <dsp:spPr bwMode="white">
        <a:xfrm>
          <a:off x="1935" y="1332510"/>
          <a:ext cx="2749185" cy="72000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t"/>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GB" sz="1400" dirty="0">
              <a:solidFill>
                <a:schemeClr val="tx1"/>
              </a:solidFill>
            </a:rPr>
            <a:t>´  Tomeans pass customers' expectations. </a:t>
          </a:r>
          <a:endParaRPr lang="en-US" sz="1400" dirty="0">
            <a:solidFill>
              <a:schemeClr val="tx1"/>
            </a:solidFill>
          </a:endParaRPr>
        </a:p>
      </dsp:txBody>
      <dsp:txXfrm>
        <a:off x="1935" y="1332510"/>
        <a:ext cx="2749185" cy="720000"/>
      </dsp:txXfrm>
    </dsp:sp>
    <dsp:sp modelId="{52A49B6D-D55F-4F84-8792-338EBC6196F9}">
      <dsp:nvSpPr>
        <dsp:cNvPr id="5" name="Rectangles 4"/>
        <dsp:cNvSpPr/>
      </dsp:nvSpPr>
      <dsp:spPr bwMode="white">
        <a:xfrm>
          <a:off x="3988252" y="-51835"/>
          <a:ext cx="1237133" cy="1237133"/>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sp:spPr>
      <dsp:style>
        <a:lnRef idx="2">
          <a:schemeClr val="lt1">
            <a:alpha val="0"/>
          </a:schemeClr>
        </a:lnRef>
        <a:fillRef idx="1">
          <a:schemeClr val="accent3"/>
        </a:fillRef>
        <a:effectRef idx="0">
          <a:scrgbClr r="0" g="0" b="0"/>
        </a:effectRef>
        <a:fontRef idx="minor">
          <a:schemeClr val="lt1"/>
        </a:fontRef>
      </dsp:style>
      <dsp:txXfrm>
        <a:off x="3988252" y="-51835"/>
        <a:ext cx="1237133" cy="1237133"/>
      </dsp:txXfrm>
    </dsp:sp>
    <dsp:sp modelId="{2F85B537-7AA3-4EBB-B3E2-FBCB6D550C52}">
      <dsp:nvSpPr>
        <dsp:cNvPr id="6" name="Rectangles 5"/>
        <dsp:cNvSpPr/>
      </dsp:nvSpPr>
      <dsp:spPr bwMode="white">
        <a:xfrm>
          <a:off x="3232226" y="1332510"/>
          <a:ext cx="2749185" cy="72000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t"/>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GB" sz="1400" dirty="0">
              <a:solidFill>
                <a:schemeClr val="tx1"/>
              </a:solidFill>
            </a:rPr>
            <a:t>´  To deliver hassle-free sales and service to the consumers. </a:t>
          </a:r>
          <a:endParaRPr lang="en-US" sz="1400" dirty="0">
            <a:solidFill>
              <a:schemeClr val="tx1"/>
            </a:solidFill>
          </a:endParaRPr>
        </a:p>
      </dsp:txBody>
      <dsp:txXfrm>
        <a:off x="3232226" y="1332510"/>
        <a:ext cx="2749185" cy="720000"/>
      </dsp:txXfrm>
    </dsp:sp>
    <dsp:sp modelId="{CC90D2B2-A70C-40E3-B0D7-7C9CA8E50B31}">
      <dsp:nvSpPr>
        <dsp:cNvPr id="7" name="Rectangles 6"/>
        <dsp:cNvSpPr/>
      </dsp:nvSpPr>
      <dsp:spPr bwMode="white">
        <a:xfrm>
          <a:off x="757960" y="1616353"/>
          <a:ext cx="1237133" cy="1237133"/>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sp:spPr>
      <dsp:style>
        <a:lnRef idx="2">
          <a:schemeClr val="lt1">
            <a:alpha val="0"/>
          </a:schemeClr>
        </a:lnRef>
        <a:fillRef idx="1">
          <a:schemeClr val="accent4"/>
        </a:fillRef>
        <a:effectRef idx="0">
          <a:scrgbClr r="0" g="0" b="0"/>
        </a:effectRef>
        <a:fontRef idx="minor">
          <a:schemeClr val="lt1"/>
        </a:fontRef>
      </dsp:style>
      <dsp:txXfrm>
        <a:off x="757960" y="1616353"/>
        <a:ext cx="1237133" cy="1237133"/>
      </dsp:txXfrm>
    </dsp:sp>
    <dsp:sp modelId="{BD38BC58-6632-4654-86B8-D8C5A02DADC0}">
      <dsp:nvSpPr>
        <dsp:cNvPr id="8" name="Rectangles 7"/>
        <dsp:cNvSpPr/>
      </dsp:nvSpPr>
      <dsp:spPr bwMode="white">
        <a:xfrm>
          <a:off x="1935" y="3000697"/>
          <a:ext cx="2749185" cy="72000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t"/>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GB" sz="1400" dirty="0">
              <a:solidFill>
                <a:schemeClr val="tx1"/>
              </a:solidFill>
            </a:rPr>
            <a:t>´  To achieve carbon neutrality for the CV segment by 2045. </a:t>
          </a:r>
          <a:endParaRPr lang="en-US" sz="1400" dirty="0">
            <a:solidFill>
              <a:schemeClr val="tx1"/>
            </a:solidFill>
          </a:endParaRPr>
        </a:p>
      </dsp:txBody>
      <dsp:txXfrm>
        <a:off x="1935" y="3000697"/>
        <a:ext cx="2749185" cy="720000"/>
      </dsp:txXfrm>
    </dsp:sp>
    <dsp:sp modelId="{CC51F541-A5E5-4BB8-9186-A2835298F3CD}">
      <dsp:nvSpPr>
        <dsp:cNvPr id="9" name="Rectangles 8"/>
        <dsp:cNvSpPr/>
      </dsp:nvSpPr>
      <dsp:spPr bwMode="white">
        <a:xfrm>
          <a:off x="3988252" y="1616353"/>
          <a:ext cx="1237133" cy="1237133"/>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sp:spPr>
      <dsp:style>
        <a:lnRef idx="2">
          <a:schemeClr val="lt1">
            <a:alpha val="0"/>
          </a:schemeClr>
        </a:lnRef>
        <a:fillRef idx="1">
          <a:schemeClr val="accent5"/>
        </a:fillRef>
        <a:effectRef idx="0">
          <a:scrgbClr r="0" g="0" b="0"/>
        </a:effectRef>
        <a:fontRef idx="minor">
          <a:schemeClr val="lt1"/>
        </a:fontRef>
      </dsp:style>
      <dsp:txXfrm>
        <a:off x="3988252" y="1616353"/>
        <a:ext cx="1237133" cy="1237133"/>
      </dsp:txXfrm>
    </dsp:sp>
    <dsp:sp modelId="{16936881-D73E-40BB-BE89-59287C15164C}">
      <dsp:nvSpPr>
        <dsp:cNvPr id="10" name="Rectangles 9"/>
        <dsp:cNvSpPr/>
      </dsp:nvSpPr>
      <dsp:spPr bwMode="white">
        <a:xfrm>
          <a:off x="3232226" y="3000697"/>
          <a:ext cx="2749185" cy="72000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t"/>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GB" sz="1400" dirty="0">
              <a:solidFill>
                <a:schemeClr val="tx1"/>
              </a:solidFill>
            </a:rPr>
            <a:t>´  To achieve 30% of total car sales of electric models by 2030. </a:t>
          </a:r>
          <a:endParaRPr lang="en-US" sz="1400" dirty="0">
            <a:solidFill>
              <a:schemeClr val="tx1"/>
            </a:solidFill>
          </a:endParaRPr>
        </a:p>
      </dsp:txBody>
      <dsp:txXfrm>
        <a:off x="3232226" y="3000697"/>
        <a:ext cx="2749185" cy="720000"/>
      </dsp:txXfrm>
    </dsp:sp>
    <dsp:sp modelId="{D9355594-11E8-4A64-90F1-B104099BF5AF}">
      <dsp:nvSpPr>
        <dsp:cNvPr id="11" name="Rectangles 10"/>
        <dsp:cNvSpPr/>
      </dsp:nvSpPr>
      <dsp:spPr bwMode="white">
        <a:xfrm>
          <a:off x="757960" y="3284540"/>
          <a:ext cx="1237133" cy="1237133"/>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sp:spPr>
      <dsp:style>
        <a:lnRef idx="2">
          <a:schemeClr val="lt1">
            <a:alpha val="0"/>
          </a:schemeClr>
        </a:lnRef>
        <a:fillRef idx="1">
          <a:schemeClr val="accent6"/>
        </a:fillRef>
        <a:effectRef idx="0">
          <a:scrgbClr r="0" g="0" b="0"/>
        </a:effectRef>
        <a:fontRef idx="minor">
          <a:schemeClr val="lt1"/>
        </a:fontRef>
      </dsp:style>
      <dsp:txXfrm>
        <a:off x="757960" y="3284540"/>
        <a:ext cx="1237133" cy="1237133"/>
      </dsp:txXfrm>
    </dsp:sp>
    <dsp:sp modelId="{042E5613-9510-45C1-8A8C-26A5FBA01421}">
      <dsp:nvSpPr>
        <dsp:cNvPr id="12" name="Rectangles 11"/>
        <dsp:cNvSpPr/>
      </dsp:nvSpPr>
      <dsp:spPr bwMode="white">
        <a:xfrm>
          <a:off x="1935" y="4668885"/>
          <a:ext cx="2749185" cy="72000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t"/>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GB" sz="1400" dirty="0">
              <a:solidFill>
                <a:schemeClr val="tx1"/>
              </a:solidFill>
            </a:rPr>
            <a:t>´  Planning to make Jaguar and all electric brand by 2025. </a:t>
          </a:r>
          <a:endParaRPr lang="en-US" sz="1400" dirty="0">
            <a:solidFill>
              <a:schemeClr val="tx1"/>
            </a:solidFill>
          </a:endParaRPr>
        </a:p>
      </dsp:txBody>
      <dsp:txXfrm>
        <a:off x="1935" y="4668885"/>
        <a:ext cx="2749185" cy="720000"/>
      </dsp:txXfrm>
    </dsp:sp>
    <dsp:sp modelId="{CF132BDC-0311-4D75-BA88-78670EE71939}">
      <dsp:nvSpPr>
        <dsp:cNvPr id="13" name="Rectangles 12"/>
        <dsp:cNvSpPr/>
      </dsp:nvSpPr>
      <dsp:spPr bwMode="white">
        <a:xfrm>
          <a:off x="3988252" y="3284540"/>
          <a:ext cx="1237133" cy="1237133"/>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sp:spPr>
      <dsp:style>
        <a:lnRef idx="2">
          <a:schemeClr val="lt1">
            <a:alpha val="0"/>
          </a:schemeClr>
        </a:lnRef>
        <a:fillRef idx="1">
          <a:schemeClr val="accent2"/>
        </a:fillRef>
        <a:effectRef idx="0">
          <a:scrgbClr r="0" g="0" b="0"/>
        </a:effectRef>
        <a:fontRef idx="minor">
          <a:schemeClr val="lt1"/>
        </a:fontRef>
      </dsp:style>
      <dsp:txXfrm>
        <a:off x="3988252" y="3284540"/>
        <a:ext cx="1237133" cy="1237133"/>
      </dsp:txXfrm>
    </dsp:sp>
    <dsp:sp modelId="{3FC45E3C-4EFE-45C9-B913-4A9442E583E6}">
      <dsp:nvSpPr>
        <dsp:cNvPr id="14" name="Rectangles 13"/>
        <dsp:cNvSpPr/>
      </dsp:nvSpPr>
      <dsp:spPr bwMode="white">
        <a:xfrm>
          <a:off x="3232226" y="4668885"/>
          <a:ext cx="2749185" cy="72000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t"/>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GB" sz="1400" dirty="0">
              <a:solidFill>
                <a:schemeClr val="tx1"/>
              </a:solidFill>
            </a:rPr>
            <a:t>´  To expand global market foot print in future. </a:t>
          </a:r>
          <a:endParaRPr lang="en-US" sz="1400" dirty="0">
            <a:solidFill>
              <a:schemeClr val="tx1"/>
            </a:solidFill>
          </a:endParaRPr>
        </a:p>
      </dsp:txBody>
      <dsp:txXfrm>
        <a:off x="3232226" y="4668885"/>
        <a:ext cx="2749185"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off" val="ctr"/>
          <dgm:param type="contDir" val="sameDir"/>
          <dgm:param type="grDir" val="tL"/>
          <dgm:param type="flowDir" val="row"/>
          <dgm:param type="horzAlign" val="ctr"/>
          <dgm:param type="vertAlign" val="mid"/>
        </dgm:alg>
      </dgm:if>
      <dgm:else name="Name2">
        <dgm:alg type="snake">
          <dgm:param type="off" val="ctr"/>
          <dgm:param type="contDir" val="sameDir"/>
          <dgm:param type="grDir" val="tR"/>
          <dgm:param type="flowDir" val="row"/>
          <dgm:param type="horzAlign" val="ctr"/>
          <dgm:param type="vertAlign" val="mid"/>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pPr algn="r"/>
            <a:fld id="{3F9AFA87-1417-4992-ABD9-27C3BC8CC883}" type="datetimeFigureOut">
              <a:rPr lang="en-US" smtClean="0"/>
            </a:fld>
            <a:endParaRPr lang="en-US" dirty="0"/>
          </a:p>
        </p:txBody>
      </p:sp>
      <p:sp>
        <p:nvSpPr>
          <p:cNvPr id="8" name="Footer Placeholder 7"/>
          <p:cNvSpPr>
            <a:spLocks noGrp="1"/>
          </p:cNvSpPr>
          <p:nvPr>
            <p:ph type="ftr" sz="quarter" idx="11"/>
          </p:nvPr>
        </p:nvSpPr>
        <p:spPr/>
        <p:txBody>
          <a:bodyPr/>
          <a:lstStyle/>
          <a:p>
            <a:endParaRPr lang="en-US" sz="1000" dirty="0"/>
          </a:p>
        </p:txBody>
      </p:sp>
      <p:sp>
        <p:nvSpPr>
          <p:cNvPr id="9" name="Slide Number Placeholder 8"/>
          <p:cNvSpPr>
            <a:spLocks noGrp="1"/>
          </p:cNvSpPr>
          <p:nvPr>
            <p:ph type="sldNum" sz="quarter" idx="12"/>
          </p:nvPr>
        </p:nvSpPr>
        <p:spPr/>
        <p:txBody>
          <a:bodyPr/>
          <a:lstStyle/>
          <a:p>
            <a:fld id="{CB1E4CB7-CB13-4810-BF18-BE31AFC64F93}" type="slidenum">
              <a:rPr lang="en-US" smtClean="0"/>
            </a:fld>
            <a:endParaRPr lang="en-US" sz="100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3F9AFA87-1417-4992-ABD9-27C3BC8CC883}"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3F9AFA87-1417-4992-ABD9-27C3BC8CC883}"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1517904" y="2980944"/>
            <a:ext cx="4334256" cy="3118104"/>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6336792" y="2980944"/>
            <a:ext cx="4334256" cy="3118104"/>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3F9AFA87-1417-4992-ABD9-27C3BC8CC883}"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B1E4CB7-CB13-4810-BF18-BE31AFC64F93}" type="slidenum">
              <a:rPr lang="en-US" smtClean="0"/>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1517904" y="3644987"/>
            <a:ext cx="4334256" cy="2449645"/>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336792" y="3644987"/>
            <a:ext cx="4334256" cy="2449645"/>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3F9AFA87-1417-4992-ABD9-27C3BC8CC883}"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1E4CB7-CB13-4810-BF18-BE31AFC64F93}" type="slidenum">
              <a:rPr lang="en-US" smtClean="0"/>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3F9AFA87-1417-4992-ABD9-27C3BC8CC883}"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1E4CB7-CB13-4810-BF18-BE31AFC64F93}"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9AFA87-1417-4992-ABD9-27C3BC8CC883}"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1E4CB7-CB13-4810-BF18-BE31AFC64F93}"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3F9AFA87-1417-4992-ABD9-27C3BC8CC883}"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1E4CB7-CB13-4810-BF18-BE31AFC64F93}"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3F9AFA87-1417-4992-ABD9-27C3BC8CC883}"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1E4CB7-CB13-4810-BF18-BE31AFC64F93}"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3F9AFA87-1417-4992-ABD9-27C3BC8CC883}"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517904" y="1517904"/>
            <a:ext cx="6562553" cy="4546786"/>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3F9AFA87-1417-4992-ABD9-27C3BC8CC883}"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fld>
            <a:endParaRPr lang="en-US" dirty="0"/>
          </a:p>
        </p:txBody>
      </p:sp>
      <p:sp>
        <p:nvSpPr>
          <p:cNvPr id="5" name="Footer Placeholder 4"/>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fld>
            <a:endParaRPr lang="en-US" sz="1000" dirty="0"/>
          </a:p>
        </p:txBody>
      </p:sp>
      <p:sp>
        <p:nvSpPr>
          <p:cNvPr id="8" name="Freeform: Shape 7"/>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7095"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5.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jpeg"/></Relationships>
</file>

<file path=ppt/slides/_rels/slide7.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2.xml"/><Relationship Id="rId4" Type="http://schemas.openxmlformats.org/officeDocument/2006/relationships/diagramColors" Target="../diagrams/colors2.xml"/><Relationship Id="rId3" Type="http://schemas.openxmlformats.org/officeDocument/2006/relationships/diagramQuickStyle" Target="../diagrams/quickStyle2.xml"/><Relationship Id="rId2" Type="http://schemas.openxmlformats.org/officeDocument/2006/relationships/diagramLayout" Target="../diagrams/layout2.xml"/><Relationship Id="rId1"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svg"/><Relationship Id="rId1"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0"/>
          <p:cNvSpPr>
            <a:spLocks noGrp="1" noRot="1" noChangeAspect="1" noMove="1" noResize="1" noEditPoints="1" noAdjustHandles="1" noChangeArrowheads="1" noChangeShapeType="1" noTextEdit="1"/>
          </p:cNvSpPr>
          <p:nvPr/>
        </p:nvSpPr>
        <p:spPr>
          <a:xfrm>
            <a:off x="0" y="-1"/>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p:cNvSpPr>
            <a:spLocks noGrp="1" noRot="1" noChangeAspect="1" noMove="1" noResize="1" noEditPoints="1" noAdjustHandles="1" noChangeArrowheads="1" noChangeShapeType="1" noTextEdit="1"/>
          </p:cNvSpPr>
          <p:nvPr/>
        </p:nvSpPr>
        <p:spPr>
          <a:xfrm>
            <a:off x="0" y="-1"/>
            <a:ext cx="11430001" cy="6858000"/>
          </a:xfrm>
          <a:custGeom>
            <a:avLst/>
            <a:gdLst>
              <a:gd name="connsiteX0" fmla="*/ 0 w 11430001"/>
              <a:gd name="connsiteY0" fmla="*/ 0 h 6858000"/>
              <a:gd name="connsiteX1" fmla="*/ 5330522 w 11430001"/>
              <a:gd name="connsiteY1" fmla="*/ 0 h 6858000"/>
              <a:gd name="connsiteX2" fmla="*/ 5334002 w 11430001"/>
              <a:gd name="connsiteY2" fmla="*/ 0 h 6858000"/>
              <a:gd name="connsiteX3" fmla="*/ 5334002 w 11430001"/>
              <a:gd name="connsiteY3" fmla="*/ 762270 h 6858000"/>
              <a:gd name="connsiteX4" fmla="*/ 11430001 w 11430001"/>
              <a:gd name="connsiteY4" fmla="*/ 762270 h 6858000"/>
              <a:gd name="connsiteX5" fmla="*/ 11430001 w 11430001"/>
              <a:gd name="connsiteY5" fmla="*/ 6094807 h 6858000"/>
              <a:gd name="connsiteX6" fmla="*/ 5330522 w 11430001"/>
              <a:gd name="connsiteY6" fmla="*/ 6094807 h 6858000"/>
              <a:gd name="connsiteX7" fmla="*/ 5330522 w 11430001"/>
              <a:gd name="connsiteY7" fmla="*/ 6858000 h 6858000"/>
              <a:gd name="connsiteX8" fmla="*/ 0 w 11430001"/>
              <a:gd name="connsiteY8" fmla="*/ 6858000 h 6858000"/>
              <a:gd name="connsiteX9" fmla="*/ 0 w 11430001"/>
              <a:gd name="connsiteY9" fmla="*/ 609480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30001" h="6858000">
                <a:moveTo>
                  <a:pt x="0" y="0"/>
                </a:moveTo>
                <a:lnTo>
                  <a:pt x="5330522" y="0"/>
                </a:lnTo>
                <a:lnTo>
                  <a:pt x="5334002" y="0"/>
                </a:lnTo>
                <a:lnTo>
                  <a:pt x="5334002" y="762270"/>
                </a:lnTo>
                <a:lnTo>
                  <a:pt x="11430001" y="762270"/>
                </a:lnTo>
                <a:lnTo>
                  <a:pt x="11430001" y="6094807"/>
                </a:lnTo>
                <a:lnTo>
                  <a:pt x="5330522" y="6094807"/>
                </a:lnTo>
                <a:lnTo>
                  <a:pt x="5330522" y="6858000"/>
                </a:lnTo>
                <a:lnTo>
                  <a:pt x="0" y="6858000"/>
                </a:lnTo>
                <a:lnTo>
                  <a:pt x="0" y="6094807"/>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082616" y="1517904"/>
            <a:ext cx="4579288" cy="2796945"/>
          </a:xfrm>
        </p:spPr>
        <p:txBody>
          <a:bodyPr>
            <a:normAutofit/>
          </a:bodyPr>
          <a:lstStyle/>
          <a:p>
            <a:pPr algn="l"/>
            <a:r>
              <a:rPr lang="en-US"/>
              <a:t>TATA MOTORS</a:t>
            </a:r>
            <a:br>
              <a:rPr lang="en-US"/>
            </a:br>
            <a:endParaRPr lang="en-US"/>
          </a:p>
        </p:txBody>
      </p:sp>
      <p:sp>
        <p:nvSpPr>
          <p:cNvPr id="3" name="Subtitle 2"/>
          <p:cNvSpPr>
            <a:spLocks noGrp="1"/>
          </p:cNvSpPr>
          <p:nvPr>
            <p:ph type="subTitle" idx="1"/>
          </p:nvPr>
        </p:nvSpPr>
        <p:spPr>
          <a:xfrm>
            <a:off x="7820526" y="4632158"/>
            <a:ext cx="3355728" cy="1200595"/>
          </a:xfrm>
        </p:spPr>
        <p:txBody>
          <a:bodyPr>
            <a:noAutofit/>
          </a:bodyPr>
          <a:lstStyle/>
          <a:p>
            <a:pPr algn="l"/>
            <a:r>
              <a:rPr lang="en-US" sz="1000" dirty="0"/>
              <a:t>Submitted By:– LOVEPREET KAUR</a:t>
            </a:r>
            <a:endParaRPr lang="en-US" sz="1000" dirty="0"/>
          </a:p>
          <a:p>
            <a:pPr algn="l"/>
            <a:r>
              <a:rPr lang="en-US" sz="1000" dirty="0"/>
              <a:t>Student id- 2234040</a:t>
            </a:r>
            <a:endParaRPr lang="en-US" sz="1000" dirty="0"/>
          </a:p>
          <a:p>
            <a:pPr algn="l"/>
            <a:r>
              <a:rPr lang="en-US" sz="1000" dirty="0"/>
              <a:t> Link of video- https://uowtsd-my.sharepoint.com/:v:/r/personal/2234040_student_uwtsd_ac_uk/Documents/Video0%20(1).webm?csf=1&amp;web=1&amp;e=xMMp62</a:t>
            </a:r>
            <a:endParaRPr lang="en-US" sz="1000" dirty="0"/>
          </a:p>
        </p:txBody>
      </p:sp>
      <p:pic>
        <p:nvPicPr>
          <p:cNvPr id="16" name="Picture 3" descr="A metal dumbell"/>
          <p:cNvPicPr>
            <a:picLocks noChangeAspect="1"/>
          </p:cNvPicPr>
          <p:nvPr/>
        </p:nvPicPr>
        <p:blipFill rotWithShape="1">
          <a:blip r:embed="rId1"/>
          <a:srcRect l="1892" r="255" b="1"/>
          <a:stretch>
            <a:fillRect/>
          </a:stretch>
        </p:blipFill>
        <p:spPr>
          <a:xfrm>
            <a:off x="20" y="758953"/>
            <a:ext cx="5327883" cy="533585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63464" y="755650"/>
            <a:ext cx="5266535" cy="1345115"/>
          </a:xfrm>
        </p:spPr>
        <p:txBody>
          <a:bodyPr>
            <a:normAutofit/>
          </a:bodyPr>
          <a:lstStyle/>
          <a:p>
            <a:r>
              <a:rPr lang="en-GB" b="1" dirty="0">
                <a:effectLst/>
                <a:latin typeface="Century Gothic,Bold"/>
              </a:rPr>
              <a:t>INTRODUCTION</a:t>
            </a:r>
            <a:endParaRPr lang="en-US" b="1" dirty="0"/>
          </a:p>
        </p:txBody>
      </p:sp>
      <p:pic>
        <p:nvPicPr>
          <p:cNvPr id="5" name="Picture 4" descr="Closeup of yellow classic vintage car"/>
          <p:cNvPicPr>
            <a:picLocks noChangeAspect="1"/>
          </p:cNvPicPr>
          <p:nvPr/>
        </p:nvPicPr>
        <p:blipFill rotWithShape="1">
          <a:blip r:embed="rId1"/>
          <a:srcRect l="43777" r="3619" b="-1"/>
          <a:stretch>
            <a:fillRect/>
          </a:stretch>
        </p:blipFill>
        <p:spPr>
          <a:xfrm>
            <a:off x="20" y="10"/>
            <a:ext cx="5404493" cy="6857990"/>
          </a:xfrm>
          <a:prstGeom prst="rect">
            <a:avLst/>
          </a:prstGeom>
        </p:spPr>
      </p:pic>
      <p:sp>
        <p:nvSpPr>
          <p:cNvPr id="28" name="Content Placeholder 2"/>
          <p:cNvSpPr>
            <a:spLocks noGrp="1"/>
          </p:cNvSpPr>
          <p:nvPr>
            <p:ph idx="1"/>
          </p:nvPr>
        </p:nvSpPr>
        <p:spPr>
          <a:xfrm>
            <a:off x="6163464" y="2207969"/>
            <a:ext cx="5809461" cy="4249981"/>
          </a:xfrm>
        </p:spPr>
        <p:txBody>
          <a:bodyPr>
            <a:normAutofit/>
          </a:bodyPr>
          <a:lstStyle/>
          <a:p>
            <a:pPr>
              <a:lnSpc>
                <a:spcPct val="95000"/>
              </a:lnSpc>
            </a:pPr>
            <a:r>
              <a:rPr lang="en-GB" sz="1500" b="1" dirty="0">
                <a:effectLst/>
                <a:latin typeface="Century Gothic,Bold"/>
              </a:rPr>
              <a:t>TATA MOTORS </a:t>
            </a:r>
            <a:endParaRPr lang="en-GB" sz="1500" b="1" dirty="0">
              <a:effectLst/>
            </a:endParaRPr>
          </a:p>
          <a:p>
            <a:pPr>
              <a:lnSpc>
                <a:spcPct val="95000"/>
              </a:lnSpc>
              <a:buFont typeface="Arial" panose="020B0604020202020204" pitchFamily="34" charset="0"/>
              <a:buChar char="•"/>
            </a:pPr>
            <a:r>
              <a:rPr lang="en-GB" sz="1500" dirty="0">
                <a:effectLst/>
                <a:latin typeface="Arial,Bold"/>
              </a:rPr>
              <a:t>Tata motors </a:t>
            </a:r>
            <a:r>
              <a:rPr lang="en-GB" sz="1500" dirty="0">
                <a:effectLst/>
                <a:latin typeface="Arial" panose="020B0604020202020204" pitchFamily="34" charset="0"/>
              </a:rPr>
              <a:t>was previously acknowledged by </a:t>
            </a:r>
            <a:r>
              <a:rPr lang="en-GB" sz="1500" dirty="0">
                <a:effectLst/>
                <a:latin typeface="Arial,Bold"/>
              </a:rPr>
              <a:t>Tata Engineering and Locomotive Company ltd (Telco)</a:t>
            </a:r>
            <a:r>
              <a:rPr lang="en-GB" sz="1500" dirty="0">
                <a:effectLst/>
                <a:latin typeface="Arial" panose="020B0604020202020204" pitchFamily="34" charset="0"/>
              </a:rPr>
              <a:t>. </a:t>
            </a:r>
            <a:endParaRPr lang="en-GB" sz="1500" dirty="0">
              <a:effectLst/>
              <a:latin typeface="Arial" panose="020B0604020202020204" pitchFamily="34" charset="0"/>
            </a:endParaRPr>
          </a:p>
          <a:p>
            <a:pPr>
              <a:lnSpc>
                <a:spcPct val="95000"/>
              </a:lnSpc>
              <a:buFont typeface="Arial" panose="020B0604020202020204" pitchFamily="34" charset="0"/>
              <a:buChar char="•"/>
            </a:pPr>
            <a:r>
              <a:rPr lang="en-GB" sz="1500" dirty="0">
                <a:effectLst/>
                <a:latin typeface="Arial" panose="020B0604020202020204" pitchFamily="34" charset="0"/>
              </a:rPr>
              <a:t>The company's headquarters are in </a:t>
            </a:r>
            <a:r>
              <a:rPr lang="en-GB" sz="1500" dirty="0">
                <a:effectLst/>
                <a:latin typeface="Arial,Bold"/>
              </a:rPr>
              <a:t>Mumbai, India. </a:t>
            </a:r>
            <a:endParaRPr lang="en-GB" sz="1500" dirty="0">
              <a:effectLst/>
              <a:latin typeface="Arial" panose="020B0604020202020204" pitchFamily="34" charset="0"/>
            </a:endParaRPr>
          </a:p>
          <a:p>
            <a:pPr>
              <a:lnSpc>
                <a:spcPct val="95000"/>
              </a:lnSpc>
              <a:buFont typeface="Arial" panose="020B0604020202020204" pitchFamily="34" charset="0"/>
              <a:buChar char="•"/>
            </a:pPr>
            <a:r>
              <a:rPr lang="en-GB" sz="1500" dirty="0">
                <a:effectLst/>
                <a:latin typeface="Arial" panose="020B0604020202020204" pitchFamily="34" charset="0"/>
              </a:rPr>
              <a:t>Its market share in domestic commercial cars in India was closer to </a:t>
            </a:r>
            <a:r>
              <a:rPr lang="en-GB" sz="1500" dirty="0">
                <a:effectLst/>
                <a:latin typeface="Arial,Bold"/>
              </a:rPr>
              <a:t>44% </a:t>
            </a:r>
            <a:r>
              <a:rPr lang="en-GB" sz="1500" dirty="0">
                <a:effectLst/>
                <a:latin typeface="Arial" panose="020B0604020202020204" pitchFamily="34" charset="0"/>
              </a:rPr>
              <a:t>during the fiscal year 2017– 2018. </a:t>
            </a:r>
            <a:endParaRPr lang="en-GB" sz="1500" dirty="0">
              <a:effectLst/>
              <a:latin typeface="Arial" panose="020B0604020202020204" pitchFamily="34" charset="0"/>
            </a:endParaRPr>
          </a:p>
          <a:p>
            <a:pPr>
              <a:lnSpc>
                <a:spcPct val="95000"/>
              </a:lnSpc>
              <a:buFont typeface="Arial" panose="020B0604020202020204" pitchFamily="34" charset="0"/>
              <a:buChar char="•"/>
            </a:pPr>
            <a:r>
              <a:rPr lang="en-GB" sz="1500" dirty="0">
                <a:effectLst/>
                <a:latin typeface="Arial" panose="020B0604020202020204" pitchFamily="34" charset="0"/>
              </a:rPr>
              <a:t>Its share in passenger vehicle sales was </a:t>
            </a:r>
            <a:r>
              <a:rPr lang="en-GB" sz="1500" dirty="0">
                <a:effectLst/>
                <a:latin typeface="Arial,Bold"/>
              </a:rPr>
              <a:t>6.39%</a:t>
            </a:r>
            <a:r>
              <a:rPr lang="en-GB" sz="1500" dirty="0">
                <a:effectLst/>
                <a:latin typeface="Arial" panose="020B0604020202020204" pitchFamily="34" charset="0"/>
              </a:rPr>
              <a:t>. It ranks in the </a:t>
            </a:r>
            <a:r>
              <a:rPr lang="en-GB" sz="1500" dirty="0">
                <a:effectLst/>
                <a:latin typeface="Arial,Bold"/>
              </a:rPr>
              <a:t>top 5 producers </a:t>
            </a:r>
            <a:r>
              <a:rPr lang="en-GB" sz="1500" dirty="0">
                <a:effectLst/>
                <a:latin typeface="Arial" panose="020B0604020202020204" pitchFamily="34" charset="0"/>
              </a:rPr>
              <a:t>of passenger cars. </a:t>
            </a:r>
            <a:endParaRPr lang="en-GB" sz="1500" dirty="0">
              <a:effectLst/>
              <a:latin typeface="Arial" panose="020B0604020202020204" pitchFamily="34" charset="0"/>
            </a:endParaRPr>
          </a:p>
          <a:p>
            <a:pPr>
              <a:lnSpc>
                <a:spcPct val="95000"/>
              </a:lnSpc>
              <a:buFont typeface="Arial" panose="020B0604020202020204" pitchFamily="34" charset="0"/>
              <a:buChar char="•"/>
            </a:pPr>
            <a:r>
              <a:rPr lang="en-GB" sz="1500" dirty="0">
                <a:effectLst/>
                <a:latin typeface="Arial" panose="020B0604020202020204" pitchFamily="34" charset="0"/>
              </a:rPr>
              <a:t>Tata Motors has auto manufacturing and vehicle plants in </a:t>
            </a:r>
            <a:r>
              <a:rPr lang="en-GB" sz="1500" dirty="0">
                <a:effectLst/>
                <a:latin typeface="Arial,Bold"/>
              </a:rPr>
              <a:t>Jamshedpur, </a:t>
            </a:r>
            <a:r>
              <a:rPr lang="en-GB" sz="1500" dirty="0" err="1">
                <a:effectLst/>
                <a:latin typeface="Arial,Bold"/>
              </a:rPr>
              <a:t>Pantnagar</a:t>
            </a:r>
            <a:r>
              <a:rPr lang="en-GB" sz="1500" dirty="0">
                <a:effectLst/>
                <a:latin typeface="Arial,Bold"/>
              </a:rPr>
              <a:t>, Lucknow, Sanand, Dharwad, and Pune </a:t>
            </a:r>
            <a:r>
              <a:rPr lang="en-GB" sz="1500" dirty="0">
                <a:effectLst/>
                <a:latin typeface="Arial" panose="020B0604020202020204" pitchFamily="34" charset="0"/>
              </a:rPr>
              <a:t>in India, as well as in </a:t>
            </a:r>
            <a:r>
              <a:rPr lang="en-GB" sz="1500" dirty="0">
                <a:effectLst/>
                <a:latin typeface="Arial,Bold"/>
              </a:rPr>
              <a:t>Argentina, South Africa, the United Kingdom, and Thailand</a:t>
            </a:r>
            <a:r>
              <a:rPr lang="en-GB" sz="1500" dirty="0">
                <a:effectLst/>
                <a:latin typeface="Arial" panose="020B0604020202020204" pitchFamily="34" charset="0"/>
              </a:rPr>
              <a:t>. (Tata, 1972)</a:t>
            </a:r>
            <a:endParaRPr lang="en-GB" sz="1500" dirty="0">
              <a:effectLst/>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63464" y="755650"/>
            <a:ext cx="5266535" cy="1345115"/>
          </a:xfrm>
        </p:spPr>
        <p:txBody>
          <a:bodyPr>
            <a:normAutofit/>
          </a:bodyPr>
          <a:lstStyle/>
          <a:p>
            <a:r>
              <a:rPr lang="en-US" dirty="0"/>
              <a:t>HISTORY</a:t>
            </a:r>
            <a:endParaRPr lang="en-US" dirty="0"/>
          </a:p>
        </p:txBody>
      </p:sp>
      <p:sp>
        <p:nvSpPr>
          <p:cNvPr id="3" name="Content Placeholder 2"/>
          <p:cNvSpPr>
            <a:spLocks noGrp="1"/>
          </p:cNvSpPr>
          <p:nvPr>
            <p:ph idx="1"/>
          </p:nvPr>
        </p:nvSpPr>
        <p:spPr>
          <a:xfrm>
            <a:off x="6163464" y="2207969"/>
            <a:ext cx="5266535" cy="3884983"/>
          </a:xfrm>
        </p:spPr>
        <p:txBody>
          <a:bodyPr>
            <a:normAutofit/>
          </a:bodyPr>
          <a:lstStyle/>
          <a:p>
            <a:pPr>
              <a:lnSpc>
                <a:spcPct val="95000"/>
              </a:lnSpc>
              <a:buFont typeface="Arial" panose="020B0604020202020204" pitchFamily="34" charset="0"/>
              <a:buChar char="•"/>
            </a:pPr>
            <a:r>
              <a:rPr lang="en-GB" sz="1600">
                <a:effectLst/>
                <a:latin typeface="Wingdings 3" pitchFamily="2" charset="2"/>
              </a:rPr>
              <a:t>  </a:t>
            </a:r>
            <a:r>
              <a:rPr lang="en-GB" sz="1600">
                <a:effectLst/>
                <a:latin typeface="Century Gothic,BoldItalic"/>
              </a:rPr>
              <a:t>J.R.D TATA </a:t>
            </a:r>
            <a:r>
              <a:rPr lang="en-GB" sz="1600">
                <a:effectLst/>
                <a:latin typeface="Century Gothic" panose="020B0502020202020204" pitchFamily="34" charset="0"/>
              </a:rPr>
              <a:t>is the founder of TATA MOTORS in 1948. </a:t>
            </a:r>
            <a:endParaRPr lang="en-GB" sz="1600">
              <a:effectLst/>
            </a:endParaRPr>
          </a:p>
          <a:p>
            <a:pPr>
              <a:lnSpc>
                <a:spcPct val="95000"/>
              </a:lnSpc>
              <a:buFont typeface="Arial" panose="020B0604020202020204" pitchFamily="34" charset="0"/>
              <a:buChar char="•"/>
            </a:pPr>
            <a:r>
              <a:rPr lang="en-GB" sz="1600">
                <a:effectLst/>
                <a:latin typeface="Wingdings 3" pitchFamily="2" charset="2"/>
              </a:rPr>
              <a:t>  </a:t>
            </a:r>
            <a:r>
              <a:rPr lang="en-GB" sz="1600">
                <a:effectLst/>
                <a:latin typeface="Century Gothic" panose="020B0502020202020204" pitchFamily="34" charset="0"/>
              </a:rPr>
              <a:t>Launched Mercedes Benz car E220 (1995). </a:t>
            </a:r>
            <a:endParaRPr lang="en-GB" sz="1600">
              <a:effectLst/>
            </a:endParaRPr>
          </a:p>
          <a:p>
            <a:pPr>
              <a:lnSpc>
                <a:spcPct val="95000"/>
              </a:lnSpc>
              <a:buFont typeface="Arial" panose="020B0604020202020204" pitchFamily="34" charset="0"/>
              <a:buChar char="•"/>
            </a:pPr>
            <a:r>
              <a:rPr lang="en-GB" sz="1600">
                <a:effectLst/>
                <a:latin typeface="Wingdings 3" pitchFamily="2" charset="2"/>
              </a:rPr>
              <a:t>  </a:t>
            </a:r>
            <a:r>
              <a:rPr lang="en-GB" sz="1600">
                <a:effectLst/>
                <a:latin typeface="Century Gothic" panose="020B0502020202020204" pitchFamily="34" charset="0"/>
              </a:rPr>
              <a:t>Launched Tata Sierra Turbo (1997). </a:t>
            </a:r>
            <a:endParaRPr lang="en-GB" sz="1600">
              <a:effectLst/>
            </a:endParaRPr>
          </a:p>
          <a:p>
            <a:pPr>
              <a:lnSpc>
                <a:spcPct val="95000"/>
              </a:lnSpc>
              <a:buFont typeface="Arial" panose="020B0604020202020204" pitchFamily="34" charset="0"/>
              <a:buChar char="•"/>
            </a:pPr>
            <a:r>
              <a:rPr lang="en-GB" sz="1600">
                <a:effectLst/>
                <a:latin typeface="Wingdings 3" pitchFamily="2" charset="2"/>
              </a:rPr>
              <a:t>  </a:t>
            </a:r>
            <a:r>
              <a:rPr lang="en-GB" sz="1600">
                <a:effectLst/>
                <a:latin typeface="Century Gothic" panose="020B0502020202020204" pitchFamily="34" charset="0"/>
              </a:rPr>
              <a:t>Rapid expansion of electronic parts such as seat motors in </a:t>
            </a:r>
            <a:r>
              <a:rPr lang="en-GB" sz="1600">
                <a:effectLst/>
                <a:latin typeface="Century Gothic,Bold"/>
              </a:rPr>
              <a:t>late 90's</a:t>
            </a:r>
            <a:r>
              <a:rPr lang="en-GB" sz="1600">
                <a:effectLst/>
                <a:latin typeface="Century Gothic" panose="020B0502020202020204" pitchFamily="34" charset="0"/>
              </a:rPr>
              <a:t>. </a:t>
            </a:r>
            <a:endParaRPr lang="en-GB" sz="1600">
              <a:effectLst/>
            </a:endParaRPr>
          </a:p>
          <a:p>
            <a:pPr>
              <a:lnSpc>
                <a:spcPct val="95000"/>
              </a:lnSpc>
              <a:buFont typeface="Arial" panose="020B0604020202020204" pitchFamily="34" charset="0"/>
              <a:buChar char="•"/>
            </a:pPr>
            <a:r>
              <a:rPr lang="en-GB" sz="1600">
                <a:effectLst/>
                <a:latin typeface="Wingdings 3" pitchFamily="2" charset="2"/>
              </a:rPr>
              <a:t>  </a:t>
            </a:r>
            <a:r>
              <a:rPr lang="en-GB" sz="1600">
                <a:effectLst/>
                <a:latin typeface="Century Gothic" panose="020B0502020202020204" pitchFamily="34" charset="0"/>
              </a:rPr>
              <a:t>Introduced steer by wire, wireless connectivity in the </a:t>
            </a:r>
            <a:r>
              <a:rPr lang="en-GB" sz="1600">
                <a:effectLst/>
                <a:latin typeface="Century Gothic,Bold"/>
              </a:rPr>
              <a:t>late 2000's</a:t>
            </a:r>
            <a:r>
              <a:rPr lang="en-GB" sz="1600">
                <a:effectLst/>
                <a:latin typeface="Century Gothic" panose="020B0502020202020204" pitchFamily="34" charset="0"/>
              </a:rPr>
              <a:t>. </a:t>
            </a:r>
            <a:endParaRPr lang="en-GB" sz="1600">
              <a:effectLst/>
            </a:endParaRPr>
          </a:p>
          <a:p>
            <a:pPr>
              <a:lnSpc>
                <a:spcPct val="95000"/>
              </a:lnSpc>
              <a:buFont typeface="Arial" panose="020B0604020202020204" pitchFamily="34" charset="0"/>
              <a:buChar char="•"/>
            </a:pPr>
            <a:r>
              <a:rPr lang="en-GB" sz="1600">
                <a:effectLst/>
                <a:latin typeface="Wingdings 3" pitchFamily="2" charset="2"/>
              </a:rPr>
              <a:t>  </a:t>
            </a:r>
            <a:r>
              <a:rPr lang="en-GB" sz="1600">
                <a:effectLst/>
                <a:latin typeface="Century Gothic" panose="020B0502020202020204" pitchFamily="34" charset="0"/>
              </a:rPr>
              <a:t>Expanded their operations to commercial vehicle sector in 1954 after forming a joint venture Daimler- Benz of AG of </a:t>
            </a:r>
            <a:r>
              <a:rPr lang="en-GB" sz="1600">
                <a:effectLst/>
                <a:latin typeface="Century Gothic,Bold"/>
              </a:rPr>
              <a:t>Germany</a:t>
            </a:r>
            <a:r>
              <a:rPr lang="en-GB" sz="1600">
                <a:effectLst/>
                <a:latin typeface="Century Gothic" panose="020B0502020202020204" pitchFamily="34" charset="0"/>
              </a:rPr>
              <a:t>. (Snehvrat and Dutta, 2018)</a:t>
            </a:r>
            <a:endParaRPr lang="en-GB" sz="1600">
              <a:effectLst/>
            </a:endParaRPr>
          </a:p>
          <a:p>
            <a:pPr>
              <a:lnSpc>
                <a:spcPct val="95000"/>
              </a:lnSpc>
            </a:pPr>
            <a:endParaRPr lang="en-US" sz="1600" dirty="0"/>
          </a:p>
        </p:txBody>
      </p:sp>
      <p:pic>
        <p:nvPicPr>
          <p:cNvPr id="6" name="Picture 5" descr="Logo&#10;&#10;Description automatically generated"/>
          <p:cNvPicPr>
            <a:picLocks noChangeAspect="1"/>
          </p:cNvPicPr>
          <p:nvPr/>
        </p:nvPicPr>
        <p:blipFill>
          <a:blip r:embed="rId1"/>
          <a:stretch>
            <a:fillRect/>
          </a:stretch>
        </p:blipFill>
        <p:spPr>
          <a:xfrm>
            <a:off x="266952" y="528638"/>
            <a:ext cx="5896512" cy="541496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p:cNvSpPr>
            <a:spLocks noGrp="1" noRot="1" noChangeAspect="1" noMove="1" noResize="1" noEditPoints="1" noAdjustHandles="1" noChangeArrowheads="1" noChangeShapeType="1" noTextEdit="1"/>
          </p:cNvSpPr>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p:cNvSpPr>
            <a:spLocks noGrp="1" noRot="1" noChangeAspect="1" noMove="1" noResize="1" noEditPoints="1" noAdjustHandles="1" noChangeArrowheads="1" noChangeShapeType="1" noTextEdit="1"/>
          </p:cNvSpPr>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431940" y="1517650"/>
            <a:ext cx="5998059" cy="1344613"/>
          </a:xfrm>
        </p:spPr>
        <p:txBody>
          <a:bodyPr>
            <a:normAutofit/>
          </a:bodyPr>
          <a:lstStyle/>
          <a:p>
            <a:r>
              <a:rPr lang="en-US" dirty="0">
                <a:solidFill>
                  <a:srgbClr val="0070C0"/>
                </a:solidFill>
              </a:rPr>
              <a:t>INNOVATIONS</a:t>
            </a:r>
            <a:endParaRPr lang="en-US" dirty="0">
              <a:solidFill>
                <a:srgbClr val="0070C0"/>
              </a:solidFill>
            </a:endParaRPr>
          </a:p>
        </p:txBody>
      </p:sp>
      <p:pic>
        <p:nvPicPr>
          <p:cNvPr id="6" name="Picture 5" descr="Diagram&#10;&#10;Description automatically generated with medium confidence"/>
          <p:cNvPicPr>
            <a:picLocks noChangeAspect="1"/>
          </p:cNvPicPr>
          <p:nvPr/>
        </p:nvPicPr>
        <p:blipFill>
          <a:blip r:embed="rId1"/>
          <a:stretch>
            <a:fillRect/>
          </a:stretch>
        </p:blipFill>
        <p:spPr>
          <a:xfrm>
            <a:off x="762000" y="1863852"/>
            <a:ext cx="3892291" cy="3892291"/>
          </a:xfrm>
          <a:prstGeom prst="rect">
            <a:avLst/>
          </a:prstGeom>
        </p:spPr>
      </p:pic>
      <p:sp>
        <p:nvSpPr>
          <p:cNvPr id="20" name="Content Placeholder 2"/>
          <p:cNvSpPr>
            <a:spLocks noGrp="1"/>
          </p:cNvSpPr>
          <p:nvPr>
            <p:ph idx="1"/>
          </p:nvPr>
        </p:nvSpPr>
        <p:spPr>
          <a:xfrm>
            <a:off x="5431940" y="2970213"/>
            <a:ext cx="5998059" cy="3125787"/>
          </a:xfrm>
        </p:spPr>
        <p:txBody>
          <a:bodyPr>
            <a:normAutofit/>
          </a:bodyPr>
          <a:lstStyle/>
          <a:p>
            <a:pPr>
              <a:lnSpc>
                <a:spcPct val="95000"/>
              </a:lnSpc>
            </a:pPr>
            <a:r>
              <a:rPr lang="en-GB" sz="1400" dirty="0">
                <a:effectLst/>
                <a:latin typeface="Wingdings 3" pitchFamily="2" charset="2"/>
              </a:rPr>
              <a:t> </a:t>
            </a:r>
            <a:r>
              <a:rPr lang="en-GB" sz="1400" dirty="0">
                <a:effectLst/>
                <a:latin typeface="Century Gothic" panose="020B0502020202020204" pitchFamily="34" charset="0"/>
              </a:rPr>
              <a:t>This company concentrate on current and up coming auto technology</a:t>
            </a:r>
            <a:r>
              <a:rPr lang="en-GB" sz="1400" dirty="0">
                <a:effectLst/>
                <a:latin typeface="Century Gothic,Bold"/>
              </a:rPr>
              <a:t> </a:t>
            </a:r>
            <a:r>
              <a:rPr lang="en-GB" sz="1400" dirty="0">
                <a:effectLst/>
                <a:latin typeface="Century Gothic" panose="020B0502020202020204" pitchFamily="34" charset="0"/>
              </a:rPr>
              <a:t>to enhance the look and sense of their vehicles </a:t>
            </a:r>
            <a:r>
              <a:rPr lang="en-GB" sz="1400" dirty="0">
                <a:effectLst/>
                <a:latin typeface="Century Gothic,Bold"/>
              </a:rPr>
              <a:t>and to boost the overall driving experience </a:t>
            </a:r>
            <a:r>
              <a:rPr lang="en-GB" sz="1400" dirty="0">
                <a:effectLst/>
                <a:latin typeface="Century Gothic" panose="020B0502020202020204" pitchFamily="34" charset="0"/>
              </a:rPr>
              <a:t>for consumers. </a:t>
            </a:r>
            <a:endParaRPr lang="en-GB" sz="1400" dirty="0">
              <a:effectLst/>
            </a:endParaRPr>
          </a:p>
          <a:p>
            <a:pPr>
              <a:lnSpc>
                <a:spcPct val="95000"/>
              </a:lnSpc>
            </a:pPr>
            <a:r>
              <a:rPr lang="en-GB" sz="1400" dirty="0">
                <a:effectLst/>
                <a:latin typeface="Wingdings 3" pitchFamily="2" charset="2"/>
              </a:rPr>
              <a:t> </a:t>
            </a:r>
            <a:r>
              <a:rPr lang="en-GB" sz="1400" dirty="0">
                <a:effectLst/>
                <a:latin typeface="Century Gothic" panose="020B0502020202020204" pitchFamily="34" charset="0"/>
              </a:rPr>
              <a:t>Withover</a:t>
            </a:r>
            <a:r>
              <a:rPr lang="en-GB" sz="1400" dirty="0">
                <a:effectLst/>
                <a:latin typeface="Century Gothic,Bold"/>
              </a:rPr>
              <a:t>5000masterminds, contrivers, scientists and technicians</a:t>
            </a:r>
            <a:r>
              <a:rPr lang="en-GB" sz="1400" dirty="0">
                <a:effectLst/>
                <a:latin typeface="Century Gothic" panose="020B0502020202020204" pitchFamily="34" charset="0"/>
              </a:rPr>
              <a:t>, they’re making path-breaking inventions that are driving the form and performance of future vehicles. </a:t>
            </a:r>
            <a:endParaRPr lang="en-GB" sz="1400" dirty="0">
              <a:effectLst/>
            </a:endParaRPr>
          </a:p>
          <a:p>
            <a:pPr>
              <a:lnSpc>
                <a:spcPct val="95000"/>
              </a:lnSpc>
            </a:pPr>
            <a:r>
              <a:rPr lang="en-GB" sz="1400" dirty="0">
                <a:effectLst/>
                <a:latin typeface="Wingdings 3" pitchFamily="2" charset="2"/>
              </a:rPr>
              <a:t> </a:t>
            </a:r>
            <a:r>
              <a:rPr lang="en-GB" sz="1400" dirty="0">
                <a:effectLst/>
                <a:latin typeface="Century Gothic,Bold"/>
              </a:rPr>
              <a:t>India's first compact truck in the SCV member, globally benchmarked Prima, Signa and Ultra exchanges </a:t>
            </a:r>
            <a:r>
              <a:rPr lang="en-GB" sz="1400" dirty="0">
                <a:effectLst/>
                <a:latin typeface="Century Gothic" panose="020B0502020202020204" pitchFamily="34" charset="0"/>
              </a:rPr>
              <a:t>in the Medium &amp; Heavy Commercial Vehicle, the Xenon </a:t>
            </a:r>
            <a:r>
              <a:rPr lang="en-GB" sz="1400" dirty="0" err="1">
                <a:effectLst/>
                <a:latin typeface="Century Gothic" panose="020B0502020202020204" pitchFamily="34" charset="0"/>
              </a:rPr>
              <a:t>Yodha</a:t>
            </a:r>
            <a:r>
              <a:rPr lang="en-GB" sz="1400" dirty="0">
                <a:effectLst/>
                <a:latin typeface="Century Gothic" panose="020B0502020202020204" pitchFamily="34" charset="0"/>
              </a:rPr>
              <a:t> in the volley order and the member- reconsidering Tata Ace. </a:t>
            </a:r>
            <a:r>
              <a:rPr lang="en-US" sz="1400" dirty="0"/>
              <a:t>(</a:t>
            </a:r>
            <a:r>
              <a:rPr lang="en-US" sz="1400" dirty="0" err="1"/>
              <a:t>Serohi</a:t>
            </a:r>
            <a:r>
              <a:rPr lang="en-US" sz="1400" dirty="0"/>
              <a:t>, 2021)</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p:cNvSpPr>
            <a:spLocks noGrp="1" noRot="1" noChangeAspect="1" noMove="1" noResize="1" noEditPoints="1" noAdjustHandles="1" noChangeArrowheads="1" noChangeShapeType="1" noTextEdit="1"/>
          </p:cNvSpPr>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24000" y="1133183"/>
            <a:ext cx="9144000" cy="924218"/>
          </a:xfrm>
        </p:spPr>
        <p:txBody>
          <a:bodyPr anchor="ctr">
            <a:normAutofit/>
          </a:bodyPr>
          <a:lstStyle/>
          <a:p>
            <a:pPr algn="ctr"/>
            <a:r>
              <a:rPr lang="en-GB" sz="3900" dirty="0">
                <a:effectLst/>
                <a:latin typeface="Century Gothic,BoldItalic"/>
              </a:rPr>
              <a:t>CURRENT POSITION OF TATA MOTORS </a:t>
            </a:r>
            <a:endParaRPr lang="en-US" sz="3900" dirty="0"/>
          </a:p>
        </p:txBody>
      </p:sp>
      <p:graphicFrame>
        <p:nvGraphicFramePr>
          <p:cNvPr id="14" name="Content Placeholder 2"/>
          <p:cNvGraphicFramePr>
            <a:graphicFrameLocks noGrp="1"/>
          </p:cNvGraphicFramePr>
          <p:nvPr>
            <p:ph idx="1"/>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2000" y="758951"/>
            <a:ext cx="3880511" cy="1577849"/>
          </a:xfrm>
        </p:spPr>
        <p:txBody>
          <a:bodyPr>
            <a:normAutofit/>
          </a:bodyPr>
          <a:lstStyle/>
          <a:p>
            <a:r>
              <a:rPr lang="en-GB" dirty="0">
                <a:solidFill>
                  <a:srgbClr val="0070C0"/>
                </a:solidFill>
                <a:effectLst/>
                <a:latin typeface="Century Gothic,BoldItalic"/>
              </a:rPr>
              <a:t>EMPLOYEE BENEFITS </a:t>
            </a:r>
            <a:endParaRPr lang="en-US" dirty="0">
              <a:solidFill>
                <a:srgbClr val="0070C0"/>
              </a:solidFill>
            </a:endParaRPr>
          </a:p>
        </p:txBody>
      </p:sp>
      <p:sp>
        <p:nvSpPr>
          <p:cNvPr id="3" name="Content Placeholder 2"/>
          <p:cNvSpPr>
            <a:spLocks noGrp="1"/>
          </p:cNvSpPr>
          <p:nvPr>
            <p:ph idx="1"/>
          </p:nvPr>
        </p:nvSpPr>
        <p:spPr>
          <a:xfrm>
            <a:off x="762000" y="2611718"/>
            <a:ext cx="3880511" cy="3514164"/>
          </a:xfrm>
        </p:spPr>
        <p:txBody>
          <a:bodyPr>
            <a:normAutofit lnSpcReduction="10000"/>
          </a:bodyPr>
          <a:lstStyle/>
          <a:p>
            <a:pPr>
              <a:lnSpc>
                <a:spcPct val="95000"/>
              </a:lnSpc>
              <a:buFont typeface="Arial" panose="020B0604020202020204" pitchFamily="34" charset="0"/>
              <a:buChar char="•"/>
            </a:pPr>
            <a:r>
              <a:rPr lang="en-GB" sz="2200" dirty="0">
                <a:effectLst/>
                <a:latin typeface="Century Gothic,Bold"/>
              </a:rPr>
              <a:t>INSURANCE </a:t>
            </a:r>
            <a:endParaRPr lang="en-GB" sz="2200" dirty="0">
              <a:effectLst/>
              <a:latin typeface="Arial" panose="020B0604020202020204" pitchFamily="34" charset="0"/>
            </a:endParaRPr>
          </a:p>
          <a:p>
            <a:pPr>
              <a:lnSpc>
                <a:spcPct val="95000"/>
              </a:lnSpc>
              <a:buFont typeface="Arial" panose="020B0604020202020204" pitchFamily="34" charset="0"/>
              <a:buChar char="•"/>
            </a:pPr>
            <a:r>
              <a:rPr lang="en-GB" sz="2200" dirty="0">
                <a:effectLst/>
                <a:latin typeface="Century Gothic,Bold"/>
              </a:rPr>
              <a:t>HEALTH AND WELLNESS FINANCIAL </a:t>
            </a:r>
            <a:endParaRPr lang="en-GB" sz="2200" dirty="0">
              <a:effectLst/>
              <a:latin typeface="Arial" panose="020B0604020202020204" pitchFamily="34" charset="0"/>
            </a:endParaRPr>
          </a:p>
          <a:p>
            <a:pPr>
              <a:lnSpc>
                <a:spcPct val="95000"/>
              </a:lnSpc>
              <a:buFont typeface="Arial" panose="020B0604020202020204" pitchFamily="34" charset="0"/>
              <a:buChar char="•"/>
            </a:pPr>
            <a:r>
              <a:rPr lang="en-GB" sz="2200" dirty="0">
                <a:effectLst/>
                <a:latin typeface="Century Gothic,Bold"/>
              </a:rPr>
              <a:t>RETIREMENT AND PARENTING VACATION </a:t>
            </a:r>
            <a:endParaRPr lang="en-GB" sz="2200" dirty="0">
              <a:effectLst/>
              <a:latin typeface="Arial" panose="020B0604020202020204" pitchFamily="34" charset="0"/>
            </a:endParaRPr>
          </a:p>
          <a:p>
            <a:pPr>
              <a:lnSpc>
                <a:spcPct val="95000"/>
              </a:lnSpc>
              <a:buFont typeface="Arial" panose="020B0604020202020204" pitchFamily="34" charset="0"/>
              <a:buChar char="•"/>
            </a:pPr>
            <a:r>
              <a:rPr lang="en-GB" sz="2200" dirty="0">
                <a:effectLst/>
                <a:latin typeface="Century Gothic,Bold"/>
              </a:rPr>
              <a:t>TIME OFF PERKS AND BENEFITS </a:t>
            </a:r>
            <a:endParaRPr lang="en-GB" sz="2200" dirty="0">
              <a:effectLst/>
              <a:latin typeface="Arial" panose="020B0604020202020204" pitchFamily="34" charset="0"/>
            </a:endParaRPr>
          </a:p>
          <a:p>
            <a:pPr>
              <a:lnSpc>
                <a:spcPct val="95000"/>
              </a:lnSpc>
              <a:buFont typeface="Arial" panose="020B0604020202020204" pitchFamily="34" charset="0"/>
              <a:buChar char="•"/>
            </a:pPr>
            <a:r>
              <a:rPr lang="en-GB" sz="2200" dirty="0">
                <a:effectLst/>
                <a:latin typeface="Century Gothic,Bold"/>
              </a:rPr>
              <a:t>PROFESSIONAL SUPPORT </a:t>
            </a:r>
            <a:endParaRPr lang="en-GB" sz="2200" dirty="0">
              <a:effectLst/>
              <a:latin typeface="Century Gothic,Bold"/>
            </a:endParaRPr>
          </a:p>
          <a:p>
            <a:pPr marL="0" indent="0">
              <a:lnSpc>
                <a:spcPct val="95000"/>
              </a:lnSpc>
              <a:buNone/>
            </a:pPr>
            <a:r>
              <a:rPr lang="en-GB" sz="2200" dirty="0">
                <a:latin typeface="Century Gothic,Bold"/>
              </a:rPr>
              <a:t> (</a:t>
            </a:r>
            <a:r>
              <a:rPr lang="en-GB" sz="2200" dirty="0" err="1">
                <a:latin typeface="Century Gothic,Bold"/>
              </a:rPr>
              <a:t>Chaklader</a:t>
            </a:r>
            <a:r>
              <a:rPr lang="en-GB" sz="2200" dirty="0">
                <a:latin typeface="Century Gothic,Bold"/>
              </a:rPr>
              <a:t> and Roy, 2010)</a:t>
            </a:r>
            <a:endParaRPr lang="en-GB" sz="2200" dirty="0">
              <a:effectLst/>
              <a:latin typeface="Arial" panose="020B0604020202020204" pitchFamily="34" charset="0"/>
            </a:endParaRPr>
          </a:p>
        </p:txBody>
      </p:sp>
      <p:pic>
        <p:nvPicPr>
          <p:cNvPr id="12" name="Picture 4" descr="Sunlit desk"/>
          <p:cNvPicPr>
            <a:picLocks noChangeAspect="1"/>
          </p:cNvPicPr>
          <p:nvPr/>
        </p:nvPicPr>
        <p:blipFill rotWithShape="1">
          <a:blip r:embed="rId1"/>
          <a:srcRect l="12831" r="21075" b="-1"/>
          <a:stretch>
            <a:fillRect/>
          </a:stretch>
        </p:blipFill>
        <p:spPr>
          <a:xfrm>
            <a:off x="5401463" y="10"/>
            <a:ext cx="6790537" cy="685799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62000" y="779915"/>
            <a:ext cx="3908996" cy="5337050"/>
          </a:xfrm>
        </p:spPr>
        <p:txBody>
          <a:bodyPr anchor="ctr">
            <a:normAutofit/>
          </a:bodyPr>
          <a:lstStyle/>
          <a:p>
            <a:r>
              <a:rPr lang="en-GB" dirty="0">
                <a:solidFill>
                  <a:srgbClr val="0070C0"/>
                </a:solidFill>
                <a:effectLst/>
                <a:latin typeface="Century Gothic,BoldItalic"/>
              </a:rPr>
              <a:t>EMPLOYEE BENEFITS:-</a:t>
            </a:r>
            <a:br>
              <a:rPr lang="en-GB" dirty="0">
                <a:solidFill>
                  <a:srgbClr val="0070C0"/>
                </a:solidFill>
                <a:effectLst/>
              </a:rPr>
            </a:br>
            <a:endParaRPr lang="en-US" dirty="0">
              <a:solidFill>
                <a:srgbClr val="0070C0"/>
              </a:solidFill>
            </a:endParaRPr>
          </a:p>
        </p:txBody>
      </p:sp>
      <p:graphicFrame>
        <p:nvGraphicFramePr>
          <p:cNvPr id="7" name="Content Placeholder 2"/>
          <p:cNvGraphicFramePr>
            <a:graphicFrameLocks noGrp="1"/>
          </p:cNvGraphicFramePr>
          <p:nvPr>
            <p:ph idx="1"/>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6" name="TextBox 5"/>
          <p:cNvSpPr txBox="1"/>
          <p:nvPr/>
        </p:nvSpPr>
        <p:spPr>
          <a:xfrm>
            <a:off x="8643938" y="6457950"/>
            <a:ext cx="2957476" cy="369332"/>
          </a:xfrm>
          <a:prstGeom prst="rect">
            <a:avLst/>
          </a:prstGeom>
          <a:noFill/>
        </p:spPr>
        <p:txBody>
          <a:bodyPr wrap="none" rtlCol="0">
            <a:spAutoFit/>
          </a:bodyPr>
          <a:lstStyle/>
          <a:p>
            <a:r>
              <a:rPr lang="en-US" dirty="0"/>
              <a:t>(</a:t>
            </a:r>
            <a:r>
              <a:rPr lang="en-US" dirty="0" err="1"/>
              <a:t>Chaklader</a:t>
            </a:r>
            <a:r>
              <a:rPr lang="en-US" dirty="0"/>
              <a:t> and Roy, 2010)</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10801" y="431427"/>
            <a:ext cx="5266535" cy="1345115"/>
          </a:xfrm>
        </p:spPr>
        <p:txBody>
          <a:bodyPr>
            <a:normAutofit/>
          </a:bodyPr>
          <a:lstStyle/>
          <a:p>
            <a:r>
              <a:rPr lang="en-GB" dirty="0">
                <a:solidFill>
                  <a:srgbClr val="0070C0"/>
                </a:solidFill>
                <a:effectLst/>
                <a:latin typeface="Century Gothic,BoldItalic"/>
              </a:rPr>
              <a:t>WORLDWIDE DISTRIBUTION </a:t>
            </a:r>
            <a:endParaRPr lang="en-US" dirty="0">
              <a:solidFill>
                <a:srgbClr val="0070C0"/>
              </a:solidFill>
            </a:endParaRPr>
          </a:p>
        </p:txBody>
      </p:sp>
      <p:pic>
        <p:nvPicPr>
          <p:cNvPr id="12" name="Picture 4" descr="Low angle view of modern skyscrapers rising straight up against a dramatic sky"/>
          <p:cNvPicPr>
            <a:picLocks noChangeAspect="1"/>
          </p:cNvPicPr>
          <p:nvPr/>
        </p:nvPicPr>
        <p:blipFill rotWithShape="1">
          <a:blip r:embed="rId1"/>
          <a:srcRect l="15342" r="32054" b="-1"/>
          <a:stretch>
            <a:fillRect/>
          </a:stretch>
        </p:blipFill>
        <p:spPr>
          <a:xfrm>
            <a:off x="20" y="10"/>
            <a:ext cx="5404493" cy="6857990"/>
          </a:xfrm>
          <a:prstGeom prst="rect">
            <a:avLst/>
          </a:prstGeom>
        </p:spPr>
      </p:pic>
      <p:sp>
        <p:nvSpPr>
          <p:cNvPr id="3" name="Content Placeholder 2"/>
          <p:cNvSpPr>
            <a:spLocks noGrp="1"/>
          </p:cNvSpPr>
          <p:nvPr>
            <p:ph idx="1"/>
          </p:nvPr>
        </p:nvSpPr>
        <p:spPr>
          <a:xfrm>
            <a:off x="6096000" y="1794764"/>
            <a:ext cx="5266535" cy="3884983"/>
          </a:xfrm>
        </p:spPr>
        <p:txBody>
          <a:bodyPr>
            <a:noAutofit/>
          </a:bodyPr>
          <a:lstStyle/>
          <a:p>
            <a:pPr>
              <a:lnSpc>
                <a:spcPct val="95000"/>
              </a:lnSpc>
              <a:buFont typeface="Arial" panose="020B0604020202020204" pitchFamily="34" charset="0"/>
              <a:buChar char="•"/>
            </a:pPr>
            <a:r>
              <a:rPr lang="en-GB" sz="1600" dirty="0">
                <a:effectLst/>
                <a:latin typeface="Wingdings 3" pitchFamily="2" charset="2"/>
              </a:rPr>
              <a:t>  </a:t>
            </a:r>
            <a:r>
              <a:rPr lang="en-GB" sz="1600" dirty="0">
                <a:effectLst/>
                <a:latin typeface="Century Gothic" panose="020B0502020202020204" pitchFamily="34" charset="0"/>
              </a:rPr>
              <a:t>Tata Motors is amongst the selected companies in the world to </a:t>
            </a:r>
            <a:r>
              <a:rPr lang="en-GB" sz="1600" dirty="0">
                <a:effectLst/>
                <a:latin typeface="Century Gothic,Bold"/>
              </a:rPr>
              <a:t>offer a wide portfolio to its consumers. </a:t>
            </a:r>
            <a:r>
              <a:rPr lang="en-GB" sz="1600" dirty="0">
                <a:effectLst/>
                <a:latin typeface="Century Gothic" panose="020B0502020202020204" pitchFamily="34" charset="0"/>
              </a:rPr>
              <a:t>They've developed multinational footmark through exports </a:t>
            </a:r>
            <a:r>
              <a:rPr lang="en-GB" sz="1600" dirty="0">
                <a:effectLst/>
                <a:latin typeface="Century Gothic,Bold"/>
              </a:rPr>
              <a:t>since 1961. </a:t>
            </a:r>
            <a:endParaRPr lang="en-GB" sz="1600" dirty="0">
              <a:effectLst/>
            </a:endParaRPr>
          </a:p>
          <a:p>
            <a:pPr>
              <a:lnSpc>
                <a:spcPct val="95000"/>
              </a:lnSpc>
              <a:buFont typeface="Arial" panose="020B0604020202020204" pitchFamily="34" charset="0"/>
              <a:buChar char="•"/>
            </a:pPr>
            <a:r>
              <a:rPr lang="en-GB" sz="1600" dirty="0">
                <a:effectLst/>
                <a:latin typeface="Wingdings 3" pitchFamily="2" charset="2"/>
              </a:rPr>
              <a:t>  </a:t>
            </a:r>
            <a:r>
              <a:rPr lang="en-GB" sz="1600" dirty="0">
                <a:effectLst/>
                <a:latin typeface="Century Gothic" panose="020B0502020202020204" pitchFamily="34" charset="0"/>
              </a:rPr>
              <a:t>In passenger vehicles, the company has a </a:t>
            </a:r>
            <a:r>
              <a:rPr lang="en-GB" sz="1600" dirty="0">
                <a:effectLst/>
                <a:latin typeface="Century Gothic,Bold"/>
              </a:rPr>
              <a:t>strong presence in several portions </a:t>
            </a:r>
            <a:r>
              <a:rPr lang="en-GB" sz="1600" dirty="0">
                <a:effectLst/>
                <a:latin typeface="Century Gothic" panose="020B0502020202020204" pitchFamily="34" charset="0"/>
              </a:rPr>
              <a:t>and </a:t>
            </a:r>
            <a:r>
              <a:rPr lang="en-GB" sz="1600" dirty="0">
                <a:effectLst/>
                <a:latin typeface="Century Gothic,Bold"/>
              </a:rPr>
              <a:t>exports to nations like Nepal, Bhutan, Bangladesh and Sri Lanka. </a:t>
            </a:r>
            <a:endParaRPr lang="en-GB" sz="1600" dirty="0">
              <a:effectLst/>
            </a:endParaRPr>
          </a:p>
          <a:p>
            <a:pPr>
              <a:lnSpc>
                <a:spcPct val="95000"/>
              </a:lnSpc>
              <a:buFont typeface="Arial" panose="020B0604020202020204" pitchFamily="34" charset="0"/>
              <a:buChar char="•"/>
            </a:pPr>
            <a:r>
              <a:rPr lang="en-GB" sz="1600" dirty="0">
                <a:effectLst/>
                <a:latin typeface="Wingdings 3" pitchFamily="2" charset="2"/>
              </a:rPr>
              <a:t> </a:t>
            </a:r>
            <a:r>
              <a:rPr lang="en-GB" sz="1600" dirty="0">
                <a:effectLst/>
                <a:latin typeface="Century Gothic" panose="020B0502020202020204" pitchFamily="34" charset="0"/>
              </a:rPr>
              <a:t>Incorporate </a:t>
            </a:r>
            <a:r>
              <a:rPr lang="en-GB" sz="1600" dirty="0" err="1">
                <a:effectLst/>
                <a:latin typeface="Century Gothic" panose="020B0502020202020204" pitchFamily="34" charset="0"/>
              </a:rPr>
              <a:t>vehicles,Tata</a:t>
            </a:r>
            <a:r>
              <a:rPr lang="en-GB" sz="1600" dirty="0">
                <a:effectLst/>
                <a:latin typeface="Century Gothic" panose="020B0502020202020204" pitchFamily="34" charset="0"/>
              </a:rPr>
              <a:t> Motor </a:t>
            </a:r>
            <a:r>
              <a:rPr lang="en-GB" sz="1600" dirty="0" err="1">
                <a:effectLst/>
                <a:latin typeface="Century Gothic" panose="020B0502020202020204" pitchFamily="34" charset="0"/>
              </a:rPr>
              <a:t>soffers</a:t>
            </a:r>
            <a:r>
              <a:rPr lang="en-GB" sz="1600" dirty="0">
                <a:effectLst/>
                <a:latin typeface="Century Gothic" panose="020B0502020202020204" pitchFamily="34" charset="0"/>
              </a:rPr>
              <a:t> a </a:t>
            </a:r>
            <a:r>
              <a:rPr lang="en-GB" sz="1600" dirty="0">
                <a:effectLst/>
                <a:latin typeface="Century Gothic,Bold"/>
              </a:rPr>
              <a:t>wide range of vehicles that are customized for domestic conditions and meet the upmost norms for quality, safety, terrain conditions and user comfort. </a:t>
            </a:r>
            <a:endParaRPr lang="en-GB" sz="1600" dirty="0">
              <a:effectLst/>
            </a:endParaRPr>
          </a:p>
          <a:p>
            <a:pPr>
              <a:lnSpc>
                <a:spcPct val="95000"/>
              </a:lnSpc>
            </a:pPr>
            <a:r>
              <a:rPr lang="en-GB" sz="1600" dirty="0">
                <a:effectLst/>
                <a:latin typeface="Wingdings 3" pitchFamily="2" charset="2"/>
              </a:rPr>
              <a:t> </a:t>
            </a:r>
            <a:r>
              <a:rPr lang="en-GB" sz="1600" dirty="0">
                <a:effectLst/>
                <a:latin typeface="Century Gothic" panose="020B0502020202020204" pitchFamily="34" charset="0"/>
              </a:rPr>
              <a:t>Now, the </a:t>
            </a:r>
            <a:r>
              <a:rPr lang="en-GB" sz="1600" dirty="0">
                <a:effectLst/>
                <a:latin typeface="Century Gothic,Bold"/>
              </a:rPr>
              <a:t>Tata Motors group is present in over 125 countries </a:t>
            </a:r>
            <a:r>
              <a:rPr lang="en-GB" sz="1600" dirty="0">
                <a:effectLst/>
                <a:latin typeface="Century Gothic" panose="020B0502020202020204" pitchFamily="34" charset="0"/>
              </a:rPr>
              <a:t>with a worldwide network containing </a:t>
            </a:r>
            <a:r>
              <a:rPr lang="en-GB" sz="1600" dirty="0">
                <a:effectLst/>
                <a:latin typeface="Century Gothic,Bold"/>
              </a:rPr>
              <a:t>over,800 touch points. </a:t>
            </a:r>
            <a:r>
              <a:rPr lang="en-GB" sz="1600" dirty="0">
                <a:effectLst/>
                <a:latin typeface="Century Gothic" panose="020B0502020202020204" pitchFamily="34" charset="0"/>
              </a:rPr>
              <a:t>Tata Motors has </a:t>
            </a:r>
            <a:r>
              <a:rPr lang="en-GB" sz="1600" dirty="0">
                <a:effectLst/>
                <a:latin typeface="Century Gothic,Bold"/>
              </a:rPr>
              <a:t>R&amp;D </a:t>
            </a:r>
            <a:r>
              <a:rPr lang="en-GB" sz="1600" dirty="0" err="1">
                <a:effectLst/>
                <a:latin typeface="Century Gothic,Bold"/>
              </a:rPr>
              <a:t>centers</a:t>
            </a:r>
            <a:r>
              <a:rPr lang="en-GB" sz="1600" dirty="0">
                <a:effectLst/>
                <a:latin typeface="Century Gothic,Bold"/>
              </a:rPr>
              <a:t> in UK, Italy, India and South Korea</a:t>
            </a:r>
            <a:r>
              <a:rPr lang="en-GB" sz="1600" dirty="0">
                <a:effectLst/>
                <a:latin typeface="Century Gothic" panose="020B0502020202020204" pitchFamily="34" charset="0"/>
              </a:rPr>
              <a:t>. (Arvind Yadav, 2023)</a:t>
            </a:r>
            <a:endParaRPr lang="en-GB" sz="1600" dirty="0">
              <a:effectLs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p:cNvSpPr>
            <a:spLocks noGrp="1" noRot="1" noChangeAspect="1" noMove="1" noResize="1" noEditPoints="1" noAdjustHandles="1" noChangeArrowheads="1" noChangeShapeType="1" noTextEdit="1"/>
          </p:cNvSpPr>
          <p:nvPr/>
        </p:nvSpPr>
        <p:spPr>
          <a:xfrm>
            <a:off x="0" y="0"/>
            <a:ext cx="11430001" cy="6168789"/>
          </a:xfrm>
          <a:custGeom>
            <a:avLst/>
            <a:gdLst>
              <a:gd name="connsiteX0" fmla="*/ 0 w 11430001"/>
              <a:gd name="connsiteY0" fmla="*/ 0 h 6168789"/>
              <a:gd name="connsiteX1" fmla="*/ 5334002 w 11430001"/>
              <a:gd name="connsiteY1" fmla="*/ 0 h 6168789"/>
              <a:gd name="connsiteX2" fmla="*/ 5334002 w 11430001"/>
              <a:gd name="connsiteY2" fmla="*/ 771523 h 6168789"/>
              <a:gd name="connsiteX3" fmla="*/ 11430001 w 11430001"/>
              <a:gd name="connsiteY3" fmla="*/ 771523 h 6168789"/>
              <a:gd name="connsiteX4" fmla="*/ 11430001 w 11430001"/>
              <a:gd name="connsiteY4" fmla="*/ 6168789 h 6168789"/>
              <a:gd name="connsiteX5" fmla="*/ 0 w 11430001"/>
              <a:gd name="connsiteY5" fmla="*/ 6168789 h 616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0001" h="6168789">
                <a:moveTo>
                  <a:pt x="0" y="0"/>
                </a:moveTo>
                <a:lnTo>
                  <a:pt x="5334002" y="0"/>
                </a:lnTo>
                <a:lnTo>
                  <a:pt x="5334002" y="771523"/>
                </a:lnTo>
                <a:lnTo>
                  <a:pt x="11430001" y="771523"/>
                </a:lnTo>
                <a:lnTo>
                  <a:pt x="11430001" y="6168789"/>
                </a:lnTo>
                <a:lnTo>
                  <a:pt x="0" y="6168789"/>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327903" y="953293"/>
            <a:ext cx="4565650" cy="1344613"/>
          </a:xfrm>
        </p:spPr>
        <p:txBody>
          <a:bodyPr>
            <a:normAutofit/>
          </a:bodyPr>
          <a:lstStyle/>
          <a:p>
            <a:r>
              <a:rPr lang="en-GB" dirty="0">
                <a:effectLst/>
                <a:latin typeface="Century Gothic,BoldItalic"/>
              </a:rPr>
              <a:t>FUTURE PLANS </a:t>
            </a:r>
            <a:br>
              <a:rPr lang="en-GB" dirty="0">
                <a:effectLst/>
              </a:rPr>
            </a:br>
            <a:endParaRPr lang="en-US" dirty="0"/>
          </a:p>
        </p:txBody>
      </p:sp>
      <p:pic>
        <p:nvPicPr>
          <p:cNvPr id="7" name="Graphic 6" descr="Electric Car"/>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4711" y="1140284"/>
            <a:ext cx="4573192" cy="4573192"/>
          </a:xfrm>
          <a:prstGeom prst="rect">
            <a:avLst/>
          </a:prstGeom>
        </p:spPr>
      </p:pic>
      <p:sp>
        <p:nvSpPr>
          <p:cNvPr id="3" name="Content Placeholder 2"/>
          <p:cNvSpPr>
            <a:spLocks noGrp="1"/>
          </p:cNvSpPr>
          <p:nvPr>
            <p:ph idx="1"/>
          </p:nvPr>
        </p:nvSpPr>
        <p:spPr>
          <a:xfrm>
            <a:off x="5553073" y="1703322"/>
            <a:ext cx="5505452" cy="4465467"/>
          </a:xfrm>
        </p:spPr>
        <p:txBody>
          <a:bodyPr>
            <a:normAutofit/>
          </a:bodyPr>
          <a:lstStyle/>
          <a:p>
            <a:pPr>
              <a:lnSpc>
                <a:spcPct val="95000"/>
              </a:lnSpc>
            </a:pPr>
            <a:r>
              <a:rPr lang="en-GB" sz="1500" dirty="0">
                <a:effectLst/>
                <a:latin typeface="Wingdings 3" pitchFamily="2" charset="2"/>
              </a:rPr>
              <a:t> </a:t>
            </a:r>
            <a:r>
              <a:rPr lang="en-GB" sz="1500" dirty="0">
                <a:effectLst/>
                <a:latin typeface="Century Gothic" panose="020B0502020202020204" pitchFamily="34" charset="0"/>
              </a:rPr>
              <a:t>In the coming three to five pans, the company wants to sell </a:t>
            </a:r>
            <a:r>
              <a:rPr lang="en-GB" sz="1500" dirty="0">
                <a:effectLst/>
                <a:latin typeface="Century Gothic,Bold"/>
              </a:rPr>
              <a:t>20% CNG vehicles, 20% </a:t>
            </a:r>
            <a:r>
              <a:rPr lang="en-GB" sz="1500" dirty="0">
                <a:latin typeface="Century Gothic,Bold"/>
              </a:rPr>
              <a:t>electric vehicles</a:t>
            </a:r>
            <a:r>
              <a:rPr lang="en-GB" sz="1500" dirty="0">
                <a:effectLst/>
                <a:latin typeface="Century Gothic,Bold"/>
              </a:rPr>
              <a:t> </a:t>
            </a:r>
            <a:r>
              <a:rPr lang="en-GB" sz="1500" dirty="0">
                <a:effectLst/>
                <a:latin typeface="Century Gothic" panose="020B0502020202020204" pitchFamily="34" charset="0"/>
              </a:rPr>
              <a:t>around </a:t>
            </a:r>
            <a:r>
              <a:rPr lang="en-GB" sz="1500" dirty="0">
                <a:effectLst/>
                <a:latin typeface="Century Gothic,Bold"/>
              </a:rPr>
              <a:t>50% petrol vehicles</a:t>
            </a:r>
            <a:r>
              <a:rPr lang="en-GB" sz="1500" dirty="0">
                <a:effectLst/>
                <a:latin typeface="Century Gothic" panose="020B0502020202020204" pitchFamily="34" charset="0"/>
              </a:rPr>
              <a:t>, and the </a:t>
            </a:r>
            <a:r>
              <a:rPr lang="en-GB" sz="1500" dirty="0">
                <a:effectLst/>
                <a:latin typeface="Century Gothic,Bold"/>
              </a:rPr>
              <a:t>rest 10% diesel vehicles </a:t>
            </a:r>
            <a:r>
              <a:rPr lang="en-GB" sz="1500" dirty="0">
                <a:effectLst/>
                <a:latin typeface="Century Gothic" panose="020B0502020202020204" pitchFamily="34" charset="0"/>
              </a:rPr>
              <a:t>out of every 100 vehicles to be sold. presently, the company is dealing around </a:t>
            </a:r>
            <a:r>
              <a:rPr lang="en-GB" sz="1500" dirty="0">
                <a:effectLst/>
                <a:latin typeface="Century Gothic,Bold"/>
              </a:rPr>
              <a:t>94- 95 petrol vehicles. </a:t>
            </a:r>
            <a:endParaRPr lang="en-GB" sz="1500" dirty="0">
              <a:effectLst/>
            </a:endParaRPr>
          </a:p>
          <a:p>
            <a:pPr>
              <a:lnSpc>
                <a:spcPct val="95000"/>
              </a:lnSpc>
              <a:buFont typeface="Arial" panose="020B0604020202020204" pitchFamily="34" charset="0"/>
              <a:buChar char="•"/>
            </a:pPr>
            <a:r>
              <a:rPr lang="en-GB" sz="1500" dirty="0">
                <a:effectLst/>
                <a:latin typeface="Wingdings 3" pitchFamily="2" charset="2"/>
              </a:rPr>
              <a:t>  </a:t>
            </a:r>
            <a:r>
              <a:rPr lang="en-GB" sz="1500" dirty="0">
                <a:effectLst/>
                <a:latin typeface="Century Gothic" panose="020B0502020202020204" pitchFamily="34" charset="0"/>
              </a:rPr>
              <a:t>Furthermore, the company wants to concentrate on </a:t>
            </a:r>
            <a:r>
              <a:rPr lang="en-GB" sz="1500" dirty="0">
                <a:effectLst/>
                <a:latin typeface="Century Gothic,Bold"/>
              </a:rPr>
              <a:t>stepping up CNG vehicle </a:t>
            </a:r>
            <a:r>
              <a:rPr lang="en-GB" sz="1500" dirty="0">
                <a:effectLst/>
                <a:latin typeface="Century Gothic" panose="020B0502020202020204" pitchFamily="34" charset="0"/>
              </a:rPr>
              <a:t>deals by exercising the </a:t>
            </a:r>
            <a:r>
              <a:rPr lang="en-GB" sz="1500" dirty="0">
                <a:effectLst/>
                <a:latin typeface="Century Gothic,Bold"/>
              </a:rPr>
              <a:t>strong distribution network of natural gas companies. </a:t>
            </a:r>
            <a:endParaRPr lang="en-GB" sz="1500" dirty="0">
              <a:effectLst/>
            </a:endParaRPr>
          </a:p>
          <a:p>
            <a:pPr>
              <a:lnSpc>
                <a:spcPct val="95000"/>
              </a:lnSpc>
              <a:buFont typeface="Arial" panose="020B0604020202020204" pitchFamily="34" charset="0"/>
              <a:buChar char="•"/>
            </a:pPr>
            <a:r>
              <a:rPr lang="en-GB" sz="1500" dirty="0">
                <a:effectLst/>
                <a:latin typeface="Wingdings 3" pitchFamily="2" charset="2"/>
              </a:rPr>
              <a:t>  </a:t>
            </a:r>
            <a:r>
              <a:rPr lang="en-GB" sz="1500" dirty="0">
                <a:effectLst/>
                <a:latin typeface="Century Gothic" panose="020B0502020202020204" pitchFamily="34" charset="0"/>
              </a:rPr>
              <a:t>•The company </a:t>
            </a:r>
            <a:r>
              <a:rPr lang="en-GB" sz="1500" dirty="0">
                <a:effectLst/>
                <a:latin typeface="Century Gothic,Bold"/>
              </a:rPr>
              <a:t>aims to vend 3.7  Lakh units </a:t>
            </a:r>
            <a:r>
              <a:rPr lang="en-GB" sz="1500" dirty="0">
                <a:effectLst/>
                <a:latin typeface="Century Gothic" panose="020B0502020202020204" pitchFamily="34" charset="0"/>
              </a:rPr>
              <a:t>which looks like an easy target for the company on cards. However, it'll be an increase of 65 YoY in terms of units ended, if this happens so. (</a:t>
            </a:r>
            <a:r>
              <a:rPr lang="en-GB" sz="1500" dirty="0" err="1">
                <a:effectLst/>
                <a:latin typeface="Century Gothic" panose="020B0502020202020204" pitchFamily="34" charset="0"/>
              </a:rPr>
              <a:t>Mashru</a:t>
            </a:r>
            <a:r>
              <a:rPr lang="en-GB" sz="1500" dirty="0">
                <a:effectLst/>
                <a:latin typeface="Century Gothic" panose="020B0502020202020204" pitchFamily="34" charset="0"/>
              </a:rPr>
              <a:t> et al., 2023)</a:t>
            </a:r>
            <a:endParaRPr lang="en-GB" sz="1500" dirty="0">
              <a:effectLst/>
            </a:endParaRPr>
          </a:p>
          <a:p>
            <a:pPr marL="0" indent="0">
              <a:lnSpc>
                <a:spcPct val="95000"/>
              </a:lnSpc>
              <a:buNone/>
            </a:pPr>
            <a:endParaRPr lang="en-GB" sz="1500" dirty="0">
              <a:effectLs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2963" y="885825"/>
            <a:ext cx="9818941" cy="5213223"/>
          </a:xfrm>
        </p:spPr>
        <p:txBody>
          <a:bodyPr>
            <a:noAutofit/>
          </a:bodyPr>
          <a:lstStyle/>
          <a:p>
            <a:pPr algn="l">
              <a:lnSpc>
                <a:spcPct val="150000"/>
              </a:lnSpc>
            </a:pPr>
            <a:r>
              <a:rPr lang="en-GB" sz="1100" b="1" dirty="0">
                <a:effectLst/>
                <a:latin typeface="Times New Roman" panose="02020603050405020304" pitchFamily="18" charset="0"/>
              </a:rPr>
              <a:t>Reference list</a:t>
            </a:r>
            <a:endParaRPr lang="en-GB" sz="1100" b="1" dirty="0">
              <a:effectLst/>
              <a:latin typeface="Times New Roman" panose="02020603050405020304" pitchFamily="18" charset="0"/>
            </a:endParaRPr>
          </a:p>
          <a:p>
            <a:pPr>
              <a:lnSpc>
                <a:spcPct val="150000"/>
              </a:lnSpc>
            </a:pPr>
            <a:r>
              <a:rPr lang="en-GB" sz="1100" dirty="0">
                <a:effectLst/>
                <a:latin typeface="Times New Roman" panose="02020603050405020304" pitchFamily="18" charset="0"/>
              </a:rPr>
              <a:t>Arvind Yadav (2023). To Study the Marketing Strategies of Tata Motors. </a:t>
            </a:r>
            <a:r>
              <a:rPr lang="en-GB" sz="1100" i="1" dirty="0">
                <a:effectLst/>
                <a:latin typeface="Times New Roman" panose="02020603050405020304" pitchFamily="18" charset="0"/>
              </a:rPr>
              <a:t>International Journal For Multidisciplinary Research</a:t>
            </a:r>
            <a:r>
              <a:rPr lang="en-GB" sz="1100" dirty="0">
                <a:effectLst/>
                <a:latin typeface="Times New Roman" panose="02020603050405020304" pitchFamily="18" charset="0"/>
              </a:rPr>
              <a:t>, 5(2). </a:t>
            </a:r>
            <a:r>
              <a:rPr lang="en-GB" sz="1100" dirty="0" err="1">
                <a:effectLst/>
                <a:latin typeface="Times New Roman" panose="02020603050405020304" pitchFamily="18" charset="0"/>
              </a:rPr>
              <a:t>doi:https</a:t>
            </a:r>
            <a:r>
              <a:rPr lang="en-GB" sz="1100" dirty="0">
                <a:effectLst/>
                <a:latin typeface="Times New Roman" panose="02020603050405020304" pitchFamily="18" charset="0"/>
              </a:rPr>
              <a:t>://</a:t>
            </a:r>
            <a:r>
              <a:rPr lang="en-GB" sz="1100" dirty="0" err="1">
                <a:effectLst/>
                <a:latin typeface="Times New Roman" panose="02020603050405020304" pitchFamily="18" charset="0"/>
              </a:rPr>
              <a:t>doi.org</a:t>
            </a:r>
            <a:r>
              <a:rPr lang="en-GB" sz="1100" dirty="0">
                <a:effectLst/>
                <a:latin typeface="Times New Roman" panose="02020603050405020304" pitchFamily="18" charset="0"/>
              </a:rPr>
              <a:t>/10.36948/ijfmr.2023.v05i02.2235.</a:t>
            </a:r>
            <a:endParaRPr lang="en-GB" sz="1100" dirty="0">
              <a:effectLst/>
              <a:latin typeface="Times New Roman" panose="02020603050405020304" pitchFamily="18" charset="0"/>
            </a:endParaRPr>
          </a:p>
          <a:p>
            <a:pPr>
              <a:lnSpc>
                <a:spcPct val="150000"/>
              </a:lnSpc>
            </a:pPr>
            <a:r>
              <a:rPr lang="en-GB" sz="1100" dirty="0" err="1">
                <a:effectLst/>
                <a:latin typeface="Times New Roman" panose="02020603050405020304" pitchFamily="18" charset="0"/>
              </a:rPr>
              <a:t>Chaklader</a:t>
            </a:r>
            <a:r>
              <a:rPr lang="en-GB" sz="1100" dirty="0">
                <a:effectLst/>
                <a:latin typeface="Times New Roman" panose="02020603050405020304" pitchFamily="18" charset="0"/>
              </a:rPr>
              <a:t>, B. and Roy, D. (2010). Sustainable development using the sustainability balanced score card: the case of Tata Motors, India. </a:t>
            </a:r>
            <a:r>
              <a:rPr lang="en-GB" sz="1100" i="1" dirty="0">
                <a:effectLst/>
                <a:latin typeface="Times New Roman" panose="02020603050405020304" pitchFamily="18" charset="0"/>
              </a:rPr>
              <a:t>International Journal of Sustainable Strategic Management</a:t>
            </a:r>
            <a:r>
              <a:rPr lang="en-GB" sz="1100" dirty="0">
                <a:effectLst/>
                <a:latin typeface="Times New Roman" panose="02020603050405020304" pitchFamily="18" charset="0"/>
              </a:rPr>
              <a:t>, 2(2), p.155. </a:t>
            </a:r>
            <a:r>
              <a:rPr lang="en-GB" sz="1100" dirty="0" err="1">
                <a:effectLst/>
                <a:latin typeface="Times New Roman" panose="02020603050405020304" pitchFamily="18" charset="0"/>
              </a:rPr>
              <a:t>doi:https</a:t>
            </a:r>
            <a:r>
              <a:rPr lang="en-GB" sz="1100" dirty="0">
                <a:effectLst/>
                <a:latin typeface="Times New Roman" panose="02020603050405020304" pitchFamily="18" charset="0"/>
              </a:rPr>
              <a:t>://</a:t>
            </a:r>
            <a:r>
              <a:rPr lang="en-GB" sz="1100" dirty="0" err="1">
                <a:effectLst/>
                <a:latin typeface="Times New Roman" panose="02020603050405020304" pitchFamily="18" charset="0"/>
              </a:rPr>
              <a:t>doi.org</a:t>
            </a:r>
            <a:r>
              <a:rPr lang="en-GB" sz="1100" dirty="0">
                <a:effectLst/>
                <a:latin typeface="Times New Roman" panose="02020603050405020304" pitchFamily="18" charset="0"/>
              </a:rPr>
              <a:t>/10.1504/ijssm.2010.032558.</a:t>
            </a:r>
            <a:endParaRPr lang="en-GB" sz="1100" dirty="0">
              <a:effectLst/>
              <a:latin typeface="Times New Roman" panose="02020603050405020304" pitchFamily="18" charset="0"/>
            </a:endParaRPr>
          </a:p>
          <a:p>
            <a:pPr>
              <a:lnSpc>
                <a:spcPct val="150000"/>
              </a:lnSpc>
            </a:pPr>
            <a:r>
              <a:rPr lang="en-GB" sz="1100" dirty="0" err="1">
                <a:effectLst/>
                <a:latin typeface="Times New Roman" panose="02020603050405020304" pitchFamily="18" charset="0"/>
              </a:rPr>
              <a:t>Mashru</a:t>
            </a:r>
            <a:r>
              <a:rPr lang="en-GB" sz="1100" dirty="0">
                <a:effectLst/>
                <a:latin typeface="Times New Roman" panose="02020603050405020304" pitchFamily="18" charset="0"/>
              </a:rPr>
              <a:t>, S., </a:t>
            </a:r>
            <a:r>
              <a:rPr lang="en-GB" sz="1100" dirty="0" err="1">
                <a:effectLst/>
                <a:latin typeface="Times New Roman" panose="02020603050405020304" pitchFamily="18" charset="0"/>
              </a:rPr>
              <a:t>Baria</a:t>
            </a:r>
            <a:r>
              <a:rPr lang="en-GB" sz="1100" dirty="0">
                <a:effectLst/>
                <a:latin typeface="Times New Roman" panose="02020603050405020304" pitchFamily="18" charset="0"/>
              </a:rPr>
              <a:t>, R., </a:t>
            </a:r>
            <a:r>
              <a:rPr lang="en-GB" sz="1100" dirty="0" err="1">
                <a:effectLst/>
                <a:latin typeface="Times New Roman" panose="02020603050405020304" pitchFamily="18" charset="0"/>
              </a:rPr>
              <a:t>Kaswan</a:t>
            </a:r>
            <a:r>
              <a:rPr lang="en-GB" sz="1100" dirty="0">
                <a:effectLst/>
                <a:latin typeface="Times New Roman" panose="02020603050405020304" pitchFamily="18" charset="0"/>
              </a:rPr>
              <a:t>, A., </a:t>
            </a:r>
            <a:r>
              <a:rPr lang="en-GB" sz="1100" dirty="0" err="1">
                <a:effectLst/>
                <a:latin typeface="Times New Roman" panose="02020603050405020304" pitchFamily="18" charset="0"/>
              </a:rPr>
              <a:t>Sumetha</a:t>
            </a:r>
            <a:r>
              <a:rPr lang="en-GB" sz="1100" dirty="0">
                <a:effectLst/>
                <a:latin typeface="Times New Roman" panose="02020603050405020304" pitchFamily="18" charset="0"/>
              </a:rPr>
              <a:t>, M. and Sem (2023). AN ANALYSIS ON INTERNATIONALIZATION OF INDIA COMPANIES-TATA MOTORS. </a:t>
            </a:r>
            <a:r>
              <a:rPr lang="en-GB" sz="1100" i="1" dirty="0">
                <a:effectLst/>
                <a:latin typeface="Times New Roman" panose="02020603050405020304" pitchFamily="18" charset="0"/>
              </a:rPr>
              <a:t>International Research Journal of Modernization in Engineering Technology and Science @International Research Journal of Modernization in Engineering</a:t>
            </a:r>
            <a:r>
              <a:rPr lang="en-GB" sz="1100" dirty="0">
                <a:effectLst/>
                <a:latin typeface="Times New Roman" panose="02020603050405020304" pitchFamily="18" charset="0"/>
              </a:rPr>
              <a:t>, [online] 453(3), pp.2582–5208. Available at: https://</a:t>
            </a:r>
            <a:r>
              <a:rPr lang="en-GB" sz="1100" dirty="0" err="1">
                <a:effectLst/>
                <a:latin typeface="Times New Roman" panose="02020603050405020304" pitchFamily="18" charset="0"/>
              </a:rPr>
              <a:t>www.irjmets.com</a:t>
            </a:r>
            <a:r>
              <a:rPr lang="en-GB" sz="1100" dirty="0">
                <a:effectLst/>
                <a:latin typeface="Times New Roman" panose="02020603050405020304" pitchFamily="18" charset="0"/>
              </a:rPr>
              <a:t>/</a:t>
            </a:r>
            <a:r>
              <a:rPr lang="en-GB" sz="1100" dirty="0" err="1">
                <a:effectLst/>
                <a:latin typeface="Times New Roman" panose="02020603050405020304" pitchFamily="18" charset="0"/>
              </a:rPr>
              <a:t>uploadedfiles</a:t>
            </a:r>
            <a:r>
              <a:rPr lang="en-GB" sz="1100" dirty="0">
                <a:effectLst/>
                <a:latin typeface="Times New Roman" panose="02020603050405020304" pitchFamily="18" charset="0"/>
              </a:rPr>
              <a:t>/paper/issue_3_march_2023/34162/final/fin_irjmets1678213256.pdf.</a:t>
            </a:r>
            <a:endParaRPr lang="en-GB" sz="1100" dirty="0">
              <a:effectLst/>
              <a:latin typeface="Times New Roman" panose="02020603050405020304" pitchFamily="18" charset="0"/>
            </a:endParaRPr>
          </a:p>
          <a:p>
            <a:pPr>
              <a:lnSpc>
                <a:spcPct val="150000"/>
              </a:lnSpc>
            </a:pPr>
            <a:r>
              <a:rPr lang="en-GB" sz="1100" dirty="0">
                <a:effectLst/>
                <a:latin typeface="Times New Roman" panose="02020603050405020304" pitchFamily="18" charset="0"/>
              </a:rPr>
              <a:t>N. Uma </a:t>
            </a:r>
            <a:r>
              <a:rPr lang="en-GB" sz="1100" dirty="0" err="1">
                <a:effectLst/>
                <a:latin typeface="Times New Roman" panose="02020603050405020304" pitchFamily="18" charset="0"/>
              </a:rPr>
              <a:t>Maheswari</a:t>
            </a:r>
            <a:r>
              <a:rPr lang="en-GB" sz="1100" dirty="0">
                <a:effectLst/>
                <a:latin typeface="Times New Roman" panose="02020603050405020304" pitchFamily="18" charset="0"/>
              </a:rPr>
              <a:t>, E. Muthu Kumar and R. Koushik (2023). Who outperforms automobile industry in India? Comparative study on financial performance between tata motors versus M&amp; M LTD. </a:t>
            </a:r>
            <a:r>
              <a:rPr lang="en-GB" sz="1100" i="1" dirty="0">
                <a:effectLst/>
                <a:latin typeface="Times New Roman" panose="02020603050405020304" pitchFamily="18" charset="0"/>
              </a:rPr>
              <a:t>E3S web of conferences</a:t>
            </a:r>
            <a:r>
              <a:rPr lang="en-GB" sz="1100" dirty="0">
                <a:effectLst/>
                <a:latin typeface="Times New Roman" panose="02020603050405020304" pitchFamily="18" charset="0"/>
              </a:rPr>
              <a:t>, 376, pp.04037–04037. </a:t>
            </a:r>
            <a:r>
              <a:rPr lang="en-GB" sz="1100" dirty="0" err="1">
                <a:effectLst/>
                <a:latin typeface="Times New Roman" panose="02020603050405020304" pitchFamily="18" charset="0"/>
              </a:rPr>
              <a:t>doi:https</a:t>
            </a:r>
            <a:r>
              <a:rPr lang="en-GB" sz="1100" dirty="0">
                <a:effectLst/>
                <a:latin typeface="Times New Roman" panose="02020603050405020304" pitchFamily="18" charset="0"/>
              </a:rPr>
              <a:t>://</a:t>
            </a:r>
            <a:r>
              <a:rPr lang="en-GB" sz="1100" dirty="0" err="1">
                <a:effectLst/>
                <a:latin typeface="Times New Roman" panose="02020603050405020304" pitchFamily="18" charset="0"/>
              </a:rPr>
              <a:t>doi.org</a:t>
            </a:r>
            <a:r>
              <a:rPr lang="en-GB" sz="1100" dirty="0">
                <a:effectLst/>
                <a:latin typeface="Times New Roman" panose="02020603050405020304" pitchFamily="18" charset="0"/>
              </a:rPr>
              <a:t>/10.1051/e3sconf/202337604037.</a:t>
            </a:r>
            <a:endParaRPr lang="en-GB" sz="1100" dirty="0">
              <a:effectLst/>
              <a:latin typeface="Times New Roman" panose="02020603050405020304" pitchFamily="18" charset="0"/>
            </a:endParaRPr>
          </a:p>
          <a:p>
            <a:pPr>
              <a:lnSpc>
                <a:spcPct val="150000"/>
              </a:lnSpc>
            </a:pPr>
            <a:r>
              <a:rPr lang="en-GB" sz="1100" dirty="0" err="1">
                <a:effectLst/>
                <a:latin typeface="Times New Roman" panose="02020603050405020304" pitchFamily="18" charset="0"/>
              </a:rPr>
              <a:t>Serohi</a:t>
            </a:r>
            <a:r>
              <a:rPr lang="en-GB" sz="1100" dirty="0">
                <a:effectLst/>
                <a:latin typeface="Times New Roman" panose="02020603050405020304" pitchFamily="18" charset="0"/>
              </a:rPr>
              <a:t>, A. (2021). E-mobility ecosystem innovation – impact on downstream supply chain management processes. Is India ready for inevitable change in auto sector? </a:t>
            </a:r>
            <a:r>
              <a:rPr lang="en-GB" sz="1100" i="1" dirty="0">
                <a:effectLst/>
                <a:latin typeface="Times New Roman" panose="02020603050405020304" pitchFamily="18" charset="0"/>
              </a:rPr>
              <a:t>Supply Chain Management: An International Journal</a:t>
            </a:r>
            <a:r>
              <a:rPr lang="en-GB" sz="1100" dirty="0">
                <a:effectLst/>
                <a:latin typeface="Times New Roman" panose="02020603050405020304" pitchFamily="18" charset="0"/>
              </a:rPr>
              <a:t>, ahead-of-print(ahead-of-print). </a:t>
            </a:r>
            <a:r>
              <a:rPr lang="en-GB" sz="1100" dirty="0" err="1">
                <a:effectLst/>
                <a:latin typeface="Times New Roman" panose="02020603050405020304" pitchFamily="18" charset="0"/>
              </a:rPr>
              <a:t>doi:https</a:t>
            </a:r>
            <a:r>
              <a:rPr lang="en-GB" sz="1100" dirty="0">
                <a:effectLst/>
                <a:latin typeface="Times New Roman" panose="02020603050405020304" pitchFamily="18" charset="0"/>
              </a:rPr>
              <a:t>://</a:t>
            </a:r>
            <a:r>
              <a:rPr lang="en-GB" sz="1100" dirty="0" err="1">
                <a:effectLst/>
                <a:latin typeface="Times New Roman" panose="02020603050405020304" pitchFamily="18" charset="0"/>
              </a:rPr>
              <a:t>doi.org</a:t>
            </a:r>
            <a:r>
              <a:rPr lang="en-GB" sz="1100" dirty="0">
                <a:effectLst/>
                <a:latin typeface="Times New Roman" panose="02020603050405020304" pitchFamily="18" charset="0"/>
              </a:rPr>
              <a:t>/10.1108/scm-11-2020-0588.</a:t>
            </a:r>
            <a:endParaRPr lang="en-GB" sz="1100" dirty="0">
              <a:effectLst/>
              <a:latin typeface="Times New Roman" panose="02020603050405020304" pitchFamily="18" charset="0"/>
            </a:endParaRPr>
          </a:p>
          <a:p>
            <a:pPr>
              <a:lnSpc>
                <a:spcPct val="150000"/>
              </a:lnSpc>
            </a:pPr>
            <a:r>
              <a:rPr lang="en-GB" sz="1100" dirty="0" err="1">
                <a:effectLst/>
                <a:latin typeface="Times New Roman" panose="02020603050405020304" pitchFamily="18" charset="0"/>
              </a:rPr>
              <a:t>Snehvrat</a:t>
            </a:r>
            <a:r>
              <a:rPr lang="en-GB" sz="1100" dirty="0">
                <a:effectLst/>
                <a:latin typeface="Times New Roman" panose="02020603050405020304" pitchFamily="18" charset="0"/>
              </a:rPr>
              <a:t>, S. and Dutta, S. (2018). Multi-level ambidexterity in new product introduction at Tata Motors, India. </a:t>
            </a:r>
            <a:r>
              <a:rPr lang="en-GB" sz="1100" i="1" dirty="0">
                <a:effectLst/>
                <a:latin typeface="Times New Roman" panose="02020603050405020304" pitchFamily="18" charset="0"/>
              </a:rPr>
              <a:t>Journal of Organizational Effectiveness: People and Performance</a:t>
            </a:r>
            <a:r>
              <a:rPr lang="en-GB" sz="1100" dirty="0">
                <a:effectLst/>
                <a:latin typeface="Times New Roman" panose="02020603050405020304" pitchFamily="18" charset="0"/>
              </a:rPr>
              <a:t>, 5(3), pp.211–235. </a:t>
            </a:r>
            <a:r>
              <a:rPr lang="en-GB" sz="1100" dirty="0" err="1">
                <a:effectLst/>
                <a:latin typeface="Times New Roman" panose="02020603050405020304" pitchFamily="18" charset="0"/>
              </a:rPr>
              <a:t>doi:https</a:t>
            </a:r>
            <a:r>
              <a:rPr lang="en-GB" sz="1100" dirty="0">
                <a:effectLst/>
                <a:latin typeface="Times New Roman" panose="02020603050405020304" pitchFamily="18" charset="0"/>
              </a:rPr>
              <a:t>://</a:t>
            </a:r>
            <a:r>
              <a:rPr lang="en-GB" sz="1100" dirty="0" err="1">
                <a:effectLst/>
                <a:latin typeface="Times New Roman" panose="02020603050405020304" pitchFamily="18" charset="0"/>
              </a:rPr>
              <a:t>doi.org</a:t>
            </a:r>
            <a:r>
              <a:rPr lang="en-GB" sz="1100" dirty="0">
                <a:effectLst/>
                <a:latin typeface="Times New Roman" panose="02020603050405020304" pitchFamily="18" charset="0"/>
              </a:rPr>
              <a:t>/10.1108/joepp-07-2017-0062.</a:t>
            </a:r>
            <a:endParaRPr lang="en-GB" sz="1100" dirty="0">
              <a:effectLst/>
              <a:latin typeface="Times New Roman" panose="02020603050405020304" pitchFamily="18" charset="0"/>
            </a:endParaRPr>
          </a:p>
          <a:p>
            <a:pPr>
              <a:lnSpc>
                <a:spcPct val="150000"/>
              </a:lnSpc>
            </a:pPr>
            <a:r>
              <a:rPr lang="en-GB" sz="1100" dirty="0">
                <a:effectLst/>
                <a:latin typeface="Times New Roman" panose="02020603050405020304" pitchFamily="18" charset="0"/>
              </a:rPr>
              <a:t>Tata, J.R.D. (1972). Tata Engineering and Locomotive Company Ltd. </a:t>
            </a:r>
            <a:r>
              <a:rPr lang="en-GB" sz="1100" i="1" dirty="0">
                <a:effectLst/>
                <a:latin typeface="Times New Roman" panose="02020603050405020304" pitchFamily="18" charset="0"/>
              </a:rPr>
              <a:t>Economic and Political Weekly</a:t>
            </a:r>
            <a:r>
              <a:rPr lang="en-GB" sz="1100" dirty="0">
                <a:effectLst/>
                <a:latin typeface="Times New Roman" panose="02020603050405020304" pitchFamily="18" charset="0"/>
              </a:rPr>
              <a:t>, [online] 7(29), pp.1386–1388. Available at: https://</a:t>
            </a:r>
            <a:r>
              <a:rPr lang="en-GB" sz="1100" dirty="0" err="1">
                <a:effectLst/>
                <a:latin typeface="Times New Roman" panose="02020603050405020304" pitchFamily="18" charset="0"/>
              </a:rPr>
              <a:t>www.jstor.org</a:t>
            </a:r>
            <a:r>
              <a:rPr lang="en-GB" sz="1100" dirty="0">
                <a:effectLst/>
                <a:latin typeface="Times New Roman" panose="02020603050405020304" pitchFamily="18" charset="0"/>
              </a:rPr>
              <a:t>/stable/4361606?casa_token=gbLjLOrUynIAAAAA%3AQDZ7IbvrdVKEqPTc2pf8ygdSenvwbTJ5Eui_f7ClWxShYYucenbOQrRD9N_jrwD-Jq0k2xAxb2djNKUFKAvXcUJpLjEDw-d1kcfv6R907SVbyUGPqhY [Accessed 28 Apr. 2023].</a:t>
            </a:r>
            <a:endParaRPr lang="en-GB" sz="1100" dirty="0">
              <a:effectLst/>
              <a:latin typeface="Times New Roman" panose="02020603050405020304" pitchFamily="18" charset="0"/>
            </a:endParaRPr>
          </a:p>
          <a:p>
            <a:endParaRPr lang="en-US" sz="1100" dirty="0"/>
          </a:p>
        </p:txBody>
      </p:sp>
    </p:spTree>
  </p:cSld>
  <p:clrMapOvr>
    <a:masterClrMapping/>
  </p:clrMapOvr>
</p:sld>
</file>

<file path=ppt/theme/theme1.xml><?xml version="1.0" encoding="utf-8"?>
<a:theme xmlns:a="http://schemas.openxmlformats.org/drawingml/2006/main" name="Prismatic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5484</Words>
  <Application>WPS Presentation</Application>
  <PresentationFormat>Widescreen</PresentationFormat>
  <Paragraphs>70</Paragraphs>
  <Slides>10</Slides>
  <Notes>0</Notes>
  <HiddenSlides>0</HiddenSlides>
  <MMClips>0</MMClips>
  <ScaleCrop>false</ScaleCrop>
  <HeadingPairs>
    <vt:vector size="6" baseType="variant">
      <vt:variant>
        <vt:lpstr>已用的字体</vt:lpstr>
      </vt:variant>
      <vt:variant>
        <vt:i4>17</vt:i4>
      </vt:variant>
      <vt:variant>
        <vt:lpstr>主题</vt:lpstr>
      </vt:variant>
      <vt:variant>
        <vt:i4>1</vt:i4>
      </vt:variant>
      <vt:variant>
        <vt:lpstr>幻灯片标题</vt:lpstr>
      </vt:variant>
      <vt:variant>
        <vt:i4>10</vt:i4>
      </vt:variant>
    </vt:vector>
  </HeadingPairs>
  <TitlesOfParts>
    <vt:vector size="28" baseType="lpstr">
      <vt:lpstr>Arial</vt:lpstr>
      <vt:lpstr>SimSun</vt:lpstr>
      <vt:lpstr>Wingdings</vt:lpstr>
      <vt:lpstr>Avenir Next LT Pro</vt:lpstr>
      <vt:lpstr>Yu Gothic UI</vt:lpstr>
      <vt:lpstr>Century Gothic,Bold</vt:lpstr>
      <vt:lpstr>Segoe Print</vt:lpstr>
      <vt:lpstr>Arial,Bold</vt:lpstr>
      <vt:lpstr>Wingdings 3</vt:lpstr>
      <vt:lpstr>Symbol</vt:lpstr>
      <vt:lpstr>Century Gothic,BoldItalic</vt:lpstr>
      <vt:lpstr>Century Gothic</vt:lpstr>
      <vt:lpstr>Times New Roman</vt:lpstr>
      <vt:lpstr>Aharoni</vt:lpstr>
      <vt:lpstr>Microsoft YaHei</vt:lpstr>
      <vt:lpstr>Arial Unicode MS</vt:lpstr>
      <vt:lpstr>Calibri</vt:lpstr>
      <vt:lpstr>PrismaticVTI</vt:lpstr>
      <vt:lpstr>TATA MOTORS </vt:lpstr>
      <vt:lpstr>INTRODUCTION</vt:lpstr>
      <vt:lpstr>HISTORY</vt:lpstr>
      <vt:lpstr>INNOVATIONS</vt:lpstr>
      <vt:lpstr>CURRENT POSITION OF TATA MOTORS </vt:lpstr>
      <vt:lpstr>EMPLOYEE BENEFITS </vt:lpstr>
      <vt:lpstr>EMPLOYEE BENEFITS:- </vt:lpstr>
      <vt:lpstr>WORLDWIDE DISTRIBUTION </vt:lpstr>
      <vt:lpstr>FUTURE PLANS  </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TATA MOTORS </dc:title>
  <dc:creator>Mukul Malik</dc:creator>
  <cp:lastModifiedBy>acer</cp:lastModifiedBy>
  <cp:revision>2</cp:revision>
  <dcterms:created xsi:type="dcterms:W3CDTF">2023-04-28T13:09:00Z</dcterms:created>
  <dcterms:modified xsi:type="dcterms:W3CDTF">2023-07-21T20:28:52Z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C1CA918FD5434299AD58AAAA2740314C</vt:lpwstr>
  </property>
  <property fmtid="{D5CDD505-2E9C-101B-9397-08002B2CF9AE}" pid="3" name="KSOProductBuildVer">
    <vt:lpwstr>1033-11.2.0.11219</vt:lpwstr>
  </property>
</Properties>
</file>