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53" r:id="rId6"/>
    <p:sldId id="419" r:id="rId7"/>
    <p:sldId id="533" r:id="rId8"/>
    <p:sldId id="532" r:id="rId9"/>
    <p:sldId id="538" r:id="rId10"/>
    <p:sldId id="497" r:id="rId11"/>
    <p:sldId id="496" r:id="rId12"/>
    <p:sldId id="526" r:id="rId13"/>
    <p:sldId id="527" r:id="rId14"/>
    <p:sldId id="484" r:id="rId15"/>
    <p:sldId id="534" r:id="rId16"/>
    <p:sldId id="536" r:id="rId17"/>
    <p:sldId id="539" r:id="rId18"/>
    <p:sldId id="485" r:id="rId19"/>
    <p:sldId id="543" r:id="rId20"/>
    <p:sldId id="486" r:id="rId21"/>
    <p:sldId id="487" r:id="rId22"/>
    <p:sldId id="540" r:id="rId23"/>
    <p:sldId id="491" r:id="rId24"/>
    <p:sldId id="493" r:id="rId25"/>
    <p:sldId id="490" r:id="rId26"/>
    <p:sldId id="521" r:id="rId27"/>
    <p:sldId id="522" r:id="rId28"/>
    <p:sldId id="542" r:id="rId29"/>
    <p:sldId id="504" r:id="rId30"/>
    <p:sldId id="541" r:id="rId31"/>
    <p:sldId id="503" r:id="rId32"/>
    <p:sldId id="502" r:id="rId33"/>
    <p:sldId id="501" r:id="rId34"/>
    <p:sldId id="523" r:id="rId35"/>
    <p:sldId id="537" r:id="rId36"/>
    <p:sldId id="524"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17D7B5-1FBC-4E84-8C16-832C7ED653E0}" v="99" dt="2026-01-07T11:55:02.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5" autoAdjust="0"/>
    <p:restoredTop sz="59399" autoAdjust="0"/>
  </p:normalViewPr>
  <p:slideViewPr>
    <p:cSldViewPr snapToGrid="0">
      <p:cViewPr varScale="1">
        <p:scale>
          <a:sx n="54" d="100"/>
          <a:sy n="54" d="100"/>
        </p:scale>
        <p:origin x="1878" y="33"/>
      </p:cViewPr>
      <p:guideLst>
        <p:guide orient="horz" pos="2160"/>
        <p:guide pos="2880"/>
      </p:guideLst>
    </p:cSldViewPr>
  </p:slideViewPr>
  <p:notesTextViewPr>
    <p:cViewPr>
      <p:scale>
        <a:sx n="1" d="1"/>
        <a:sy n="1" d="1"/>
      </p:scale>
      <p:origin x="0" y="-30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1-07T11:55:13.448" v="3098" actId="114"/>
      <pc:docMkLst>
        <pc:docMk/>
      </pc:docMkLst>
      <pc:sldChg chg="modSp mod modNotesTx">
        <pc:chgData name="Rhiannon Akers" userId="fb3c9d12-5c8c-42d7-8dc7-d872d7a3d202" providerId="ADAL" clId="{80AABDCA-A693-4F09-99FD-F26609E442FC}" dt="2026-01-04T19:36:42.655" v="294" actId="6549"/>
        <pc:sldMkLst>
          <pc:docMk/>
          <pc:sldMk cId="3408955283" sldId="256"/>
        </pc:sldMkLst>
        <pc:spChg chg="mod">
          <ac:chgData name="Rhiannon Akers" userId="fb3c9d12-5c8c-42d7-8dc7-d872d7a3d202" providerId="ADAL" clId="{80AABDCA-A693-4F09-99FD-F26609E442FC}" dt="2026-01-04T19:36:37.179" v="293" actId="20577"/>
          <ac:spMkLst>
            <pc:docMk/>
            <pc:sldMk cId="3408955283" sldId="256"/>
            <ac:spMk id="2" creationId="{00000000-0000-0000-0000-000000000000}"/>
          </ac:spMkLst>
        </pc:spChg>
      </pc:sldChg>
      <pc:sldChg chg="addSp delSp modSp mod modClrScheme chgLayout">
        <pc:chgData name="Rhiannon Akers" userId="fb3c9d12-5c8c-42d7-8dc7-d872d7a3d202" providerId="ADAL" clId="{80AABDCA-A693-4F09-99FD-F26609E442FC}" dt="2026-01-05T20:18:00.710" v="827" actId="1076"/>
        <pc:sldMkLst>
          <pc:docMk/>
          <pc:sldMk cId="2760077591" sldId="419"/>
        </pc:sldMkLst>
        <pc:spChg chg="mod">
          <ac:chgData name="Rhiannon Akers" userId="fb3c9d12-5c8c-42d7-8dc7-d872d7a3d202" providerId="ADAL" clId="{80AABDCA-A693-4F09-99FD-F26609E442FC}" dt="2026-01-05T16:29:57.964" v="472" actId="26606"/>
          <ac:spMkLst>
            <pc:docMk/>
            <pc:sldMk cId="2760077591" sldId="419"/>
            <ac:spMk id="2" creationId="{8AB319DD-263F-52BA-8E2F-62420690D471}"/>
          </ac:spMkLst>
        </pc:spChg>
        <pc:spChg chg="mod">
          <ac:chgData name="Rhiannon Akers" userId="fb3c9d12-5c8c-42d7-8dc7-d872d7a3d202" providerId="ADAL" clId="{80AABDCA-A693-4F09-99FD-F26609E442FC}" dt="2026-01-05T20:16:29.546" v="820" actId="20577"/>
          <ac:spMkLst>
            <pc:docMk/>
            <pc:sldMk cId="2760077591" sldId="419"/>
            <ac:spMk id="5" creationId="{1A9F6A5F-5165-B49E-1729-43B912B1E5B6}"/>
          </ac:spMkLst>
        </pc:spChg>
        <pc:spChg chg="add mod">
          <ac:chgData name="Rhiannon Akers" userId="fb3c9d12-5c8c-42d7-8dc7-d872d7a3d202" providerId="ADAL" clId="{80AABDCA-A693-4F09-99FD-F26609E442FC}" dt="2026-01-05T20:17:27.676" v="825" actId="14100"/>
          <ac:spMkLst>
            <pc:docMk/>
            <pc:sldMk cId="2760077591" sldId="419"/>
            <ac:spMk id="6" creationId="{31074D1E-FCDD-8D2A-E298-D0981C41B95E}"/>
          </ac:spMkLst>
        </pc:spChg>
        <pc:picChg chg="add mod ord">
          <ac:chgData name="Rhiannon Akers" userId="fb3c9d12-5c8c-42d7-8dc7-d872d7a3d202" providerId="ADAL" clId="{80AABDCA-A693-4F09-99FD-F26609E442FC}" dt="2026-01-05T20:18:00.710" v="827" actId="1076"/>
          <ac:picMkLst>
            <pc:docMk/>
            <pc:sldMk cId="2760077591" sldId="419"/>
            <ac:picMk id="8" creationId="{870B71D4-66A5-F98C-71D9-4B9D83A22833}"/>
          </ac:picMkLst>
        </pc:picChg>
      </pc:sldChg>
      <pc:sldChg chg="modSp mod">
        <pc:chgData name="Rhiannon Akers" userId="fb3c9d12-5c8c-42d7-8dc7-d872d7a3d202" providerId="ADAL" clId="{80AABDCA-A693-4F09-99FD-F26609E442FC}" dt="2025-12-09T13:10:33.544" v="167" actId="5793"/>
        <pc:sldMkLst>
          <pc:docMk/>
          <pc:sldMk cId="3557115297" sldId="453"/>
        </pc:sldMkLst>
        <pc:spChg chg="mod">
          <ac:chgData name="Rhiannon Akers" userId="fb3c9d12-5c8c-42d7-8dc7-d872d7a3d202" providerId="ADAL" clId="{80AABDCA-A693-4F09-99FD-F26609E442FC}" dt="2025-12-09T13:10:33.544" v="167" actId="5793"/>
          <ac:spMkLst>
            <pc:docMk/>
            <pc:sldMk cId="3557115297" sldId="453"/>
            <ac:spMk id="3" creationId="{9BF62E12-361E-5BD6-8278-0BAF281B8A86}"/>
          </ac:spMkLst>
        </pc:spChg>
      </pc:sldChg>
      <pc:sldChg chg="addSp delSp modSp mod modClrScheme modAnim chgLayout">
        <pc:chgData name="Rhiannon Akers" userId="fb3c9d12-5c8c-42d7-8dc7-d872d7a3d202" providerId="ADAL" clId="{80AABDCA-A693-4F09-99FD-F26609E442FC}" dt="2026-01-05T20:30:53.683" v="1016"/>
        <pc:sldMkLst>
          <pc:docMk/>
          <pc:sldMk cId="3301020896" sldId="484"/>
        </pc:sldMkLst>
        <pc:spChg chg="mod">
          <ac:chgData name="Rhiannon Akers" userId="fb3c9d12-5c8c-42d7-8dc7-d872d7a3d202" providerId="ADAL" clId="{80AABDCA-A693-4F09-99FD-F26609E442FC}" dt="2026-01-05T20:29:56.968" v="1011" actId="26606"/>
          <ac:spMkLst>
            <pc:docMk/>
            <pc:sldMk cId="3301020896" sldId="484"/>
            <ac:spMk id="3" creationId="{2B884184-B1CE-E24A-9E40-1123CB8C37A6}"/>
          </ac:spMkLst>
        </pc:spChg>
        <pc:spChg chg="mod ord">
          <ac:chgData name="Rhiannon Akers" userId="fb3c9d12-5c8c-42d7-8dc7-d872d7a3d202" providerId="ADAL" clId="{80AABDCA-A693-4F09-99FD-F26609E442FC}" dt="2026-01-05T20:30:38.621" v="1013" actId="26606"/>
          <ac:spMkLst>
            <pc:docMk/>
            <pc:sldMk cId="3301020896" sldId="484"/>
            <ac:spMk id="4" creationId="{C10045AF-A4FA-2196-D203-7CBE9A3D23B6}"/>
          </ac:spMkLst>
        </pc:spChg>
        <pc:picChg chg="add mod">
          <ac:chgData name="Rhiannon Akers" userId="fb3c9d12-5c8c-42d7-8dc7-d872d7a3d202" providerId="ADAL" clId="{80AABDCA-A693-4F09-99FD-F26609E442FC}" dt="2026-01-05T20:30:38.621" v="1013" actId="26606"/>
          <ac:picMkLst>
            <pc:docMk/>
            <pc:sldMk cId="3301020896" sldId="484"/>
            <ac:picMk id="3074" creationId="{4312F1CD-890A-1192-F692-D5D9E4221BEF}"/>
          </ac:picMkLst>
        </pc:picChg>
      </pc:sldChg>
      <pc:sldChg chg="modSp mod modClrScheme chgLayout modNotesTx">
        <pc:chgData name="Rhiannon Akers" userId="fb3c9d12-5c8c-42d7-8dc7-d872d7a3d202" providerId="ADAL" clId="{80AABDCA-A693-4F09-99FD-F26609E442FC}" dt="2026-01-07T11:55:13.448" v="3098" actId="114"/>
        <pc:sldMkLst>
          <pc:docMk/>
          <pc:sldMk cId="1870447783" sldId="485"/>
        </pc:sldMkLst>
        <pc:spChg chg="mod ord">
          <ac:chgData name="Rhiannon Akers" userId="fb3c9d12-5c8c-42d7-8dc7-d872d7a3d202" providerId="ADAL" clId="{80AABDCA-A693-4F09-99FD-F26609E442FC}" dt="2026-01-05T20:33:14.449" v="1100" actId="26606"/>
          <ac:spMkLst>
            <pc:docMk/>
            <pc:sldMk cId="1870447783" sldId="485"/>
            <ac:spMk id="3" creationId="{33ECDE11-3C61-5E56-053C-93C9895DF209}"/>
          </ac:spMkLst>
        </pc:spChg>
        <pc:spChg chg="mod">
          <ac:chgData name="Rhiannon Akers" userId="fb3c9d12-5c8c-42d7-8dc7-d872d7a3d202" providerId="ADAL" clId="{80AABDCA-A693-4F09-99FD-F26609E442FC}" dt="2026-01-07T11:49:44.387" v="3045" actId="20577"/>
          <ac:spMkLst>
            <pc:docMk/>
            <pc:sldMk cId="1870447783" sldId="485"/>
            <ac:spMk id="4" creationId="{5F2FA044-8036-B066-CDFF-2B3FFF55BF7A}"/>
          </ac:spMkLst>
        </pc:spChg>
      </pc:sldChg>
      <pc:sldChg chg="addSp modSp mod modClrScheme chgLayout modNotesTx">
        <pc:chgData name="Rhiannon Akers" userId="fb3c9d12-5c8c-42d7-8dc7-d872d7a3d202" providerId="ADAL" clId="{80AABDCA-A693-4F09-99FD-F26609E442FC}" dt="2026-01-07T11:41:58.489" v="3007" actId="20577"/>
        <pc:sldMkLst>
          <pc:docMk/>
          <pc:sldMk cId="1632406725" sldId="486"/>
        </pc:sldMkLst>
        <pc:spChg chg="mod">
          <ac:chgData name="Rhiannon Akers" userId="fb3c9d12-5c8c-42d7-8dc7-d872d7a3d202" providerId="ADAL" clId="{80AABDCA-A693-4F09-99FD-F26609E442FC}" dt="2026-01-07T11:40:06.605" v="2924" actId="26606"/>
          <ac:spMkLst>
            <pc:docMk/>
            <pc:sldMk cId="1632406725" sldId="486"/>
            <ac:spMk id="2" creationId="{181E7AC1-7788-8B3B-FE84-DC46DCC01045}"/>
          </ac:spMkLst>
        </pc:spChg>
        <pc:spChg chg="mod">
          <ac:chgData name="Rhiannon Akers" userId="fb3c9d12-5c8c-42d7-8dc7-d872d7a3d202" providerId="ADAL" clId="{80AABDCA-A693-4F09-99FD-F26609E442FC}" dt="2026-01-07T11:40:06.605" v="2924" actId="26606"/>
          <ac:spMkLst>
            <pc:docMk/>
            <pc:sldMk cId="1632406725" sldId="486"/>
            <ac:spMk id="3" creationId="{1FC6B7F0-A069-DC72-1E89-EDBCD82DE9CD}"/>
          </ac:spMkLst>
        </pc:spChg>
        <pc:spChg chg="add mod">
          <ac:chgData name="Rhiannon Akers" userId="fb3c9d12-5c8c-42d7-8dc7-d872d7a3d202" providerId="ADAL" clId="{80AABDCA-A693-4F09-99FD-F26609E442FC}" dt="2026-01-07T11:40:38.749" v="2942" actId="1076"/>
          <ac:spMkLst>
            <pc:docMk/>
            <pc:sldMk cId="1632406725" sldId="486"/>
            <ac:spMk id="6" creationId="{0867692B-4053-9863-1904-3A0D1722412A}"/>
          </ac:spMkLst>
        </pc:spChg>
        <pc:picChg chg="add mod">
          <ac:chgData name="Rhiannon Akers" userId="fb3c9d12-5c8c-42d7-8dc7-d872d7a3d202" providerId="ADAL" clId="{80AABDCA-A693-4F09-99FD-F26609E442FC}" dt="2026-01-07T11:40:13.110" v="2925" actId="1076"/>
          <ac:picMkLst>
            <pc:docMk/>
            <pc:sldMk cId="1632406725" sldId="486"/>
            <ac:picMk id="5" creationId="{FF706490-9170-60E6-0070-90BC138D88CE}"/>
          </ac:picMkLst>
        </pc:picChg>
      </pc:sldChg>
      <pc:sldChg chg="addSp delSp modSp mod ord modClrScheme chgLayout modNotesTx">
        <pc:chgData name="Rhiannon Akers" userId="fb3c9d12-5c8c-42d7-8dc7-d872d7a3d202" providerId="ADAL" clId="{80AABDCA-A693-4F09-99FD-F26609E442FC}" dt="2026-01-07T11:39:08.399" v="2919" actId="20577"/>
        <pc:sldMkLst>
          <pc:docMk/>
          <pc:sldMk cId="1738548157" sldId="487"/>
        </pc:sldMkLst>
        <pc:spChg chg="mod">
          <ac:chgData name="Rhiannon Akers" userId="fb3c9d12-5c8c-42d7-8dc7-d872d7a3d202" providerId="ADAL" clId="{80AABDCA-A693-4F09-99FD-F26609E442FC}" dt="2026-01-07T10:51:16.494" v="2223" actId="6549"/>
          <ac:spMkLst>
            <pc:docMk/>
            <pc:sldMk cId="1738548157" sldId="487"/>
            <ac:spMk id="2" creationId="{181E7AC1-7788-8B3B-FE84-DC46DCC01045}"/>
          </ac:spMkLst>
        </pc:spChg>
        <pc:spChg chg="mod">
          <ac:chgData name="Rhiannon Akers" userId="fb3c9d12-5c8c-42d7-8dc7-d872d7a3d202" providerId="ADAL" clId="{80AABDCA-A693-4F09-99FD-F26609E442FC}" dt="2026-01-07T10:57:44.936" v="2790" actId="20577"/>
          <ac:spMkLst>
            <pc:docMk/>
            <pc:sldMk cId="1738548157" sldId="487"/>
            <ac:spMk id="3" creationId="{1FC6B7F0-A069-DC72-1E89-EDBCD82DE9CD}"/>
          </ac:spMkLst>
        </pc:spChg>
        <pc:spChg chg="add del mod">
          <ac:chgData name="Rhiannon Akers" userId="fb3c9d12-5c8c-42d7-8dc7-d872d7a3d202" providerId="ADAL" clId="{80AABDCA-A693-4F09-99FD-F26609E442FC}" dt="2026-01-07T10:57:18.970" v="2770" actId="22"/>
          <ac:spMkLst>
            <pc:docMk/>
            <pc:sldMk cId="1738548157" sldId="487"/>
            <ac:spMk id="4" creationId="{3D185831-3A89-2AEB-C60B-DE593733E27D}"/>
          </ac:spMkLst>
        </pc:spChg>
        <pc:picChg chg="add mod ord">
          <ac:chgData name="Rhiannon Akers" userId="fb3c9d12-5c8c-42d7-8dc7-d872d7a3d202" providerId="ADAL" clId="{80AABDCA-A693-4F09-99FD-F26609E442FC}" dt="2026-01-07T10:57:42.974" v="2788" actId="1076"/>
          <ac:picMkLst>
            <pc:docMk/>
            <pc:sldMk cId="1738548157" sldId="487"/>
            <ac:picMk id="6" creationId="{C2CF7932-3159-7BF5-8AC4-B79DFAFE32AF}"/>
          </ac:picMkLst>
        </pc:picChg>
        <pc:picChg chg="add del mod">
          <ac:chgData name="Rhiannon Akers" userId="fb3c9d12-5c8c-42d7-8dc7-d872d7a3d202" providerId="ADAL" clId="{80AABDCA-A693-4F09-99FD-F26609E442FC}" dt="2026-01-07T10:57:03.421" v="2769" actId="478"/>
          <ac:picMkLst>
            <pc:docMk/>
            <pc:sldMk cId="1738548157" sldId="487"/>
            <ac:picMk id="7170" creationId="{A6168EDF-1B67-B9B6-0EBC-8CB2BDA48D6E}"/>
          </ac:picMkLst>
        </pc:picChg>
      </pc:sldChg>
      <pc:sldChg chg="modNotesTx">
        <pc:chgData name="Rhiannon Akers" userId="fb3c9d12-5c8c-42d7-8dc7-d872d7a3d202" providerId="ADAL" clId="{80AABDCA-A693-4F09-99FD-F26609E442FC}" dt="2026-01-07T11:38:23.954" v="2836" actId="20577"/>
        <pc:sldMkLst>
          <pc:docMk/>
          <pc:sldMk cId="3051479413" sldId="491"/>
        </pc:sldMkLst>
      </pc:sldChg>
      <pc:sldChg chg="modSp mod modNotesTx">
        <pc:chgData name="Rhiannon Akers" userId="fb3c9d12-5c8c-42d7-8dc7-d872d7a3d202" providerId="ADAL" clId="{80AABDCA-A693-4F09-99FD-F26609E442FC}" dt="2026-01-07T11:45:42.677" v="3032" actId="5793"/>
        <pc:sldMkLst>
          <pc:docMk/>
          <pc:sldMk cId="2189124250" sldId="493"/>
        </pc:sldMkLst>
        <pc:spChg chg="mod">
          <ac:chgData name="Rhiannon Akers" userId="fb3c9d12-5c8c-42d7-8dc7-d872d7a3d202" providerId="ADAL" clId="{80AABDCA-A693-4F09-99FD-F26609E442FC}" dt="2026-01-07T11:45:35.276" v="3030" actId="21"/>
          <ac:spMkLst>
            <pc:docMk/>
            <pc:sldMk cId="2189124250" sldId="493"/>
            <ac:spMk id="3" creationId="{1FC6B7F0-A069-DC72-1E89-EDBCD82DE9CD}"/>
          </ac:spMkLst>
        </pc:spChg>
      </pc:sldChg>
      <pc:sldChg chg="modSp mod modClrScheme chgLayout">
        <pc:chgData name="Rhiannon Akers" userId="fb3c9d12-5c8c-42d7-8dc7-d872d7a3d202" providerId="ADAL" clId="{80AABDCA-A693-4F09-99FD-F26609E442FC}" dt="2026-01-05T16:31:27.730" v="521" actId="26606"/>
        <pc:sldMkLst>
          <pc:docMk/>
          <pc:sldMk cId="2733920644" sldId="496"/>
        </pc:sldMkLst>
        <pc:spChg chg="mod">
          <ac:chgData name="Rhiannon Akers" userId="fb3c9d12-5c8c-42d7-8dc7-d872d7a3d202" providerId="ADAL" clId="{80AABDCA-A693-4F09-99FD-F26609E442FC}" dt="2026-01-05T16:31:27.730" v="521" actId="26606"/>
          <ac:spMkLst>
            <pc:docMk/>
            <pc:sldMk cId="2733920644" sldId="496"/>
            <ac:spMk id="3" creationId="{2298D96E-EAD0-5AF2-0010-CFD442EF8970}"/>
          </ac:spMkLst>
        </pc:spChg>
        <pc:spChg chg="mod">
          <ac:chgData name="Rhiannon Akers" userId="fb3c9d12-5c8c-42d7-8dc7-d872d7a3d202" providerId="ADAL" clId="{80AABDCA-A693-4F09-99FD-F26609E442FC}" dt="2026-01-05T16:31:27.730" v="521" actId="26606"/>
          <ac:spMkLst>
            <pc:docMk/>
            <pc:sldMk cId="2733920644" sldId="496"/>
            <ac:spMk id="4" creationId="{B9966382-169E-A956-994C-8C9CFEEEC092}"/>
          </ac:spMkLst>
        </pc:spChg>
      </pc:sldChg>
      <pc:sldChg chg="modSp mod modClrScheme chgLayout modNotesTx">
        <pc:chgData name="Rhiannon Akers" userId="fb3c9d12-5c8c-42d7-8dc7-d872d7a3d202" providerId="ADAL" clId="{80AABDCA-A693-4F09-99FD-F26609E442FC}" dt="2026-01-05T20:28:56.803" v="1009" actId="20577"/>
        <pc:sldMkLst>
          <pc:docMk/>
          <pc:sldMk cId="1389656569" sldId="497"/>
        </pc:sldMkLst>
        <pc:spChg chg="mod">
          <ac:chgData name="Rhiannon Akers" userId="fb3c9d12-5c8c-42d7-8dc7-d872d7a3d202" providerId="ADAL" clId="{80AABDCA-A693-4F09-99FD-F26609E442FC}" dt="2026-01-05T20:24:39.945" v="999" actId="26606"/>
          <ac:spMkLst>
            <pc:docMk/>
            <pc:sldMk cId="1389656569" sldId="497"/>
            <ac:spMk id="5" creationId="{C6053AEA-032A-001D-AA4B-65CEBD234323}"/>
          </ac:spMkLst>
        </pc:spChg>
        <pc:picChg chg="mod ord">
          <ac:chgData name="Rhiannon Akers" userId="fb3c9d12-5c8c-42d7-8dc7-d872d7a3d202" providerId="ADAL" clId="{80AABDCA-A693-4F09-99FD-F26609E442FC}" dt="2026-01-05T20:24:39.945" v="999" actId="26606"/>
          <ac:picMkLst>
            <pc:docMk/>
            <pc:sldMk cId="1389656569" sldId="497"/>
            <ac:picMk id="3" creationId="{91C7DBEA-A014-A536-A4A1-FFE383C2C58C}"/>
          </ac:picMkLst>
        </pc:picChg>
      </pc:sldChg>
      <pc:sldChg chg="modSp mod modNotesTx">
        <pc:chgData name="Rhiannon Akers" userId="fb3c9d12-5c8c-42d7-8dc7-d872d7a3d202" providerId="ADAL" clId="{80AABDCA-A693-4F09-99FD-F26609E442FC}" dt="2026-01-06T13:33:03.955" v="2015" actId="20577"/>
        <pc:sldMkLst>
          <pc:docMk/>
          <pc:sldMk cId="3550922135" sldId="501"/>
        </pc:sldMkLst>
        <pc:spChg chg="mod">
          <ac:chgData name="Rhiannon Akers" userId="fb3c9d12-5c8c-42d7-8dc7-d872d7a3d202" providerId="ADAL" clId="{80AABDCA-A693-4F09-99FD-F26609E442FC}" dt="2026-01-06T13:32:20.856" v="2011" actId="1076"/>
          <ac:spMkLst>
            <pc:docMk/>
            <pc:sldMk cId="3550922135" sldId="501"/>
            <ac:spMk id="3" creationId="{992A1009-F978-32F0-1125-0F8C351CE57B}"/>
          </ac:spMkLst>
        </pc:spChg>
        <pc:spChg chg="mod">
          <ac:chgData name="Rhiannon Akers" userId="fb3c9d12-5c8c-42d7-8dc7-d872d7a3d202" providerId="ADAL" clId="{80AABDCA-A693-4F09-99FD-F26609E442FC}" dt="2026-01-06T13:32:13.568" v="2010" actId="1076"/>
          <ac:spMkLst>
            <pc:docMk/>
            <pc:sldMk cId="3550922135" sldId="501"/>
            <ac:spMk id="4" creationId="{AFD5EBF2-9BC6-AD34-D202-D6893AB39779}"/>
          </ac:spMkLst>
        </pc:spChg>
      </pc:sldChg>
      <pc:sldChg chg="modSp mod modNotesTx">
        <pc:chgData name="Rhiannon Akers" userId="fb3c9d12-5c8c-42d7-8dc7-d872d7a3d202" providerId="ADAL" clId="{80AABDCA-A693-4F09-99FD-F26609E442FC}" dt="2026-01-06T13:25:39.389" v="1677" actId="20577"/>
        <pc:sldMkLst>
          <pc:docMk/>
          <pc:sldMk cId="860116683" sldId="504"/>
        </pc:sldMkLst>
        <pc:spChg chg="mod">
          <ac:chgData name="Rhiannon Akers" userId="fb3c9d12-5c8c-42d7-8dc7-d872d7a3d202" providerId="ADAL" clId="{80AABDCA-A693-4F09-99FD-F26609E442FC}" dt="2026-01-06T13:24:35.138" v="1658" actId="113"/>
          <ac:spMkLst>
            <pc:docMk/>
            <pc:sldMk cId="860116683" sldId="504"/>
            <ac:spMk id="8" creationId="{66486594-5A21-81D7-1545-15D8B9CAFBAF}"/>
          </ac:spMkLst>
        </pc:spChg>
      </pc:sldChg>
      <pc:sldChg chg="addSp delSp modSp mod modClrScheme chgLayout modNotesTx">
        <pc:chgData name="Rhiannon Akers" userId="fb3c9d12-5c8c-42d7-8dc7-d872d7a3d202" providerId="ADAL" clId="{80AABDCA-A693-4F09-99FD-F26609E442FC}" dt="2026-01-06T13:41:29.088" v="2179" actId="20577"/>
        <pc:sldMkLst>
          <pc:docMk/>
          <pc:sldMk cId="3170852942" sldId="522"/>
        </pc:sldMkLst>
        <pc:spChg chg="mod">
          <ac:chgData name="Rhiannon Akers" userId="fb3c9d12-5c8c-42d7-8dc7-d872d7a3d202" providerId="ADAL" clId="{80AABDCA-A693-4F09-99FD-F26609E442FC}" dt="2026-01-06T13:41:29.088" v="2179" actId="20577"/>
          <ac:spMkLst>
            <pc:docMk/>
            <pc:sldMk cId="3170852942" sldId="522"/>
            <ac:spMk id="2" creationId="{181E7AC1-7788-8B3B-FE84-DC46DCC01045}"/>
          </ac:spMkLst>
        </pc:spChg>
        <pc:spChg chg="del mod">
          <ac:chgData name="Rhiannon Akers" userId="fb3c9d12-5c8c-42d7-8dc7-d872d7a3d202" providerId="ADAL" clId="{80AABDCA-A693-4F09-99FD-F26609E442FC}" dt="2026-01-06T13:35:22.150" v="2017" actId="478"/>
          <ac:spMkLst>
            <pc:docMk/>
            <pc:sldMk cId="3170852942" sldId="522"/>
            <ac:spMk id="3" creationId="{1FC6B7F0-A069-DC72-1E89-EDBCD82DE9CD}"/>
          </ac:spMkLst>
        </pc:spChg>
        <pc:spChg chg="mod">
          <ac:chgData name="Rhiannon Akers" userId="fb3c9d12-5c8c-42d7-8dc7-d872d7a3d202" providerId="ADAL" clId="{80AABDCA-A693-4F09-99FD-F26609E442FC}" dt="2026-01-06T13:40:50.399" v="2137" actId="20577"/>
          <ac:spMkLst>
            <pc:docMk/>
            <pc:sldMk cId="3170852942" sldId="522"/>
            <ac:spMk id="5" creationId="{E1DBACDC-F77A-BE88-B4D9-B3D570E4A213}"/>
          </ac:spMkLst>
        </pc:spChg>
        <pc:picChg chg="add mod">
          <ac:chgData name="Rhiannon Akers" userId="fb3c9d12-5c8c-42d7-8dc7-d872d7a3d202" providerId="ADAL" clId="{80AABDCA-A693-4F09-99FD-F26609E442FC}" dt="2026-01-06T13:38:47.656" v="2102" actId="1076"/>
          <ac:picMkLst>
            <pc:docMk/>
            <pc:sldMk cId="3170852942" sldId="522"/>
            <ac:picMk id="1026" creationId="{C936E083-F813-ED27-EE89-FD4E2CDFA6A0}"/>
          </ac:picMkLst>
        </pc:picChg>
      </pc:sldChg>
      <pc:sldChg chg="addSp modSp mod ord modClrScheme chgLayout modNotesTx">
        <pc:chgData name="Rhiannon Akers" userId="fb3c9d12-5c8c-42d7-8dc7-d872d7a3d202" providerId="ADAL" clId="{80AABDCA-A693-4F09-99FD-F26609E442FC}" dt="2026-01-05T20:57:17.901" v="1388" actId="20577"/>
        <pc:sldMkLst>
          <pc:docMk/>
          <pc:sldMk cId="638861690" sldId="523"/>
        </pc:sldMkLst>
        <pc:spChg chg="mod">
          <ac:chgData name="Rhiannon Akers" userId="fb3c9d12-5c8c-42d7-8dc7-d872d7a3d202" providerId="ADAL" clId="{80AABDCA-A693-4F09-99FD-F26609E442FC}" dt="2026-01-05T20:56:05.424" v="1386" actId="26606"/>
          <ac:spMkLst>
            <pc:docMk/>
            <pc:sldMk cId="638861690" sldId="523"/>
            <ac:spMk id="3" creationId="{DBA885D9-14D9-D662-4F11-AA0A33B1EBD6}"/>
          </ac:spMkLst>
        </pc:spChg>
        <pc:spChg chg="mod">
          <ac:chgData name="Rhiannon Akers" userId="fb3c9d12-5c8c-42d7-8dc7-d872d7a3d202" providerId="ADAL" clId="{80AABDCA-A693-4F09-99FD-F26609E442FC}" dt="2026-01-05T20:56:05.424" v="1386" actId="26606"/>
          <ac:spMkLst>
            <pc:docMk/>
            <pc:sldMk cId="638861690" sldId="523"/>
            <ac:spMk id="5" creationId="{476BDD65-8BFD-FC59-8E94-1FF3DE40EC45}"/>
          </ac:spMkLst>
        </pc:spChg>
        <pc:picChg chg="add mod">
          <ac:chgData name="Rhiannon Akers" userId="fb3c9d12-5c8c-42d7-8dc7-d872d7a3d202" providerId="ADAL" clId="{80AABDCA-A693-4F09-99FD-F26609E442FC}" dt="2026-01-05T20:56:05.424" v="1386" actId="26606"/>
          <ac:picMkLst>
            <pc:docMk/>
            <pc:sldMk cId="638861690" sldId="523"/>
            <ac:picMk id="8194" creationId="{2E4E348B-E265-975B-0369-C444A7F8721A}"/>
          </ac:picMkLst>
        </pc:picChg>
      </pc:sldChg>
      <pc:sldChg chg="modSp mod">
        <pc:chgData name="Rhiannon Akers" userId="fb3c9d12-5c8c-42d7-8dc7-d872d7a3d202" providerId="ADAL" clId="{80AABDCA-A693-4F09-99FD-F26609E442FC}" dt="2026-01-05T20:54:25.713" v="1376" actId="14100"/>
        <pc:sldMkLst>
          <pc:docMk/>
          <pc:sldMk cId="1739527680" sldId="524"/>
        </pc:sldMkLst>
        <pc:spChg chg="mod">
          <ac:chgData name="Rhiannon Akers" userId="fb3c9d12-5c8c-42d7-8dc7-d872d7a3d202" providerId="ADAL" clId="{80AABDCA-A693-4F09-99FD-F26609E442FC}" dt="2026-01-05T20:54:25.713" v="1376" actId="14100"/>
          <ac:spMkLst>
            <pc:docMk/>
            <pc:sldMk cId="1739527680" sldId="524"/>
            <ac:spMk id="5" creationId="{1A9F6A5F-5165-B49E-1729-43B912B1E5B6}"/>
          </ac:spMkLst>
        </pc:spChg>
      </pc:sldChg>
      <pc:sldChg chg="addSp modSp new mod modClrScheme modAnim chgLayout">
        <pc:chgData name="Rhiannon Akers" userId="fb3c9d12-5c8c-42d7-8dc7-d872d7a3d202" providerId="ADAL" clId="{80AABDCA-A693-4F09-99FD-F26609E442FC}" dt="2026-01-05T20:27:49.489" v="1008"/>
        <pc:sldMkLst>
          <pc:docMk/>
          <pc:sldMk cId="840614121" sldId="527"/>
        </pc:sldMkLst>
        <pc:spChg chg="add mod">
          <ac:chgData name="Rhiannon Akers" userId="fb3c9d12-5c8c-42d7-8dc7-d872d7a3d202" providerId="ADAL" clId="{80AABDCA-A693-4F09-99FD-F26609E442FC}" dt="2026-01-05T16:30:54.984" v="480" actId="20577"/>
          <ac:spMkLst>
            <pc:docMk/>
            <pc:sldMk cId="840614121" sldId="527"/>
            <ac:spMk id="3" creationId="{143570D1-E6BB-A87D-90F8-7FA7A9A64C72}"/>
          </ac:spMkLst>
        </pc:spChg>
        <pc:spChg chg="add mod">
          <ac:chgData name="Rhiannon Akers" userId="fb3c9d12-5c8c-42d7-8dc7-d872d7a3d202" providerId="ADAL" clId="{80AABDCA-A693-4F09-99FD-F26609E442FC}" dt="2026-01-05T16:31:20.101" v="520" actId="113"/>
          <ac:spMkLst>
            <pc:docMk/>
            <pc:sldMk cId="840614121" sldId="527"/>
            <ac:spMk id="8" creationId="{8FDC1E8F-1865-0BD7-8BE8-1A1115D7ECC4}"/>
          </ac:spMkLst>
        </pc:spChg>
      </pc:sldChg>
      <pc:sldChg chg="addSp delSp modSp add mod modClrScheme chgLayout modNotesTx">
        <pc:chgData name="Rhiannon Akers" userId="fb3c9d12-5c8c-42d7-8dc7-d872d7a3d202" providerId="ADAL" clId="{80AABDCA-A693-4F09-99FD-F26609E442FC}" dt="2026-01-05T20:20:59.531" v="907" actId="113"/>
        <pc:sldMkLst>
          <pc:docMk/>
          <pc:sldMk cId="1697696427" sldId="532"/>
        </pc:sldMkLst>
        <pc:spChg chg="add mod ord">
          <ac:chgData name="Rhiannon Akers" userId="fb3c9d12-5c8c-42d7-8dc7-d872d7a3d202" providerId="ADAL" clId="{80AABDCA-A693-4F09-99FD-F26609E442FC}" dt="2026-01-05T16:26:54.044" v="343" actId="26606"/>
          <ac:spMkLst>
            <pc:docMk/>
            <pc:sldMk cId="1697696427" sldId="532"/>
            <ac:spMk id="2" creationId="{1656764A-5D52-0B12-88CB-E703E1652094}"/>
          </ac:spMkLst>
        </pc:spChg>
        <pc:spChg chg="mod">
          <ac:chgData name="Rhiannon Akers" userId="fb3c9d12-5c8c-42d7-8dc7-d872d7a3d202" providerId="ADAL" clId="{80AABDCA-A693-4F09-99FD-F26609E442FC}" dt="2026-01-05T20:19:50.999" v="880" actId="20577"/>
          <ac:spMkLst>
            <pc:docMk/>
            <pc:sldMk cId="1697696427" sldId="532"/>
            <ac:spMk id="5" creationId="{E86CB453-5031-825B-D76D-5F89AB85C23E}"/>
          </ac:spMkLst>
        </pc:spChg>
        <pc:picChg chg="add mod">
          <ac:chgData name="Rhiannon Akers" userId="fb3c9d12-5c8c-42d7-8dc7-d872d7a3d202" providerId="ADAL" clId="{80AABDCA-A693-4F09-99FD-F26609E442FC}" dt="2026-01-05T16:26:54.044" v="343" actId="26606"/>
          <ac:picMkLst>
            <pc:docMk/>
            <pc:sldMk cId="1697696427" sldId="532"/>
            <ac:picMk id="1028" creationId="{72EF0370-028C-EA86-F4EE-551BE4F51777}"/>
          </ac:picMkLst>
        </pc:picChg>
      </pc:sldChg>
      <pc:sldChg chg="modSp add mod modClrScheme chgLayout modNotesTx">
        <pc:chgData name="Rhiannon Akers" userId="fb3c9d12-5c8c-42d7-8dc7-d872d7a3d202" providerId="ADAL" clId="{80AABDCA-A693-4F09-99FD-F26609E442FC}" dt="2026-01-05T20:18:08.769" v="828" actId="20577"/>
        <pc:sldMkLst>
          <pc:docMk/>
          <pc:sldMk cId="1891712140" sldId="533"/>
        </pc:sldMkLst>
        <pc:spChg chg="mod">
          <ac:chgData name="Rhiannon Akers" userId="fb3c9d12-5c8c-42d7-8dc7-d872d7a3d202" providerId="ADAL" clId="{80AABDCA-A693-4F09-99FD-F26609E442FC}" dt="2026-01-05T16:29:04.948" v="412" actId="26606"/>
          <ac:spMkLst>
            <pc:docMk/>
            <pc:sldMk cId="1891712140" sldId="533"/>
            <ac:spMk id="3" creationId="{B3B72ED5-6C59-114D-358F-3638A08B0C2E}"/>
          </ac:spMkLst>
        </pc:spChg>
        <pc:spChg chg="mod">
          <ac:chgData name="Rhiannon Akers" userId="fb3c9d12-5c8c-42d7-8dc7-d872d7a3d202" providerId="ADAL" clId="{80AABDCA-A693-4F09-99FD-F26609E442FC}" dt="2026-01-05T16:29:34.145" v="431" actId="20577"/>
          <ac:spMkLst>
            <pc:docMk/>
            <pc:sldMk cId="1891712140" sldId="533"/>
            <ac:spMk id="4" creationId="{8CB4CA5F-4F6C-A7BD-087B-8729F69C3222}"/>
          </ac:spMkLst>
        </pc:spChg>
      </pc:sldChg>
      <pc:sldChg chg="addSp modSp add mod modClrScheme chgLayout modNotesTx">
        <pc:chgData name="Rhiannon Akers" userId="fb3c9d12-5c8c-42d7-8dc7-d872d7a3d202" providerId="ADAL" clId="{80AABDCA-A693-4F09-99FD-F26609E442FC}" dt="2026-01-05T20:32:36.921" v="1098" actId="1076"/>
        <pc:sldMkLst>
          <pc:docMk/>
          <pc:sldMk cId="3822510786" sldId="534"/>
        </pc:sldMkLst>
        <pc:spChg chg="mod">
          <ac:chgData name="Rhiannon Akers" userId="fb3c9d12-5c8c-42d7-8dc7-d872d7a3d202" providerId="ADAL" clId="{80AABDCA-A693-4F09-99FD-F26609E442FC}" dt="2026-01-05T20:31:59.576" v="1085" actId="26606"/>
          <ac:spMkLst>
            <pc:docMk/>
            <pc:sldMk cId="3822510786" sldId="534"/>
            <ac:spMk id="2" creationId="{39B7205F-4A4D-A1C5-8C0C-ACEAE532024E}"/>
          </ac:spMkLst>
        </pc:spChg>
        <pc:spChg chg="mod">
          <ac:chgData name="Rhiannon Akers" userId="fb3c9d12-5c8c-42d7-8dc7-d872d7a3d202" providerId="ADAL" clId="{80AABDCA-A693-4F09-99FD-F26609E442FC}" dt="2026-01-05T20:32:33.618" v="1097" actId="27636"/>
          <ac:spMkLst>
            <pc:docMk/>
            <pc:sldMk cId="3822510786" sldId="534"/>
            <ac:spMk id="3" creationId="{31DCCBCD-E540-86F0-5E84-E38FF2ACC514}"/>
          </ac:spMkLst>
        </pc:spChg>
        <pc:picChg chg="add mod">
          <ac:chgData name="Rhiannon Akers" userId="fb3c9d12-5c8c-42d7-8dc7-d872d7a3d202" providerId="ADAL" clId="{80AABDCA-A693-4F09-99FD-F26609E442FC}" dt="2026-01-05T20:32:36.921" v="1098" actId="1076"/>
          <ac:picMkLst>
            <pc:docMk/>
            <pc:sldMk cId="3822510786" sldId="534"/>
            <ac:picMk id="4098" creationId="{3E42EC05-9DD6-D21E-B3BA-F8F3EA138FB8}"/>
          </ac:picMkLst>
        </pc:picChg>
      </pc:sldChg>
      <pc:sldChg chg="addSp modSp add mod modClrScheme chgLayout">
        <pc:chgData name="Rhiannon Akers" userId="fb3c9d12-5c8c-42d7-8dc7-d872d7a3d202" providerId="ADAL" clId="{80AABDCA-A693-4F09-99FD-F26609E442FC}" dt="2026-01-05T20:34:24.904" v="1101"/>
        <pc:sldMkLst>
          <pc:docMk/>
          <pc:sldMk cId="1908279618" sldId="536"/>
        </pc:sldMkLst>
        <pc:spChg chg="mod">
          <ac:chgData name="Rhiannon Akers" userId="fb3c9d12-5c8c-42d7-8dc7-d872d7a3d202" providerId="ADAL" clId="{80AABDCA-A693-4F09-99FD-F26609E442FC}" dt="2026-01-05T20:32:44.044" v="1099" actId="26606"/>
          <ac:spMkLst>
            <pc:docMk/>
            <pc:sldMk cId="1908279618" sldId="536"/>
            <ac:spMk id="2" creationId="{46D874A0-CB46-E25B-9D1E-4BC32E994C84}"/>
          </ac:spMkLst>
        </pc:spChg>
        <pc:spChg chg="mod">
          <ac:chgData name="Rhiannon Akers" userId="fb3c9d12-5c8c-42d7-8dc7-d872d7a3d202" providerId="ADAL" clId="{80AABDCA-A693-4F09-99FD-F26609E442FC}" dt="2026-01-05T20:32:44.044" v="1099" actId="26606"/>
          <ac:spMkLst>
            <pc:docMk/>
            <pc:sldMk cId="1908279618" sldId="536"/>
            <ac:spMk id="3" creationId="{C490BFC6-AA9B-114B-F70C-3FD57A877A40}"/>
          </ac:spMkLst>
        </pc:spChg>
      </pc:sldChg>
      <pc:sldChg chg="addSp delSp modSp add mod modNotesTx">
        <pc:chgData name="Rhiannon Akers" userId="fb3c9d12-5c8c-42d7-8dc7-d872d7a3d202" providerId="ADAL" clId="{80AABDCA-A693-4F09-99FD-F26609E442FC}" dt="2026-01-05T20:58:00.167" v="1412" actId="1076"/>
        <pc:sldMkLst>
          <pc:docMk/>
          <pc:sldMk cId="2172111057" sldId="537"/>
        </pc:sldMkLst>
        <pc:spChg chg="mod">
          <ac:chgData name="Rhiannon Akers" userId="fb3c9d12-5c8c-42d7-8dc7-d872d7a3d202" providerId="ADAL" clId="{80AABDCA-A693-4F09-99FD-F26609E442FC}" dt="2026-01-05T20:58:00.167" v="1412" actId="1076"/>
          <ac:spMkLst>
            <pc:docMk/>
            <pc:sldMk cId="2172111057" sldId="537"/>
            <ac:spMk id="4" creationId="{0017EFAC-3BC2-230F-204B-D04583640102}"/>
          </ac:spMkLst>
        </pc:spChg>
        <pc:spChg chg="add mod">
          <ac:chgData name="Rhiannon Akers" userId="fb3c9d12-5c8c-42d7-8dc7-d872d7a3d202" providerId="ADAL" clId="{80AABDCA-A693-4F09-99FD-F26609E442FC}" dt="2026-01-05T20:54:59.999" v="1382" actId="1076"/>
          <ac:spMkLst>
            <pc:docMk/>
            <pc:sldMk cId="2172111057" sldId="537"/>
            <ac:spMk id="5" creationId="{B20DC9E5-8751-42C9-C1C0-29C6B931C6F4}"/>
          </ac:spMkLst>
        </pc:spChg>
      </pc:sldChg>
      <pc:sldChg chg="addSp delSp modSp new mod">
        <pc:chgData name="Rhiannon Akers" userId="fb3c9d12-5c8c-42d7-8dc7-d872d7a3d202" providerId="ADAL" clId="{80AABDCA-A693-4F09-99FD-F26609E442FC}" dt="2026-01-05T20:24:36.867" v="998" actId="113"/>
        <pc:sldMkLst>
          <pc:docMk/>
          <pc:sldMk cId="3033504192" sldId="538"/>
        </pc:sldMkLst>
        <pc:spChg chg="mod">
          <ac:chgData name="Rhiannon Akers" userId="fb3c9d12-5c8c-42d7-8dc7-d872d7a3d202" providerId="ADAL" clId="{80AABDCA-A693-4F09-99FD-F26609E442FC}" dt="2026-01-05T20:24:36.867" v="998" actId="113"/>
          <ac:spMkLst>
            <pc:docMk/>
            <pc:sldMk cId="3033504192" sldId="538"/>
            <ac:spMk id="2" creationId="{20CA5D84-CB30-409B-E444-0A0553DCD43F}"/>
          </ac:spMkLst>
        </pc:spChg>
        <pc:picChg chg="add mod">
          <ac:chgData name="Rhiannon Akers" userId="fb3c9d12-5c8c-42d7-8dc7-d872d7a3d202" providerId="ADAL" clId="{80AABDCA-A693-4F09-99FD-F26609E442FC}" dt="2026-01-05T20:24:19.638" v="997" actId="26606"/>
          <ac:picMkLst>
            <pc:docMk/>
            <pc:sldMk cId="3033504192" sldId="538"/>
            <ac:picMk id="2050" creationId="{59945CB1-05F2-D0C5-8D59-45FE8C55DA4C}"/>
          </ac:picMkLst>
        </pc:picChg>
      </pc:sldChg>
      <pc:sldChg chg="addSp delSp modSp new mod">
        <pc:chgData name="Rhiannon Akers" userId="fb3c9d12-5c8c-42d7-8dc7-d872d7a3d202" providerId="ADAL" clId="{80AABDCA-A693-4F09-99FD-F26609E442FC}" dt="2026-01-05T20:37:13.942" v="1132" actId="1076"/>
        <pc:sldMkLst>
          <pc:docMk/>
          <pc:sldMk cId="1519376490" sldId="539"/>
        </pc:sldMkLst>
        <pc:spChg chg="mod">
          <ac:chgData name="Rhiannon Akers" userId="fb3c9d12-5c8c-42d7-8dc7-d872d7a3d202" providerId="ADAL" clId="{80AABDCA-A693-4F09-99FD-F26609E442FC}" dt="2026-01-05T20:34:44.746" v="1129" actId="20577"/>
          <ac:spMkLst>
            <pc:docMk/>
            <pc:sldMk cId="1519376490" sldId="539"/>
            <ac:spMk id="2" creationId="{B699F113-B659-5E3B-1637-6483953D4DFF}"/>
          </ac:spMkLst>
        </pc:spChg>
        <pc:picChg chg="add mod">
          <ac:chgData name="Rhiannon Akers" userId="fb3c9d12-5c8c-42d7-8dc7-d872d7a3d202" providerId="ADAL" clId="{80AABDCA-A693-4F09-99FD-F26609E442FC}" dt="2026-01-05T20:37:13.942" v="1132" actId="1076"/>
          <ac:picMkLst>
            <pc:docMk/>
            <pc:sldMk cId="1519376490" sldId="539"/>
            <ac:picMk id="6146" creationId="{41CD430F-CE85-AA7C-49A3-43D99260FA04}"/>
          </ac:picMkLst>
        </pc:picChg>
      </pc:sldChg>
      <pc:sldChg chg="modSp add mod modNotesTx">
        <pc:chgData name="Rhiannon Akers" userId="fb3c9d12-5c8c-42d7-8dc7-d872d7a3d202" providerId="ADAL" clId="{80AABDCA-A693-4F09-99FD-F26609E442FC}" dt="2026-01-05T20:47:20.584" v="1198" actId="12"/>
        <pc:sldMkLst>
          <pc:docMk/>
          <pc:sldMk cId="1049709204" sldId="540"/>
        </pc:sldMkLst>
        <pc:spChg chg="mod">
          <ac:chgData name="Rhiannon Akers" userId="fb3c9d12-5c8c-42d7-8dc7-d872d7a3d202" providerId="ADAL" clId="{80AABDCA-A693-4F09-99FD-F26609E442FC}" dt="2026-01-05T20:46:30.476" v="1192" actId="20577"/>
          <ac:spMkLst>
            <pc:docMk/>
            <pc:sldMk cId="1049709204" sldId="540"/>
            <ac:spMk id="2" creationId="{544213A1-B364-1018-0719-89BB5D79381F}"/>
          </ac:spMkLst>
        </pc:spChg>
        <pc:spChg chg="mod">
          <ac:chgData name="Rhiannon Akers" userId="fb3c9d12-5c8c-42d7-8dc7-d872d7a3d202" providerId="ADAL" clId="{80AABDCA-A693-4F09-99FD-F26609E442FC}" dt="2026-01-05T20:47:20.584" v="1198" actId="12"/>
          <ac:spMkLst>
            <pc:docMk/>
            <pc:sldMk cId="1049709204" sldId="540"/>
            <ac:spMk id="3" creationId="{3B824A7C-E03B-2962-FD59-8AF71376FB5C}"/>
          </ac:spMkLst>
        </pc:spChg>
      </pc:sldChg>
      <pc:sldChg chg="modSp new mod">
        <pc:chgData name="Rhiannon Akers" userId="fb3c9d12-5c8c-42d7-8dc7-d872d7a3d202" providerId="ADAL" clId="{80AABDCA-A693-4F09-99FD-F26609E442FC}" dt="2026-01-06T13:25:12.804" v="1665" actId="20577"/>
        <pc:sldMkLst>
          <pc:docMk/>
          <pc:sldMk cId="522999386" sldId="541"/>
        </pc:sldMkLst>
        <pc:spChg chg="mod">
          <ac:chgData name="Rhiannon Akers" userId="fb3c9d12-5c8c-42d7-8dc7-d872d7a3d202" providerId="ADAL" clId="{80AABDCA-A693-4F09-99FD-F26609E442FC}" dt="2026-01-06T13:24:21.889" v="1657" actId="20577"/>
          <ac:spMkLst>
            <pc:docMk/>
            <pc:sldMk cId="522999386" sldId="541"/>
            <ac:spMk id="2" creationId="{B1654F53-74D7-A772-6787-3640C0E88BDB}"/>
          </ac:spMkLst>
        </pc:spChg>
        <pc:spChg chg="mod">
          <ac:chgData name="Rhiannon Akers" userId="fb3c9d12-5c8c-42d7-8dc7-d872d7a3d202" providerId="ADAL" clId="{80AABDCA-A693-4F09-99FD-F26609E442FC}" dt="2026-01-06T13:25:12.804" v="1665" actId="20577"/>
          <ac:spMkLst>
            <pc:docMk/>
            <pc:sldMk cId="522999386" sldId="541"/>
            <ac:spMk id="3" creationId="{B1E7A432-B395-3C82-5B15-4C51D8190EB7}"/>
          </ac:spMkLst>
        </pc:spChg>
      </pc:sldChg>
      <pc:sldChg chg="new del">
        <pc:chgData name="Rhiannon Akers" userId="fb3c9d12-5c8c-42d7-8dc7-d872d7a3d202" providerId="ADAL" clId="{80AABDCA-A693-4F09-99FD-F26609E442FC}" dt="2026-01-06T13:20:33.171" v="1537" actId="47"/>
        <pc:sldMkLst>
          <pc:docMk/>
          <pc:sldMk cId="2100738042" sldId="541"/>
        </pc:sldMkLst>
      </pc:sldChg>
      <pc:sldChg chg="addSp delSp modSp new mod modClrScheme chgLayout">
        <pc:chgData name="Rhiannon Akers" userId="fb3c9d12-5c8c-42d7-8dc7-d872d7a3d202" providerId="ADAL" clId="{80AABDCA-A693-4F09-99FD-F26609E442FC}" dt="2026-01-06T13:41:24.048" v="2175" actId="20577"/>
        <pc:sldMkLst>
          <pc:docMk/>
          <pc:sldMk cId="2458689917" sldId="542"/>
        </pc:sldMkLst>
        <pc:spChg chg="del">
          <ac:chgData name="Rhiannon Akers" userId="fb3c9d12-5c8c-42d7-8dc7-d872d7a3d202" providerId="ADAL" clId="{80AABDCA-A693-4F09-99FD-F26609E442FC}" dt="2026-01-06T13:39:30.099" v="2110" actId="26606"/>
          <ac:spMkLst>
            <pc:docMk/>
            <pc:sldMk cId="2458689917" sldId="542"/>
            <ac:spMk id="2" creationId="{86B2695C-B0E8-186B-E150-DC051CA9415B}"/>
          </ac:spMkLst>
        </pc:spChg>
        <pc:spChg chg="del">
          <ac:chgData name="Rhiannon Akers" userId="fb3c9d12-5c8c-42d7-8dc7-d872d7a3d202" providerId="ADAL" clId="{80AABDCA-A693-4F09-99FD-F26609E442FC}" dt="2026-01-06T13:39:28.032" v="2109"/>
          <ac:spMkLst>
            <pc:docMk/>
            <pc:sldMk cId="2458689917" sldId="542"/>
            <ac:spMk id="3" creationId="{1CDEDD4A-71D7-9DA8-FF68-2F7C43372A0F}"/>
          </ac:spMkLst>
        </pc:spChg>
        <pc:spChg chg="del">
          <ac:chgData name="Rhiannon Akers" userId="fb3c9d12-5c8c-42d7-8dc7-d872d7a3d202" providerId="ADAL" clId="{80AABDCA-A693-4F09-99FD-F26609E442FC}" dt="2026-01-06T13:39:30.099" v="2110" actId="26606"/>
          <ac:spMkLst>
            <pc:docMk/>
            <pc:sldMk cId="2458689917" sldId="542"/>
            <ac:spMk id="4" creationId="{9CB86DFE-9B27-77B9-DD2D-DE4C44EC6D64}"/>
          </ac:spMkLst>
        </pc:spChg>
        <pc:spChg chg="add mod">
          <ac:chgData name="Rhiannon Akers" userId="fb3c9d12-5c8c-42d7-8dc7-d872d7a3d202" providerId="ADAL" clId="{80AABDCA-A693-4F09-99FD-F26609E442FC}" dt="2026-01-06T13:41:24.048" v="2175" actId="20577"/>
          <ac:spMkLst>
            <pc:docMk/>
            <pc:sldMk cId="2458689917" sldId="542"/>
            <ac:spMk id="2055" creationId="{F0370EC5-0529-0D14-93BB-EEDA101CEEFA}"/>
          </ac:spMkLst>
        </pc:spChg>
        <pc:picChg chg="add mod">
          <ac:chgData name="Rhiannon Akers" userId="fb3c9d12-5c8c-42d7-8dc7-d872d7a3d202" providerId="ADAL" clId="{80AABDCA-A693-4F09-99FD-F26609E442FC}" dt="2026-01-06T13:39:30.099" v="2110" actId="26606"/>
          <ac:picMkLst>
            <pc:docMk/>
            <pc:sldMk cId="2458689917" sldId="542"/>
            <ac:picMk id="2050" creationId="{C751975B-D475-F4CE-FC1B-8802959A6823}"/>
          </ac:picMkLst>
        </pc:picChg>
      </pc:sldChg>
      <pc:sldChg chg="addSp delSp modSp new mod modNotesTx">
        <pc:chgData name="Rhiannon Akers" userId="fb3c9d12-5c8c-42d7-8dc7-d872d7a3d202" providerId="ADAL" clId="{80AABDCA-A693-4F09-99FD-F26609E442FC}" dt="2026-01-07T11:51:02.786" v="3093" actId="20577"/>
        <pc:sldMkLst>
          <pc:docMk/>
          <pc:sldMk cId="186463437" sldId="543"/>
        </pc:sldMkLst>
        <pc:spChg chg="mod">
          <ac:chgData name="Rhiannon Akers" userId="fb3c9d12-5c8c-42d7-8dc7-d872d7a3d202" providerId="ADAL" clId="{80AABDCA-A693-4F09-99FD-F26609E442FC}" dt="2026-01-07T11:49:48.399" v="3046" actId="20577"/>
          <ac:spMkLst>
            <pc:docMk/>
            <pc:sldMk cId="186463437" sldId="543"/>
            <ac:spMk id="2" creationId="{29DE3F7D-51D6-B99F-AC4C-45F6F99C6B1C}"/>
          </ac:spMkLst>
        </pc:spChg>
        <pc:spChg chg="add del mod">
          <ac:chgData name="Rhiannon Akers" userId="fb3c9d12-5c8c-42d7-8dc7-d872d7a3d202" providerId="ADAL" clId="{80AABDCA-A693-4F09-99FD-F26609E442FC}" dt="2026-01-07T11:50:55.630" v="3089" actId="20577"/>
          <ac:spMkLst>
            <pc:docMk/>
            <pc:sldMk cId="186463437" sldId="543"/>
            <ac:spMk id="3" creationId="{BC8C764D-0597-50A7-EA69-D8CC66E415E3}"/>
          </ac:spMkLst>
        </pc:spChg>
        <pc:picChg chg="add del mod ord">
          <ac:chgData name="Rhiannon Akers" userId="fb3c9d12-5c8c-42d7-8dc7-d872d7a3d202" providerId="ADAL" clId="{80AABDCA-A693-4F09-99FD-F26609E442FC}" dt="2026-01-07T11:49:51.287" v="3048" actId="34307"/>
          <ac:picMkLst>
            <pc:docMk/>
            <pc:sldMk cId="186463437" sldId="543"/>
            <ac:picMk id="4" creationId="{E913DCDB-82B9-D800-7152-E2971919034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07/01/2026</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07/01/2026</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google.com/search?q=Rituals+%26+Routines&amp;sca_esv=2bc7513dd8de01bf&amp;sxsrf=AE3TifO6lfwn2S0RwtCPYK_M2plb-sFBhw%3A1767630215261&amp;ei=h-VbacHcD8GchbIPpanH8Qk&amp;oq=cultural+web&amp;gs_lp=Egxnd3Mtd2l6LXNlcnAiDGN1bHR1cmFsIHdlYioCCAAyBBAjGCcyCxAAGIAEGJECGIoFMgsQABiABBiRAhiKBTIKEAAYgAQYFBiHAjILEAAYgAQYkQIYigUyBRAAGIAEMgUQABiABDIFEAAYgAQyBRAAGIAEMgUQABiABEi6G1DwBljUDXABeAGQAQCYAYsBoAHCBaoBAzEuNbgBAcgBAPgBAZgCBqAC_ATCAgcQIxiwAxgnwgIKEAAYsAMY1gQYR8ICDRAAGIAEGLADGEMYigXCAgcQIxiwAhgnwgIHEAAYgAQYDcICBhAAGAcYHsICBxAjGLECGCeYAwCIBgGQBgqSBwMxLjWgB-IrsgcDMC41uAfwBMIHBTItMy4zyAc1gAgA&amp;sclient=gws-wiz-serp&amp;mstk=AUtExfDsmcVI2XQ9neBtEJ5pXK0HooEh0Omj5cRdUbnY32H9GkKrPtJWx5VVQQ3DGa2o2q5NB1CQ4DZaFMKTihiq69jCO9NJVnjAvp9VMgEZKLS1TIE8mzPwj2JgY1U2hZu3TYl6n2IZWRFiwPdNCajExnI9zpsu3pj8oyUQ08R1Ek1qsylx0HV8-bIADdPKeCvrLsdiAHoDXK3jA8RaQzFXseVxP_gA7oB5hwXjJC-sQjacv3LQGx13gY-T_nR_XTDmNAqQgW4mm1SIjxRE8XKIpwQRNhszH8R8iuKPTvjwoQ3BrFvKnu3qAGlcT77tAOd98hkAkfb5q_TDy_NM1rXRFAwlny4qM8BtZQkB3AxpK6GZ&amp;csui=3&amp;ved=2ahUKEwiom7zd5_SRAxXPT0EAHcjGBQQQgK4QegQIAxAL" TargetMode="External"/><Relationship Id="rId3" Type="http://schemas.openxmlformats.org/officeDocument/2006/relationships/hyperlink" Target="https://www.google.com/search?q=Stories&amp;sca_esv=2bc7513dd8de01bf&amp;sxsrf=AE3TifO6lfwn2S0RwtCPYK_M2plb-sFBhw%3A1767630215261&amp;ei=h-VbacHcD8GchbIPpanH8Qk&amp;oq=cultural+web&amp;gs_lp=Egxnd3Mtd2l6LXNlcnAiDGN1bHR1cmFsIHdlYioCCAAyBBAjGCcyCxAAGIAEGJECGIoFMgsQABiABBiRAhiKBTIKEAAYgAQYFBiHAjILEAAYgAQYkQIYigUyBRAAGIAEMgUQABiABDIFEAAYgAQyBRAAGIAEMgUQABiABEi6G1DwBljUDXABeAGQAQCYAYsBoAHCBaoBAzEuNbgBAcgBAPgBAZgCBqAC_ATCAgcQIxiwAxgnwgIKEAAYsAMY1gQYR8ICDRAAGIAEGLADGEMYigXCAgcQIxiwAhgnwgIHEAAYgAQYDcICBhAAGAcYHsICBxAjGLECGCeYAwCIBgGQBgqSBwMxLjWgB-IrsgcDMC41uAfwBMIHBTItMy4zyAc1gAgA&amp;sclient=gws-wiz-serp&amp;mstk=AUtExfDsmcVI2XQ9neBtEJ5pXK0HooEh0Omj5cRdUbnY32H9GkKrPtJWx5VVQQ3DGa2o2q5NB1CQ4DZaFMKTihiq69jCO9NJVnjAvp9VMgEZKLS1TIE8mzPwj2JgY1U2hZu3TYl6n2IZWRFiwPdNCajExnI9zpsu3pj8oyUQ08R1Ek1qsylx0HV8-bIADdPKeCvrLsdiAHoDXK3jA8RaQzFXseVxP_gA7oB5hwXjJC-sQjacv3LQGx13gY-T_nR_XTDmNAqQgW4mm1SIjxRE8XKIpwQRNhszH8R8iuKPTvjwoQ3BrFvKnu3qAGlcT77tAOd98hkAkfb5q_TDy_NM1rXRFAwlny4qM8BtZQkB3AxpK6GZ&amp;csui=3&amp;ved=2ahUKEwiom7zd5_SRAxXPT0EAHcjGBQQQgK4QegQIAxAB" TargetMode="External"/><Relationship Id="rId7" Type="http://schemas.openxmlformats.org/officeDocument/2006/relationships/hyperlink" Target="https://www.google.com/search?q=Control+Systems&amp;sca_esv=2bc7513dd8de01bf&amp;sxsrf=AE3TifO6lfwn2S0RwtCPYK_M2plb-sFBhw%3A1767630215261&amp;ei=h-VbacHcD8GchbIPpanH8Qk&amp;oq=cultural+web&amp;gs_lp=Egxnd3Mtd2l6LXNlcnAiDGN1bHR1cmFsIHdlYioCCAAyBBAjGCcyCxAAGIAEGJECGIoFMgsQABiABBiRAhiKBTIKEAAYgAQYFBiHAjILEAAYgAQYkQIYigUyBRAAGIAEMgUQABiABDIFEAAYgAQyBRAAGIAEMgUQABiABEi6G1DwBljUDXABeAGQAQCYAYsBoAHCBaoBAzEuNbgBAcgBAPgBAZgCBqAC_ATCAgcQIxiwAxgnwgIKEAAYsAMY1gQYR8ICDRAAGIAEGLADGEMYigXCAgcQIxiwAhgnwgIHEAAYgAQYDcICBhAAGAcYHsICBxAjGLECGCeYAwCIBgGQBgqSBwMxLjWgB-IrsgcDMC41uAfwBMIHBTItMy4zyAc1gAgA&amp;sclient=gws-wiz-serp&amp;mstk=AUtExfDsmcVI2XQ9neBtEJ5pXK0HooEh0Omj5cRdUbnY32H9GkKrPtJWx5VVQQ3DGa2o2q5NB1CQ4DZaFMKTihiq69jCO9NJVnjAvp9VMgEZKLS1TIE8mzPwj2JgY1U2hZu3TYl6n2IZWRFiwPdNCajExnI9zpsu3pj8oyUQ08R1Ek1qsylx0HV8-bIADdPKeCvrLsdiAHoDXK3jA8RaQzFXseVxP_gA7oB5hwXjJC-sQjacv3LQGx13gY-T_nR_XTDmNAqQgW4mm1SIjxRE8XKIpwQRNhszH8R8iuKPTvjwoQ3BrFvKnu3qAGlcT77tAOd98hkAkfb5q_TDy_NM1rXRFAwlny4qM8BtZQkB3AxpK6GZ&amp;csui=3&amp;ved=2ahUKEwiom7zd5_SRAxXPT0EAHcjGBQQQgK4QegQIAxAJ"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google.com/search?q=Structures&amp;sca_esv=2bc7513dd8de01bf&amp;sxsrf=AE3TifO6lfwn2S0RwtCPYK_M2plb-sFBhw%3A1767630215261&amp;ei=h-VbacHcD8GchbIPpanH8Qk&amp;oq=cultural+web&amp;gs_lp=Egxnd3Mtd2l6LXNlcnAiDGN1bHR1cmFsIHdlYioCCAAyBBAjGCcyCxAAGIAEGJECGIoFMgsQABiABBiRAhiKBTIKEAAYgAQYFBiHAjILEAAYgAQYkQIYigUyBRAAGIAEMgUQABiABDIFEAAYgAQyBRAAGIAEMgUQABiABEi6G1DwBljUDXABeAGQAQCYAYsBoAHCBaoBAzEuNbgBAcgBAPgBAZgCBqAC_ATCAgcQIxiwAxgnwgIKEAAYsAMY1gQYR8ICDRAAGIAEGLADGEMYigXCAgcQIxiwAhgnwgIHEAAYgAQYDcICBhAAGAcYHsICBxAjGLECGCeYAwCIBgGQBgqSBwMxLjWgB-IrsgcDMC41uAfwBMIHBTItMy4zyAc1gAgA&amp;sclient=gws-wiz-serp&amp;mstk=AUtExfDsmcVI2XQ9neBtEJ5pXK0HooEh0Omj5cRdUbnY32H9GkKrPtJWx5VVQQ3DGa2o2q5NB1CQ4DZaFMKTihiq69jCO9NJVnjAvp9VMgEZKLS1TIE8mzPwj2JgY1U2hZu3TYl6n2IZWRFiwPdNCajExnI9zpsu3pj8oyUQ08R1Ek1qsylx0HV8-bIADdPKeCvrLsdiAHoDXK3jA8RaQzFXseVxP_gA7oB5hwXjJC-sQjacv3LQGx13gY-T_nR_XTDmNAqQgW4mm1SIjxRE8XKIpwQRNhszH8R8iuKPTvjwoQ3BrFvKnu3qAGlcT77tAOd98hkAkfb5q_TDy_NM1rXRFAwlny4qM8BtZQkB3AxpK6GZ&amp;csui=3&amp;ved=2ahUKEwiom7zd5_SRAxXPT0EAHcjGBQQQgK4QegQIAxAH" TargetMode="External"/><Relationship Id="rId5" Type="http://schemas.openxmlformats.org/officeDocument/2006/relationships/hyperlink" Target="https://www.google.com/search?q=Power+Structures&amp;sca_esv=2bc7513dd8de01bf&amp;sxsrf=AE3TifO6lfwn2S0RwtCPYK_M2plb-sFBhw%3A1767630215261&amp;ei=h-VbacHcD8GchbIPpanH8Qk&amp;oq=cultural+web&amp;gs_lp=Egxnd3Mtd2l6LXNlcnAiDGN1bHR1cmFsIHdlYioCCAAyBBAjGCcyCxAAGIAEGJECGIoFMgsQABiABBiRAhiKBTIKEAAYgAQYFBiHAjILEAAYgAQYkQIYigUyBRAAGIAEMgUQABiABDIFEAAYgAQyBRAAGIAEMgUQABiABEi6G1DwBljUDXABeAGQAQCYAYsBoAHCBaoBAzEuNbgBAcgBAPgBAZgCBqAC_ATCAgcQIxiwAxgnwgIKEAAYsAMY1gQYR8ICDRAAGIAEGLADGEMYigXCAgcQIxiwAhgnwgIHEAAYgAQYDcICBhAAGAcYHsICBxAjGLECGCeYAwCIBgGQBgqSBwMxLjWgB-IrsgcDMC41uAfwBMIHBTItMy4zyAc1gAgA&amp;sclient=gws-wiz-serp&amp;mstk=AUtExfDsmcVI2XQ9neBtEJ5pXK0HooEh0Omj5cRdUbnY32H9GkKrPtJWx5VVQQ3DGa2o2q5NB1CQ4DZaFMKTihiq69jCO9NJVnjAvp9VMgEZKLS1TIE8mzPwj2JgY1U2hZu3TYl6n2IZWRFiwPdNCajExnI9zpsu3pj8oyUQ08R1Ek1qsylx0HV8-bIADdPKeCvrLsdiAHoDXK3jA8RaQzFXseVxP_gA7oB5hwXjJC-sQjacv3LQGx13gY-T_nR_XTDmNAqQgW4mm1SIjxRE8XKIpwQRNhszH8R8iuKPTvjwoQ3BrFvKnu3qAGlcT77tAOd98hkAkfb5q_TDy_NM1rXRFAwlny4qM8BtZQkB3AxpK6GZ&amp;csui=3&amp;ved=2ahUKEwiom7zd5_SRAxXPT0EAHcjGBQQQgK4QegQIAxAF" TargetMode="External"/><Relationship Id="rId4" Type="http://schemas.openxmlformats.org/officeDocument/2006/relationships/hyperlink" Target="https://www.google.com/search?q=Symbols&amp;sca_esv=2bc7513dd8de01bf&amp;sxsrf=AE3TifO6lfwn2S0RwtCPYK_M2plb-sFBhw%3A1767630215261&amp;ei=h-VbacHcD8GchbIPpanH8Qk&amp;oq=cultural+web&amp;gs_lp=Egxnd3Mtd2l6LXNlcnAiDGN1bHR1cmFsIHdlYioCCAAyBBAjGCcyCxAAGIAEGJECGIoFMgsQABiABBiRAhiKBTIKEAAYgAQYFBiHAjILEAAYgAQYkQIYigUyBRAAGIAEMgUQABiABDIFEAAYgAQyBRAAGIAEMgUQABiABEi6G1DwBljUDXABeAGQAQCYAYsBoAHCBaoBAzEuNbgBAcgBAPgBAZgCBqAC_ATCAgcQIxiwAxgnwgIKEAAYsAMY1gQYR8ICDRAAGIAEGLADGEMYigXCAgcQIxiwAhgnwgIHEAAYgAQYDcICBhAAGAcYHsICBxAjGLECGCeYAwCIBgGQBgqSBwMxLjWgB-IrsgcDMC41uAfwBMIHBTItMy4zyAc1gAgA&amp;sclient=gws-wiz-serp&amp;mstk=AUtExfDsmcVI2XQ9neBtEJ5pXK0HooEh0Omj5cRdUbnY32H9GkKrPtJWx5VVQQ3DGa2o2q5NB1CQ4DZaFMKTihiq69jCO9NJVnjAvp9VMgEZKLS1TIE8mzPwj2JgY1U2hZu3TYl6n2IZWRFiwPdNCajExnI9zpsu3pj8oyUQ08R1Ek1qsylx0HV8-bIADdPKeCvrLsdiAHoDXK3jA8RaQzFXseVxP_gA7oB5hwXjJC-sQjacv3LQGx13gY-T_nR_XTDmNAqQgW4mm1SIjxRE8XKIpwQRNhszH8R8iuKPTvjwoQ3BrFvKnu3qAGlcT77tAOd98hkAkfb5q_TDy_NM1rXRFAwlny4qM8BtZQkB3AxpK6GZ&amp;csui=3&amp;ved=2ahUKEwiom7zd5_SRAxXPT0EAHcjGBQQQgK4QegQIAxAD"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inkedin.com/advice/3/how-do-you-use-ocai-tool-assess-your-organizational"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linkedin.com/advice/3/what-best-practices-creating-shared-vision?trk=article-ssr-frontend-x-article_little-text-block"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peoplemanagement.co.uk/article/1941709/why-measuring-organisational-culture-often-goes-wrong?utm_source=mc&amp;utm_medium=email&amp;utm_content=20251202_PM+Daily_NWL_CIPD_GLO_MIX_MAN_NA.https%3a%2f%2fwww.peoplemanagement.co.uk%2farticle%2f1941709%2fwhy-measuring-organisational-culture-often-goes-wrong&amp;utm_campaign=&amp;utm_term=9035810.003Th00000Bt2zDIAR.90358106"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ritannica.com/topic/sociology" TargetMode="External"/><Relationship Id="rId7" Type="http://schemas.openxmlformats.org/officeDocument/2006/relationships/hyperlink" Target="https://www.merriam-webster.com/dictionary/compliant"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merriam-webster.com/dictionary/context" TargetMode="External"/><Relationship Id="rId5" Type="http://schemas.openxmlformats.org/officeDocument/2006/relationships/hyperlink" Target="https://www.merriam-webster.com/dictionary/dynamic" TargetMode="External"/><Relationship Id="rId4" Type="http://schemas.openxmlformats.org/officeDocument/2006/relationships/hyperlink" Target="https://www.britannica.com/topic/human-behavior"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hrmagazine.co.uk/content/features/why-hr-leaders-needs-to-be-systems-thinkers/#:~:text=Systems%20theory%20can%20help%20leaders,resource%20in%20the%20wrong%20place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hrmagazine.co.uk/articles/the-agile-leadership-paradox/"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bbc.co.uk/news/articles/cx2lgd5nen7o"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verywellmind.com/trait-theory-of-personality-2795955"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s://www.simplypsychology.org/big-five-personality.html" TargetMode="External"/><Relationship Id="rId4" Type="http://schemas.openxmlformats.org/officeDocument/2006/relationships/hyperlink" Target="https://www.verywellmind.com/what-is-personality-2795416"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peoplemanagement.co.uk/article/1939617/why-personality-new-workplace-superpower"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hrmagazine.co.uk/articles/workers-welcome-health-and-safety-regulations/"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hrmagazine.co.uk/articles/legal-ease-redundancy/"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pinsentmasons.com/out-law/news/personality-can-be-grounds-for-dismissal-says-court"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peoplemanagement.co.uk/article/1942212/my-jaw-floor-hr-handle-workplace-mistak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Font typeface="+mj-lt"/>
              <a:buAutoNum type="arabicPeriod"/>
            </a:pPr>
            <a:r>
              <a:rPr lang="en-GB" dirty="0"/>
              <a:t>McKinsey – Strategy, Structure, Systems (3 Hard S’s) Shared Values, Style, Staff, Skills (4 Soft S’s), </a:t>
            </a:r>
            <a:r>
              <a:rPr lang="en-GB" sz="1200" dirty="0"/>
              <a:t>Identify the areas that are not effectively aligned, Determine the optimal organisation design, Decide where and what changes should be made, Make the necessary changes, Continuously review the 7’s.</a:t>
            </a:r>
          </a:p>
          <a:p>
            <a:pPr marL="514350" indent="-514350">
              <a:buFont typeface="+mj-lt"/>
              <a:buAutoNum type="arabicPeriod"/>
            </a:pPr>
            <a:r>
              <a:rPr lang="en-GB" sz="1200" dirty="0"/>
              <a:t>Schein – Artifacts, Values and Assumptions.</a:t>
            </a:r>
          </a:p>
          <a:p>
            <a:pPr marL="514350" indent="-514350">
              <a:buFont typeface="+mj-lt"/>
              <a:buAutoNum type="arabicPeriod"/>
            </a:pPr>
            <a:r>
              <a:rPr lang="en-GB" sz="1200" dirty="0"/>
              <a:t>Hofstede – 6 dimensions – Power Distance Index, Individualism Vs Collectivism, Masculinity Vs Femininity, Uncertainty Avoidance Index, Long Term Vs Short Term Normative Orientation, Indulgence Vs Restraint (can be used to understand the differences in culture across difference countries, helps to improve communication)</a:t>
            </a:r>
          </a:p>
          <a:p>
            <a:pPr marL="514350" indent="-514350">
              <a:buFont typeface="+mj-lt"/>
              <a:buAutoNum type="arabicPeriod"/>
            </a:pPr>
            <a:r>
              <a:rPr lang="en-GB" sz="1200" dirty="0"/>
              <a:t>Charles Handy – 4 management styles (Power, Task, Person, Role), organisations can plot where they are and understand where changes may need to be made.</a:t>
            </a:r>
          </a:p>
          <a:p>
            <a:pPr marL="514350" indent="-514350">
              <a:buFont typeface="+mj-lt"/>
              <a:buAutoNum type="arabicPeriod"/>
            </a:pPr>
            <a:r>
              <a:rPr lang="en-GB" sz="1200" dirty="0"/>
              <a:t>Denison – Cultural analysis, questionnaire focussing on Mission, Adaptability, Involvement, Consistency (can be used as a benchmarking tool to establish areas of strength and weakness)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373590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247128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150FE-D733-2E97-3D3A-89629849A5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BDFA4D-2051-A99F-47AB-82E9EE8417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1770EE-0DD3-A01F-7F9F-F6982FB630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E2DD6B-3FCD-5D0B-3CFF-EB7173400E41}"/>
              </a:ext>
            </a:extLst>
          </p:cNvPr>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2201238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EB1DFA-B480-7DE7-DD6D-F4F0DC47C1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4C052B-515A-B736-D77F-4F25AA6187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2D5A9C-643A-548B-6EDE-342BC295D6B5}"/>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The paradigm is the underlying pattern of assumptions that most members hold about what the organisation is, what it exists to do, and what “good” performance or behaviour looks like.</a:t>
            </a:r>
          </a:p>
          <a:p>
            <a:r>
              <a:rPr lang="en-GB" sz="1200" b="0" i="0" kern="1200" dirty="0">
                <a:solidFill>
                  <a:schemeClr val="tx1"/>
                </a:solidFill>
                <a:effectLst/>
                <a:latin typeface="+mn-lt"/>
                <a:ea typeface="+mn-ea"/>
                <a:cs typeface="+mn-cs"/>
              </a:rPr>
              <a:t>These assumptions are usually implicit rather than written down, and they provide the lens through which people interpret strategies, policies and day‑to‑day events.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 Elements of the Cultural Web (Johnson &amp; Scholes)</a:t>
            </a:r>
          </a:p>
          <a:p>
            <a:r>
              <a:rPr lang="en-GB" sz="1200" b="1" i="0" kern="1200" dirty="0">
                <a:solidFill>
                  <a:schemeClr val="tx1"/>
                </a:solidFill>
                <a:effectLst/>
                <a:latin typeface="+mn-lt"/>
                <a:ea typeface="+mn-ea"/>
                <a:cs typeface="+mn-cs"/>
                <a:hlinkClick r:id="rId3"/>
              </a:rPr>
              <a:t>Stories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Narratives about the company's history, heroes, or pivotal moments that communicate values.</a:t>
            </a:r>
          </a:p>
          <a:p>
            <a:r>
              <a:rPr lang="en-GB" sz="1200" b="1" i="0" kern="1200" dirty="0">
                <a:solidFill>
                  <a:schemeClr val="tx1"/>
                </a:solidFill>
                <a:effectLst/>
                <a:latin typeface="+mn-lt"/>
                <a:ea typeface="+mn-ea"/>
                <a:cs typeface="+mn-cs"/>
                <a:hlinkClick r:id="rId4"/>
              </a:rPr>
              <a:t>Symbols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Tangible representations like logos, office layout, or dress codes that signify identity.</a:t>
            </a:r>
          </a:p>
          <a:p>
            <a:r>
              <a:rPr lang="en-GB" sz="1200" b="1" i="0" kern="1200" dirty="0">
                <a:solidFill>
                  <a:schemeClr val="tx1"/>
                </a:solidFill>
                <a:effectLst/>
                <a:latin typeface="+mn-lt"/>
                <a:ea typeface="+mn-ea"/>
                <a:cs typeface="+mn-cs"/>
                <a:hlinkClick r:id="rId5"/>
              </a:rPr>
              <a:t>Power Structures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Formal and informal hierarchies and influence patterns.</a:t>
            </a:r>
          </a:p>
          <a:p>
            <a:r>
              <a:rPr lang="en-GB" sz="1200" b="1" i="0" kern="1200" dirty="0">
                <a:solidFill>
                  <a:schemeClr val="tx1"/>
                </a:solidFill>
                <a:effectLst/>
                <a:latin typeface="+mn-lt"/>
                <a:ea typeface="+mn-ea"/>
                <a:cs typeface="+mn-cs"/>
                <a:hlinkClick r:id="rId6"/>
              </a:rPr>
              <a:t>Structures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The formal organisation chart and how work is arranged.</a:t>
            </a:r>
          </a:p>
          <a:p>
            <a:r>
              <a:rPr lang="en-GB" sz="1200" b="1" i="0" kern="1200" dirty="0">
                <a:solidFill>
                  <a:schemeClr val="tx1"/>
                </a:solidFill>
                <a:effectLst/>
                <a:latin typeface="+mn-lt"/>
                <a:ea typeface="+mn-ea"/>
                <a:cs typeface="+mn-cs"/>
                <a:hlinkClick r:id="rId7"/>
              </a:rPr>
              <a:t>Control Systems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Mechanisms for monitoring, rewarding, and punishing behaviour.</a:t>
            </a:r>
          </a:p>
          <a:p>
            <a:r>
              <a:rPr lang="en-GB" sz="1200" b="1" i="0" kern="1200" dirty="0">
                <a:solidFill>
                  <a:schemeClr val="tx1"/>
                </a:solidFill>
                <a:effectLst/>
                <a:latin typeface="+mn-lt"/>
                <a:ea typeface="+mn-ea"/>
                <a:cs typeface="+mn-cs"/>
                <a:hlinkClick r:id="rId8"/>
              </a:rPr>
              <a:t>Rituals &amp; Routines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Daily practices, ceremonies, and meetings that reinforce culture. </a:t>
            </a:r>
          </a:p>
          <a:p>
            <a:endParaRPr lang="en-GB" dirty="0"/>
          </a:p>
        </p:txBody>
      </p:sp>
      <p:sp>
        <p:nvSpPr>
          <p:cNvPr id="4" name="Slide Number Placeholder 3">
            <a:extLst>
              <a:ext uri="{FF2B5EF4-FFF2-40B4-BE49-F238E27FC236}">
                <a16:creationId xmlns:a16="http://schemas.microsoft.com/office/drawing/2014/main" id="{7586D7E6-F734-E96E-4DD9-9A98CE3B5CF8}"/>
              </a:ext>
            </a:extLst>
          </p:cNvPr>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3812297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4049606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kern="1200" dirty="0">
                <a:solidFill>
                  <a:schemeClr val="tx1"/>
                </a:solidFill>
                <a:effectLst/>
                <a:latin typeface="+mn-lt"/>
                <a:ea typeface="+mn-ea"/>
                <a:cs typeface="+mn-cs"/>
              </a:rPr>
              <a:t>The Competing Values Framework (CVF) is an easy way of saying: every organisation is pulled between four different “ways of doing things,” and these ways often conflict with each other.​</a:t>
            </a:r>
          </a:p>
          <a:p>
            <a:r>
              <a:rPr lang="en-GB" sz="1200" b="0" i="0" kern="1200" dirty="0">
                <a:solidFill>
                  <a:schemeClr val="tx1"/>
                </a:solidFill>
                <a:effectLst/>
                <a:latin typeface="+mn-lt"/>
                <a:ea typeface="+mn-ea"/>
                <a:cs typeface="+mn-cs"/>
              </a:rPr>
              <a:t>The two main tensions</a:t>
            </a:r>
          </a:p>
          <a:p>
            <a:r>
              <a:rPr lang="en-GB" sz="1200" b="0" i="0" kern="1200" dirty="0">
                <a:solidFill>
                  <a:schemeClr val="tx1"/>
                </a:solidFill>
                <a:effectLst/>
                <a:latin typeface="+mn-lt"/>
                <a:ea typeface="+mn-ea"/>
                <a:cs typeface="+mn-cs"/>
              </a:rPr>
              <a:t>One tension is flexibility versus stability: some organisations value being adaptable and experimental, others value order, control and predictability.​</a:t>
            </a:r>
          </a:p>
          <a:p>
            <a:r>
              <a:rPr lang="en-GB" sz="1200" b="0" i="0" kern="1200" dirty="0">
                <a:solidFill>
                  <a:schemeClr val="tx1"/>
                </a:solidFill>
                <a:effectLst/>
                <a:latin typeface="+mn-lt"/>
                <a:ea typeface="+mn-ea"/>
                <a:cs typeface="+mn-cs"/>
              </a:rPr>
              <a:t>The other is internal focus versus external focus: some focus on people, processes and “how we work together” inside, others focus on customers, competition and the outside world.​</a:t>
            </a:r>
          </a:p>
          <a:p>
            <a:r>
              <a:rPr lang="en-GB" sz="1200" b="0" i="0" kern="1200" dirty="0">
                <a:solidFill>
                  <a:schemeClr val="tx1"/>
                </a:solidFill>
                <a:effectLst/>
                <a:latin typeface="+mn-lt"/>
                <a:ea typeface="+mn-ea"/>
                <a:cs typeface="+mn-cs"/>
              </a:rPr>
              <a:t>The four culture types</a:t>
            </a:r>
          </a:p>
          <a:p>
            <a:r>
              <a:rPr lang="en-GB" sz="1200" b="0" i="0" kern="1200" dirty="0">
                <a:solidFill>
                  <a:schemeClr val="tx1"/>
                </a:solidFill>
                <a:effectLst/>
                <a:latin typeface="+mn-lt"/>
                <a:ea typeface="+mn-ea"/>
                <a:cs typeface="+mn-cs"/>
              </a:rPr>
              <a:t>When you cross those two tensions, you get four basic culture types:​</a:t>
            </a:r>
          </a:p>
          <a:p>
            <a:r>
              <a:rPr lang="en-GB" sz="1200" b="0" i="0" kern="1200" dirty="0">
                <a:solidFill>
                  <a:schemeClr val="tx1"/>
                </a:solidFill>
                <a:effectLst/>
                <a:latin typeface="+mn-lt"/>
                <a:ea typeface="+mn-ea"/>
                <a:cs typeface="+mn-cs"/>
              </a:rPr>
              <a:t>Clan (flexible + internal): Friendly, family‑like, collaborative; leaders act as mentors and coaches.</a:t>
            </a:r>
          </a:p>
          <a:p>
            <a:r>
              <a:rPr lang="en-GB" sz="1200" b="0" i="0" kern="1200" dirty="0">
                <a:solidFill>
                  <a:schemeClr val="tx1"/>
                </a:solidFill>
                <a:effectLst/>
                <a:latin typeface="+mn-lt"/>
                <a:ea typeface="+mn-ea"/>
                <a:cs typeface="+mn-cs"/>
              </a:rPr>
              <a:t>Adhocracy (flexible + external): Entrepreneurial, innovative, risk‑taking; leaders are visionaries and innovators.</a:t>
            </a:r>
          </a:p>
          <a:p>
            <a:r>
              <a:rPr lang="en-GB" sz="1200" b="0" i="0" kern="1200" dirty="0">
                <a:solidFill>
                  <a:schemeClr val="tx1"/>
                </a:solidFill>
                <a:effectLst/>
                <a:latin typeface="+mn-lt"/>
                <a:ea typeface="+mn-ea"/>
                <a:cs typeface="+mn-cs"/>
              </a:rPr>
              <a:t>Market (stable + external): Competitive, target‑driven, focused on results and winning; leaders are hard‑driving and demanding.</a:t>
            </a:r>
          </a:p>
          <a:p>
            <a:r>
              <a:rPr lang="en-GB" sz="1200" b="0" i="0" kern="1200" dirty="0">
                <a:solidFill>
                  <a:schemeClr val="tx1"/>
                </a:solidFill>
                <a:effectLst/>
                <a:latin typeface="+mn-lt"/>
                <a:ea typeface="+mn-ea"/>
                <a:cs typeface="+mn-cs"/>
              </a:rPr>
              <a:t>Hierarchy (stable + internal): Structured, rules‑based, efficient and controlled; leaders are coordinators and organisers.</a:t>
            </a:r>
          </a:p>
          <a:p>
            <a:r>
              <a:rPr lang="en-GB" sz="1200" b="0" i="0" kern="1200" dirty="0">
                <a:solidFill>
                  <a:schemeClr val="tx1"/>
                </a:solidFill>
                <a:effectLst/>
                <a:latin typeface="+mn-lt"/>
                <a:ea typeface="+mn-ea"/>
                <a:cs typeface="+mn-cs"/>
              </a:rPr>
              <a:t>Why “competing” values?</a:t>
            </a:r>
          </a:p>
          <a:p>
            <a:r>
              <a:rPr lang="en-GB" sz="1200" b="0" i="0" kern="1200" dirty="0">
                <a:solidFill>
                  <a:schemeClr val="tx1"/>
                </a:solidFill>
                <a:effectLst/>
                <a:latin typeface="+mn-lt"/>
                <a:ea typeface="+mn-ea"/>
                <a:cs typeface="+mn-cs"/>
              </a:rPr>
              <a:t>The values of each quadrant pull against the others: for example, being highly innovative and flexible (Adhocracy) can clash with a strong need for rules and consistency (Hierarchy).​</a:t>
            </a:r>
          </a:p>
          <a:p>
            <a:r>
              <a:rPr lang="en-GB" sz="1200" b="0" i="0" kern="1200" dirty="0">
                <a:solidFill>
                  <a:schemeClr val="tx1"/>
                </a:solidFill>
                <a:effectLst/>
                <a:latin typeface="+mn-lt"/>
                <a:ea typeface="+mn-ea"/>
                <a:cs typeface="+mn-cs"/>
              </a:rPr>
              <a:t>CVF says effective organisations do not pick just one quadrant; they learn to balance and combine these competing values, depending on their strategy, context and goals.</a:t>
            </a:r>
          </a:p>
          <a:p>
            <a:pPr algn="l"/>
            <a:endParaRPr lang="en-GB" b="0" i="0" dirty="0">
              <a:effectLst/>
              <a:latin typeface="Libre Franklin" panose="020F0502020204030204" pitchFamily="2" charset="0"/>
            </a:endParaRPr>
          </a:p>
          <a:p>
            <a:pPr algn="l"/>
            <a:r>
              <a:rPr lang="en-GB" b="0" i="0" dirty="0">
                <a:effectLst/>
                <a:latin typeface="Libre Franklin" panose="020F0502020204030204" pitchFamily="2" charset="0"/>
              </a:rPr>
              <a:t>The Competing Values Framework (CVF) was first published in 1983 by R.E. Quinn and J. </a:t>
            </a:r>
            <a:r>
              <a:rPr lang="en-GB" b="0" i="0" dirty="0" err="1">
                <a:effectLst/>
                <a:latin typeface="Libre Franklin" panose="020F0502020204030204" pitchFamily="2" charset="0"/>
              </a:rPr>
              <a:t>Rohrbaugh</a:t>
            </a:r>
            <a:r>
              <a:rPr lang="en-GB" b="0" i="0" dirty="0">
                <a:effectLst/>
                <a:latin typeface="Libre Franklin" panose="020F0502020204030204" pitchFamily="2" charset="0"/>
              </a:rPr>
              <a:t>, as a result of their research into organizational culture and leadership.</a:t>
            </a:r>
          </a:p>
          <a:p>
            <a:pPr algn="l"/>
            <a:r>
              <a:rPr lang="en-GB" b="0" i="0" dirty="0">
                <a:effectLst/>
                <a:latin typeface="Libre Franklin" panose="020F0502020204030204" pitchFamily="2" charset="0"/>
              </a:rPr>
              <a:t>The CVF was created to help an organisation understand its culture, and to determine what makes it truly effective.</a:t>
            </a:r>
          </a:p>
          <a:p>
            <a:pPr algn="l"/>
            <a:r>
              <a:rPr lang="en-GB" b="0" i="0" dirty="0">
                <a:effectLst/>
                <a:latin typeface="Libre Franklin" panose="020F0502020204030204" pitchFamily="2" charset="0"/>
              </a:rPr>
              <a:t>The model is based on the finding that most organisations can be described using two dimensions, represented by a horizontal and vertical axis each running between opposite or "competing" values. In practice, this means that even the most transformational and innovative companies have somewhat predictable patterns. What's great about the CVF is that it helps organisations to locate their starting point, and to predict what tensions and trade-offs they can expect when implementing change.</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433386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r>
              <a:rPr lang="en-GB" dirty="0">
                <a:hlinkClick r:id="rId3"/>
              </a:rPr>
              <a:t>How to Assess Your Organizational Culture with OCAI (linkedin.com)</a:t>
            </a:r>
            <a:endParaRPr lang="en-GB" dirty="0"/>
          </a:p>
          <a:p>
            <a:pPr algn="l" fontAlgn="auto"/>
            <a:endParaRPr lang="en-GB" b="0" i="0" dirty="0">
              <a:effectLst/>
              <a:latin typeface="-apple-system"/>
            </a:endParaRPr>
          </a:p>
          <a:p>
            <a:pPr algn="l" fontAlgn="auto"/>
            <a:r>
              <a:rPr lang="en-GB" b="0" i="0" dirty="0">
                <a:effectLst/>
                <a:latin typeface="-apple-system"/>
              </a:rPr>
              <a:t>Organizational culture assessment tools can help you understand the values, beliefs, and </a:t>
            </a:r>
            <a:r>
              <a:rPr lang="en-GB" b="0" i="0" dirty="0" err="1">
                <a:effectLst/>
                <a:latin typeface="-apple-system"/>
              </a:rPr>
              <a:t>behaviors</a:t>
            </a:r>
            <a:r>
              <a:rPr lang="en-GB" b="0" i="0" dirty="0">
                <a:effectLst/>
                <a:latin typeface="-apple-system"/>
              </a:rPr>
              <a:t> that shape your workplace. One of the most widely used tools is the Organizational Culture Assessment Instrument (OCAI), developed by Cameron and Quinn. In this article, you will learn how to use the OCAI tool to assess your organizational culture and identify areas for improvement.</a:t>
            </a:r>
          </a:p>
          <a:p>
            <a:pPr algn="l" fontAlgn="auto"/>
            <a:r>
              <a:rPr lang="en-GB" b="1" i="0" dirty="0">
                <a:effectLst/>
                <a:latin typeface="-apple-system"/>
              </a:rPr>
              <a:t>1What is the OCAI tool?</a:t>
            </a:r>
          </a:p>
          <a:p>
            <a:pPr algn="l" fontAlgn="auto"/>
            <a:r>
              <a:rPr lang="en-GB" b="0" i="0" dirty="0">
                <a:effectLst/>
                <a:latin typeface="-apple-system"/>
              </a:rPr>
              <a:t>The OCAI tool is based on the Competing Values Framework, which categorizes organizational cultures into four types: clan, adhocracy, market, and hierarchy. Each type has its own strengths and weaknesses, and reflects a different balance of flexibility, stability, internal focus, and external orientation. The OCAI tool consists of six questions, each with four statements that describe different aspects of organizational culture. You have to allocate 100 points among the four statements, according to how well they match your current and preferred culture.</a:t>
            </a:r>
          </a:p>
          <a:p>
            <a:pPr algn="l" fontAlgn="auto"/>
            <a:r>
              <a:rPr lang="en-GB" b="1" i="0" dirty="0">
                <a:effectLst/>
                <a:latin typeface="-apple-system"/>
              </a:rPr>
              <a:t>2How to conduct the OCAI survey?</a:t>
            </a:r>
          </a:p>
          <a:p>
            <a:pPr algn="l" fontAlgn="auto"/>
            <a:r>
              <a:rPr lang="en-GB" b="0" i="0" dirty="0">
                <a:effectLst/>
                <a:latin typeface="-apple-system"/>
              </a:rPr>
              <a:t>The OCAI survey can be done individually or collectively, depending on your purpose and scope. If you want to assess your own perception of your organizational culture, you can complete the survey online or on paper. If you want to involve your team, department, or entire organization, you can use an online platform or a facilitator to collect and </a:t>
            </a:r>
            <a:r>
              <a:rPr lang="en-GB" b="0" i="0" dirty="0" err="1">
                <a:effectLst/>
                <a:latin typeface="-apple-system"/>
              </a:rPr>
              <a:t>analyze</a:t>
            </a:r>
            <a:r>
              <a:rPr lang="en-GB" b="0" i="0" dirty="0">
                <a:effectLst/>
                <a:latin typeface="-apple-system"/>
              </a:rPr>
              <a:t> the data. The OCAI survey takes about 15 minutes to complete, and the results are presented in a spider diagram that shows the profile of your current and preferred culture.</a:t>
            </a:r>
          </a:p>
          <a:p>
            <a:pPr algn="l" fontAlgn="auto"/>
            <a:r>
              <a:rPr lang="en-GB" b="1" i="0" dirty="0">
                <a:effectLst/>
                <a:latin typeface="-apple-system"/>
              </a:rPr>
              <a:t>3How to interpret the OCAI results?</a:t>
            </a:r>
          </a:p>
          <a:p>
            <a:pPr algn="l" fontAlgn="auto"/>
            <a:r>
              <a:rPr lang="en-GB" b="0" i="0" dirty="0">
                <a:effectLst/>
                <a:latin typeface="-apple-system"/>
              </a:rPr>
              <a:t>The OCAI results can help you identify the gaps and congruencies between your current and preferred culture, and the dominant and subcultures within your organization. To interpret the results, you can compare the scores of the four culture types, and look for patterns, trends, and outliers. For example, if your current culture is mostly hierarchical, but your preferred culture is more adhocratic, you may need to foster more innovation and risk-taking. If your team has a different culture profile than the rest of the organization, you may face some challenges or opportunities for alignment.</a:t>
            </a:r>
          </a:p>
          <a:p>
            <a:pPr algn="l" fontAlgn="auto"/>
            <a:r>
              <a:rPr lang="en-GB" b="1" i="0" dirty="0">
                <a:effectLst/>
                <a:latin typeface="-apple-system"/>
              </a:rPr>
              <a:t>4How to use the OCAI results for change?</a:t>
            </a:r>
          </a:p>
          <a:p>
            <a:pPr algn="l" fontAlgn="auto"/>
            <a:r>
              <a:rPr lang="en-GB" b="0" i="0" dirty="0">
                <a:effectLst/>
                <a:latin typeface="-apple-system"/>
              </a:rPr>
              <a:t>The OCAI results can provide a starting point for dialogue and action to improve your organizational culture. You can use the results to </a:t>
            </a:r>
            <a:r>
              <a:rPr lang="en-GB" b="1" i="0" u="none" strike="noStrike" dirty="0">
                <a:effectLst/>
                <a:latin typeface="-apple-system"/>
                <a:hlinkClick r:id="rId4"/>
              </a:rPr>
              <a:t>create a shared vision</a:t>
            </a:r>
            <a:r>
              <a:rPr lang="en-GB" b="0" i="0" dirty="0">
                <a:effectLst/>
                <a:latin typeface="-apple-system"/>
              </a:rPr>
              <a:t>, set goals, and design interventions that address the specific needs and issues of your organization. You can also use the results to monitor and evaluate the progress and impact of your change initiatives. The OCAI tool can be repeated periodically to track the changes and adjustments in your organizational culture.</a:t>
            </a:r>
          </a:p>
          <a:p>
            <a:pPr algn="l" fontAlgn="auto"/>
            <a:r>
              <a:rPr lang="en-GB" b="1" i="0" dirty="0">
                <a:effectLst/>
                <a:latin typeface="-apple-system"/>
              </a:rPr>
              <a:t>5What are the benefits and limitations of the OCAI tool?</a:t>
            </a:r>
          </a:p>
          <a:p>
            <a:pPr algn="l" fontAlgn="auto"/>
            <a:r>
              <a:rPr lang="en-GB" b="0" i="0" dirty="0">
                <a:effectLst/>
                <a:latin typeface="-apple-system"/>
              </a:rPr>
              <a:t>The OCAI tool has several advantages and drawbacks that should be taken into consideration before using it. Its simplicity, speed, and ease of use and comprehension are some of its benefits, as well as its solid and validated theoretical basis and its applicability to different levels and units of the organization. It can also generate deep and meaningful insights and conversations. However, it is a subjective and self-reported measure of organizational culture, and may not capture the complexity and diversity of organizational culture, nor account for the context and environment of the organization, or provide specific and actionable recommendations for change.</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1108550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measuring organisational culture often goes wrong</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4056821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Butler, M. &amp; Rose, E. (2000) </a:t>
            </a:r>
            <a:r>
              <a:rPr lang="en-GB" i="1" dirty="0"/>
              <a:t>Introduction to Organisational Behaviour</a:t>
            </a:r>
            <a:r>
              <a:rPr lang="en-GB" dirty="0"/>
              <a:t>, London: Kogan Page</a:t>
            </a:r>
          </a:p>
          <a:p>
            <a:r>
              <a:rPr lang="en-GB" dirty="0"/>
              <a:t>Page 14</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851079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1D243-DE18-8727-26C3-C400CB4D02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FB1E76-90BF-45A3-5DB8-917F8F6BD1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11A8B0-B77A-C424-FA1D-CFDC2A13437C}"/>
              </a:ext>
            </a:extLst>
          </p:cNvPr>
          <p:cNvSpPr>
            <a:spLocks noGrp="1"/>
          </p:cNvSpPr>
          <p:nvPr>
            <p:ph type="body" idx="1"/>
          </p:nvPr>
        </p:nvSpPr>
        <p:spPr/>
        <p:txBody>
          <a:bodyPr/>
          <a:lstStyle/>
          <a:p>
            <a:r>
              <a:rPr lang="en-GB" sz="1200" b="1" i="0" kern="1200" dirty="0">
                <a:solidFill>
                  <a:schemeClr val="tx1"/>
                </a:solidFill>
                <a:effectLst/>
                <a:latin typeface="+mn-lt"/>
                <a:ea typeface="+mn-ea"/>
                <a:cs typeface="+mn-cs"/>
              </a:rPr>
              <a:t>Threat Response:</a:t>
            </a:r>
            <a:r>
              <a:rPr lang="en-GB" sz="1200" b="0" i="0" kern="1200" dirty="0">
                <a:solidFill>
                  <a:schemeClr val="tx1"/>
                </a:solidFill>
                <a:effectLst/>
                <a:latin typeface="+mn-lt"/>
                <a:ea typeface="+mn-ea"/>
                <a:cs typeface="+mn-cs"/>
              </a:rPr>
              <a:t> Challenges to any SCARF domain activate the brain's threat response (similar to physical danger), releasing stress hormones and impairing cognitive function, making people defensive or resistant.</a:t>
            </a:r>
          </a:p>
          <a:p>
            <a:r>
              <a:rPr lang="en-GB" sz="1200" b="1" i="0" kern="1200" dirty="0">
                <a:solidFill>
                  <a:schemeClr val="tx1"/>
                </a:solidFill>
                <a:effectLst/>
                <a:latin typeface="+mn-lt"/>
                <a:ea typeface="+mn-ea"/>
                <a:cs typeface="+mn-cs"/>
              </a:rPr>
              <a:t>Reward Response:</a:t>
            </a:r>
            <a:r>
              <a:rPr lang="en-GB" sz="1200" b="0" i="0" kern="1200" dirty="0">
                <a:solidFill>
                  <a:schemeClr val="tx1"/>
                </a:solidFill>
                <a:effectLst/>
                <a:latin typeface="+mn-lt"/>
                <a:ea typeface="+mn-ea"/>
                <a:cs typeface="+mn-cs"/>
              </a:rPr>
              <a:t> Positive experiences in these domains trigger the reward response (releasing dopamine), increasing motivation and cooperation.</a:t>
            </a:r>
          </a:p>
          <a:p>
            <a:r>
              <a:rPr lang="en-GB" sz="1200" b="1" i="0" kern="1200" dirty="0">
                <a:solidFill>
                  <a:schemeClr val="tx1"/>
                </a:solidFill>
                <a:effectLst/>
                <a:latin typeface="+mn-lt"/>
                <a:ea typeface="+mn-ea"/>
                <a:cs typeface="+mn-cs"/>
              </a:rPr>
              <a:t>Applications:</a:t>
            </a:r>
            <a:r>
              <a:rPr lang="en-GB" sz="1200" b="0" i="0" kern="1200" dirty="0">
                <a:solidFill>
                  <a:schemeClr val="tx1"/>
                </a:solidFill>
                <a:effectLst/>
                <a:latin typeface="+mn-lt"/>
                <a:ea typeface="+mn-ea"/>
                <a:cs typeface="+mn-cs"/>
              </a:rPr>
              <a:t> Leaders use SCARF to manage change, give feedback, and build strong teams by framing communication to reduce threats (e.g., giving choices instead of dictating) and offer rewards (e.g., acknowledging contributions). </a:t>
            </a:r>
          </a:p>
          <a:p>
            <a:endParaRPr lang="en-GB" b="0" i="0" dirty="0">
              <a:solidFill>
                <a:srgbClr val="374151"/>
              </a:solidFill>
              <a:effectLst/>
              <a:latin typeface="Roboto" panose="02000000000000000000" pitchFamily="2" charset="0"/>
            </a:endParaRPr>
          </a:p>
        </p:txBody>
      </p:sp>
      <p:sp>
        <p:nvSpPr>
          <p:cNvPr id="4" name="Slide Number Placeholder 3">
            <a:extLst>
              <a:ext uri="{FF2B5EF4-FFF2-40B4-BE49-F238E27FC236}">
                <a16:creationId xmlns:a16="http://schemas.microsoft.com/office/drawing/2014/main" id="{3703D8C5-2776-52C5-48FD-64BF27F2A415}"/>
              </a:ext>
            </a:extLst>
          </p:cNvPr>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946126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675B4-6603-CA17-D6A9-8B1CE5350F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002A6-FACF-585E-D3A6-7284DAC33A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73AB56-06C1-C630-90A5-EB9CE373CDF2}"/>
              </a:ext>
            </a:extLst>
          </p:cNvPr>
          <p:cNvSpPr>
            <a:spLocks noGrp="1"/>
          </p:cNvSpPr>
          <p:nvPr>
            <p:ph type="body" idx="1"/>
          </p:nvPr>
        </p:nvSpPr>
        <p:spPr/>
        <p:txBody>
          <a:bodyPr/>
          <a:lstStyle/>
          <a:p>
            <a:endParaRPr lang="en-GB" b="0" i="0" dirty="0">
              <a:solidFill>
                <a:srgbClr val="374151"/>
              </a:solidFill>
              <a:effectLst/>
              <a:latin typeface="Roboto" panose="02000000000000000000" pitchFamily="2" charset="0"/>
            </a:endParaRPr>
          </a:p>
        </p:txBody>
      </p:sp>
      <p:sp>
        <p:nvSpPr>
          <p:cNvPr id="4" name="Slide Number Placeholder 3">
            <a:extLst>
              <a:ext uri="{FF2B5EF4-FFF2-40B4-BE49-F238E27FC236}">
                <a16:creationId xmlns:a16="http://schemas.microsoft.com/office/drawing/2014/main" id="{57F8EABD-5FE4-FEB5-2B31-5F029D4C8142}"/>
              </a:ext>
            </a:extLst>
          </p:cNvPr>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5298879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A1A1A"/>
                </a:solidFill>
                <a:effectLst/>
                <a:latin typeface="Georgia" panose="02040502050405020303" pitchFamily="18" charset="0"/>
              </a:rPr>
              <a:t>Structuration theory</a:t>
            </a:r>
            <a:r>
              <a:rPr lang="en-GB" b="0" i="0" dirty="0">
                <a:solidFill>
                  <a:srgbClr val="1A1A1A"/>
                </a:solidFill>
                <a:effectLst/>
                <a:latin typeface="Georgia" panose="02040502050405020303" pitchFamily="18" charset="0"/>
              </a:rPr>
              <a:t>, concept in </a:t>
            </a:r>
            <a:r>
              <a:rPr lang="en-GB" b="0" i="0" u="sng" dirty="0">
                <a:effectLst/>
                <a:latin typeface="Georgia" panose="02040502050405020303" pitchFamily="18" charset="0"/>
                <a:hlinkClick r:id="rId3"/>
              </a:rPr>
              <a:t>sociology</a:t>
            </a:r>
            <a:r>
              <a:rPr lang="en-GB" b="0" i="0" dirty="0">
                <a:solidFill>
                  <a:srgbClr val="1A1A1A"/>
                </a:solidFill>
                <a:effectLst/>
                <a:latin typeface="Georgia" panose="02040502050405020303" pitchFamily="18" charset="0"/>
              </a:rPr>
              <a:t> that offers perspectives on </a:t>
            </a:r>
            <a:r>
              <a:rPr lang="en-GB" b="0" i="0" u="sng" dirty="0">
                <a:effectLst/>
                <a:latin typeface="Georgia" panose="02040502050405020303" pitchFamily="18" charset="0"/>
                <a:hlinkClick r:id="rId4"/>
              </a:rPr>
              <a:t>human behaviour</a:t>
            </a:r>
            <a:r>
              <a:rPr lang="en-GB" b="0" i="0" dirty="0">
                <a:solidFill>
                  <a:srgbClr val="1A1A1A"/>
                </a:solidFill>
                <a:effectLst/>
                <a:latin typeface="Georgia" panose="02040502050405020303" pitchFamily="18" charset="0"/>
              </a:rPr>
              <a:t> based on a synthesis of structure and agency effects known as the “duality of structure.” Instead of describing the capacity of human action as being constrained by powerful stable societal structures (such as educational, religious, or political institutions) or as a function of the individual expression of will (i.e., agency), structuration theory acknowledges the interaction of meaning, standards and values, and power a </a:t>
            </a:r>
            <a:r>
              <a:rPr lang="en-GB" b="0" i="0" u="none" strike="noStrike" dirty="0">
                <a:effectLst/>
                <a:latin typeface="Georgia" panose="02040502050405020303" pitchFamily="18" charset="0"/>
                <a:hlinkClick r:id="rId5"/>
              </a:rPr>
              <a:t>dynamic</a:t>
            </a:r>
            <a:r>
              <a:rPr lang="en-GB" b="0" i="0" dirty="0">
                <a:solidFill>
                  <a:srgbClr val="1A1A1A"/>
                </a:solidFill>
                <a:effectLst/>
                <a:latin typeface="Georgia" panose="02040502050405020303" pitchFamily="18" charset="0"/>
              </a:rPr>
              <a:t> relationship between these different facets of society.</a:t>
            </a:r>
          </a:p>
          <a:p>
            <a:endParaRPr lang="en-GB" b="0" i="0" dirty="0">
              <a:solidFill>
                <a:srgbClr val="1A1A1A"/>
              </a:solidFill>
              <a:effectLst/>
              <a:latin typeface="Georgia" panose="02040502050405020303" pitchFamily="18" charset="0"/>
            </a:endParaRPr>
          </a:p>
          <a:p>
            <a:r>
              <a:rPr lang="en-GB" b="0" i="0" dirty="0">
                <a:solidFill>
                  <a:srgbClr val="1A1A1A"/>
                </a:solidFill>
                <a:effectLst/>
                <a:latin typeface="Georgia" panose="02040502050405020303" pitchFamily="18" charset="0"/>
              </a:rPr>
              <a:t>Structuration theory takes the position that social action cannot be fully explained by the structure or agency theories alone. Instead, it recognizes that actors operate within the </a:t>
            </a:r>
            <a:r>
              <a:rPr lang="en-GB" b="0" i="0" u="none" strike="noStrike" dirty="0">
                <a:effectLst/>
                <a:latin typeface="Georgia" panose="02040502050405020303" pitchFamily="18" charset="0"/>
                <a:hlinkClick r:id="rId6"/>
              </a:rPr>
              <a:t>context</a:t>
            </a:r>
            <a:r>
              <a:rPr lang="en-GB" b="0" i="0" dirty="0">
                <a:solidFill>
                  <a:srgbClr val="1A1A1A"/>
                </a:solidFill>
                <a:effectLst/>
                <a:latin typeface="Georgia" panose="02040502050405020303" pitchFamily="18" charset="0"/>
              </a:rPr>
              <a:t> of rules produced by social structures, and only by acting in a </a:t>
            </a:r>
            <a:r>
              <a:rPr lang="en-GB" b="0" i="0" u="none" strike="noStrike" dirty="0">
                <a:effectLst/>
                <a:latin typeface="Georgia" panose="02040502050405020303" pitchFamily="18" charset="0"/>
                <a:hlinkClick r:id="rId7"/>
              </a:rPr>
              <a:t>compliant</a:t>
            </a:r>
            <a:r>
              <a:rPr lang="en-GB" b="0" i="0" dirty="0">
                <a:solidFill>
                  <a:srgbClr val="1A1A1A"/>
                </a:solidFill>
                <a:effectLst/>
                <a:latin typeface="Georgia" panose="02040502050405020303" pitchFamily="18" charset="0"/>
              </a:rPr>
              <a:t> manner are these structures reinforced.</a:t>
            </a:r>
          </a:p>
          <a:p>
            <a:endParaRPr lang="en-GB" b="0" i="0" dirty="0">
              <a:solidFill>
                <a:srgbClr val="1A1A1A"/>
              </a:solidFill>
              <a:effectLst/>
              <a:latin typeface="Georgia" panose="02040502050405020303" pitchFamily="18" charset="0"/>
            </a:endParaRPr>
          </a:p>
          <a:p>
            <a:r>
              <a:rPr lang="en-GB" sz="1200" b="0" i="0" kern="1200" dirty="0" err="1">
                <a:solidFill>
                  <a:schemeClr val="tx1"/>
                </a:solidFill>
                <a:effectLst/>
                <a:latin typeface="+mn-lt"/>
                <a:ea typeface="+mn-ea"/>
                <a:cs typeface="+mn-cs"/>
              </a:rPr>
              <a:t>Tretiakov</a:t>
            </a:r>
            <a:r>
              <a:rPr lang="en-GB" sz="1200" b="0" i="0" kern="1200" dirty="0">
                <a:solidFill>
                  <a:schemeClr val="tx1"/>
                </a:solidFill>
                <a:effectLst/>
                <a:latin typeface="+mn-lt"/>
                <a:ea typeface="+mn-ea"/>
                <a:cs typeface="+mn-cs"/>
              </a:rPr>
              <a:t>, A., Jurado, T. and </a:t>
            </a:r>
            <a:r>
              <a:rPr lang="en-GB" sz="1200" b="0" i="0" kern="1200" dirty="0" err="1">
                <a:solidFill>
                  <a:schemeClr val="tx1"/>
                </a:solidFill>
                <a:effectLst/>
                <a:latin typeface="+mn-lt"/>
                <a:ea typeface="+mn-ea"/>
                <a:cs typeface="+mn-cs"/>
              </a:rPr>
              <a:t>Bensemann</a:t>
            </a:r>
            <a:r>
              <a:rPr lang="en-GB" sz="1200" b="0" i="0" kern="1200" dirty="0">
                <a:solidFill>
                  <a:schemeClr val="tx1"/>
                </a:solidFill>
                <a:effectLst/>
                <a:latin typeface="+mn-lt"/>
                <a:ea typeface="+mn-ea"/>
                <a:cs typeface="+mn-cs"/>
              </a:rPr>
              <a:t>, J. (2022) ‘Giddens’ structuration theory and human resource practice in small firms’, </a:t>
            </a:r>
            <a:r>
              <a:rPr lang="en-GB" sz="1200" b="0" i="1" kern="1200" dirty="0">
                <a:solidFill>
                  <a:schemeClr val="tx1"/>
                </a:solidFill>
                <a:effectLst/>
                <a:latin typeface="+mn-lt"/>
                <a:ea typeface="+mn-ea"/>
                <a:cs typeface="+mn-cs"/>
              </a:rPr>
              <a:t>New Zealand journal of employment relations</a:t>
            </a:r>
            <a:r>
              <a:rPr lang="en-GB" sz="1200" b="0" i="0" kern="1200" dirty="0">
                <a:solidFill>
                  <a:schemeClr val="tx1"/>
                </a:solidFill>
                <a:effectLst/>
                <a:latin typeface="+mn-lt"/>
                <a:ea typeface="+mn-ea"/>
                <a:cs typeface="+mn-cs"/>
              </a:rPr>
              <a:t>, 47(1), pp. 145–161.</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We studied HR practices in New Zealand small and medium enterprises (SMEs) by analysing semi-structured interviews with 48 SME owner-managers using Giddens' structuration theory as an analysis lens. HR practices were shaped by routinised actions of actors, and employee agency was strong, as action (or lack of it) by a single employee could have implications for the whole firm. Employees were not purely economic agents, as the quality of work experience and family circumstances could shape their behaviour more than financial compensation. HR practices were reproduced through the reflexive actions of owner-managers, employees and their family members as well as of external agents, such as suppliers and regulators. The analysis suggests that, to implement HR practices, such as hiring, employee development, and employee retention/dismissal in small firms successfully, owner-managers should treat employees and members of their families as powerful actors co-creating, rather than merely being subject to, HR practices</a:t>
            </a:r>
            <a:r>
              <a:rPr lang="en-GB" sz="1200" b="0" i="0" kern="1200" dirty="0">
                <a:solidFill>
                  <a:schemeClr val="tx1"/>
                </a:solidFill>
                <a:effectLst/>
                <a:latin typeface="+mn-lt"/>
                <a:ea typeface="+mn-ea"/>
                <a:cs typeface="+mn-cs"/>
              </a:rPr>
              <a:t>.</a:t>
            </a:r>
            <a:endParaRPr lang="en-GB" b="0" i="0" dirty="0">
              <a:solidFill>
                <a:srgbClr val="1A1A1A"/>
              </a:solidFill>
              <a:effectLst/>
              <a:latin typeface="Georgia" panose="02040502050405020303" pitchFamily="18" charset="0"/>
            </a:endParaRPr>
          </a:p>
          <a:p>
            <a:endParaRPr lang="en-GB" b="0" i="0" dirty="0">
              <a:solidFill>
                <a:srgbClr val="1A1A1A"/>
              </a:solidFill>
              <a:effectLst/>
              <a:latin typeface="Georgia" panose="02040502050405020303" pitchFamily="18" charset="0"/>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3216399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Organisations as ongoing practices</a:t>
            </a:r>
          </a:p>
          <a:p>
            <a:r>
              <a:rPr lang="en-GB" sz="1200" b="0" i="0" kern="1200" dirty="0">
                <a:solidFill>
                  <a:schemeClr val="tx1"/>
                </a:solidFill>
                <a:effectLst/>
                <a:latin typeface="+mn-lt"/>
                <a:ea typeface="+mn-ea"/>
                <a:cs typeface="+mn-cs"/>
              </a:rPr>
              <a:t>In this view, an organization exists through recurrent practices like meetings, email norms, performance reviews, and informal conversations, which together reproduce structures such as hierarchy, role expectations, and decision rules.​</a:t>
            </a:r>
          </a:p>
          <a:p>
            <a:r>
              <a:rPr lang="en-GB" sz="1200" b="0" i="0" kern="1200" dirty="0">
                <a:solidFill>
                  <a:schemeClr val="tx1"/>
                </a:solidFill>
                <a:effectLst/>
                <a:latin typeface="+mn-lt"/>
                <a:ea typeface="+mn-ea"/>
                <a:cs typeface="+mn-cs"/>
              </a:rPr>
              <a:t>When people follow “how things are done around here” they draw on existing rules and resources and thereby stabilise culture and routines, whereas deviating from them (e.g., challenging a norm, adopting a new tool) can gradually transform those same structures.​</a:t>
            </a:r>
          </a:p>
          <a:p>
            <a:r>
              <a:rPr lang="en-GB" sz="1200" b="0" i="0" kern="1200" dirty="0">
                <a:solidFill>
                  <a:schemeClr val="tx1"/>
                </a:solidFill>
                <a:effectLst/>
                <a:latin typeface="+mn-lt"/>
                <a:ea typeface="+mn-ea"/>
                <a:cs typeface="+mn-cs"/>
              </a:rPr>
              <a:t>Implications for culture and HR</a:t>
            </a:r>
          </a:p>
          <a:p>
            <a:r>
              <a:rPr lang="en-GB" sz="1200" b="0" i="0" kern="1200" dirty="0">
                <a:solidFill>
                  <a:schemeClr val="tx1"/>
                </a:solidFill>
                <a:effectLst/>
                <a:latin typeface="+mn-lt"/>
                <a:ea typeface="+mn-ea"/>
                <a:cs typeface="+mn-cs"/>
              </a:rPr>
              <a:t>Workplace culture, HR policies, and “the way we work” are seen as products of ongoing employee and manager agency, not just top‑down design; HR practices emerge from routinized actions and can be reshaped through everyday choices (e.g., how flexibly policies are interpreted).​</a:t>
            </a:r>
          </a:p>
          <a:p>
            <a:r>
              <a:rPr lang="en-GB" sz="1200" b="0" i="0" kern="1200" dirty="0">
                <a:solidFill>
                  <a:schemeClr val="tx1"/>
                </a:solidFill>
                <a:effectLst/>
                <a:latin typeface="+mn-lt"/>
                <a:ea typeface="+mn-ea"/>
                <a:cs typeface="+mn-cs"/>
              </a:rPr>
              <a:t>Studies of small firms, for instance, show that hiring, development, and dismissal practices are co‑constructed by owner‑managers and employees, with single employees’ actions sometimes altering HR routines, illustrating the duality of structure in HR.​</a:t>
            </a:r>
          </a:p>
          <a:p>
            <a:r>
              <a:rPr lang="en-GB" sz="1200" b="0" i="0" kern="1200" dirty="0">
                <a:solidFill>
                  <a:schemeClr val="tx1"/>
                </a:solidFill>
                <a:effectLst/>
                <a:latin typeface="+mn-lt"/>
                <a:ea typeface="+mn-ea"/>
                <a:cs typeface="+mn-cs"/>
              </a:rPr>
              <a:t>Change, leadership, and learning</a:t>
            </a:r>
          </a:p>
          <a:p>
            <a:r>
              <a:rPr lang="en-GB" sz="1200" b="0" i="0" kern="1200" dirty="0">
                <a:solidFill>
                  <a:schemeClr val="tx1"/>
                </a:solidFill>
                <a:effectLst/>
                <a:latin typeface="+mn-lt"/>
                <a:ea typeface="+mn-ea"/>
                <a:cs typeface="+mn-cs"/>
              </a:rPr>
              <a:t>For change management, structuration theory implies that changing an organization requires intervening in both structures (rules, procedures, technologies) and daily practices (what people actually do and say in meetings, teams, and client interactions).​</a:t>
            </a:r>
          </a:p>
          <a:p>
            <a:r>
              <a:rPr lang="en-GB" sz="1200" b="0" i="0" kern="1200" dirty="0">
                <a:solidFill>
                  <a:schemeClr val="tx1"/>
                </a:solidFill>
                <a:effectLst/>
                <a:latin typeface="+mn-lt"/>
                <a:ea typeface="+mn-ea"/>
                <a:cs typeface="+mn-cs"/>
              </a:rPr>
              <a:t>Leadership and organizational learning can be viewed as “strategy as practice”: leaders use discourse, rituals, symbols, and routine adjustments to shape context, while employees’ uptake or resistance feeds back to either entrench or shift existing structures over time.​</a:t>
            </a:r>
          </a:p>
          <a:p>
            <a:r>
              <a:rPr lang="en-GB" sz="1200" b="0" i="0" kern="1200" dirty="0">
                <a:solidFill>
                  <a:schemeClr val="tx1"/>
                </a:solidFill>
                <a:effectLst/>
                <a:latin typeface="+mn-lt"/>
                <a:ea typeface="+mn-ea"/>
                <a:cs typeface="+mn-cs"/>
              </a:rPr>
              <a:t>Practical examples in the workplace</a:t>
            </a:r>
          </a:p>
          <a:p>
            <a:r>
              <a:rPr lang="en-GB" sz="1200" b="0" i="0" kern="1200" dirty="0">
                <a:solidFill>
                  <a:schemeClr val="tx1"/>
                </a:solidFill>
                <a:effectLst/>
                <a:latin typeface="+mn-lt"/>
                <a:ea typeface="+mn-ea"/>
                <a:cs typeface="+mn-cs"/>
              </a:rPr>
              <a:t>Introducing a new performance‑management system does not change the organization by itself; its impact depends on how managers and staff actually use it in conversations, feedback, and decisions, which either reproduces old power dynamics or enables more developmental, participative practices.​</a:t>
            </a:r>
          </a:p>
          <a:p>
            <a:r>
              <a:rPr lang="en-GB" sz="1200" b="0" i="0" kern="1200" dirty="0">
                <a:solidFill>
                  <a:schemeClr val="tx1"/>
                </a:solidFill>
                <a:effectLst/>
                <a:latin typeface="+mn-lt"/>
                <a:ea typeface="+mn-ea"/>
                <a:cs typeface="+mn-cs"/>
              </a:rPr>
              <a:t>Flexible work policies illustrate the same logic: the written rule may allow flexibility, but the real “structure” is constituted through how line managers apply it, how peers react, and how employees negotiate their hours, which can either normalize flexibility or keep a culture of presenteeism intact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1970556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HR Magazine - Why HR leaders needs to be systems thinkers</a:t>
            </a:r>
            <a:endParaRPr lang="en-GB" dirty="0"/>
          </a:p>
          <a:p>
            <a:endParaRPr lang="en-GB" dirty="0"/>
          </a:p>
          <a:p>
            <a:r>
              <a:rPr lang="en-US" sz="1200" b="1" kern="1200" dirty="0">
                <a:solidFill>
                  <a:schemeClr val="tx1"/>
                </a:solidFill>
                <a:latin typeface="+mn-lt"/>
                <a:ea typeface="+mn-ea"/>
                <a:cs typeface="+mn-cs"/>
              </a:rPr>
              <a:t>(Ludwig von </a:t>
            </a:r>
            <a:r>
              <a:rPr lang="en-US" sz="1200" b="1" kern="1200" dirty="0" err="1">
                <a:solidFill>
                  <a:schemeClr val="tx1"/>
                </a:solidFill>
                <a:latin typeface="+mn-lt"/>
                <a:ea typeface="+mn-ea"/>
                <a:cs typeface="+mn-cs"/>
              </a:rPr>
              <a:t>Bertalanffy</a:t>
            </a:r>
            <a:r>
              <a:rPr lang="en-US" sz="1200" b="1" kern="1200" dirty="0">
                <a:solidFill>
                  <a:schemeClr val="tx1"/>
                </a:solidFill>
                <a:latin typeface="+mn-lt"/>
                <a:ea typeface="+mn-ea"/>
                <a:cs typeface="+mn-cs"/>
              </a:rPr>
              <a:t>, 1968)</a:t>
            </a:r>
            <a:endParaRPr lang="en-GB" dirty="0"/>
          </a:p>
          <a:p>
            <a:endParaRPr lang="en-GB" dirty="0"/>
          </a:p>
          <a:p>
            <a:pPr algn="l"/>
            <a:r>
              <a:rPr lang="en-GB" b="1" i="0" dirty="0">
                <a:solidFill>
                  <a:srgbClr val="374151"/>
                </a:solidFill>
                <a:effectLst/>
                <a:latin typeface="Roboto" panose="02000000000000000000" pitchFamily="2" charset="0"/>
              </a:rPr>
              <a:t>Seeing the whole</a:t>
            </a:r>
            <a:endParaRPr lang="en-GB" b="0" i="0" dirty="0">
              <a:solidFill>
                <a:srgbClr val="374151"/>
              </a:solidFill>
              <a:effectLst/>
              <a:latin typeface="Roboto" panose="02000000000000000000" pitchFamily="2" charset="0"/>
            </a:endParaRPr>
          </a:p>
          <a:p>
            <a:pPr algn="l"/>
            <a:r>
              <a:rPr lang="en-GB" b="0" i="0" dirty="0">
                <a:solidFill>
                  <a:srgbClr val="374151"/>
                </a:solidFill>
                <a:effectLst/>
                <a:latin typeface="Roboto" panose="02000000000000000000" pitchFamily="2" charset="0"/>
              </a:rPr>
              <a:t>To get the complete picture, leaders need an in-depth knowledge of the entire organisation, its various moving parts, and how each component has an impact on the rest. But there’s more to systems thinking than that.</a:t>
            </a:r>
          </a:p>
          <a:p>
            <a:pPr algn="l"/>
            <a:r>
              <a:rPr lang="en-GB" b="0" i="0" dirty="0">
                <a:solidFill>
                  <a:srgbClr val="374151"/>
                </a:solidFill>
                <a:effectLst/>
                <a:latin typeface="Roboto" panose="02000000000000000000" pitchFamily="2" charset="0"/>
              </a:rPr>
              <a:t>Business leaders need to understand the adaptive nature of systems. As dynamic entities, systems adjust to changes imposed on them – often with unpredictable results.</a:t>
            </a:r>
          </a:p>
          <a:p>
            <a:pPr algn="l"/>
            <a:r>
              <a:rPr lang="en-GB" b="0" i="0" dirty="0">
                <a:solidFill>
                  <a:srgbClr val="374151"/>
                </a:solidFill>
                <a:effectLst/>
                <a:latin typeface="Roboto" panose="02000000000000000000" pitchFamily="2" charset="0"/>
              </a:rPr>
              <a:t>Leaders therefore need to know how the actions they take in any one part of the system will cascade down to </a:t>
            </a:r>
            <a:r>
              <a:rPr lang="en-GB" b="0" i="0" u="sng" dirty="0">
                <a:solidFill>
                  <a:srgbClr val="374151"/>
                </a:solidFill>
                <a:effectLst/>
                <a:latin typeface="Roboto" panose="02000000000000000000" pitchFamily="2" charset="0"/>
                <a:hlinkClick r:id="rId4" tooltip="The agile leadership paradox"/>
              </a:rPr>
              <a:t>affect the whole</a:t>
            </a:r>
            <a:r>
              <a:rPr lang="en-GB" b="0" i="0" dirty="0">
                <a:solidFill>
                  <a:srgbClr val="374151"/>
                </a:solidFill>
                <a:effectLst/>
                <a:latin typeface="Roboto" panose="02000000000000000000" pitchFamily="2" charset="0"/>
              </a:rPr>
              <a:t>. It is still rare for the most senior managers to take sufficient time to understand their system, given the inevitable pressures on their time</a:t>
            </a:r>
          </a:p>
          <a:p>
            <a:endParaRPr lang="en-GB" dirty="0"/>
          </a:p>
          <a:p>
            <a:r>
              <a:rPr lang="en-GB" dirty="0"/>
              <a:t>Image of an open organisational system</a:t>
            </a:r>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3265109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Developed in  1960s but still relevant. </a:t>
            </a:r>
          </a:p>
          <a:p>
            <a:endParaRPr lang="en-GB" b="0" i="0" dirty="0">
              <a:solidFill>
                <a:srgbClr val="202124"/>
              </a:solidFill>
              <a:effectLst/>
              <a:latin typeface="Google Sans"/>
            </a:endParaRPr>
          </a:p>
          <a:p>
            <a:r>
              <a:rPr lang="en-GB" b="0" i="0" dirty="0">
                <a:solidFill>
                  <a:srgbClr val="202124"/>
                </a:solidFill>
                <a:effectLst/>
                <a:latin typeface="Google Sans"/>
              </a:rPr>
              <a:t>The contingency theory of leadership </a:t>
            </a:r>
            <a:r>
              <a:rPr lang="en-GB" b="0" i="0" dirty="0">
                <a:solidFill>
                  <a:srgbClr val="040C28"/>
                </a:solidFill>
                <a:effectLst/>
                <a:latin typeface="Google Sans"/>
              </a:rPr>
              <a:t>supposes that a leader's effectiveness is contingent on whether or not their leadership style suits a particular situation</a:t>
            </a:r>
            <a:r>
              <a:rPr lang="en-GB" b="0" i="0" dirty="0">
                <a:solidFill>
                  <a:srgbClr val="202124"/>
                </a:solidFill>
                <a:effectLst/>
                <a:latin typeface="Google Sans"/>
              </a:rPr>
              <a:t>. According to this theory, an individual can be an effective leader in one circumstance and an ineffective leader in another one.</a:t>
            </a:r>
          </a:p>
          <a:p>
            <a:endParaRPr lang="en-GB" b="0" i="0" dirty="0">
              <a:solidFill>
                <a:srgbClr val="202124"/>
              </a:solidFill>
              <a:effectLst/>
              <a:latin typeface="Google Sans"/>
            </a:endParaRPr>
          </a:p>
          <a:p>
            <a:r>
              <a:rPr lang="en-GB" b="0" i="0" dirty="0">
                <a:solidFill>
                  <a:srgbClr val="202124"/>
                </a:solidFill>
                <a:effectLst/>
                <a:latin typeface="Google Sans"/>
              </a:rPr>
              <a:t>Links to leadership style and effectiveness. </a:t>
            </a:r>
          </a:p>
          <a:p>
            <a:endParaRPr lang="en-GB" b="0" i="0" dirty="0">
              <a:solidFill>
                <a:srgbClr val="202124"/>
              </a:solidFill>
              <a:effectLst/>
              <a:latin typeface="Google Sans"/>
            </a:endParaRPr>
          </a:p>
          <a:p>
            <a:r>
              <a:rPr lang="en-GB" b="0" i="0" dirty="0">
                <a:solidFill>
                  <a:srgbClr val="202124"/>
                </a:solidFill>
                <a:effectLst/>
                <a:latin typeface="Google Sans"/>
              </a:rPr>
              <a:t>A valid criticism is that it doesn’t offer much practical advice to managers</a:t>
            </a:r>
          </a:p>
          <a:p>
            <a:endParaRPr lang="en-GB" b="0" i="0" dirty="0">
              <a:solidFill>
                <a:srgbClr val="202124"/>
              </a:solidFill>
              <a:effectLst/>
              <a:latin typeface="Google Sans"/>
            </a:endParaRPr>
          </a:p>
          <a:p>
            <a:r>
              <a:rPr lang="en-GB" sz="1200" b="0" i="0" kern="1200" dirty="0">
                <a:solidFill>
                  <a:schemeClr val="tx1"/>
                </a:solidFill>
                <a:effectLst/>
                <a:latin typeface="+mn-lt"/>
                <a:ea typeface="+mn-ea"/>
                <a:cs typeface="+mn-cs"/>
              </a:rPr>
              <a:t>Brooks, I. (2018) </a:t>
            </a:r>
            <a:r>
              <a:rPr lang="en-GB" sz="1200" b="0" i="1" kern="1200" dirty="0">
                <a:solidFill>
                  <a:schemeClr val="tx1"/>
                </a:solidFill>
                <a:effectLst/>
                <a:latin typeface="+mn-lt"/>
                <a:ea typeface="+mn-ea"/>
                <a:cs typeface="+mn-cs"/>
              </a:rPr>
              <a:t>Organisational behaviour : individuals, groups and organisation</a:t>
            </a:r>
            <a:r>
              <a:rPr lang="en-GB" sz="1200" b="0" i="0" kern="1200" dirty="0">
                <a:solidFill>
                  <a:schemeClr val="tx1"/>
                </a:solidFill>
                <a:effectLst/>
                <a:latin typeface="+mn-lt"/>
                <a:ea typeface="+mn-ea"/>
                <a:cs typeface="+mn-cs"/>
              </a:rPr>
              <a:t>. 5th edition. Pearson.</a:t>
            </a:r>
            <a:endParaRPr lang="en-GB" b="0" i="0" dirty="0">
              <a:solidFill>
                <a:srgbClr val="202124"/>
              </a:solidFill>
              <a:effectLst/>
              <a:latin typeface="Google Sans"/>
            </a:endParaRPr>
          </a:p>
          <a:p>
            <a:endParaRPr lang="en-GB" b="0" i="0" dirty="0">
              <a:solidFill>
                <a:srgbClr val="202124"/>
              </a:solidFill>
              <a:effectLst/>
              <a:latin typeface="Google Sans"/>
            </a:endParaRPr>
          </a:p>
          <a:p>
            <a:endParaRPr lang="en-GB" b="0" i="0" dirty="0">
              <a:solidFill>
                <a:srgbClr val="202124"/>
              </a:solidFill>
              <a:effectLst/>
              <a:latin typeface="Google Sans"/>
            </a:endParaRPr>
          </a:p>
          <a:p>
            <a:endParaRPr lang="en-GB" b="0" i="0" dirty="0">
              <a:solidFill>
                <a:srgbClr val="202124"/>
              </a:solidFill>
              <a:effectLst/>
              <a:latin typeface="Google Sans"/>
            </a:endParaRPr>
          </a:p>
          <a:p>
            <a:endParaRPr lang="en-GB" b="0" i="0" dirty="0">
              <a:solidFill>
                <a:srgbClr val="202124"/>
              </a:solidFill>
              <a:effectLst/>
              <a:latin typeface="Google Sans"/>
            </a:endParaRPr>
          </a:p>
          <a:p>
            <a:endParaRPr lang="en-GB" b="0" i="0" dirty="0">
              <a:solidFill>
                <a:srgbClr val="374151"/>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7150774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C0B59-266A-A3C9-1E2E-7BB7C52664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E937A2-B37C-CB89-981A-4F4FDD6BAC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F9E99-625B-BA45-4B8B-DCC99DCC3193}"/>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Fiedler distinguished broadly between task‑motivated and relationship‑motivated leaders and argued that each type is more effective in different conditions.​</a:t>
            </a:r>
          </a:p>
          <a:p>
            <a:r>
              <a:rPr lang="en-GB" sz="1200" b="0" i="0" kern="1200" dirty="0">
                <a:solidFill>
                  <a:schemeClr val="tx1"/>
                </a:solidFill>
                <a:effectLst/>
                <a:latin typeface="+mn-lt"/>
                <a:ea typeface="+mn-ea"/>
                <a:cs typeface="+mn-cs"/>
              </a:rPr>
              <a:t>He proposed that leaders should be placed into situations that fit their relatively stable style, rather than assuming they can easily change that style on demand.​</a:t>
            </a:r>
          </a:p>
          <a:p>
            <a:r>
              <a:rPr lang="en-GB" sz="1200" b="0" i="0" kern="1200" dirty="0">
                <a:solidFill>
                  <a:schemeClr val="tx1"/>
                </a:solidFill>
                <a:effectLst/>
                <a:latin typeface="+mn-lt"/>
                <a:ea typeface="+mn-ea"/>
                <a:cs typeface="+mn-cs"/>
              </a:rPr>
              <a:t>Other contingency‑type approaches</a:t>
            </a:r>
          </a:p>
          <a:p>
            <a:r>
              <a:rPr lang="en-GB" sz="1200" b="0" i="0" kern="1200" dirty="0">
                <a:solidFill>
                  <a:schemeClr val="tx1"/>
                </a:solidFill>
                <a:effectLst/>
                <a:latin typeface="+mn-lt"/>
                <a:ea typeface="+mn-ea"/>
                <a:cs typeface="+mn-cs"/>
              </a:rPr>
              <a:t>Later models such as situational leadership (Hersey–Blanchard), path–goal theory, and decision‑making models (e.g. Vroom–Yetton–Jago) are often grouped under a contingency perspective because they all stress adapting leadership to task, follower, and environmental demands.​</a:t>
            </a:r>
          </a:p>
          <a:p>
            <a:r>
              <a:rPr lang="en-GB" sz="1200" b="0" i="0" kern="1200" dirty="0">
                <a:solidFill>
                  <a:schemeClr val="tx1"/>
                </a:solidFill>
                <a:effectLst/>
                <a:latin typeface="+mn-lt"/>
                <a:ea typeface="+mn-ea"/>
                <a:cs typeface="+mn-cs"/>
              </a:rPr>
              <a:t>Across these variants, the common thread is that leaders must diagnose the situation and then choose structures, behaviours, and levels of participation that best fit what that situation requires.</a:t>
            </a:r>
          </a:p>
          <a:p>
            <a:br>
              <a:rPr lang="en-GB" dirty="0"/>
            </a:br>
            <a:endParaRPr lang="en-GB" b="0" i="0" dirty="0">
              <a:solidFill>
                <a:srgbClr val="374151"/>
              </a:solidFill>
              <a:effectLst/>
              <a:latin typeface="Roboto" panose="02000000000000000000" pitchFamily="2" charset="0"/>
            </a:endParaRPr>
          </a:p>
          <a:p>
            <a:endParaRPr lang="en-GB" dirty="0"/>
          </a:p>
        </p:txBody>
      </p:sp>
      <p:sp>
        <p:nvSpPr>
          <p:cNvPr id="4" name="Slide Number Placeholder 3">
            <a:extLst>
              <a:ext uri="{FF2B5EF4-FFF2-40B4-BE49-F238E27FC236}">
                <a16:creationId xmlns:a16="http://schemas.microsoft.com/office/drawing/2014/main" id="{BB0CA248-FC35-AB90-7CE9-32BF0829137D}"/>
              </a:ext>
            </a:extLst>
          </p:cNvPr>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7275682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8146513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Butler, M. &amp; Rose, E. (2000) </a:t>
            </a:r>
            <a:r>
              <a:rPr lang="en-GB" i="1" dirty="0"/>
              <a:t>Introduction to Organisational Behaviour</a:t>
            </a:r>
            <a:r>
              <a:rPr lang="en-GB" dirty="0"/>
              <a:t>, London: Kogan Page</a:t>
            </a:r>
          </a:p>
          <a:p>
            <a:r>
              <a:rPr lang="en-GB" dirty="0"/>
              <a:t>Pages 21-22</a:t>
            </a:r>
          </a:p>
          <a:p>
            <a:endParaRPr lang="en-GB" dirty="0"/>
          </a:p>
          <a:p>
            <a:r>
              <a:rPr lang="en-GB" dirty="0"/>
              <a:t>Role of People Professional to ensure managers are viewing in this way. </a:t>
            </a:r>
          </a:p>
          <a:p>
            <a:endParaRPr lang="en-GB" dirty="0"/>
          </a:p>
          <a:p>
            <a:pPr marL="0" indent="0">
              <a:buFont typeface="Arial" panose="020B0604020202020204" pitchFamily="34" charset="0"/>
              <a:buNone/>
            </a:pPr>
            <a:r>
              <a:rPr lang="en-GB" sz="1200" dirty="0"/>
              <a:t>Example - A job that required someone to be at work by 9am every morning could systematically discriminate against a single parent who had sole responsibility for taking and collecting children from school.</a:t>
            </a:r>
          </a:p>
          <a:p>
            <a:r>
              <a:rPr lang="en-GB" sz="1200" dirty="0"/>
              <a:t>  </a:t>
            </a:r>
          </a:p>
          <a:p>
            <a:endParaRPr lang="en-GB" dirty="0"/>
          </a:p>
          <a:p>
            <a:r>
              <a:rPr lang="en-GB" dirty="0">
                <a:hlinkClick r:id="rId3"/>
              </a:rPr>
              <a:t>GP who faked appointments to fit in school pick-up suspended - BBC News</a:t>
            </a:r>
            <a:endParaRPr lang="en-GB" dirty="0"/>
          </a:p>
          <a:p>
            <a:endParaRPr lang="en-GB" b="0" i="0" dirty="0">
              <a:solidFill>
                <a:srgbClr val="374151"/>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773038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2578514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FFFFFF"/>
                </a:solidFill>
                <a:effectLst/>
                <a:latin typeface="ElsevierGulliver"/>
              </a:rPr>
              <a:t>Implicit theories are theories about the world which affect thinking, actions, and the way in which the behaviour of the self and others is perceived.</a:t>
            </a:r>
          </a:p>
          <a:p>
            <a:endParaRPr lang="en-GB" b="0" i="0" dirty="0">
              <a:solidFill>
                <a:srgbClr val="FFFFFF"/>
              </a:solidFill>
              <a:effectLst/>
              <a:latin typeface="ElsevierGulliver"/>
            </a:endParaRPr>
          </a:p>
          <a:p>
            <a:endParaRPr lang="en-GB" b="0" i="0" dirty="0">
              <a:solidFill>
                <a:srgbClr val="374151"/>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26907004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sng" dirty="0">
                <a:solidFill>
                  <a:srgbClr val="1A55AD"/>
                </a:solidFill>
                <a:effectLst/>
                <a:latin typeface="Merriweather" panose="020B0604020202020204" pitchFamily="2" charset="0"/>
                <a:hlinkClick r:id="rId3"/>
              </a:rPr>
              <a:t>Trait theories of personality</a:t>
            </a:r>
            <a:r>
              <a:rPr lang="en-GB" b="0" i="0" dirty="0">
                <a:solidFill>
                  <a:srgbClr val="212121"/>
                </a:solidFill>
                <a:effectLst/>
                <a:latin typeface="Merriweather" panose="020B0604020202020204" pitchFamily="2" charset="0"/>
              </a:rPr>
              <a:t> have long attempted to pin down exactly how many traits exist. Earlier theories have suggested various numbers. For instance, Gordon Allport's list contained 4,000 personality traits, Raymond Cattell had 16 personality factors, and Hans Eysenck offered a three-factor theory.</a:t>
            </a:r>
          </a:p>
          <a:p>
            <a:pPr algn="l" fontAlgn="base"/>
            <a:r>
              <a:rPr lang="en-GB" b="0" i="0" dirty="0">
                <a:solidFill>
                  <a:srgbClr val="212121"/>
                </a:solidFill>
                <a:effectLst/>
                <a:latin typeface="Merriweather" panose="020B0604020202020204" pitchFamily="2" charset="0"/>
              </a:rPr>
              <a:t>Many researchers felt that Cattell's theory was too complicated and Eysenck's was too limited in scope. As a result, the Big 5 personality traits emerged and are used to describe the broad traits that serve as building blocks of </a:t>
            </a:r>
            <a:r>
              <a:rPr lang="en-GB" b="0" i="0" u="sng" dirty="0">
                <a:solidFill>
                  <a:srgbClr val="1A55AD"/>
                </a:solidFill>
                <a:effectLst/>
                <a:latin typeface="Merriweather" panose="020B0604020202020204" pitchFamily="2" charset="0"/>
                <a:hlinkClick r:id="rId4"/>
              </a:rPr>
              <a:t>personality</a:t>
            </a:r>
            <a:r>
              <a:rPr lang="en-GB" b="0" i="0" dirty="0">
                <a:solidFill>
                  <a:srgbClr val="212121"/>
                </a:solidFill>
                <a:effectLst/>
                <a:latin typeface="Merriweather" panose="020B0604020202020204" pitchFamily="2" charset="0"/>
              </a:rPr>
              <a:t>.</a:t>
            </a:r>
          </a:p>
          <a:p>
            <a:pPr algn="l" fontAlgn="base"/>
            <a:r>
              <a:rPr lang="en-GB" b="0" i="0" dirty="0">
                <a:solidFill>
                  <a:srgbClr val="212121"/>
                </a:solidFill>
                <a:effectLst/>
                <a:latin typeface="Merriweather" panose="020B0604020202020204" pitchFamily="2" charset="0"/>
              </a:rPr>
              <a:t>Several researchers support the belief that there are five core personality traits.</a:t>
            </a:r>
            <a:r>
              <a:rPr lang="en-GB" b="0" i="0" u="none" strike="noStrike" baseline="30000" dirty="0">
                <a:solidFill>
                  <a:srgbClr val="0000EE"/>
                </a:solidFill>
                <a:effectLst/>
                <a:latin typeface="Merriweather" panose="020B0604020202020204" pitchFamily="2" charset="0"/>
              </a:rPr>
              <a:t>1</a:t>
            </a:r>
            <a:r>
              <a:rPr lang="en-GB" b="0" i="0" dirty="0">
                <a:solidFill>
                  <a:srgbClr val="212121"/>
                </a:solidFill>
                <a:effectLst/>
                <a:latin typeface="Merriweather" panose="020B0604020202020204" pitchFamily="2" charset="0"/>
              </a:rPr>
              <a:t> Evidence of this theory has been growing for many years in psychology, beginning with the research of D. W. Fiske (1949), and later expanded upon by others, including Norman (1967), Smith (1967), Goldberg (1981), and McCrae &amp; Costa (1987).</a:t>
            </a:r>
          </a:p>
          <a:p>
            <a:pPr algn="l" fontAlgn="base"/>
            <a:endParaRPr lang="en-GB" b="0" i="0" dirty="0">
              <a:solidFill>
                <a:srgbClr val="212121"/>
              </a:solidFill>
              <a:effectLst/>
              <a:latin typeface="Merriweather" panose="020B0604020202020204" pitchFamily="2" charset="0"/>
            </a:endParaRPr>
          </a:p>
          <a:p>
            <a:pPr algn="l" fontAlgn="base"/>
            <a:r>
              <a:rPr lang="en-GB" dirty="0">
                <a:hlinkClick r:id="rId5"/>
              </a:rPr>
              <a:t>Big 5 Personality Traits: The 5-Factor Model of Personality</a:t>
            </a:r>
            <a:endParaRPr lang="en-GB" dirty="0"/>
          </a:p>
          <a:p>
            <a:pPr algn="l" fontAlgn="base"/>
            <a:endParaRPr lang="en-GB" b="0" i="0" dirty="0">
              <a:solidFill>
                <a:srgbClr val="212121"/>
              </a:solidFill>
              <a:effectLst/>
              <a:latin typeface="Merriweather" panose="020B0604020202020204" pitchFamily="2" charset="0"/>
            </a:endParaRPr>
          </a:p>
          <a:p>
            <a:pPr algn="l" fontAlgn="base"/>
            <a:r>
              <a:rPr lang="en-GB" sz="1200" b="0" i="0" kern="1200" dirty="0">
                <a:solidFill>
                  <a:schemeClr val="tx1"/>
                </a:solidFill>
                <a:effectLst/>
                <a:latin typeface="+mn-lt"/>
                <a:ea typeface="+mn-ea"/>
                <a:cs typeface="+mn-cs"/>
              </a:rPr>
              <a:t>The Big Five remain relatively stable throughout most of one’s lifetime. They are influenced significantly by genes and the environment, with an estimated heritability of 50%.</a:t>
            </a:r>
          </a:p>
          <a:p>
            <a:pPr algn="l"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Big Five Personality Traits (OCEAN)</a:t>
            </a:r>
          </a:p>
          <a:p>
            <a:r>
              <a:rPr lang="en-GB" sz="1200" b="1" i="0" kern="1200" dirty="0">
                <a:solidFill>
                  <a:schemeClr val="tx1"/>
                </a:solidFill>
                <a:effectLst/>
                <a:latin typeface="+mn-lt"/>
                <a:ea typeface="+mn-ea"/>
                <a:cs typeface="+mn-cs"/>
              </a:rPr>
              <a:t>Openness to Experience:</a:t>
            </a:r>
            <a:r>
              <a:rPr lang="en-GB" sz="1200" b="0" i="0" kern="1200" dirty="0">
                <a:solidFill>
                  <a:schemeClr val="tx1"/>
                </a:solidFill>
                <a:effectLst/>
                <a:latin typeface="+mn-lt"/>
                <a:ea typeface="+mn-ea"/>
                <a:cs typeface="+mn-cs"/>
              </a:rPr>
              <a:t> This trait reflects a person’s level of imagination, curiosity, intellectual depth, and preference for variety. Individuals scoring high enjoy novelty, abstract thinking, and art, while those scoring low prefer routine, tradition, and practicality.</a:t>
            </a:r>
          </a:p>
          <a:p>
            <a:r>
              <a:rPr lang="en-GB" sz="1200" b="1" i="0" kern="1200" dirty="0">
                <a:solidFill>
                  <a:schemeClr val="tx1"/>
                </a:solidFill>
                <a:effectLst/>
                <a:latin typeface="+mn-lt"/>
                <a:ea typeface="+mn-ea"/>
                <a:cs typeface="+mn-cs"/>
              </a:rPr>
              <a:t>Conscientiousness:</a:t>
            </a:r>
            <a:r>
              <a:rPr lang="en-GB" sz="1200" b="0" i="0" kern="1200" dirty="0">
                <a:solidFill>
                  <a:schemeClr val="tx1"/>
                </a:solidFill>
                <a:effectLst/>
                <a:latin typeface="+mn-lt"/>
                <a:ea typeface="+mn-ea"/>
                <a:cs typeface="+mn-cs"/>
              </a:rPr>
              <a:t> This dimension measures a person’s tendency toward self-discipline, organization, carefulness, and goal-directed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 high score suggests a hardworking &amp; reliable individual, whereas a low score points to someone who is more spontaneous, flexible, and perhaps prone to procrastination.</a:t>
            </a:r>
          </a:p>
          <a:p>
            <a:r>
              <a:rPr lang="en-GB" sz="1200" b="1" i="0" kern="1200" dirty="0">
                <a:solidFill>
                  <a:schemeClr val="tx1"/>
                </a:solidFill>
                <a:effectLst/>
                <a:latin typeface="+mn-lt"/>
                <a:ea typeface="+mn-ea"/>
                <a:cs typeface="+mn-cs"/>
              </a:rPr>
              <a:t>Extraversion:</a:t>
            </a:r>
            <a:r>
              <a:rPr lang="en-GB" sz="1200" b="0" i="0" kern="1200" dirty="0">
                <a:solidFill>
                  <a:schemeClr val="tx1"/>
                </a:solidFill>
                <a:effectLst/>
                <a:latin typeface="+mn-lt"/>
                <a:ea typeface="+mn-ea"/>
                <a:cs typeface="+mn-cs"/>
              </a:rPr>
              <a:t> This trait indicates how social, talkative, energetic, and assertive a person is, encompassing their level of engagement with the outside world. Highly extraverted people are energized by social interaction and crowds, while those scoring low (introverts) prefer solitude and reflection.</a:t>
            </a:r>
          </a:p>
          <a:p>
            <a:r>
              <a:rPr lang="en-GB" sz="1200" b="1" i="0" kern="1200" dirty="0">
                <a:solidFill>
                  <a:schemeClr val="tx1"/>
                </a:solidFill>
                <a:effectLst/>
                <a:latin typeface="+mn-lt"/>
                <a:ea typeface="+mn-ea"/>
                <a:cs typeface="+mn-cs"/>
              </a:rPr>
              <a:t>Agreeableness:</a:t>
            </a:r>
            <a:r>
              <a:rPr lang="en-GB" sz="1200" b="0" i="0" kern="1200" dirty="0">
                <a:solidFill>
                  <a:schemeClr val="tx1"/>
                </a:solidFill>
                <a:effectLst/>
                <a:latin typeface="+mn-lt"/>
                <a:ea typeface="+mn-ea"/>
                <a:cs typeface="+mn-cs"/>
              </a:rPr>
              <a:t> This dimension gauges an individual’s orientation toward compassion, cooperativeness, kindness, and trustworthiness in social interactions. High agreeableness is linked to being empathetic and helpful, while low agreeableness is associated with being more competitive, </a:t>
            </a:r>
            <a:r>
              <a:rPr lang="en-GB" sz="1200" b="0" i="0" kern="1200" dirty="0" err="1">
                <a:solidFill>
                  <a:schemeClr val="tx1"/>
                </a:solidFill>
                <a:effectLst/>
                <a:latin typeface="+mn-lt"/>
                <a:ea typeface="+mn-ea"/>
                <a:cs typeface="+mn-cs"/>
              </a:rPr>
              <a:t>skeptical</a:t>
            </a:r>
            <a:r>
              <a:rPr lang="en-GB" sz="1200" b="0" i="0" kern="1200" dirty="0">
                <a:solidFill>
                  <a:schemeClr val="tx1"/>
                </a:solidFill>
                <a:effectLst/>
                <a:latin typeface="+mn-lt"/>
                <a:ea typeface="+mn-ea"/>
                <a:cs typeface="+mn-cs"/>
              </a:rPr>
              <a:t>, and focused on self-interest.</a:t>
            </a:r>
          </a:p>
          <a:p>
            <a:r>
              <a:rPr lang="en-GB" sz="1200" b="1" i="0" kern="1200" dirty="0">
                <a:solidFill>
                  <a:schemeClr val="tx1"/>
                </a:solidFill>
                <a:effectLst/>
                <a:latin typeface="+mn-lt"/>
                <a:ea typeface="+mn-ea"/>
                <a:cs typeface="+mn-cs"/>
              </a:rPr>
              <a:t>Neuroticism:</a:t>
            </a:r>
            <a:r>
              <a:rPr lang="en-GB" sz="1200" b="0" i="0" kern="1200" dirty="0">
                <a:solidFill>
                  <a:schemeClr val="tx1"/>
                </a:solidFill>
                <a:effectLst/>
                <a:latin typeface="+mn-lt"/>
                <a:ea typeface="+mn-ea"/>
                <a:cs typeface="+mn-cs"/>
              </a:rPr>
              <a:t> This trait measures a person’s tendency to experience negative emotions, such as anxiety, stress, worry, and emotional instability. A high score indicates high emotional reactivity and mood swings, while a low score suggests a calm, secure, and resilient temperament.</a:t>
            </a:r>
          </a:p>
          <a:p>
            <a:pPr algn="l" fontAlgn="base"/>
            <a:endParaRPr lang="en-GB" b="0" i="0" dirty="0">
              <a:solidFill>
                <a:srgbClr val="212121"/>
              </a:solidFill>
              <a:effectLst/>
              <a:latin typeface="Merriweather" panose="020B0604020202020204" pitchFamily="2" charset="0"/>
            </a:endParaRPr>
          </a:p>
          <a:p>
            <a:endParaRPr lang="en-GB" b="0" i="0" dirty="0">
              <a:solidFill>
                <a:srgbClr val="374151"/>
              </a:solidFill>
              <a:effectLst/>
              <a:latin typeface="Roboto" panose="02000000000000000000" pitchFamily="2" charset="0"/>
            </a:endParaRPr>
          </a:p>
          <a:p>
            <a:endParaRPr lang="en-GB" b="0" i="0" dirty="0">
              <a:solidFill>
                <a:srgbClr val="374151"/>
              </a:solidFill>
              <a:effectLst/>
              <a:latin typeface="Roboto" panose="02000000000000000000" pitchFamily="2" charset="0"/>
            </a:endParaRPr>
          </a:p>
          <a:p>
            <a:endParaRPr lang="en-GB" b="0" i="0" dirty="0">
              <a:solidFill>
                <a:srgbClr val="374151"/>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981092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4652595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Personality is not destiny: extroverts may still need analytical development, introverts may need influence and confidence skills, and some may over‑rely on AI unless consciously coached.</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6003262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personality is the new workplace superpower</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5700954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Introverts can be the quiet powerhouses in your office. Introverts are mistakenly seen as people who are shy or do not enjoy social interactions.  Instead, introverts are simply people who relax by being by themselves.  They also tend to observe before acting.  Introverts have given us some of the most life-changing inventions, innovations and engineering feats.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42672407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Roboto" panose="02000000000000000000" pitchFamily="2" charset="0"/>
              </a:rPr>
              <a:t>In March 2021, the charity’s chief executive, humiliated employee in a board meeting, the tribunal heard, saying that policy proposals he had written were illegible. Manager sent further criticism in an email, stating: “In all your policies there are mistakes and they are incoherent... your last set of policy documents in the </a:t>
            </a:r>
            <a:r>
              <a:rPr lang="en-GB" b="0" i="0" u="sng" dirty="0">
                <a:solidFill>
                  <a:srgbClr val="374151"/>
                </a:solidFill>
                <a:effectLst/>
                <a:latin typeface="Roboto" panose="02000000000000000000" pitchFamily="2" charset="0"/>
                <a:hlinkClick r:id="rId3" tooltip="Workers welcome health and safety regulations"/>
              </a:rPr>
              <a:t>health and safety</a:t>
            </a:r>
            <a:r>
              <a:rPr lang="en-GB" b="0" i="0" dirty="0">
                <a:solidFill>
                  <a:srgbClr val="374151"/>
                </a:solidFill>
                <a:effectLst/>
                <a:latin typeface="Roboto" panose="02000000000000000000" pitchFamily="2" charset="0"/>
              </a:rPr>
              <a:t> statement that you wanted me to send to the board for the March 2021 board meeting was reviewed by me and contained many mistakes and were disjointed and confusing.</a:t>
            </a:r>
          </a:p>
          <a:p>
            <a:pPr algn="l"/>
            <a:r>
              <a:rPr lang="en-GB" b="0" i="0" dirty="0">
                <a:solidFill>
                  <a:srgbClr val="374151"/>
                </a:solidFill>
                <a:effectLst/>
                <a:latin typeface="Roboto" panose="02000000000000000000" pitchFamily="2" charset="0"/>
              </a:rPr>
              <a:t>“Staff have not agreed to work and sign up to policies that are badly written and are jumbled and confusing, otherwise they feel they would be signing up to policies that they do not understand which they cannot be asked to work to.”</a:t>
            </a:r>
          </a:p>
          <a:p>
            <a:pPr algn="l"/>
            <a:endParaRPr lang="en-GB" b="0" i="0" dirty="0">
              <a:solidFill>
                <a:srgbClr val="374151"/>
              </a:solidFill>
              <a:effectLst/>
              <a:latin typeface="Roboto" panose="020B0604020202020204" pitchFamily="2" charset="0"/>
            </a:endParaRPr>
          </a:p>
          <a:p>
            <a:pPr algn="l"/>
            <a:r>
              <a:rPr lang="en-GB" b="0" i="0" dirty="0">
                <a:solidFill>
                  <a:srgbClr val="374151"/>
                </a:solidFill>
                <a:effectLst/>
                <a:latin typeface="Roboto" panose="020B0604020202020204" pitchFamily="2" charset="0"/>
              </a:rPr>
              <a:t>The claimant’s dyslexia impacted on his ability to produce written work. Reasonable adjustments were in place such as proofreading and provision of dictation software. </a:t>
            </a:r>
          </a:p>
          <a:p>
            <a:pPr algn="l"/>
            <a:r>
              <a:rPr lang="en-GB" b="0" i="0" dirty="0">
                <a:solidFill>
                  <a:srgbClr val="374151"/>
                </a:solidFill>
                <a:effectLst/>
                <a:latin typeface="Roboto" panose="020B0604020202020204" pitchFamily="2" charset="0"/>
              </a:rPr>
              <a:t>“However, it was held that the claimant was subject to discrimination including the level of criticism he faced in a board meeting in connection with his written work, which also amounted to unlawful harassment.”</a:t>
            </a:r>
          </a:p>
          <a:p>
            <a:pPr algn="l"/>
            <a:r>
              <a:rPr lang="en-GB" b="0" i="0" dirty="0" err="1">
                <a:solidFill>
                  <a:srgbClr val="374151"/>
                </a:solidFill>
                <a:effectLst/>
                <a:latin typeface="Roboto" panose="020B0604020202020204" pitchFamily="2" charset="0"/>
              </a:rPr>
              <a:t>Debont</a:t>
            </a:r>
            <a:r>
              <a:rPr lang="en-GB" b="0" i="0" dirty="0">
                <a:solidFill>
                  <a:srgbClr val="374151"/>
                </a:solidFill>
                <a:effectLst/>
                <a:latin typeface="Roboto" panose="020B0604020202020204" pitchFamily="2" charset="0"/>
              </a:rPr>
              <a:t> was pulled into a meeting and informed he was at risk of </a:t>
            </a:r>
            <a:r>
              <a:rPr lang="en-GB" b="0" i="0" u="sng" dirty="0">
                <a:solidFill>
                  <a:srgbClr val="374151"/>
                </a:solidFill>
                <a:effectLst/>
                <a:latin typeface="Roboto" panose="020B0604020202020204" pitchFamily="2" charset="0"/>
                <a:hlinkClick r:id="rId4" tooltip="Legal-ease: Redundancy"/>
              </a:rPr>
              <a:t>redundancy,</a:t>
            </a:r>
            <a:r>
              <a:rPr lang="en-GB" b="0" i="0" dirty="0">
                <a:solidFill>
                  <a:srgbClr val="374151"/>
                </a:solidFill>
                <a:effectLst/>
                <a:latin typeface="Roboto" panose="020B0604020202020204" pitchFamily="2" charset="0"/>
              </a:rPr>
              <a:t> before being sent home and locked out of all company systems, including his email account.</a:t>
            </a:r>
          </a:p>
          <a:p>
            <a:pPr algn="l"/>
            <a:endParaRPr lang="en-GB" b="0" i="0" dirty="0">
              <a:solidFill>
                <a:srgbClr val="374151"/>
              </a:solidFill>
              <a:effectLst/>
              <a:latin typeface="Roboto" panose="020B0604020202020204" pitchFamily="2" charset="0"/>
            </a:endParaRPr>
          </a:p>
          <a:p>
            <a:pPr algn="l"/>
            <a:r>
              <a:rPr lang="en-GB" b="0" i="0" dirty="0">
                <a:solidFill>
                  <a:srgbClr val="374151"/>
                </a:solidFill>
                <a:effectLst/>
                <a:latin typeface="Roboto" panose="020B0604020202020204" pitchFamily="2" charset="0"/>
              </a:rPr>
              <a:t>Managers actions here? Personality traits?</a:t>
            </a:r>
          </a:p>
          <a:p>
            <a:pPr algn="l" rtl="0" fontAlgn="base"/>
            <a:endParaRPr lang="en-GB" b="0" i="0" dirty="0">
              <a:solidFill>
                <a:srgbClr val="000000"/>
              </a:solidFill>
              <a:effectLst/>
              <a:latin typeface="garamond-premier-pro"/>
            </a:endParaRPr>
          </a:p>
          <a:p>
            <a:pPr algn="l" rtl="0" fontAlgn="base"/>
            <a:r>
              <a:rPr lang="en-GB" b="0" i="0" dirty="0">
                <a:solidFill>
                  <a:srgbClr val="000000"/>
                </a:solidFill>
                <a:effectLst/>
                <a:latin typeface="garamond-premier-pro"/>
              </a:rPr>
              <a:t>Skills - Nearly a third of employees are actively holding back skills from their employer because they are not part of their job description, a survey has found.</a:t>
            </a:r>
          </a:p>
          <a:p>
            <a:pPr algn="l" rtl="0" fontAlgn="base"/>
            <a:r>
              <a:rPr lang="en-GB" b="0" i="0" dirty="0">
                <a:solidFill>
                  <a:srgbClr val="000000"/>
                </a:solidFill>
                <a:effectLst/>
                <a:latin typeface="garamond-premier-pro"/>
              </a:rPr>
              <a:t>A poll of 2,000 UK workers, conducted in June by the Association for Project Management (APM), found 30 per cent had ‘secret skills’ they were keeping from their organisation, many of which were in high demand.</a:t>
            </a:r>
          </a:p>
          <a:p>
            <a:pPr algn="l" rtl="0" fontAlgn="base"/>
            <a:r>
              <a:rPr lang="en-GB" b="0" i="0" dirty="0">
                <a:solidFill>
                  <a:srgbClr val="000000"/>
                </a:solidFill>
                <a:effectLst/>
                <a:latin typeface="garamond-premier-pro"/>
              </a:rPr>
              <a:t>Of those hiding skills from their employer, two in five (40 per cent) said they were holding back leadership skills, while 39 per cent said communication skills, 38 per cent had project and time management skills, and 32 per cent said they were hiding teamwork skills.</a:t>
            </a:r>
          </a:p>
          <a:p>
            <a:pPr algn="l" rtl="0" fontAlgn="base"/>
            <a:endParaRPr lang="en-GB" b="0" i="0" dirty="0">
              <a:solidFill>
                <a:srgbClr val="000000"/>
              </a:solidFill>
              <a:effectLst/>
              <a:latin typeface="garamond-premier-pro"/>
            </a:endParaRPr>
          </a:p>
          <a:p>
            <a:pPr algn="l" rtl="0" fontAlgn="base"/>
            <a:r>
              <a:rPr lang="en-GB" b="0" i="0" dirty="0">
                <a:solidFill>
                  <a:srgbClr val="373D3F"/>
                </a:solidFill>
                <a:effectLst/>
                <a:latin typeface="proxima-nova"/>
              </a:rPr>
              <a:t>Job attitudes - Though the issue may be complex, it is widely recognized that employees who have a positive attitude are more productive and useful to the organization. One of the primary factors in employee attitude is </a:t>
            </a:r>
            <a:r>
              <a:rPr lang="en-GB" b="1" i="0" dirty="0">
                <a:solidFill>
                  <a:srgbClr val="373D3F"/>
                </a:solidFill>
                <a:effectLst/>
                <a:latin typeface="proxima-nova"/>
              </a:rPr>
              <a:t>job satisfaction</a:t>
            </a:r>
            <a:r>
              <a:rPr lang="en-GB" b="0" i="0" dirty="0">
                <a:solidFill>
                  <a:srgbClr val="373D3F"/>
                </a:solidFill>
                <a:effectLst/>
                <a:latin typeface="proxima-nova"/>
              </a:rPr>
              <a:t>. If employees enjoy their work, feel confident in their abilities to succeed in the tasks assigned, and appreciate the role they are assigned, they are far more likely to have a positive attitude in the workplace.</a:t>
            </a:r>
          </a:p>
          <a:p>
            <a:pPr algn="l" rtl="0" fontAlgn="base"/>
            <a:endParaRPr lang="en-GB" b="0" i="0" dirty="0">
              <a:solidFill>
                <a:srgbClr val="373D3F"/>
              </a:solidFill>
              <a:effectLst/>
              <a:latin typeface="proxima-nova"/>
            </a:endParaRPr>
          </a:p>
          <a:p>
            <a:pPr algn="l" fontAlgn="base"/>
            <a:r>
              <a:rPr lang="en-GB" b="0" i="0" dirty="0">
                <a:solidFill>
                  <a:srgbClr val="373D3F"/>
                </a:solidFill>
                <a:effectLst/>
                <a:latin typeface="proxima-nova"/>
              </a:rPr>
              <a:t>Job satisfaction is a primary factor in employee attitude, but it is also worth distinguishing it from the broader category of </a:t>
            </a:r>
            <a:r>
              <a:rPr lang="en-GB" b="1" i="0" dirty="0">
                <a:solidFill>
                  <a:srgbClr val="373D3F"/>
                </a:solidFill>
                <a:effectLst/>
                <a:latin typeface="proxima-nova"/>
              </a:rPr>
              <a:t>organizational commitment</a:t>
            </a:r>
            <a:r>
              <a:rPr lang="en-GB" b="0" i="0" dirty="0">
                <a:solidFill>
                  <a:srgbClr val="373D3F"/>
                </a:solidFill>
                <a:effectLst/>
                <a:latin typeface="proxima-nova"/>
              </a:rPr>
              <a:t>. While job satisfaction focuses on the employee’s feelings about his particular role, organizational commitment looks at how the employee feels about the organization as a whole. Does he identify with and care deeply about the organization and its success? If so, he will be far more likely to offer maximum effort and strive for high performance.</a:t>
            </a:r>
          </a:p>
          <a:p>
            <a:pPr algn="l" fontAlgn="base"/>
            <a:r>
              <a:rPr lang="en-GB" b="0" i="0" dirty="0">
                <a:solidFill>
                  <a:srgbClr val="373D3F"/>
                </a:solidFill>
                <a:effectLst/>
                <a:latin typeface="proxima-nova"/>
              </a:rPr>
              <a:t>When high job satisfaction is matched with a high organizational commitment, employees are very likely to have a positive work attitude. If both job satisfaction and organizational commitment are low, employees are not nearly as likely to work as diligently as possible. They are also far more likely to leave the organization in search of another work opportunity. Though having employees whose attitudes are poor is not a good situation, neither are the instability and disruption that result from high levels of employee turnover.</a:t>
            </a:r>
          </a:p>
          <a:p>
            <a:pPr algn="l" rtl="0" fontAlgn="base"/>
            <a:endParaRPr lang="en-GB" b="0" i="0" dirty="0">
              <a:solidFill>
                <a:srgbClr val="000000"/>
              </a:solidFill>
              <a:effectLst/>
              <a:latin typeface="garamond-premier-pro"/>
            </a:endParaRPr>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28097561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Motivation will be explored in more detail in a couple of weeks.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Is values-based recruitment more appropriate for cultural fit?</a:t>
            </a:r>
          </a:p>
          <a:p>
            <a:endParaRPr lang="en-GB" dirty="0"/>
          </a:p>
          <a:p>
            <a:endParaRPr lang="en-GB" dirty="0"/>
          </a:p>
          <a:p>
            <a:r>
              <a:rPr lang="en-GB" sz="1200" b="0" i="0" kern="1200" dirty="0">
                <a:solidFill>
                  <a:schemeClr val="tx1"/>
                </a:solidFill>
                <a:effectLst/>
                <a:latin typeface="+mn-lt"/>
                <a:ea typeface="+mn-ea"/>
                <a:cs typeface="+mn-cs"/>
              </a:rPr>
              <a:t>Where used, personality tests should be one of several assessments used for selecting candidates for a particular job because a personality test is only one of several indicators of whether someone is suitable for a job.</a:t>
            </a:r>
          </a:p>
          <a:p>
            <a:r>
              <a:rPr lang="en-GB" sz="1200" b="0" i="0" kern="1200" dirty="0">
                <a:solidFill>
                  <a:schemeClr val="tx1"/>
                </a:solidFill>
                <a:effectLst/>
                <a:latin typeface="+mn-lt"/>
                <a:ea typeface="+mn-ea"/>
                <a:cs typeface="+mn-cs"/>
              </a:rPr>
              <a:t>Managers looking at personality test results should pay attention to scores for each trait in case the candidate’s trait is near the borderline. If extroversion is desirable for the role, a score of 1.51 for the E/I trait might be acceptable if the individual scored well on other tests.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33854347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Personality can be grounds for dismissal, says court (pinsentmasons.com)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solidFill>
                  <a:srgbClr val="424F55"/>
                </a:solidFill>
                <a:effectLst/>
                <a:latin typeface="BlsW-Rg"/>
              </a:rPr>
              <a:t>The Court of Appeal this week rejected an appeal against an Employment Appeal Tribunal ruling that a man, who had been found to be unfairly dismissed from his job on procedural grounds, had contributed 100% to that dismissal because of his difficult personality.</a:t>
            </a:r>
          </a:p>
          <a:p>
            <a:pPr algn="l"/>
            <a:r>
              <a:rPr lang="en-GB" b="0" i="0" dirty="0">
                <a:solidFill>
                  <a:srgbClr val="424F55"/>
                </a:solidFill>
                <a:effectLst/>
                <a:latin typeface="BlsW-Lt"/>
              </a:rPr>
              <a:t>The case dates back to August 2002, when Ian Perkin, then the finance director at St George’s Healthcare NHS Trust in London, was suspended from his job for reasons relating to his personality and management style.</a:t>
            </a:r>
          </a:p>
          <a:p>
            <a:pPr algn="l"/>
            <a:r>
              <a:rPr lang="en-GB" b="0" i="0" dirty="0">
                <a:solidFill>
                  <a:srgbClr val="424F55"/>
                </a:solidFill>
                <a:effectLst/>
                <a:latin typeface="BlsW-Lt"/>
              </a:rPr>
              <a:t>A disciplinary meeting was then held, chaired by the Trust Chair, Catherine McLoughlin - the very person who, according to court papers, had been seeking to dismiss Mr Perkin as early as July that year. She was assisted in running the hearing by a Mrs Mark.</a:t>
            </a:r>
          </a:p>
          <a:p>
            <a:pPr algn="l"/>
            <a:r>
              <a:rPr lang="en-GB" b="0" i="0" dirty="0">
                <a:solidFill>
                  <a:srgbClr val="424F55"/>
                </a:solidFill>
                <a:effectLst/>
                <a:latin typeface="BlsW-Lt"/>
              </a:rPr>
              <a:t>During the course of the meeting Mr Perkin made accusations against Ian Hamilton, the Chief Executive of the Trust, and other colleagues, leading the disciplinary tribunal to comment in Mr Perkin’s letter of dismissal:</a:t>
            </a:r>
          </a:p>
          <a:p>
            <a:pPr algn="l"/>
            <a:r>
              <a:rPr lang="en-GB" b="0" i="0" dirty="0">
                <a:solidFill>
                  <a:srgbClr val="424F55"/>
                </a:solidFill>
                <a:effectLst/>
                <a:latin typeface="BlsW-Lt"/>
              </a:rPr>
              <a:t>“Whilst you are of course entitled to defend yourself against allegations made against you, to have done so by engaging in personal attacks, extending on occasions to abuse, against Ian Hamilton and other witnesses with whose evidence you disagreed has resulted in the situation where we do not see you could ever work together again. Even if, therefore, we had decided that the allegations had not been made out, your conduct would still have led us to the conclusion that you cannot return to a senior position within the Trust."</a:t>
            </a:r>
          </a:p>
          <a:p>
            <a:pPr algn="l"/>
            <a:r>
              <a:rPr lang="en-GB" b="0" i="0" dirty="0">
                <a:solidFill>
                  <a:srgbClr val="424F55"/>
                </a:solidFill>
                <a:effectLst/>
                <a:latin typeface="BlsW-Lt"/>
              </a:rPr>
              <a:t>Mr Perkin took the case to an Employment Tribunal, arguing that he had actually been dismissed because of whistleblowing allegations he had made against the Trust in 2001 over the reporting of incorrect figures for cancelled operations. (Under the Employment Rights Act 1996 ("ERA"), whistleblowers are protected from dismissal.)</a:t>
            </a:r>
          </a:p>
          <a:p>
            <a:pPr algn="l"/>
            <a:r>
              <a:rPr lang="en-GB" b="0" i="0" dirty="0">
                <a:solidFill>
                  <a:srgbClr val="424F55"/>
                </a:solidFill>
                <a:effectLst/>
                <a:latin typeface="BlsW-Lt"/>
              </a:rPr>
              <a:t>Mr Perkin also complained that the dismissal was unfair.</a:t>
            </a:r>
          </a:p>
          <a:p>
            <a:pPr algn="l"/>
            <a:r>
              <a:rPr lang="en-GB" b="0" i="0" dirty="0">
                <a:solidFill>
                  <a:srgbClr val="424F55"/>
                </a:solidFill>
                <a:effectLst/>
                <a:latin typeface="BlsW-Lt"/>
              </a:rPr>
              <a:t>The Employment Tribunal found that Mr Perkin had been unfairly dismissed because the original disciplinary hearing had not been chaired by an impartial individual. The fact that Ms McLoughlin had been assisted by a third party did not, in the opinion of the Tribunal, change matters.</a:t>
            </a:r>
          </a:p>
          <a:p>
            <a:pPr algn="l"/>
            <a:r>
              <a:rPr lang="en-GB" b="0" i="0" dirty="0">
                <a:solidFill>
                  <a:srgbClr val="424F55"/>
                </a:solidFill>
                <a:effectLst/>
                <a:latin typeface="BlsW-Lt"/>
              </a:rPr>
              <a:t>However, the Tribunal then found that Mr Perkin had contributed 100% towards his dismissal, and that even if a different disciplinary procedure had been used he would not have been kept on.</a:t>
            </a:r>
          </a:p>
          <a:p>
            <a:pPr algn="l"/>
            <a:r>
              <a:rPr lang="en-GB" b="0" i="0" dirty="0">
                <a:solidFill>
                  <a:srgbClr val="424F55"/>
                </a:solidFill>
                <a:effectLst/>
                <a:latin typeface="BlsW-Lt"/>
              </a:rPr>
              <a:t>No award of compensation was therefore made.</a:t>
            </a:r>
          </a:p>
          <a:p>
            <a:pPr algn="l"/>
            <a:r>
              <a:rPr lang="en-GB" b="0" i="0" dirty="0">
                <a:solidFill>
                  <a:srgbClr val="424F55"/>
                </a:solidFill>
                <a:effectLst/>
                <a:latin typeface="BlsW-Lt"/>
              </a:rPr>
              <a:t>Mr Perkin appealed to an Employment Appeal Tribunal (EAT), arguing that no allegations had been made against him in respect of his ability or integrity but that he had been dismissed solely on the grounds of “personality”.</a:t>
            </a:r>
          </a:p>
          <a:p>
            <a:pPr algn="l"/>
            <a:r>
              <a:rPr lang="en-GB" b="0" i="0" dirty="0">
                <a:solidFill>
                  <a:srgbClr val="424F55"/>
                </a:solidFill>
                <a:effectLst/>
                <a:latin typeface="BlsW-Lt"/>
              </a:rPr>
              <a:t>He pointed out that the Trust had not argued before the Tribunal that he had been dismissed on the grounds of “capability”, into which questions of personality might fall, but on the grounds of “conduct”, in respect of which personality was not relevant. Technically, he said, personality was not a ground for his dismissal.</a:t>
            </a:r>
          </a:p>
          <a:p>
            <a:pPr algn="l"/>
            <a:r>
              <a:rPr lang="en-GB" b="0" i="0" dirty="0">
                <a:solidFill>
                  <a:srgbClr val="424F55"/>
                </a:solidFill>
                <a:effectLst/>
                <a:latin typeface="BlsW-Lt"/>
              </a:rPr>
              <a:t>The EAT accepted this argument to a certain extent, but found that it is often not possible to pigeonhole the reasons for an employee’s dismissal. In such cases, said the EAT, one had to look for another substantial reason for the dismissal and that was clearly evident here.</a:t>
            </a:r>
          </a:p>
          <a:p>
            <a:pPr algn="l"/>
            <a:r>
              <a:rPr lang="en-GB" b="0" i="0" dirty="0">
                <a:solidFill>
                  <a:srgbClr val="424F55"/>
                </a:solidFill>
                <a:effectLst/>
                <a:latin typeface="BlsW-Lt"/>
              </a:rPr>
              <a:t>It upheld the Employment Tribunals findings.</a:t>
            </a:r>
          </a:p>
          <a:p>
            <a:pPr algn="l"/>
            <a:r>
              <a:rPr lang="en-GB" b="0" i="0" dirty="0">
                <a:solidFill>
                  <a:srgbClr val="424F55"/>
                </a:solidFill>
                <a:effectLst/>
                <a:latin typeface="BlsW-Lt"/>
              </a:rPr>
              <a:t>Mr Perkin appealed again, but on Wednesday the Court of Appeal found in favour of the Trust.</a:t>
            </a:r>
          </a:p>
          <a:p>
            <a:pPr algn="l"/>
            <a:r>
              <a:rPr lang="en-GB" b="0" i="0" dirty="0">
                <a:solidFill>
                  <a:srgbClr val="424F55"/>
                </a:solidFill>
                <a:effectLst/>
                <a:latin typeface="BlsW-Lt"/>
              </a:rPr>
              <a:t>Warning that the case was one “in relation to which generalisations, or statements of general principle, are likely to prove unhelpful,” Lord Justice Wall, giving the opinion of the three-panel court, found that Ms McLoughlin’s conduct had undoubtedly rendered the dismissal unfair.</a:t>
            </a:r>
          </a:p>
          <a:p>
            <a:pPr algn="l"/>
            <a:r>
              <a:rPr lang="en-GB" b="0" i="0" dirty="0">
                <a:solidFill>
                  <a:srgbClr val="424F55"/>
                </a:solidFill>
                <a:effectLst/>
                <a:latin typeface="BlsW-Lt"/>
              </a:rPr>
              <a:t>“The question is,” he wrote, “whether it goes further, and whether the Tribunal was right to find; (1) that had Mr Perkin's disciplinary proceedings been conducted before a properly constituted and unbiased tribunal there was a 100% chance that he would have been fairly dismissed; and (2) that Mr Perkin ‘by his conduct Mr Perkin contributed to his dismissal to the extent of 100%.</a:t>
            </a:r>
          </a:p>
          <a:p>
            <a:pPr algn="l"/>
            <a:r>
              <a:rPr lang="en-GB" b="0" i="0" dirty="0">
                <a:solidFill>
                  <a:srgbClr val="424F55"/>
                </a:solidFill>
                <a:effectLst/>
                <a:latin typeface="BlsW-Lt"/>
              </a:rPr>
              <a:t>Looking at the Tribunal’s factual findings, wrote Lord Justice Wall, “it must be said that they are very powerful indeed, both in so far as they precede the disciplinary hearing and in so far as they relate to the manner of Mr Perkin's defence of the case against him.”</a:t>
            </a:r>
          </a:p>
          <a:p>
            <a:pPr algn="l"/>
            <a:r>
              <a:rPr lang="en-GB" b="0" i="0" dirty="0">
                <a:solidFill>
                  <a:srgbClr val="424F55"/>
                </a:solidFill>
                <a:effectLst/>
                <a:latin typeface="BlsW-Lt"/>
              </a:rPr>
              <a:t>The Judge found that the manner in which Mr Perkin conducted his defence made it possible for the Tribunal to rule that any other disciplinary process would have concluded the same way.</a:t>
            </a:r>
          </a:p>
          <a:p>
            <a:pPr algn="l"/>
            <a:r>
              <a:rPr lang="en-GB" b="0" i="0" dirty="0">
                <a:solidFill>
                  <a:srgbClr val="424F55"/>
                </a:solidFill>
                <a:effectLst/>
                <a:latin typeface="BlsW-Lt"/>
              </a:rPr>
              <a:t>The Judge was less certain as to whether he, if he had been in the Tribunal, would have found Mr Perkin 100% contributory to his own dismissal.</a:t>
            </a:r>
          </a:p>
          <a:p>
            <a:pPr algn="l"/>
            <a:r>
              <a:rPr lang="en-GB" b="0" i="0" dirty="0">
                <a:solidFill>
                  <a:srgbClr val="424F55"/>
                </a:solidFill>
                <a:effectLst/>
                <a:latin typeface="BlsW-Lt"/>
              </a:rPr>
              <a:t>“Mr Perkin was plainly operating in a difficult world, where the standards set by Ms McLoughlin, to take the obvious example, left a great deal to be desired and where his desire to protect his back was understandable,” he explained.</a:t>
            </a:r>
          </a:p>
          <a:p>
            <a:pPr algn="l"/>
            <a:r>
              <a:rPr lang="en-GB" b="0" i="0" dirty="0">
                <a:solidFill>
                  <a:srgbClr val="424F55"/>
                </a:solidFill>
                <a:effectLst/>
                <a:latin typeface="BlsW-Lt"/>
              </a:rPr>
              <a:t>However, said the Judge, he was not going to second-guess the Tribunal on the facts of the case. He dismissed the appeal.</a:t>
            </a:r>
          </a:p>
          <a:p>
            <a:pPr algn="l"/>
            <a:r>
              <a:rPr lang="en-GB" b="0" i="0" dirty="0">
                <a:solidFill>
                  <a:srgbClr val="424F55"/>
                </a:solidFill>
                <a:effectLst/>
                <a:latin typeface="BlsW-Lt"/>
              </a:rPr>
              <a:t>According to Robyn McIlroy, an employment law specialist with Pinsent Masons, the international law firm behind OUT-LAW.COM:</a:t>
            </a:r>
          </a:p>
          <a:p>
            <a:pPr algn="l"/>
            <a:r>
              <a:rPr lang="en-GB" b="0" i="0" dirty="0">
                <a:solidFill>
                  <a:srgbClr val="424F55"/>
                </a:solidFill>
                <a:effectLst/>
                <a:latin typeface="BlsW-Lt"/>
              </a:rPr>
              <a:t>"For any dismissal to be fair it needs to be for one of the statutorily prescribed fair reasons - conduct, capability, redundancy, 'some other substantial reason' and contravention of an enactment. Clearly 'difficult personality' is not one of the potentially fair reasons for a dismissal.”</a:t>
            </a:r>
          </a:p>
          <a:p>
            <a:pPr algn="l"/>
            <a:r>
              <a:rPr lang="en-GB" b="0" i="0" dirty="0">
                <a:solidFill>
                  <a:srgbClr val="424F55"/>
                </a:solidFill>
                <a:effectLst/>
                <a:latin typeface="BlsW-Lt"/>
              </a:rPr>
              <a:t>“It is often the case, however, that employers are faced with the issue of how to deal with an employee whose difficult interrelationship with colleagues impacts on his or her ability to do the job. In this case Mr Perkin was described as being unable to function in the way required by membership of the senior management team to permit that team to function effectively. Sometimes if an employee's behaviour cannot be improved by way of training, counselling and/or performance management as appropriate, dismissing the employee can be for the long-term benefit of the organisation and the team, as long as the dismissal is handed fairly.”</a:t>
            </a:r>
          </a:p>
          <a:p>
            <a:pPr algn="l"/>
            <a:r>
              <a:rPr lang="en-GB" b="0" i="0" dirty="0">
                <a:solidFill>
                  <a:srgbClr val="424F55"/>
                </a:solidFill>
                <a:effectLst/>
                <a:latin typeface="BlsW-Lt"/>
              </a:rPr>
              <a:t>“This decision is useful therefore in that it will give some comfort to employers that they can potentially fairly dismiss an employee for 'some other substantial reason' (one of the potentially fair reasons for a dismissal) where an employee's difficult personality has resulted in a loss of confidence in their ability to do the job.”</a:t>
            </a:r>
          </a:p>
          <a:p>
            <a:pPr algn="l"/>
            <a:endParaRPr lang="en-GB" b="0" i="0" dirty="0">
              <a:solidFill>
                <a:srgbClr val="424F55"/>
              </a:solidFill>
              <a:effectLst/>
              <a:latin typeface="BlsW-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Disability Discrimination and Personality Disorders</a:t>
            </a:r>
            <a:r>
              <a:rPr lang="en-GB" sz="1200" b="0" i="0" kern="1200" dirty="0">
                <a:solidFill>
                  <a:schemeClr val="tx1"/>
                </a:solidFill>
                <a:effectLst/>
                <a:latin typeface="+mn-lt"/>
                <a:ea typeface="+mn-ea"/>
                <a:cs typeface="+mn-cs"/>
              </a:rPr>
              <a:t>: The Employment Appeal Tribunal (EAT) has considered cases like </a:t>
            </a:r>
            <a:r>
              <a:rPr lang="en-GB" sz="1200" b="1" i="1" kern="1200" dirty="0" err="1">
                <a:solidFill>
                  <a:schemeClr val="tx1"/>
                </a:solidFill>
                <a:effectLst/>
                <a:latin typeface="+mn-lt"/>
                <a:ea typeface="+mn-ea"/>
                <a:cs typeface="+mn-cs"/>
              </a:rPr>
              <a:t>Khorochilova</a:t>
            </a:r>
            <a:r>
              <a:rPr lang="en-GB" sz="1200" b="1" i="1" kern="1200" dirty="0">
                <a:solidFill>
                  <a:schemeClr val="tx1"/>
                </a:solidFill>
                <a:effectLst/>
                <a:latin typeface="+mn-lt"/>
                <a:ea typeface="+mn-ea"/>
                <a:cs typeface="+mn-cs"/>
              </a:rPr>
              <a:t> v Euro Rep Ltd</a:t>
            </a:r>
            <a:r>
              <a:rPr lang="en-GB" sz="1200" b="0" i="0" kern="1200" dirty="0">
                <a:solidFill>
                  <a:schemeClr val="tx1"/>
                </a:solidFill>
                <a:effectLst/>
                <a:latin typeface="+mn-lt"/>
                <a:ea typeface="+mn-ea"/>
                <a:cs typeface="+mn-cs"/>
              </a:rPr>
              <a:t> (2020), which clarified that the claimant bears the burden of demonstrating clear evidence that their personality disorder has a substantial adverse effect on their day-to-day activities to meet the definition of a disability under the Equality Act 2010.</a:t>
            </a:r>
          </a:p>
          <a:p>
            <a:pPr algn="l"/>
            <a:endParaRPr lang="en-GB" b="0" i="0" dirty="0">
              <a:solidFill>
                <a:srgbClr val="424F55"/>
              </a:solidFill>
              <a:effectLst/>
              <a:latin typeface="BlsW-Lt"/>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14416040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392E1-FEEC-9E89-B0C1-F50AAEB901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563FBB-60C6-467A-DCA5-2E9F2B5B0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6F185E-3209-892E-BD27-6AD30C7DE9D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‘My jaw was on the floor’: how should HR handle workplace mistakes?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0" i="0" kern="1200" dirty="0">
                <a:solidFill>
                  <a:schemeClr val="tx1"/>
                </a:solidFill>
                <a:effectLst/>
                <a:latin typeface="+mn-lt"/>
                <a:ea typeface="+mn-ea"/>
                <a:cs typeface="+mn-cs"/>
              </a:rPr>
              <a:t>HR should respond to workplace mistakes with fair, well‑managed processes that balance legal risk, culture, and learning rather than blame.</a:t>
            </a:r>
          </a:p>
          <a:p>
            <a:r>
              <a:rPr lang="en-GB" sz="1200" b="0" i="0" kern="1200" dirty="0">
                <a:solidFill>
                  <a:schemeClr val="tx1"/>
                </a:solidFill>
                <a:effectLst/>
                <a:latin typeface="+mn-lt"/>
                <a:ea typeface="+mn-ea"/>
                <a:cs typeface="+mn-cs"/>
              </a:rPr>
              <a:t>Core message</a:t>
            </a:r>
          </a:p>
          <a:p>
            <a:r>
              <a:rPr lang="en-GB" sz="1200" b="0" i="0" kern="1200" dirty="0">
                <a:solidFill>
                  <a:schemeClr val="tx1"/>
                </a:solidFill>
                <a:effectLst/>
                <a:latin typeface="+mn-lt"/>
                <a:ea typeface="+mn-ea"/>
                <a:cs typeface="+mn-cs"/>
              </a:rPr>
              <a:t>Treat mistakes as system and process issues as well as individual errors, using them as opportunities to learn, retrain, and clarify expectations.</a:t>
            </a:r>
          </a:p>
          <a:p>
            <a:r>
              <a:rPr lang="en-GB" sz="1200" b="0" i="0" kern="1200" dirty="0">
                <a:solidFill>
                  <a:schemeClr val="tx1"/>
                </a:solidFill>
                <a:effectLst/>
                <a:latin typeface="+mn-lt"/>
                <a:ea typeface="+mn-ea"/>
                <a:cs typeface="+mn-cs"/>
              </a:rPr>
              <a:t>A rushed, punitive response can damage trust, increase turnover, harm culture, and expose the organisation to tribunal and discrimination risks.</a:t>
            </a:r>
          </a:p>
          <a:p>
            <a:r>
              <a:rPr lang="en-GB" sz="1200" b="0" i="0" kern="1200" dirty="0">
                <a:solidFill>
                  <a:schemeClr val="tx1"/>
                </a:solidFill>
                <a:effectLst/>
                <a:latin typeface="+mn-lt"/>
                <a:ea typeface="+mn-ea"/>
                <a:cs typeface="+mn-cs"/>
              </a:rPr>
              <a:t>Handling mistakes fairly</a:t>
            </a:r>
          </a:p>
          <a:p>
            <a:r>
              <a:rPr lang="en-GB" sz="1200" b="0" i="0" kern="1200" dirty="0">
                <a:solidFill>
                  <a:schemeClr val="tx1"/>
                </a:solidFill>
                <a:effectLst/>
                <a:latin typeface="+mn-lt"/>
                <a:ea typeface="+mn-ea"/>
                <a:cs typeface="+mn-cs"/>
              </a:rPr>
              <a:t>Avoid rash judgments; carry out a thorough investigation that looks at systems, processes and context, not just the individual.</a:t>
            </a:r>
          </a:p>
          <a:p>
            <a:r>
              <a:rPr lang="en-GB" sz="1200" b="0" i="0" kern="1200" dirty="0">
                <a:solidFill>
                  <a:schemeClr val="tx1"/>
                </a:solidFill>
                <a:effectLst/>
                <a:latin typeface="+mn-lt"/>
                <a:ea typeface="+mn-ea"/>
                <a:cs typeface="+mn-cs"/>
              </a:rPr>
              <a:t>Follow fair procedures, allow the employee to respond, and use informal resolution for minor errors rather than escalating unnecessarily.</a:t>
            </a:r>
          </a:p>
          <a:p>
            <a:r>
              <a:rPr lang="en-GB" sz="1200" b="0" i="0" kern="1200" dirty="0">
                <a:solidFill>
                  <a:schemeClr val="tx1"/>
                </a:solidFill>
                <a:effectLst/>
                <a:latin typeface="+mn-lt"/>
                <a:ea typeface="+mn-ea"/>
                <a:cs typeface="+mn-cs"/>
              </a:rPr>
              <a:t>Legal and ethical considerations</a:t>
            </a:r>
          </a:p>
          <a:p>
            <a:r>
              <a:rPr lang="en-GB" sz="1200" b="0" i="0" kern="1200" dirty="0">
                <a:solidFill>
                  <a:schemeClr val="tx1"/>
                </a:solidFill>
                <a:effectLst/>
                <a:latin typeface="+mn-lt"/>
                <a:ea typeface="+mn-ea"/>
                <a:cs typeface="+mn-cs"/>
              </a:rPr>
              <a:t>Failing to investigate properly before dismissal can render it unfair, even where the mistake is serious.</a:t>
            </a:r>
          </a:p>
          <a:p>
            <a:r>
              <a:rPr lang="en-GB" sz="1200" b="0" i="0" kern="1200" dirty="0">
                <a:solidFill>
                  <a:schemeClr val="tx1"/>
                </a:solidFill>
                <a:effectLst/>
                <a:latin typeface="+mn-lt"/>
                <a:ea typeface="+mn-ea"/>
                <a:cs typeface="+mn-cs"/>
              </a:rPr>
              <a:t>Be consistent and consider medical conditions and protected characteristics, as inconsistent sanctions can trigger discrimination claims.</a:t>
            </a:r>
          </a:p>
          <a:p>
            <a:r>
              <a:rPr lang="en-GB" sz="1200" b="0" i="0" kern="1200" dirty="0">
                <a:solidFill>
                  <a:schemeClr val="tx1"/>
                </a:solidFill>
                <a:effectLst/>
                <a:latin typeface="+mn-lt"/>
                <a:ea typeface="+mn-ea"/>
                <a:cs typeface="+mn-cs"/>
              </a:rPr>
              <a:t>Building an open culture</a:t>
            </a:r>
          </a:p>
          <a:p>
            <a:r>
              <a:rPr lang="en-GB" sz="1200" b="0" i="0" kern="1200" dirty="0">
                <a:solidFill>
                  <a:schemeClr val="tx1"/>
                </a:solidFill>
                <a:effectLst/>
                <a:latin typeface="+mn-lt"/>
                <a:ea typeface="+mn-ea"/>
                <a:cs typeface="+mn-cs"/>
              </a:rPr>
              <a:t>Create a climate where employees feel safe to admit mistakes early, reducing cover‑ups, performance issues and regulatory risk.</a:t>
            </a:r>
          </a:p>
          <a:p>
            <a:r>
              <a:rPr lang="en-GB" sz="1200" b="0" i="0" kern="1200" dirty="0">
                <a:solidFill>
                  <a:schemeClr val="tx1"/>
                </a:solidFill>
                <a:effectLst/>
                <a:latin typeface="+mn-lt"/>
                <a:ea typeface="+mn-ea"/>
                <a:cs typeface="+mn-cs"/>
              </a:rPr>
              <a:t>Managers’ immediate reactions are crucial: avoid blame, public shaming or casting HR as the “villain”, and present a unified, supportive approach.</a:t>
            </a:r>
          </a:p>
          <a:p>
            <a:r>
              <a:rPr lang="en-GB" sz="1200" b="0" i="0" kern="1200" dirty="0">
                <a:solidFill>
                  <a:schemeClr val="tx1"/>
                </a:solidFill>
                <a:effectLst/>
                <a:latin typeface="+mn-lt"/>
                <a:ea typeface="+mn-ea"/>
                <a:cs typeface="+mn-cs"/>
              </a:rPr>
              <a:t>Follow‑up and prevention</a:t>
            </a:r>
          </a:p>
          <a:p>
            <a:r>
              <a:rPr lang="en-GB" sz="1200" b="0" i="0" kern="1200" dirty="0">
                <a:solidFill>
                  <a:schemeClr val="tx1"/>
                </a:solidFill>
                <a:effectLst/>
                <a:latin typeface="+mn-lt"/>
                <a:ea typeface="+mn-ea"/>
                <a:cs typeface="+mn-cs"/>
              </a:rPr>
              <a:t>After an incident, “go back to basics”: retrain, clarify and document processes so expectations are clear and repeat errors are less likely.</a:t>
            </a:r>
          </a:p>
          <a:p>
            <a:r>
              <a:rPr lang="en-GB" sz="1200" b="0" i="0" kern="1200" dirty="0">
                <a:solidFill>
                  <a:schemeClr val="tx1"/>
                </a:solidFill>
                <a:effectLst/>
                <a:latin typeface="+mn-lt"/>
                <a:ea typeface="+mn-ea"/>
                <a:cs typeface="+mn-cs"/>
              </a:rPr>
              <a:t>Clear standards make it easier to challenge performance fairly and reinforce a learning‑oriented, psychologically safe 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1BEAD86B-6E5C-4ADA-EB35-7A98976306F7}"/>
              </a:ext>
            </a:extLst>
          </p:cNvPr>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13138271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33</a:t>
            </a:fld>
            <a:endParaRPr lang="en-GB"/>
          </a:p>
        </p:txBody>
      </p:sp>
    </p:spTree>
    <p:extLst>
      <p:ext uri="{BB962C8B-B14F-4D97-AF65-F5344CB8AC3E}">
        <p14:creationId xmlns:p14="http://schemas.microsoft.com/office/powerpoint/2010/main" val="1609652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ocai-online.com/sites/default/files/node/files/2019-12/ocai_leaflet.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iPfbqhMKo0c"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hrmagazine.co.uk/content/news/dyslexic-employee-wins-tribunal-after-bosses-mocked-writing/"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hyperlink" Target="https://www.peoplemanagement.co.uk/article/1790559/third-workers-hiding-secret-skills-employers-professional-body-say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cipd.org/uk/knowledge/bitesize-research/personality-tests-for-information-systems-roles/"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January 2026</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754372" y="765544"/>
            <a:ext cx="546513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Recap of culture models </a:t>
            </a:r>
          </a:p>
        </p:txBody>
      </p:sp>
      <p:sp>
        <p:nvSpPr>
          <p:cNvPr id="3" name="TextBox 2">
            <a:extLst>
              <a:ext uri="{FF2B5EF4-FFF2-40B4-BE49-F238E27FC236}">
                <a16:creationId xmlns:a16="http://schemas.microsoft.com/office/drawing/2014/main" id="{9BF62E12-361E-5BD6-8278-0BAF281B8A86}"/>
              </a:ext>
            </a:extLst>
          </p:cNvPr>
          <p:cNvSpPr txBox="1"/>
          <p:nvPr/>
        </p:nvSpPr>
        <p:spPr>
          <a:xfrm>
            <a:off x="583474" y="1766300"/>
            <a:ext cx="8317029"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t>McKinsey 7s model</a:t>
            </a:r>
          </a:p>
          <a:p>
            <a:pPr marL="285750" indent="-285750">
              <a:buFont typeface="Arial" panose="020B0604020202020204" pitchFamily="34" charset="0"/>
              <a:buChar char="•"/>
            </a:pPr>
            <a:r>
              <a:rPr lang="en-GB" sz="3200" dirty="0"/>
              <a:t>Schein’s model of organisational culture</a:t>
            </a:r>
          </a:p>
          <a:p>
            <a:pPr marL="285750" indent="-285750">
              <a:buFont typeface="Arial" panose="020B0604020202020204" pitchFamily="34" charset="0"/>
              <a:buChar char="•"/>
            </a:pPr>
            <a:r>
              <a:rPr lang="en-GB" sz="3200" dirty="0"/>
              <a:t>Hofstede’s dimensions of culture</a:t>
            </a:r>
          </a:p>
          <a:p>
            <a:pPr marL="285750" indent="-285750">
              <a:buFont typeface="Arial" panose="020B0604020202020204" pitchFamily="34" charset="0"/>
              <a:buChar char="•"/>
            </a:pPr>
            <a:r>
              <a:rPr lang="en-GB" sz="3200" dirty="0"/>
              <a:t>Charles </a:t>
            </a:r>
            <a:r>
              <a:rPr lang="en-GB" sz="3200" dirty="0" err="1"/>
              <a:t>Handy’s</a:t>
            </a:r>
            <a:r>
              <a:rPr lang="en-GB" sz="3200" dirty="0"/>
              <a:t> dimensions of culture</a:t>
            </a:r>
          </a:p>
          <a:p>
            <a:endParaRPr lang="en-GB" sz="3200" dirty="0"/>
          </a:p>
        </p:txBody>
      </p:sp>
    </p:spTree>
    <p:extLst>
      <p:ext uri="{BB962C8B-B14F-4D97-AF65-F5344CB8AC3E}">
        <p14:creationId xmlns:p14="http://schemas.microsoft.com/office/powerpoint/2010/main" val="3557115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r>
              <a:rPr lang="en-US" sz="2800" dirty="0"/>
              <a:t>Models to explain </a:t>
            </a:r>
            <a:r>
              <a:rPr lang="en-US" sz="2800" dirty="0" err="1"/>
              <a:t>organisational</a:t>
            </a:r>
            <a:r>
              <a:rPr lang="en-US" sz="2800" dirty="0"/>
              <a:t> culture continued.</a:t>
            </a:r>
          </a:p>
          <a:p>
            <a:pPr marL="342900" indent="-342900">
              <a:spcBef>
                <a:spcPct val="20000"/>
              </a:spcBef>
              <a:buFont typeface="Arial" pitchFamily="34" charset="0"/>
              <a:buChar char="•"/>
            </a:pPr>
            <a:r>
              <a:rPr lang="en-US" sz="2800" dirty="0"/>
              <a:t>Introduction to different theories about human </a:t>
            </a:r>
            <a:r>
              <a:rPr lang="en-US" sz="2800" dirty="0" err="1"/>
              <a:t>behaviour</a:t>
            </a:r>
            <a:r>
              <a:rPr lang="en-US" sz="2800" dirty="0"/>
              <a:t>.</a:t>
            </a:r>
          </a:p>
        </p:txBody>
      </p:sp>
      <p:pic>
        <p:nvPicPr>
          <p:cNvPr id="8" name="Content Placeholder 7">
            <a:extLst>
              <a:ext uri="{FF2B5EF4-FFF2-40B4-BE49-F238E27FC236}">
                <a16:creationId xmlns:a16="http://schemas.microsoft.com/office/drawing/2014/main" id="{870B71D4-66A5-F98C-71D9-4B9D83A22833}"/>
              </a:ext>
            </a:extLst>
          </p:cNvPr>
          <p:cNvPicPr>
            <a:picLocks noGrp="1" noChangeAspect="1"/>
          </p:cNvPicPr>
          <p:nvPr>
            <p:ph sz="half" idx="2"/>
          </p:nvPr>
        </p:nvPicPr>
        <p:blipFill>
          <a:blip r:embed="rId3"/>
          <a:stretch>
            <a:fillRect/>
          </a:stretch>
        </p:blipFill>
        <p:spPr bwMode="auto">
          <a:xfrm>
            <a:off x="4648200" y="1972049"/>
            <a:ext cx="4038600" cy="2723065"/>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6" descr="12 Types of Organizational Cultures + Examples | SurveyLegend">
            <a:extLst>
              <a:ext uri="{FF2B5EF4-FFF2-40B4-BE49-F238E27FC236}">
                <a16:creationId xmlns:a16="http://schemas.microsoft.com/office/drawing/2014/main" id="{31074D1E-FCDD-8D2A-E298-D0981C41B95E}"/>
              </a:ext>
            </a:extLst>
          </p:cNvPr>
          <p:cNvSpPr>
            <a:spLocks noChangeAspect="1" noChangeArrowheads="1"/>
          </p:cNvSpPr>
          <p:nvPr/>
        </p:nvSpPr>
        <p:spPr bwMode="auto">
          <a:xfrm>
            <a:off x="4419599" y="3276599"/>
            <a:ext cx="2984377" cy="29843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60077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00602-22B2-6BA3-236F-B13F187C696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3B72ED5-6C59-114D-358F-3638A08B0C2E}"/>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CIPD’s view on culture</a:t>
            </a:r>
          </a:p>
        </p:txBody>
      </p:sp>
      <p:sp>
        <p:nvSpPr>
          <p:cNvPr id="4" name="TextBox 3">
            <a:extLst>
              <a:ext uri="{FF2B5EF4-FFF2-40B4-BE49-F238E27FC236}">
                <a16:creationId xmlns:a16="http://schemas.microsoft.com/office/drawing/2014/main" id="{8CB4CA5F-4F6C-A7BD-087B-8729F69C3222}"/>
              </a:ext>
            </a:extLst>
          </p:cNvPr>
          <p:cNvSpPr txBox="1"/>
          <p:nvPr/>
        </p:nvSpPr>
        <p:spPr>
          <a:xfrm>
            <a:off x="457200" y="1600201"/>
            <a:ext cx="8229600" cy="3917032"/>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500" b="1" dirty="0"/>
              <a:t>Definition:</a:t>
            </a:r>
            <a:r>
              <a:rPr lang="en-US" sz="2500" dirty="0"/>
              <a:t> Shared values and beliefs influencing </a:t>
            </a:r>
            <a:r>
              <a:rPr lang="en-US" sz="2500" dirty="0" err="1"/>
              <a:t>behaviour</a:t>
            </a:r>
            <a:r>
              <a:rPr lang="en-US" sz="2500" dirty="0"/>
              <a:t>, essentially "how we do things around here".</a:t>
            </a:r>
          </a:p>
          <a:p>
            <a:pPr marL="342900" indent="-342900">
              <a:lnSpc>
                <a:spcPct val="90000"/>
              </a:lnSpc>
              <a:spcBef>
                <a:spcPct val="20000"/>
              </a:spcBef>
              <a:buFont typeface="Arial" pitchFamily="34" charset="0"/>
              <a:buChar char="•"/>
            </a:pPr>
            <a:r>
              <a:rPr lang="en-US" sz="2500" b="1" dirty="0"/>
              <a:t>Focus Areas:</a:t>
            </a:r>
            <a:r>
              <a:rPr lang="en-US" sz="2500" dirty="0"/>
              <a:t> HR's role in shaping productive cultures, linking culture to performance, governance, diversity, and digital transformation.</a:t>
            </a:r>
          </a:p>
          <a:p>
            <a:pPr marL="342900" indent="-342900">
              <a:lnSpc>
                <a:spcPct val="90000"/>
              </a:lnSpc>
              <a:spcBef>
                <a:spcPct val="20000"/>
              </a:spcBef>
              <a:buFont typeface="Arial" pitchFamily="34" charset="0"/>
              <a:buChar char="•"/>
            </a:pPr>
            <a:r>
              <a:rPr lang="en-US" sz="2500" b="1" dirty="0"/>
              <a:t>Practical Application:</a:t>
            </a:r>
            <a:r>
              <a:rPr lang="en-US" sz="2500" dirty="0"/>
              <a:t> Using culture analysis to align practices with strategy, improve engagement, and manage change effectively.</a:t>
            </a:r>
          </a:p>
          <a:p>
            <a:pPr marL="342900" indent="-342900">
              <a:lnSpc>
                <a:spcPct val="90000"/>
              </a:lnSpc>
              <a:spcBef>
                <a:spcPct val="20000"/>
              </a:spcBef>
              <a:buFont typeface="Arial" pitchFamily="34" charset="0"/>
              <a:buChar char="•"/>
            </a:pPr>
            <a:r>
              <a:rPr lang="en-US" sz="2500" b="1" dirty="0"/>
              <a:t>Related Concepts:</a:t>
            </a:r>
            <a:r>
              <a:rPr lang="en-US" sz="2500" dirty="0"/>
              <a:t> </a:t>
            </a:r>
            <a:r>
              <a:rPr lang="en-US" sz="2500" dirty="0" err="1"/>
              <a:t>Organisational</a:t>
            </a:r>
            <a:r>
              <a:rPr lang="en-US" sz="2500" dirty="0"/>
              <a:t> climate (observable </a:t>
            </a:r>
            <a:r>
              <a:rPr lang="en-US" sz="2500" dirty="0" err="1"/>
              <a:t>behaviours</a:t>
            </a:r>
            <a:r>
              <a:rPr lang="en-US" sz="2500" dirty="0"/>
              <a:t>) and cultural intelligence for inclusion. </a:t>
            </a:r>
          </a:p>
          <a:p>
            <a:pPr marL="342900" indent="-342900">
              <a:lnSpc>
                <a:spcPct val="90000"/>
              </a:lnSpc>
              <a:spcBef>
                <a:spcPct val="20000"/>
              </a:spcBef>
              <a:buFont typeface="Arial" pitchFamily="34" charset="0"/>
              <a:buChar char="•"/>
            </a:pPr>
            <a:endParaRPr lang="en-US" sz="2500" dirty="0"/>
          </a:p>
        </p:txBody>
      </p:sp>
    </p:spTree>
    <p:extLst>
      <p:ext uri="{BB962C8B-B14F-4D97-AF65-F5344CB8AC3E}">
        <p14:creationId xmlns:p14="http://schemas.microsoft.com/office/powerpoint/2010/main" val="1891712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F393F-248C-9C3E-FB8C-F7D99E40547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86CB453-5031-825B-D76D-5F89AB85C23E}"/>
              </a:ext>
            </a:extLst>
          </p:cNvPr>
          <p:cNvSpPr txBox="1"/>
          <p:nvPr/>
        </p:nvSpPr>
        <p:spPr>
          <a:xfrm>
            <a:off x="457200" y="274638"/>
            <a:ext cx="8229600" cy="1143000"/>
          </a:xfrm>
          <a:prstGeom prst="rect">
            <a:avLst/>
          </a:prstGeom>
        </p:spPr>
        <p:txBody>
          <a:bodyPr vert="horz" lIns="91440" tIns="45720" rIns="91440" bIns="45720" rtlCol="0" anchor="ctr">
            <a:normAutofit fontScale="92500" lnSpcReduction="20000"/>
          </a:bodyPr>
          <a:lstStyle/>
          <a:p>
            <a:pPr algn="ctr">
              <a:spcBef>
                <a:spcPct val="0"/>
              </a:spcBef>
              <a:spcAft>
                <a:spcPts val="600"/>
              </a:spcAft>
            </a:pPr>
            <a:r>
              <a:rPr lang="en-US" sz="4400" b="1" dirty="0">
                <a:latin typeface="+mj-lt"/>
                <a:ea typeface="+mj-ea"/>
                <a:cs typeface="+mj-cs"/>
              </a:rPr>
              <a:t>The Cultural Web (Johnson and Scholes, 1992)</a:t>
            </a:r>
          </a:p>
        </p:txBody>
      </p:sp>
      <p:pic>
        <p:nvPicPr>
          <p:cNvPr id="1028" name="Picture 4" descr="Cultural web – My Council Works">
            <a:extLst>
              <a:ext uri="{FF2B5EF4-FFF2-40B4-BE49-F238E27FC236}">
                <a16:creationId xmlns:a16="http://schemas.microsoft.com/office/drawing/2014/main" id="{72EF0370-028C-EA86-F4EE-551BE4F5177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77584" y="1600201"/>
            <a:ext cx="4388831" cy="3917032"/>
          </a:xfrm>
          <a:prstGeom prst="rect">
            <a:avLst/>
          </a:prstGeom>
          <a:solidFill>
            <a:srgbClr val="FFFFFF"/>
          </a:solidFill>
        </p:spPr>
      </p:pic>
      <p:sp>
        <p:nvSpPr>
          <p:cNvPr id="2" name="AutoShape 2" descr="Cultural web – My Council Works">
            <a:extLst>
              <a:ext uri="{FF2B5EF4-FFF2-40B4-BE49-F238E27FC236}">
                <a16:creationId xmlns:a16="http://schemas.microsoft.com/office/drawing/2014/main" id="{1656764A-5D52-0B12-88CB-E703E1652094}"/>
              </a:ext>
            </a:extLst>
          </p:cNvPr>
          <p:cNvSpPr>
            <a:spLocks noChangeAspect="1" noChangeArrowheads="1"/>
          </p:cNvSpPr>
          <p:nvPr/>
        </p:nvSpPr>
        <p:spPr bwMode="auto">
          <a:xfrm>
            <a:off x="3375815" y="4048957"/>
            <a:ext cx="203365" cy="20336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97696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A5D84-CB30-409B-E444-0A0553DCD43F}"/>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Example: A mid-sized NHS hospital</a:t>
            </a:r>
          </a:p>
        </p:txBody>
      </p:sp>
      <p:pic>
        <p:nvPicPr>
          <p:cNvPr id="2050" name="Picture 2" descr="Branding – People's History of the NHS">
            <a:extLst>
              <a:ext uri="{FF2B5EF4-FFF2-40B4-BE49-F238E27FC236}">
                <a16:creationId xmlns:a16="http://schemas.microsoft.com/office/drawing/2014/main" id="{59945CB1-05F2-D0C5-8D59-45FE8C55DA4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074650" y="1600201"/>
            <a:ext cx="6994700" cy="3917032"/>
          </a:xfrm>
          <a:prstGeom prst="rect">
            <a:avLst/>
          </a:prstGeom>
          <a:solidFill>
            <a:srgbClr val="FFFFFF"/>
          </a:solidFill>
        </p:spPr>
      </p:pic>
    </p:spTree>
    <p:extLst>
      <p:ext uri="{BB962C8B-B14F-4D97-AF65-F5344CB8AC3E}">
        <p14:creationId xmlns:p14="http://schemas.microsoft.com/office/powerpoint/2010/main" val="3033504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053AEA-032A-001D-AA4B-65CEBD234323}"/>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Competing Values Framework</a:t>
            </a:r>
          </a:p>
        </p:txBody>
      </p:sp>
      <p:pic>
        <p:nvPicPr>
          <p:cNvPr id="3" name="Picture 2">
            <a:extLst>
              <a:ext uri="{FF2B5EF4-FFF2-40B4-BE49-F238E27FC236}">
                <a16:creationId xmlns:a16="http://schemas.microsoft.com/office/drawing/2014/main" id="{91C7DBEA-A014-A536-A4A1-FFE383C2C58C}"/>
              </a:ext>
            </a:extLst>
          </p:cNvPr>
          <p:cNvPicPr>
            <a:picLocks noChangeAspect="1"/>
          </p:cNvPicPr>
          <p:nvPr/>
        </p:nvPicPr>
        <p:blipFill>
          <a:blip r:embed="rId3"/>
          <a:stretch>
            <a:fillRect/>
          </a:stretch>
        </p:blipFill>
        <p:spPr>
          <a:xfrm>
            <a:off x="2254229" y="1600201"/>
            <a:ext cx="4635541" cy="3917032"/>
          </a:xfrm>
          <a:prstGeom prst="rect">
            <a:avLst/>
          </a:prstGeom>
          <a:noFill/>
        </p:spPr>
      </p:pic>
    </p:spTree>
    <p:extLst>
      <p:ext uri="{BB962C8B-B14F-4D97-AF65-F5344CB8AC3E}">
        <p14:creationId xmlns:p14="http://schemas.microsoft.com/office/powerpoint/2010/main" val="1389656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98D96E-EAD0-5AF2-0010-CFD442EF8970}"/>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a:latin typeface="+mj-lt"/>
                <a:ea typeface="+mj-ea"/>
                <a:cs typeface="+mj-cs"/>
              </a:rPr>
              <a:t>Organisational Culture Assessment Instrument (OCAI)</a:t>
            </a:r>
          </a:p>
        </p:txBody>
      </p:sp>
      <p:sp>
        <p:nvSpPr>
          <p:cNvPr id="4" name="TextBox 3">
            <a:extLst>
              <a:ext uri="{FF2B5EF4-FFF2-40B4-BE49-F238E27FC236}">
                <a16:creationId xmlns:a16="http://schemas.microsoft.com/office/drawing/2014/main" id="{B9966382-169E-A956-994C-8C9CFEEEC092}"/>
              </a:ext>
            </a:extLst>
          </p:cNvPr>
          <p:cNvSpPr txBox="1"/>
          <p:nvPr/>
        </p:nvSpPr>
        <p:spPr>
          <a:xfrm>
            <a:off x="457200" y="1600201"/>
            <a:ext cx="8229600" cy="3917032"/>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200" b="0" i="0">
                <a:effectLst/>
              </a:rPr>
              <a:t>The OCAI tool is based on the Competing Values Framework, which categorizes organizational cultures into four types: clan, adhocracy, market, and hierarchy.</a:t>
            </a:r>
          </a:p>
          <a:p>
            <a:pPr marL="342900" indent="-342900">
              <a:lnSpc>
                <a:spcPct val="90000"/>
              </a:lnSpc>
              <a:spcBef>
                <a:spcPct val="20000"/>
              </a:spcBef>
              <a:buFont typeface="Arial" pitchFamily="34" charset="0"/>
              <a:buChar char="•"/>
            </a:pPr>
            <a:endParaRPr lang="en-US" sz="2200" b="0" i="0">
              <a:effectLst/>
            </a:endParaRPr>
          </a:p>
          <a:p>
            <a:pPr marL="342900" indent="-342900">
              <a:lnSpc>
                <a:spcPct val="90000"/>
              </a:lnSpc>
              <a:spcBef>
                <a:spcPct val="20000"/>
              </a:spcBef>
              <a:buFont typeface="Arial" pitchFamily="34" charset="0"/>
              <a:buChar char="•"/>
            </a:pPr>
            <a:r>
              <a:rPr lang="en-US" sz="2200" b="0" i="0">
                <a:effectLst/>
              </a:rPr>
              <a:t>The OCAI tool consists of six questions, each with four statements that describe different aspects of organizational culture. You have to allocate 100 points among the four statements, according to how well they match your current and preferred culture.</a:t>
            </a:r>
            <a:endParaRPr lang="en-US" sz="2200"/>
          </a:p>
          <a:p>
            <a:pPr marL="342900" indent="-342900">
              <a:lnSpc>
                <a:spcPct val="90000"/>
              </a:lnSpc>
              <a:spcBef>
                <a:spcPct val="20000"/>
              </a:spcBef>
              <a:buFont typeface="Arial" pitchFamily="34" charset="0"/>
              <a:buChar char="•"/>
            </a:pPr>
            <a:endParaRPr lang="en-US" sz="2200"/>
          </a:p>
          <a:p>
            <a:pPr marL="342900" indent="-342900">
              <a:lnSpc>
                <a:spcPct val="90000"/>
              </a:lnSpc>
              <a:spcBef>
                <a:spcPct val="20000"/>
              </a:spcBef>
              <a:buFont typeface="Arial" pitchFamily="34" charset="0"/>
              <a:buChar char="•"/>
            </a:pPr>
            <a:r>
              <a:rPr lang="en-US" sz="2200">
                <a:hlinkClick r:id="rId3">
                  <a:extLst>
                    <a:ext uri="{A12FA001-AC4F-418D-AE19-62706E023703}">
                      <ahyp:hlinkClr xmlns:ahyp="http://schemas.microsoft.com/office/drawing/2018/hyperlinkcolor" val="tx"/>
                    </a:ext>
                  </a:extLst>
                </a:hlinkClick>
              </a:rPr>
              <a:t>ocai_leaflet.pdf (ocai-online.com)</a:t>
            </a:r>
            <a:endParaRPr lang="en-US" sz="2200"/>
          </a:p>
        </p:txBody>
      </p:sp>
    </p:spTree>
    <p:extLst>
      <p:ext uri="{BB962C8B-B14F-4D97-AF65-F5344CB8AC3E}">
        <p14:creationId xmlns:p14="http://schemas.microsoft.com/office/powerpoint/2010/main" val="2733920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3EE7A4E-9B9F-9329-4E33-929B6A80B118}"/>
              </a:ext>
            </a:extLst>
          </p:cNvPr>
          <p:cNvPicPr>
            <a:picLocks noChangeAspect="1"/>
          </p:cNvPicPr>
          <p:nvPr/>
        </p:nvPicPr>
        <p:blipFill>
          <a:blip r:embed="rId2"/>
          <a:stretch>
            <a:fillRect/>
          </a:stretch>
        </p:blipFill>
        <p:spPr>
          <a:xfrm>
            <a:off x="942975" y="385762"/>
            <a:ext cx="7258050" cy="5800725"/>
          </a:xfrm>
          <a:prstGeom prst="rect">
            <a:avLst/>
          </a:prstGeom>
        </p:spPr>
      </p:pic>
    </p:spTree>
    <p:extLst>
      <p:ext uri="{BB962C8B-B14F-4D97-AF65-F5344CB8AC3E}">
        <p14:creationId xmlns:p14="http://schemas.microsoft.com/office/powerpoint/2010/main" val="3546911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FDC1E8F-1865-0BD7-8BE8-1A1115D7ECC4}"/>
              </a:ext>
            </a:extLst>
          </p:cNvPr>
          <p:cNvSpPr>
            <a:spLocks noGrp="1"/>
          </p:cNvSpPr>
          <p:nvPr>
            <p:ph type="title"/>
          </p:nvPr>
        </p:nvSpPr>
        <p:spPr>
          <a:xfrm>
            <a:off x="457200" y="274638"/>
            <a:ext cx="8229600" cy="1143000"/>
          </a:xfrm>
        </p:spPr>
        <p:txBody>
          <a:bodyPr>
            <a:normAutofit fontScale="90000"/>
          </a:bodyPr>
          <a:lstStyle/>
          <a:p>
            <a:r>
              <a:rPr lang="en-US" b="1" dirty="0"/>
              <a:t>The problem with measuring culture</a:t>
            </a:r>
          </a:p>
        </p:txBody>
      </p:sp>
      <p:sp>
        <p:nvSpPr>
          <p:cNvPr id="3" name="TextBox 2">
            <a:extLst>
              <a:ext uri="{FF2B5EF4-FFF2-40B4-BE49-F238E27FC236}">
                <a16:creationId xmlns:a16="http://schemas.microsoft.com/office/drawing/2014/main" id="{143570D1-E6BB-A87D-90F8-7FA7A9A64C72}"/>
              </a:ext>
            </a:extLst>
          </p:cNvPr>
          <p:cNvSpPr txBox="1"/>
          <p:nvPr/>
        </p:nvSpPr>
        <p:spPr>
          <a:xfrm>
            <a:off x="457200" y="1600201"/>
            <a:ext cx="8229600" cy="3917032"/>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b="0" i="0" dirty="0">
                <a:effectLst/>
              </a:rPr>
              <a:t>Culture surveys often misrepresent reality because they reduce a complex mix of subcultures, </a:t>
            </a:r>
            <a:r>
              <a:rPr lang="en-US" b="0" i="0" dirty="0" err="1">
                <a:effectLst/>
              </a:rPr>
              <a:t>behaviours</a:t>
            </a:r>
            <a:r>
              <a:rPr lang="en-US" b="0" i="0" dirty="0">
                <a:effectLst/>
              </a:rPr>
              <a:t> and unwritten rules into aggregate quantitative scores that do not capture what actually happens day to day.</a:t>
            </a:r>
          </a:p>
          <a:p>
            <a:pPr marL="342900" indent="-342900">
              <a:lnSpc>
                <a:spcPct val="90000"/>
              </a:lnSpc>
              <a:spcBef>
                <a:spcPct val="20000"/>
              </a:spcBef>
              <a:buFont typeface="Arial" pitchFamily="34" charset="0"/>
              <a:buChar char="•"/>
            </a:pPr>
            <a:r>
              <a:rPr lang="en-US" b="0" i="0" dirty="0">
                <a:effectLst/>
              </a:rPr>
              <a:t>Survey responses are frequently distorted: people self-report perceptions that may not match their </a:t>
            </a:r>
            <a:r>
              <a:rPr lang="en-US" b="0" i="0" dirty="0" err="1">
                <a:effectLst/>
              </a:rPr>
              <a:t>behaviour</a:t>
            </a:r>
            <a:r>
              <a:rPr lang="en-US" b="0" i="0" dirty="0">
                <a:effectLst/>
              </a:rPr>
              <a:t>, avoid revealing uncomfortable truths (for example around politics, bias or ethics), and may answer strategically when psychological safety is low.</a:t>
            </a:r>
          </a:p>
          <a:p>
            <a:pPr marL="342900" indent="-342900">
              <a:lnSpc>
                <a:spcPct val="90000"/>
              </a:lnSpc>
              <a:spcBef>
                <a:spcPct val="20000"/>
              </a:spcBef>
              <a:buFont typeface="Arial" pitchFamily="34" charset="0"/>
              <a:buChar char="•"/>
            </a:pPr>
            <a:r>
              <a:rPr lang="en-US" b="0" i="0" dirty="0">
                <a:effectLst/>
              </a:rPr>
              <a:t>Over-reliance on questionnaires, without rich qualitative methods and visible follow‑through on results, turns culture measurement into a tick-box exercise that misses emotional nuance, hides key issues and erodes employees’ belief that their input will lead to meaningful action.</a:t>
            </a:r>
          </a:p>
          <a:p>
            <a:pPr marL="342900" indent="-342900">
              <a:lnSpc>
                <a:spcPct val="90000"/>
              </a:lnSpc>
              <a:spcBef>
                <a:spcPct val="20000"/>
              </a:spcBef>
              <a:buFont typeface="Arial" pitchFamily="34" charset="0"/>
              <a:buChar char="•"/>
            </a:pPr>
            <a:endParaRPr lang="en-US" dirty="0"/>
          </a:p>
          <a:p>
            <a:pPr marL="0" lvl="8">
              <a:lnSpc>
                <a:spcPct val="90000"/>
              </a:lnSpc>
              <a:spcBef>
                <a:spcPct val="20000"/>
              </a:spcBef>
            </a:pPr>
            <a:r>
              <a:rPr lang="en-US" dirty="0"/>
              <a:t>						(Cooper, 2025)</a:t>
            </a:r>
            <a:endParaRPr lang="en-US" b="0" i="0" dirty="0">
              <a:effectLst/>
            </a:endParaRPr>
          </a:p>
        </p:txBody>
      </p:sp>
    </p:spTree>
    <p:extLst>
      <p:ext uri="{BB962C8B-B14F-4D97-AF65-F5344CB8AC3E}">
        <p14:creationId xmlns:p14="http://schemas.microsoft.com/office/powerpoint/2010/main" val="840614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884184-B1CE-E24A-9E40-1123CB8C37A6}"/>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Organisational behaviour</a:t>
            </a:r>
          </a:p>
        </p:txBody>
      </p:sp>
      <p:pic>
        <p:nvPicPr>
          <p:cNvPr id="3074" name="Picture 2" descr="Organizational Behavior ...">
            <a:extLst>
              <a:ext uri="{FF2B5EF4-FFF2-40B4-BE49-F238E27FC236}">
                <a16:creationId xmlns:a16="http://schemas.microsoft.com/office/drawing/2014/main" id="{4312F1CD-890A-1192-F692-D5D9E4221BE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l="8888" r="15278"/>
          <a:stretch>
            <a:fillRect/>
          </a:stretch>
        </p:blipFill>
        <p:spPr bwMode="auto">
          <a:xfrm>
            <a:off x="457200" y="1600201"/>
            <a:ext cx="4038600" cy="3989040"/>
          </a:xfrm>
          <a:prstGeom prst="rect">
            <a:avLst/>
          </a:prstGeom>
          <a:solidFill>
            <a:srgbClr val="FFFFFF"/>
          </a:solidFill>
        </p:spPr>
      </p:pic>
      <p:sp>
        <p:nvSpPr>
          <p:cNvPr id="4" name="TextBox 3">
            <a:extLst>
              <a:ext uri="{FF2B5EF4-FFF2-40B4-BE49-F238E27FC236}">
                <a16:creationId xmlns:a16="http://schemas.microsoft.com/office/drawing/2014/main" id="{C10045AF-A4FA-2196-D203-7CBE9A3D23B6}"/>
              </a:ext>
            </a:extLst>
          </p:cNvPr>
          <p:cNvSpPr txBox="1"/>
          <p:nvPr/>
        </p:nvSpPr>
        <p:spPr>
          <a:xfrm>
            <a:off x="4648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500" dirty="0" err="1"/>
              <a:t>Organisational</a:t>
            </a:r>
            <a:r>
              <a:rPr lang="en-US" sz="1500" dirty="0"/>
              <a:t> </a:t>
            </a:r>
            <a:r>
              <a:rPr lang="en-US" sz="1500" dirty="0" err="1"/>
              <a:t>behaviour</a:t>
            </a:r>
            <a:r>
              <a:rPr lang="en-US" sz="1500" dirty="0"/>
              <a:t> is usually studied in the context of </a:t>
            </a:r>
            <a:r>
              <a:rPr lang="en-US" sz="1500" dirty="0" err="1"/>
              <a:t>organisations</a:t>
            </a:r>
            <a:r>
              <a:rPr lang="en-US" sz="1500" dirty="0"/>
              <a:t> and </a:t>
            </a:r>
            <a:r>
              <a:rPr lang="en-US" sz="1500" dirty="0" err="1"/>
              <a:t>focussed</a:t>
            </a:r>
            <a:r>
              <a:rPr lang="en-US" sz="1500" dirty="0"/>
              <a:t> on the formal rather than informal dynamics within.</a:t>
            </a:r>
          </a:p>
          <a:p>
            <a:pPr marL="342900" indent="-342900">
              <a:lnSpc>
                <a:spcPct val="90000"/>
              </a:lnSpc>
              <a:spcBef>
                <a:spcPct val="20000"/>
              </a:spcBef>
              <a:buFont typeface="Arial" pitchFamily="34" charset="0"/>
              <a:buChar char="•"/>
            </a:pPr>
            <a:endParaRPr lang="en-US" sz="1500" dirty="0"/>
          </a:p>
          <a:p>
            <a:pPr marL="342900" indent="-342900">
              <a:lnSpc>
                <a:spcPct val="90000"/>
              </a:lnSpc>
              <a:spcBef>
                <a:spcPct val="20000"/>
              </a:spcBef>
              <a:buFont typeface="Arial" pitchFamily="34" charset="0"/>
              <a:buChar char="•"/>
            </a:pPr>
            <a:r>
              <a:rPr lang="en-US" sz="1500" dirty="0"/>
              <a:t>Many texts on </a:t>
            </a:r>
            <a:r>
              <a:rPr lang="en-US" sz="1500" dirty="0" err="1"/>
              <a:t>organisational</a:t>
            </a:r>
            <a:r>
              <a:rPr lang="en-US" sz="1500" dirty="0"/>
              <a:t> </a:t>
            </a:r>
            <a:r>
              <a:rPr lang="en-US" sz="1500" dirty="0" err="1"/>
              <a:t>behaviour</a:t>
            </a:r>
            <a:r>
              <a:rPr lang="en-US" sz="1500" dirty="0"/>
              <a:t> give more attention to managing and achieving ‘good </a:t>
            </a:r>
            <a:r>
              <a:rPr lang="en-US" sz="1500" dirty="0" err="1"/>
              <a:t>behaviour</a:t>
            </a:r>
            <a:r>
              <a:rPr lang="en-US" sz="1500" dirty="0"/>
              <a:t>’ while neglecting the everyday lived experience and the nature and reason behind so-called ‘</a:t>
            </a:r>
            <a:r>
              <a:rPr lang="en-US" sz="1500" dirty="0" err="1"/>
              <a:t>misbehaviour</a:t>
            </a:r>
            <a:r>
              <a:rPr lang="en-US" sz="1500" dirty="0"/>
              <a:t>’.</a:t>
            </a:r>
          </a:p>
          <a:p>
            <a:pPr marL="342900" indent="-342900">
              <a:lnSpc>
                <a:spcPct val="90000"/>
              </a:lnSpc>
              <a:spcBef>
                <a:spcPct val="20000"/>
              </a:spcBef>
              <a:buFont typeface="Arial" pitchFamily="34" charset="0"/>
              <a:buChar char="•"/>
            </a:pPr>
            <a:endParaRPr lang="en-US" sz="1500" dirty="0"/>
          </a:p>
          <a:p>
            <a:pPr marL="342900" indent="-342900">
              <a:lnSpc>
                <a:spcPct val="90000"/>
              </a:lnSpc>
              <a:spcBef>
                <a:spcPct val="20000"/>
              </a:spcBef>
              <a:buFont typeface="Arial" pitchFamily="34" charset="0"/>
              <a:buChar char="•"/>
            </a:pPr>
            <a:r>
              <a:rPr lang="en-US" sz="1500" dirty="0"/>
              <a:t>It is common to differentiate between ‘levels’ of interaction, dividing </a:t>
            </a:r>
            <a:r>
              <a:rPr lang="en-US" sz="1500" dirty="0" err="1"/>
              <a:t>behaviours</a:t>
            </a:r>
            <a:r>
              <a:rPr lang="en-US" sz="1500" dirty="0"/>
              <a:t> of ‘individuals’, ‘groups’ and the effects of ‘structure and processes’. </a:t>
            </a:r>
          </a:p>
        </p:txBody>
      </p:sp>
    </p:spTree>
    <p:extLst>
      <p:ext uri="{BB962C8B-B14F-4D97-AF65-F5344CB8AC3E}">
        <p14:creationId xmlns:p14="http://schemas.microsoft.com/office/powerpoint/2010/main" val="330102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1FAD3-E958-303B-1D68-BFCC29523F2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9B7205F-4A4D-A1C5-8C0C-ACEAE532024E}"/>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SCARF theory</a:t>
            </a:r>
          </a:p>
        </p:txBody>
      </p:sp>
      <p:sp>
        <p:nvSpPr>
          <p:cNvPr id="3" name="TextBox 2">
            <a:extLst>
              <a:ext uri="{FF2B5EF4-FFF2-40B4-BE49-F238E27FC236}">
                <a16:creationId xmlns:a16="http://schemas.microsoft.com/office/drawing/2014/main" id="{31DCCBCD-E540-86F0-5E84-E38FF2ACC514}"/>
              </a:ext>
            </a:extLst>
          </p:cNvPr>
          <p:cNvSpPr txBox="1"/>
          <p:nvPr/>
        </p:nvSpPr>
        <p:spPr>
          <a:xfrm>
            <a:off x="457200" y="1600201"/>
            <a:ext cx="4038600" cy="3989040"/>
          </a:xfrm>
          <a:prstGeom prst="rect">
            <a:avLst/>
          </a:prstGeom>
        </p:spPr>
        <p:txBody>
          <a:bodyPr vert="horz" lIns="91440" tIns="45720" rIns="91440" bIns="45720" rtlCol="0">
            <a:normAutofit lnSpcReduction="10000"/>
          </a:bodyPr>
          <a:lstStyle/>
          <a:p>
            <a:pPr>
              <a:lnSpc>
                <a:spcPct val="90000"/>
              </a:lnSpc>
              <a:spcBef>
                <a:spcPct val="20000"/>
              </a:spcBef>
            </a:pPr>
            <a:r>
              <a:rPr lang="en-US" b="1" dirty="0"/>
              <a:t>Status:</a:t>
            </a:r>
            <a:r>
              <a:rPr lang="en-US" dirty="0"/>
              <a:t> Our sense of importance and relative standing to others.</a:t>
            </a:r>
          </a:p>
          <a:p>
            <a:pPr>
              <a:lnSpc>
                <a:spcPct val="90000"/>
              </a:lnSpc>
              <a:spcBef>
                <a:spcPct val="20000"/>
              </a:spcBef>
            </a:pPr>
            <a:r>
              <a:rPr lang="en-US" b="1" dirty="0"/>
              <a:t>Certainty:</a:t>
            </a:r>
            <a:r>
              <a:rPr lang="en-US" dirty="0"/>
              <a:t> The need for clarity and predictability about the future.</a:t>
            </a:r>
          </a:p>
          <a:p>
            <a:pPr>
              <a:lnSpc>
                <a:spcPct val="90000"/>
              </a:lnSpc>
              <a:spcBef>
                <a:spcPct val="20000"/>
              </a:spcBef>
            </a:pPr>
            <a:r>
              <a:rPr lang="en-US" b="1" dirty="0"/>
              <a:t>Autonomy:</a:t>
            </a:r>
            <a:r>
              <a:rPr lang="en-US" dirty="0"/>
              <a:t> The feeling of having control over our own lives and decisions.</a:t>
            </a:r>
          </a:p>
          <a:p>
            <a:pPr>
              <a:lnSpc>
                <a:spcPct val="90000"/>
              </a:lnSpc>
              <a:spcBef>
                <a:spcPct val="20000"/>
              </a:spcBef>
            </a:pPr>
            <a:r>
              <a:rPr lang="en-US" b="1" dirty="0"/>
              <a:t>Relatedness:</a:t>
            </a:r>
            <a:r>
              <a:rPr lang="en-US" dirty="0"/>
              <a:t> Feeling safe and connected to others, like being part of a group.</a:t>
            </a:r>
          </a:p>
          <a:p>
            <a:pPr>
              <a:lnSpc>
                <a:spcPct val="90000"/>
              </a:lnSpc>
              <a:spcBef>
                <a:spcPct val="20000"/>
              </a:spcBef>
            </a:pPr>
            <a:r>
              <a:rPr lang="en-US" b="1" dirty="0"/>
              <a:t>Fairness:</a:t>
            </a:r>
            <a:r>
              <a:rPr lang="en-US" dirty="0"/>
              <a:t> The perception of equitable exchanges and just treatment. </a:t>
            </a:r>
          </a:p>
          <a:p>
            <a:pPr marL="342900" indent="-342900">
              <a:lnSpc>
                <a:spcPct val="90000"/>
              </a:lnSpc>
              <a:spcBef>
                <a:spcPct val="20000"/>
              </a:spcBef>
              <a:buFont typeface="Arial" pitchFamily="34" charset="0"/>
              <a:buChar char="•"/>
            </a:pPr>
            <a:endParaRPr lang="en-US" dirty="0"/>
          </a:p>
          <a:p>
            <a:pPr>
              <a:lnSpc>
                <a:spcPct val="90000"/>
              </a:lnSpc>
              <a:spcBef>
                <a:spcPct val="20000"/>
              </a:spcBef>
            </a:pPr>
            <a:r>
              <a:rPr lang="en-US" dirty="0"/>
              <a:t>Useful video can be found here: </a:t>
            </a:r>
            <a:r>
              <a:rPr lang="en-US" dirty="0">
                <a:hlinkClick r:id="rId3">
                  <a:extLst>
                    <a:ext uri="{A12FA001-AC4F-418D-AE19-62706E023703}">
                      <ahyp:hlinkClr xmlns:ahyp="http://schemas.microsoft.com/office/drawing/2018/hyperlinkcolor" val="tx"/>
                    </a:ext>
                  </a:extLst>
                </a:hlinkClick>
              </a:rPr>
              <a:t>https://youtu.be/iPfbqhMKo0c</a:t>
            </a:r>
            <a:r>
              <a:rPr lang="en-US" dirty="0"/>
              <a:t> </a:t>
            </a:r>
          </a:p>
        </p:txBody>
      </p:sp>
      <p:pic>
        <p:nvPicPr>
          <p:cNvPr id="4098" name="Picture 2" descr="The SCARF Model by David Rock ...">
            <a:extLst>
              <a:ext uri="{FF2B5EF4-FFF2-40B4-BE49-F238E27FC236}">
                <a16:creationId xmlns:a16="http://schemas.microsoft.com/office/drawing/2014/main" id="{3E42EC05-9DD6-D21E-B3BA-F8F3EA138FB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25753" y="2153195"/>
            <a:ext cx="4038600" cy="2261616"/>
          </a:xfrm>
          <a:prstGeom prst="rect">
            <a:avLst/>
          </a:prstGeom>
          <a:solidFill>
            <a:srgbClr val="FFFFFF"/>
          </a:solidFill>
        </p:spPr>
      </p:pic>
    </p:spTree>
    <p:extLst>
      <p:ext uri="{BB962C8B-B14F-4D97-AF65-F5344CB8AC3E}">
        <p14:creationId xmlns:p14="http://schemas.microsoft.com/office/powerpoint/2010/main" val="3822510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D5C2D-EFB1-D3BF-1558-FEE04088FF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6D874A0-CB46-E25B-9D1E-4BC32E994C84}"/>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a:latin typeface="+mj-lt"/>
                <a:ea typeface="+mj-ea"/>
                <a:cs typeface="+mj-cs"/>
              </a:rPr>
              <a:t>SCARF theory – Practical application</a:t>
            </a:r>
          </a:p>
        </p:txBody>
      </p:sp>
      <p:sp>
        <p:nvSpPr>
          <p:cNvPr id="3" name="TextBox 2">
            <a:extLst>
              <a:ext uri="{FF2B5EF4-FFF2-40B4-BE49-F238E27FC236}">
                <a16:creationId xmlns:a16="http://schemas.microsoft.com/office/drawing/2014/main" id="{C490BFC6-AA9B-114B-F70C-3FD57A877A40}"/>
              </a:ext>
            </a:extLst>
          </p:cNvPr>
          <p:cNvSpPr txBox="1"/>
          <p:nvPr/>
        </p:nvSpPr>
        <p:spPr>
          <a:xfrm>
            <a:off x="457200" y="1600201"/>
            <a:ext cx="8229600" cy="3917032"/>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endParaRPr lang="en-US" sz="2200" b="1"/>
          </a:p>
          <a:p>
            <a:pPr marL="342900" indent="-342900">
              <a:lnSpc>
                <a:spcPct val="90000"/>
              </a:lnSpc>
              <a:spcBef>
                <a:spcPct val="20000"/>
              </a:spcBef>
              <a:buFont typeface="Arial" pitchFamily="34" charset="0"/>
              <a:buChar char="•"/>
            </a:pPr>
            <a:r>
              <a:rPr lang="en-US" sz="2200" b="1"/>
              <a:t>Status Threat:</a:t>
            </a:r>
            <a:r>
              <a:rPr lang="en-US" sz="2200"/>
              <a:t> Mishandling feedback can feel like a threat to one's status, causing anger.</a:t>
            </a:r>
          </a:p>
          <a:p>
            <a:pPr marL="342900" indent="-342900">
              <a:lnSpc>
                <a:spcPct val="90000"/>
              </a:lnSpc>
              <a:spcBef>
                <a:spcPct val="20000"/>
              </a:spcBef>
              <a:buFont typeface="Arial" pitchFamily="34" charset="0"/>
              <a:buChar char="•"/>
            </a:pPr>
            <a:r>
              <a:rPr lang="en-US" sz="2200" b="1"/>
              <a:t>Certainty Reward:</a:t>
            </a:r>
            <a:r>
              <a:rPr lang="en-US" sz="2200"/>
              <a:t> Clear expectations provide certainty, making employees feel safer and more focused.</a:t>
            </a:r>
          </a:p>
          <a:p>
            <a:pPr marL="342900" indent="-342900">
              <a:lnSpc>
                <a:spcPct val="90000"/>
              </a:lnSpc>
              <a:spcBef>
                <a:spcPct val="20000"/>
              </a:spcBef>
              <a:buFont typeface="Arial" pitchFamily="34" charset="0"/>
              <a:buChar char="•"/>
            </a:pPr>
            <a:r>
              <a:rPr lang="en-US" sz="2200" b="1"/>
              <a:t>Autonomy Threat:</a:t>
            </a:r>
            <a:r>
              <a:rPr lang="en-US" sz="2200"/>
              <a:t> Micromanagement is a major threat to autonomy, while delegating tasks fosters it.</a:t>
            </a:r>
          </a:p>
          <a:p>
            <a:pPr marL="342900" indent="-342900">
              <a:lnSpc>
                <a:spcPct val="90000"/>
              </a:lnSpc>
              <a:spcBef>
                <a:spcPct val="20000"/>
              </a:spcBef>
              <a:buFont typeface="Arial" pitchFamily="34" charset="0"/>
              <a:buChar char="•"/>
            </a:pPr>
            <a:r>
              <a:rPr lang="en-US" sz="2200" b="1"/>
              <a:t>Relatedness Threat:</a:t>
            </a:r>
            <a:r>
              <a:rPr lang="en-US" sz="2200"/>
              <a:t> Being excluded threatens our need for connection, reducing collaboration.</a:t>
            </a:r>
          </a:p>
          <a:p>
            <a:pPr marL="342900" indent="-342900">
              <a:lnSpc>
                <a:spcPct val="90000"/>
              </a:lnSpc>
              <a:spcBef>
                <a:spcPct val="20000"/>
              </a:spcBef>
              <a:buFont typeface="Arial" pitchFamily="34" charset="0"/>
              <a:buChar char="•"/>
            </a:pPr>
            <a:r>
              <a:rPr lang="en-US" sz="2200" b="1"/>
              <a:t>Fairness Threat:</a:t>
            </a:r>
            <a:r>
              <a:rPr lang="en-US" sz="2200"/>
              <a:t> Perceived unfairness triggers strong negative reactions, highlighting the need for transparent rules. </a:t>
            </a:r>
          </a:p>
          <a:p>
            <a:pPr marL="342900" indent="-342900">
              <a:lnSpc>
                <a:spcPct val="90000"/>
              </a:lnSpc>
              <a:spcBef>
                <a:spcPct val="20000"/>
              </a:spcBef>
              <a:buFont typeface="Arial" pitchFamily="34" charset="0"/>
              <a:buChar char="•"/>
            </a:pPr>
            <a:endParaRPr lang="en-US" sz="2200"/>
          </a:p>
        </p:txBody>
      </p:sp>
    </p:spTree>
    <p:extLst>
      <p:ext uri="{BB962C8B-B14F-4D97-AF65-F5344CB8AC3E}">
        <p14:creationId xmlns:p14="http://schemas.microsoft.com/office/powerpoint/2010/main" val="1908279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9F113-B659-5E3B-1637-6483953D4DFF}"/>
              </a:ext>
            </a:extLst>
          </p:cNvPr>
          <p:cNvSpPr>
            <a:spLocks noGrp="1"/>
          </p:cNvSpPr>
          <p:nvPr>
            <p:ph type="title"/>
          </p:nvPr>
        </p:nvSpPr>
        <p:spPr/>
        <p:txBody>
          <a:bodyPr/>
          <a:lstStyle/>
          <a:p>
            <a:r>
              <a:rPr lang="en-GB" dirty="0"/>
              <a:t>Scenario analysis</a:t>
            </a:r>
          </a:p>
        </p:txBody>
      </p:sp>
      <p:pic>
        <p:nvPicPr>
          <p:cNvPr id="6146" name="Picture 2" descr="building group projects ...">
            <a:extLst>
              <a:ext uri="{FF2B5EF4-FFF2-40B4-BE49-F238E27FC236}">
                <a16:creationId xmlns:a16="http://schemas.microsoft.com/office/drawing/2014/main" id="{41CD430F-CE85-AA7C-49A3-43D99260FA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46130" y="1776328"/>
            <a:ext cx="5009272" cy="2903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376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FA044-8036-B066-CDFF-2B3FFF55BF7A}"/>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dirty="0">
                <a:latin typeface="+mj-lt"/>
                <a:ea typeface="+mj-ea"/>
                <a:cs typeface="+mj-cs"/>
              </a:rPr>
              <a:t>Structuration Theory (Giddens, 1984) (1)</a:t>
            </a:r>
          </a:p>
        </p:txBody>
      </p:sp>
      <p:sp>
        <p:nvSpPr>
          <p:cNvPr id="3" name="TextBox 2">
            <a:extLst>
              <a:ext uri="{FF2B5EF4-FFF2-40B4-BE49-F238E27FC236}">
                <a16:creationId xmlns:a16="http://schemas.microsoft.com/office/drawing/2014/main" id="{33ECDE11-3C61-5E56-053C-93C9895DF209}"/>
              </a:ext>
            </a:extLst>
          </p:cNvPr>
          <p:cNvSpPr txBox="1"/>
          <p:nvPr/>
        </p:nvSpPr>
        <p:spPr>
          <a:xfrm>
            <a:off x="457200" y="1600201"/>
            <a:ext cx="8229600" cy="3917032"/>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500" dirty="0"/>
              <a:t>The context in in which we exist frames how we behave, but it is also constituted by this activity: human activity is structured by its context , but at the same time this structural context is the outcome of the actions of humans (we create the structure).</a:t>
            </a:r>
          </a:p>
          <a:p>
            <a:pPr marL="342900" indent="-342900">
              <a:lnSpc>
                <a:spcPct val="90000"/>
              </a:lnSpc>
              <a:spcBef>
                <a:spcPct val="20000"/>
              </a:spcBef>
              <a:buFont typeface="Arial" pitchFamily="34" charset="0"/>
              <a:buChar char="•"/>
            </a:pPr>
            <a:endParaRPr lang="en-US" sz="2500" dirty="0"/>
          </a:p>
          <a:p>
            <a:pPr marL="342900" indent="-342900">
              <a:lnSpc>
                <a:spcPct val="90000"/>
              </a:lnSpc>
              <a:spcBef>
                <a:spcPct val="20000"/>
              </a:spcBef>
              <a:buFont typeface="Arial" pitchFamily="34" charset="0"/>
              <a:buChar char="•"/>
            </a:pPr>
            <a:r>
              <a:rPr lang="en-US" sz="2500" dirty="0"/>
              <a:t>Need to be mindful of how these co-evolve. Focus is often on people, but the context is important as it concerns the structure, culture, systems and technologies of an </a:t>
            </a:r>
            <a:r>
              <a:rPr lang="en-US" sz="2500" dirty="0" err="1"/>
              <a:t>organisation</a:t>
            </a:r>
            <a:r>
              <a:rPr lang="en-US" sz="2500" dirty="0"/>
              <a:t>.</a:t>
            </a:r>
          </a:p>
        </p:txBody>
      </p:sp>
    </p:spTree>
    <p:extLst>
      <p:ext uri="{BB962C8B-B14F-4D97-AF65-F5344CB8AC3E}">
        <p14:creationId xmlns:p14="http://schemas.microsoft.com/office/powerpoint/2010/main" val="1870447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E3F7D-51D6-B99F-AC4C-45F6F99C6B1C}"/>
              </a:ext>
            </a:extLst>
          </p:cNvPr>
          <p:cNvSpPr>
            <a:spLocks noGrp="1"/>
          </p:cNvSpPr>
          <p:nvPr>
            <p:ph type="title"/>
          </p:nvPr>
        </p:nvSpPr>
        <p:spPr/>
        <p:txBody>
          <a:bodyPr>
            <a:normAutofit fontScale="90000"/>
          </a:bodyPr>
          <a:lstStyle/>
          <a:p>
            <a:br>
              <a:rPr lang="en-US" b="1" dirty="0"/>
            </a:br>
            <a:r>
              <a:rPr lang="en-US" b="1" dirty="0"/>
              <a:t>Structuration Theory (Giddens, 1984) (2)</a:t>
            </a:r>
            <a:br>
              <a:rPr lang="en-US" b="1" dirty="0"/>
            </a:br>
            <a:endParaRPr lang="en-GB" dirty="0"/>
          </a:p>
        </p:txBody>
      </p:sp>
      <p:sp>
        <p:nvSpPr>
          <p:cNvPr id="3" name="Content Placeholder 2">
            <a:extLst>
              <a:ext uri="{FF2B5EF4-FFF2-40B4-BE49-F238E27FC236}">
                <a16:creationId xmlns:a16="http://schemas.microsoft.com/office/drawing/2014/main" id="{BC8C764D-0597-50A7-EA69-D8CC66E415E3}"/>
              </a:ext>
            </a:extLst>
          </p:cNvPr>
          <p:cNvSpPr>
            <a:spLocks noGrp="1"/>
          </p:cNvSpPr>
          <p:nvPr>
            <p:ph idx="1"/>
          </p:nvPr>
        </p:nvSpPr>
        <p:spPr/>
        <p:txBody>
          <a:bodyPr>
            <a:normAutofit fontScale="77500" lnSpcReduction="20000"/>
          </a:bodyPr>
          <a:lstStyle/>
          <a:p>
            <a:r>
              <a:rPr lang="en-GB" dirty="0"/>
              <a:t>Practical examples:</a:t>
            </a:r>
          </a:p>
          <a:p>
            <a:pPr lvl="1"/>
            <a:r>
              <a:rPr lang="en-GB" dirty="0"/>
              <a:t>Introducing a new performance‑management system does not change the organisation by itself; its impact depends on how managers and staff actually use it in conversations, feedback, and decisions, which either reproduces old power dynamics or enables more developmental, participative practices.​</a:t>
            </a:r>
          </a:p>
          <a:p>
            <a:pPr lvl="1"/>
            <a:r>
              <a:rPr lang="en-GB" dirty="0"/>
              <a:t>Flexible work policies illustrate the same logic: the written rule may allow flexibility, but the real “structure” is constituted through how line managers apply it, how peers react, and how employees negotiate their hours, which can either normalise flexibility or keep a culture of presenteeism intact</a:t>
            </a:r>
          </a:p>
          <a:p>
            <a:endParaRPr lang="en-GB" dirty="0"/>
          </a:p>
          <a:p>
            <a:pPr lvl="1"/>
            <a:endParaRPr lang="en-GB" dirty="0"/>
          </a:p>
        </p:txBody>
      </p:sp>
    </p:spTree>
    <p:extLst>
      <p:ext uri="{BB962C8B-B14F-4D97-AF65-F5344CB8AC3E}">
        <p14:creationId xmlns:p14="http://schemas.microsoft.com/office/powerpoint/2010/main" val="186463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1E7AC1-7788-8B3B-FE84-DC46DCC01045}"/>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Systems theory</a:t>
            </a:r>
          </a:p>
        </p:txBody>
      </p:sp>
      <p:sp>
        <p:nvSpPr>
          <p:cNvPr id="3" name="TextBox 2">
            <a:extLst>
              <a:ext uri="{FF2B5EF4-FFF2-40B4-BE49-F238E27FC236}">
                <a16:creationId xmlns:a16="http://schemas.microsoft.com/office/drawing/2014/main" id="{1FC6B7F0-A069-DC72-1E89-EDBCD82DE9CD}"/>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dirty="0"/>
              <a:t>Various divisions, units and teams  (the components) of a large </a:t>
            </a:r>
            <a:r>
              <a:rPr lang="en-US" dirty="0" err="1"/>
              <a:t>organisation</a:t>
            </a:r>
            <a:r>
              <a:rPr lang="en-US" dirty="0"/>
              <a:t> are seen to continually interact with and affect each other. In effect they behave collectively as a system. </a:t>
            </a:r>
          </a:p>
          <a:p>
            <a:pPr marL="342900" indent="-342900">
              <a:lnSpc>
                <a:spcPct val="90000"/>
              </a:lnSpc>
              <a:spcBef>
                <a:spcPct val="20000"/>
              </a:spcBef>
              <a:buFont typeface="Arial" pitchFamily="34" charset="0"/>
              <a:buChar char="•"/>
            </a:pPr>
            <a:endParaRPr lang="en-US" dirty="0"/>
          </a:p>
          <a:p>
            <a:pPr marL="342900" indent="-342900">
              <a:lnSpc>
                <a:spcPct val="90000"/>
              </a:lnSpc>
              <a:spcBef>
                <a:spcPct val="20000"/>
              </a:spcBef>
              <a:buFont typeface="Arial" pitchFamily="34" charset="0"/>
              <a:buChar char="•"/>
            </a:pPr>
            <a:r>
              <a:rPr lang="en-US" dirty="0"/>
              <a:t>Can help leaders to understand capacity constraints, meaning they are better placed to identify the resources needed for work to move effectively through the system and not apply resource in the wrong places.  </a:t>
            </a:r>
          </a:p>
          <a:p>
            <a:pPr marL="342900" indent="-342900">
              <a:lnSpc>
                <a:spcPct val="90000"/>
              </a:lnSpc>
              <a:spcBef>
                <a:spcPct val="20000"/>
              </a:spcBef>
              <a:buFont typeface="Arial" pitchFamily="34" charset="0"/>
              <a:buChar char="•"/>
            </a:pPr>
            <a:endParaRPr lang="en-US" dirty="0"/>
          </a:p>
        </p:txBody>
      </p:sp>
      <p:pic>
        <p:nvPicPr>
          <p:cNvPr id="5" name="Picture 4">
            <a:extLst>
              <a:ext uri="{FF2B5EF4-FFF2-40B4-BE49-F238E27FC236}">
                <a16:creationId xmlns:a16="http://schemas.microsoft.com/office/drawing/2014/main" id="{FF706490-9170-60E6-0070-90BC138D88CE}"/>
              </a:ext>
            </a:extLst>
          </p:cNvPr>
          <p:cNvPicPr>
            <a:picLocks noChangeAspect="1"/>
          </p:cNvPicPr>
          <p:nvPr/>
        </p:nvPicPr>
        <p:blipFill>
          <a:blip r:embed="rId3"/>
          <a:stretch>
            <a:fillRect/>
          </a:stretch>
        </p:blipFill>
        <p:spPr>
          <a:xfrm>
            <a:off x="4736977" y="1782589"/>
            <a:ext cx="4038600" cy="2665475"/>
          </a:xfrm>
          <a:prstGeom prst="rect">
            <a:avLst/>
          </a:prstGeom>
          <a:noFill/>
        </p:spPr>
      </p:pic>
      <p:sp>
        <p:nvSpPr>
          <p:cNvPr id="6" name="TextBox 5">
            <a:extLst>
              <a:ext uri="{FF2B5EF4-FFF2-40B4-BE49-F238E27FC236}">
                <a16:creationId xmlns:a16="http://schemas.microsoft.com/office/drawing/2014/main" id="{0867692B-4053-9863-1904-3A0D1722412A}"/>
              </a:ext>
            </a:extLst>
          </p:cNvPr>
          <p:cNvSpPr txBox="1"/>
          <p:nvPr/>
        </p:nvSpPr>
        <p:spPr>
          <a:xfrm>
            <a:off x="5864071" y="4813015"/>
            <a:ext cx="1784412" cy="369332"/>
          </a:xfrm>
          <a:prstGeom prst="rect">
            <a:avLst/>
          </a:prstGeom>
          <a:noFill/>
        </p:spPr>
        <p:txBody>
          <a:bodyPr wrap="square" rtlCol="0">
            <a:spAutoFit/>
          </a:bodyPr>
          <a:lstStyle/>
          <a:p>
            <a:r>
              <a:rPr lang="en-GB" dirty="0"/>
              <a:t>(Brooks, 2018)</a:t>
            </a:r>
          </a:p>
        </p:txBody>
      </p:sp>
    </p:spTree>
    <p:extLst>
      <p:ext uri="{BB962C8B-B14F-4D97-AF65-F5344CB8AC3E}">
        <p14:creationId xmlns:p14="http://schemas.microsoft.com/office/powerpoint/2010/main" val="1632406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1E7AC1-7788-8B3B-FE84-DC46DCC01045}"/>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dirty="0">
                <a:latin typeface="+mj-lt"/>
                <a:ea typeface="+mj-ea"/>
                <a:cs typeface="+mj-cs"/>
              </a:rPr>
              <a:t>Fiedler’s Contingency theory</a:t>
            </a:r>
          </a:p>
        </p:txBody>
      </p:sp>
      <p:sp>
        <p:nvSpPr>
          <p:cNvPr id="3" name="TextBox 2">
            <a:extLst>
              <a:ext uri="{FF2B5EF4-FFF2-40B4-BE49-F238E27FC236}">
                <a16:creationId xmlns:a16="http://schemas.microsoft.com/office/drawing/2014/main" id="{1FC6B7F0-A069-DC72-1E89-EDBCD82DE9CD}"/>
              </a:ext>
            </a:extLst>
          </p:cNvPr>
          <p:cNvSpPr txBox="1"/>
          <p:nvPr/>
        </p:nvSpPr>
        <p:spPr>
          <a:xfrm>
            <a:off x="457200" y="1600201"/>
            <a:ext cx="80772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dirty="0"/>
              <a:t>The contingency theory is that leadership </a:t>
            </a:r>
            <a:r>
              <a:rPr lang="en-US" dirty="0" err="1"/>
              <a:t>behaviour</a:t>
            </a:r>
            <a:r>
              <a:rPr lang="en-US" dirty="0"/>
              <a:t> interacts with the </a:t>
            </a:r>
            <a:r>
              <a:rPr lang="en-US" dirty="0" err="1"/>
              <a:t>favourableness</a:t>
            </a:r>
            <a:r>
              <a:rPr lang="en-US" dirty="0"/>
              <a:t> of a situation to determine effectiveness. </a:t>
            </a:r>
          </a:p>
          <a:p>
            <a:pPr marL="342900" indent="-342900">
              <a:lnSpc>
                <a:spcPct val="90000"/>
              </a:lnSpc>
              <a:spcBef>
                <a:spcPct val="20000"/>
              </a:spcBef>
              <a:buFont typeface="Arial" pitchFamily="34" charset="0"/>
              <a:buChar char="•"/>
            </a:pPr>
            <a:r>
              <a:rPr lang="en-US" dirty="0"/>
              <a:t>It argues that some situations are more </a:t>
            </a:r>
            <a:r>
              <a:rPr lang="en-US" dirty="0" err="1"/>
              <a:t>favourable</a:t>
            </a:r>
            <a:r>
              <a:rPr lang="en-US" dirty="0"/>
              <a:t> than others and, as a consequence, require different </a:t>
            </a:r>
            <a:r>
              <a:rPr lang="en-US" dirty="0" err="1"/>
              <a:t>behaviours</a:t>
            </a:r>
            <a:r>
              <a:rPr lang="en-US" dirty="0"/>
              <a:t>. </a:t>
            </a:r>
          </a:p>
          <a:p>
            <a:pPr marL="342900" indent="-342900">
              <a:lnSpc>
                <a:spcPct val="90000"/>
              </a:lnSpc>
              <a:spcBef>
                <a:spcPct val="20000"/>
              </a:spcBef>
              <a:buFont typeface="Arial" pitchFamily="34" charset="0"/>
              <a:buChar char="•"/>
            </a:pPr>
            <a:r>
              <a:rPr lang="en-US" dirty="0"/>
              <a:t>Requires the assessment of both the leader’s style and three broad characteristics of the situation or context:</a:t>
            </a:r>
          </a:p>
          <a:p>
            <a:pPr marL="342900" indent="-342900">
              <a:lnSpc>
                <a:spcPct val="90000"/>
              </a:lnSpc>
              <a:spcBef>
                <a:spcPct val="20000"/>
              </a:spcBef>
              <a:buFont typeface="Arial" pitchFamily="34" charset="0"/>
              <a:buChar char="•"/>
            </a:pPr>
            <a:endParaRPr lang="en-US" dirty="0"/>
          </a:p>
          <a:p>
            <a:pPr>
              <a:lnSpc>
                <a:spcPct val="90000"/>
              </a:lnSpc>
              <a:spcBef>
                <a:spcPct val="20000"/>
              </a:spcBef>
            </a:pPr>
            <a:r>
              <a:rPr lang="en-US" dirty="0"/>
              <a:t>	</a:t>
            </a:r>
          </a:p>
          <a:p>
            <a:pPr>
              <a:lnSpc>
                <a:spcPct val="90000"/>
              </a:lnSpc>
              <a:spcBef>
                <a:spcPct val="20000"/>
              </a:spcBef>
            </a:pPr>
            <a:endParaRPr lang="en-US" dirty="0"/>
          </a:p>
          <a:p>
            <a:pPr>
              <a:lnSpc>
                <a:spcPct val="90000"/>
              </a:lnSpc>
              <a:spcBef>
                <a:spcPct val="20000"/>
              </a:spcBef>
            </a:pPr>
            <a:endParaRPr lang="en-US" dirty="0"/>
          </a:p>
          <a:p>
            <a:pPr>
              <a:lnSpc>
                <a:spcPct val="90000"/>
              </a:lnSpc>
              <a:spcBef>
                <a:spcPct val="20000"/>
              </a:spcBef>
            </a:pPr>
            <a:endParaRPr lang="en-US" dirty="0"/>
          </a:p>
          <a:p>
            <a:pPr>
              <a:lnSpc>
                <a:spcPct val="90000"/>
              </a:lnSpc>
              <a:spcBef>
                <a:spcPct val="20000"/>
              </a:spcBef>
            </a:pPr>
            <a:r>
              <a:rPr lang="en-US" dirty="0"/>
              <a:t>						(Brooks, 2018)</a:t>
            </a:r>
          </a:p>
          <a:p>
            <a:pPr marL="342900" indent="-342900">
              <a:lnSpc>
                <a:spcPct val="90000"/>
              </a:lnSpc>
              <a:spcBef>
                <a:spcPct val="20000"/>
              </a:spcBef>
              <a:buFont typeface="Arial" pitchFamily="34" charset="0"/>
              <a:buChar char="•"/>
            </a:pPr>
            <a:endParaRPr lang="en-US" dirty="0"/>
          </a:p>
        </p:txBody>
      </p:sp>
      <p:pic>
        <p:nvPicPr>
          <p:cNvPr id="6" name="Content Placeholder 5">
            <a:extLst>
              <a:ext uri="{FF2B5EF4-FFF2-40B4-BE49-F238E27FC236}">
                <a16:creationId xmlns:a16="http://schemas.microsoft.com/office/drawing/2014/main" id="{C2CF7932-3159-7BF5-8AC4-B79DFAFE32AF}"/>
              </a:ext>
            </a:extLst>
          </p:cNvPr>
          <p:cNvPicPr>
            <a:picLocks noGrp="1" noChangeAspect="1"/>
          </p:cNvPicPr>
          <p:nvPr>
            <p:ph sz="half" idx="2"/>
          </p:nvPr>
        </p:nvPicPr>
        <p:blipFill>
          <a:blip r:embed="rId3"/>
          <a:stretch>
            <a:fillRect/>
          </a:stretch>
        </p:blipFill>
        <p:spPr>
          <a:xfrm>
            <a:off x="1113407" y="3429000"/>
            <a:ext cx="6450977" cy="1109844"/>
          </a:xfrm>
          <a:prstGeom prst="rect">
            <a:avLst/>
          </a:prstGeom>
        </p:spPr>
      </p:pic>
    </p:spTree>
    <p:extLst>
      <p:ext uri="{BB962C8B-B14F-4D97-AF65-F5344CB8AC3E}">
        <p14:creationId xmlns:p14="http://schemas.microsoft.com/office/powerpoint/2010/main" val="1738548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BABA2-94AA-EE74-C7A0-D2E66ADBA9F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44213A1-B364-1018-0719-89BB5D79381F}"/>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dirty="0">
                <a:latin typeface="+mj-lt"/>
                <a:ea typeface="+mj-ea"/>
                <a:cs typeface="+mj-cs"/>
              </a:rPr>
              <a:t>Contingency theory and leadership</a:t>
            </a:r>
          </a:p>
        </p:txBody>
      </p:sp>
      <p:sp>
        <p:nvSpPr>
          <p:cNvPr id="3" name="TextBox 2">
            <a:extLst>
              <a:ext uri="{FF2B5EF4-FFF2-40B4-BE49-F238E27FC236}">
                <a16:creationId xmlns:a16="http://schemas.microsoft.com/office/drawing/2014/main" id="{3B824A7C-E03B-2962-FD59-8AF71376FB5C}"/>
              </a:ext>
            </a:extLst>
          </p:cNvPr>
          <p:cNvSpPr txBox="1"/>
          <p:nvPr/>
        </p:nvSpPr>
        <p:spPr>
          <a:xfrm>
            <a:off x="457200" y="1600201"/>
            <a:ext cx="8229600" cy="3917032"/>
          </a:xfrm>
          <a:prstGeom prst="rect">
            <a:avLst/>
          </a:prstGeom>
        </p:spPr>
        <p:txBody>
          <a:bodyPr vert="horz" lIns="91440" tIns="45720" rIns="91440" bIns="45720" rtlCol="0">
            <a:normAutofit lnSpcReduction="10000"/>
          </a:bodyPr>
          <a:lstStyle/>
          <a:p>
            <a:pPr marL="457200" indent="-457200">
              <a:buFont typeface="Arial" panose="020B0604020202020204" pitchFamily="34" charset="0"/>
              <a:buChar char="•"/>
            </a:pPr>
            <a:r>
              <a:rPr lang="en-GB" sz="2800" dirty="0"/>
              <a:t>To lead their team well and encourage desired behaviours managers need to adapt their leadership style to the current situation or delegate some of their leadership responsibilities to a co-worker.</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Range of factors impact: maturity level of employees, relationships between colleagues, company policies, standards of behaviour.</a:t>
            </a:r>
          </a:p>
          <a:p>
            <a:pPr>
              <a:lnSpc>
                <a:spcPct val="90000"/>
              </a:lnSpc>
              <a:spcBef>
                <a:spcPct val="20000"/>
              </a:spcBef>
            </a:pPr>
            <a:endParaRPr lang="en-US" sz="2500" dirty="0"/>
          </a:p>
        </p:txBody>
      </p:sp>
    </p:spTree>
    <p:extLst>
      <p:ext uri="{BB962C8B-B14F-4D97-AF65-F5344CB8AC3E}">
        <p14:creationId xmlns:p14="http://schemas.microsoft.com/office/powerpoint/2010/main" val="10497092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0585BA-7013-8CFE-E291-A60537A5BC3A}"/>
              </a:ext>
            </a:extLst>
          </p:cNvPr>
          <p:cNvPicPr>
            <a:picLocks noChangeAspect="1"/>
          </p:cNvPicPr>
          <p:nvPr/>
        </p:nvPicPr>
        <p:blipFill>
          <a:blip r:embed="rId3"/>
          <a:stretch>
            <a:fillRect/>
          </a:stretch>
        </p:blipFill>
        <p:spPr>
          <a:xfrm>
            <a:off x="898071" y="582227"/>
            <a:ext cx="6955971" cy="4554745"/>
          </a:xfrm>
          <a:prstGeom prst="rect">
            <a:avLst/>
          </a:prstGeom>
        </p:spPr>
      </p:pic>
    </p:spTree>
    <p:extLst>
      <p:ext uri="{BB962C8B-B14F-4D97-AF65-F5344CB8AC3E}">
        <p14:creationId xmlns:p14="http://schemas.microsoft.com/office/powerpoint/2010/main" val="3051479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1E7AC1-7788-8B3B-FE84-DC46DCC01045}"/>
              </a:ext>
            </a:extLst>
          </p:cNvPr>
          <p:cNvSpPr txBox="1"/>
          <p:nvPr/>
        </p:nvSpPr>
        <p:spPr>
          <a:xfrm>
            <a:off x="3204865" y="794656"/>
            <a:ext cx="2587311" cy="523220"/>
          </a:xfrm>
          <a:prstGeom prst="rect">
            <a:avLst/>
          </a:prstGeom>
          <a:noFill/>
        </p:spPr>
        <p:txBody>
          <a:bodyPr wrap="none" rtlCol="0">
            <a:spAutoFit/>
          </a:bodyPr>
          <a:lstStyle/>
          <a:p>
            <a:r>
              <a:rPr lang="en-GB" sz="2800" b="1" dirty="0"/>
              <a:t>Critical theory</a:t>
            </a:r>
          </a:p>
        </p:txBody>
      </p:sp>
      <p:sp>
        <p:nvSpPr>
          <p:cNvPr id="3" name="TextBox 2">
            <a:extLst>
              <a:ext uri="{FF2B5EF4-FFF2-40B4-BE49-F238E27FC236}">
                <a16:creationId xmlns:a16="http://schemas.microsoft.com/office/drawing/2014/main" id="{1FC6B7F0-A069-DC72-1E89-EDBCD82DE9CD}"/>
              </a:ext>
            </a:extLst>
          </p:cNvPr>
          <p:cNvSpPr txBox="1"/>
          <p:nvPr/>
        </p:nvSpPr>
        <p:spPr>
          <a:xfrm>
            <a:off x="914398" y="1317876"/>
            <a:ext cx="7168243"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Critical theorists argue if we are able to understand the nature of organisation practices through a critical lens, we are better placed to make choices and find ways of working that empower those in the organisation who have traditionally been disempowered.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Interested in the practices and processes that sustain the power relations are infused in both the formal and informal dynamics of the organisation. Both deliberate acts and unintentional acts that have the same goal.</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2189124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23486A-4D15-7D19-E344-02644CC24CB6}"/>
              </a:ext>
            </a:extLst>
          </p:cNvPr>
          <p:cNvPicPr>
            <a:picLocks noChangeAspect="1"/>
          </p:cNvPicPr>
          <p:nvPr/>
        </p:nvPicPr>
        <p:blipFill>
          <a:blip r:embed="rId3"/>
          <a:stretch>
            <a:fillRect/>
          </a:stretch>
        </p:blipFill>
        <p:spPr>
          <a:xfrm>
            <a:off x="0" y="293531"/>
            <a:ext cx="9144000" cy="2515365"/>
          </a:xfrm>
          <a:prstGeom prst="rect">
            <a:avLst/>
          </a:prstGeom>
        </p:spPr>
      </p:pic>
      <p:pic>
        <p:nvPicPr>
          <p:cNvPr id="7" name="Picture 6">
            <a:extLst>
              <a:ext uri="{FF2B5EF4-FFF2-40B4-BE49-F238E27FC236}">
                <a16:creationId xmlns:a16="http://schemas.microsoft.com/office/drawing/2014/main" id="{C17E8D24-38C5-59D9-05C5-993D16323403}"/>
              </a:ext>
            </a:extLst>
          </p:cNvPr>
          <p:cNvPicPr>
            <a:picLocks noChangeAspect="1"/>
          </p:cNvPicPr>
          <p:nvPr/>
        </p:nvPicPr>
        <p:blipFill>
          <a:blip r:embed="rId4"/>
          <a:stretch>
            <a:fillRect/>
          </a:stretch>
        </p:blipFill>
        <p:spPr>
          <a:xfrm>
            <a:off x="0" y="2956016"/>
            <a:ext cx="9144000" cy="2415540"/>
          </a:xfrm>
          <a:prstGeom prst="rect">
            <a:avLst/>
          </a:prstGeom>
        </p:spPr>
      </p:pic>
    </p:spTree>
    <p:extLst>
      <p:ext uri="{BB962C8B-B14F-4D97-AF65-F5344CB8AC3E}">
        <p14:creationId xmlns:p14="http://schemas.microsoft.com/office/powerpoint/2010/main" val="1227950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1E7AC1-7788-8B3B-FE84-DC46DCC01045}"/>
              </a:ext>
            </a:extLst>
          </p:cNvPr>
          <p:cNvSpPr txBox="1"/>
          <p:nvPr/>
        </p:nvSpPr>
        <p:spPr>
          <a:xfrm>
            <a:off x="3204865" y="794656"/>
            <a:ext cx="3282630" cy="523220"/>
          </a:xfrm>
          <a:prstGeom prst="rect">
            <a:avLst/>
          </a:prstGeom>
          <a:noFill/>
        </p:spPr>
        <p:txBody>
          <a:bodyPr wrap="none" rtlCol="0">
            <a:spAutoFit/>
          </a:bodyPr>
          <a:lstStyle/>
          <a:p>
            <a:r>
              <a:rPr lang="en-GB" sz="2800" b="1" dirty="0"/>
              <a:t>Personality theory</a:t>
            </a:r>
          </a:p>
        </p:txBody>
      </p:sp>
      <p:sp>
        <p:nvSpPr>
          <p:cNvPr id="3" name="TextBox 2">
            <a:extLst>
              <a:ext uri="{FF2B5EF4-FFF2-40B4-BE49-F238E27FC236}">
                <a16:creationId xmlns:a16="http://schemas.microsoft.com/office/drawing/2014/main" id="{1FC6B7F0-A069-DC72-1E89-EDBCD82DE9CD}"/>
              </a:ext>
            </a:extLst>
          </p:cNvPr>
          <p:cNvSpPr txBox="1"/>
          <p:nvPr/>
        </p:nvSpPr>
        <p:spPr>
          <a:xfrm>
            <a:off x="914398" y="1317876"/>
            <a:ext cx="7168243" cy="3754874"/>
          </a:xfrm>
          <a:prstGeom prst="rect">
            <a:avLst/>
          </a:prstGeom>
          <a:noFill/>
        </p:spPr>
        <p:txBody>
          <a:bodyPr wrap="square" rtlCol="0">
            <a:spAutoFit/>
          </a:bodyPr>
          <a:lstStyle/>
          <a:p>
            <a:pPr marL="342900" indent="-342900">
              <a:buFont typeface="Arial" panose="020B0604020202020204" pitchFamily="34" charset="0"/>
              <a:buChar char="•"/>
            </a:pPr>
            <a:r>
              <a:rPr lang="en-GB" dirty="0"/>
              <a:t>Implicit theory – affect thinking, actions and the way in which behaviour of the self and others is perceived. </a:t>
            </a:r>
          </a:p>
          <a:p>
            <a:pPr marL="342900" indent="-342900">
              <a:buFont typeface="Arial" panose="020B0604020202020204" pitchFamily="34" charset="0"/>
              <a:buChar char="•"/>
            </a:pPr>
            <a:r>
              <a:rPr lang="en-GB" dirty="0"/>
              <a:t>4 major personality perspectives: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endParaRPr lang="en-GB" sz="2000" dirty="0"/>
          </a:p>
          <a:p>
            <a:r>
              <a:rPr lang="en-GB" sz="2000" dirty="0"/>
              <a:t>  </a:t>
            </a:r>
          </a:p>
        </p:txBody>
      </p:sp>
      <p:pic>
        <p:nvPicPr>
          <p:cNvPr id="7" name="Picture 6">
            <a:extLst>
              <a:ext uri="{FF2B5EF4-FFF2-40B4-BE49-F238E27FC236}">
                <a16:creationId xmlns:a16="http://schemas.microsoft.com/office/drawing/2014/main" id="{DD633A63-1682-F22F-3EEA-0AA34DA9A20D}"/>
              </a:ext>
            </a:extLst>
          </p:cNvPr>
          <p:cNvPicPr>
            <a:picLocks noChangeAspect="1"/>
          </p:cNvPicPr>
          <p:nvPr/>
        </p:nvPicPr>
        <p:blipFill>
          <a:blip r:embed="rId3"/>
          <a:stretch>
            <a:fillRect/>
          </a:stretch>
        </p:blipFill>
        <p:spPr>
          <a:xfrm>
            <a:off x="2315256" y="2349249"/>
            <a:ext cx="4513487" cy="3190875"/>
          </a:xfrm>
          <a:prstGeom prst="rect">
            <a:avLst/>
          </a:prstGeom>
        </p:spPr>
      </p:pic>
    </p:spTree>
    <p:extLst>
      <p:ext uri="{BB962C8B-B14F-4D97-AF65-F5344CB8AC3E}">
        <p14:creationId xmlns:p14="http://schemas.microsoft.com/office/powerpoint/2010/main" val="7331243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1E7AC1-7788-8B3B-FE84-DC46DCC01045}"/>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dirty="0">
                <a:latin typeface="+mj-lt"/>
                <a:ea typeface="+mj-ea"/>
                <a:cs typeface="+mj-cs"/>
              </a:rPr>
              <a:t>The Big Five (Lim, 2025) (1)</a:t>
            </a:r>
          </a:p>
        </p:txBody>
      </p:sp>
      <p:sp>
        <p:nvSpPr>
          <p:cNvPr id="5" name="TextBox 4">
            <a:extLst>
              <a:ext uri="{FF2B5EF4-FFF2-40B4-BE49-F238E27FC236}">
                <a16:creationId xmlns:a16="http://schemas.microsoft.com/office/drawing/2014/main" id="{E1DBACDC-F77A-BE88-B4D9-B3D570E4A213}"/>
              </a:ext>
            </a:extLst>
          </p:cNvPr>
          <p:cNvSpPr txBox="1"/>
          <p:nvPr/>
        </p:nvSpPr>
        <p:spPr>
          <a:xfrm>
            <a:off x="457200" y="1600201"/>
            <a:ext cx="4673600" cy="3989040"/>
          </a:xfrm>
          <a:prstGeom prst="rect">
            <a:avLst/>
          </a:prstGeom>
        </p:spPr>
        <p:txBody>
          <a:bodyPr vert="horz" lIns="91440" tIns="45720" rIns="91440" bIns="45720" rtlCol="0">
            <a:normAutofit lnSpcReduction="10000"/>
          </a:bodyPr>
          <a:lstStyle/>
          <a:p>
            <a:pPr>
              <a:lnSpc>
                <a:spcPct val="90000"/>
              </a:lnSpc>
              <a:spcBef>
                <a:spcPct val="20000"/>
              </a:spcBef>
            </a:pPr>
            <a:endParaRPr lang="en-US" dirty="0"/>
          </a:p>
          <a:p>
            <a:pPr marL="342900" indent="-342900">
              <a:lnSpc>
                <a:spcPct val="90000"/>
              </a:lnSpc>
              <a:spcBef>
                <a:spcPct val="20000"/>
              </a:spcBef>
              <a:buFont typeface="Arial" pitchFamily="34" charset="0"/>
              <a:buChar char="•"/>
            </a:pPr>
            <a:r>
              <a:rPr lang="en-US" dirty="0"/>
              <a:t>First identified by Fiske (1949).</a:t>
            </a:r>
          </a:p>
          <a:p>
            <a:pPr marL="342900" indent="-342900">
              <a:lnSpc>
                <a:spcPct val="90000"/>
              </a:lnSpc>
              <a:spcBef>
                <a:spcPct val="20000"/>
              </a:spcBef>
              <a:buFont typeface="Arial" pitchFamily="34" charset="0"/>
              <a:buChar char="•"/>
            </a:pPr>
            <a:r>
              <a:rPr lang="en-GB" dirty="0"/>
              <a:t>These traits describe an individual’s behaviour, emotions, and thinking patterns, and are often used to </a:t>
            </a:r>
            <a:r>
              <a:rPr lang="en-GB" dirty="0" err="1"/>
              <a:t>predictt</a:t>
            </a:r>
            <a:r>
              <a:rPr lang="en-GB" dirty="0"/>
              <a:t> life outcomes like job performance </a:t>
            </a:r>
            <a:r>
              <a:rPr lang="en-GB" dirty="0" err="1"/>
              <a:t>andd</a:t>
            </a:r>
            <a:r>
              <a:rPr lang="en-GB" dirty="0"/>
              <a:t> well-being.</a:t>
            </a:r>
          </a:p>
          <a:p>
            <a:pPr>
              <a:lnSpc>
                <a:spcPct val="90000"/>
              </a:lnSpc>
              <a:spcBef>
                <a:spcPct val="20000"/>
              </a:spcBef>
            </a:pPr>
            <a:endParaRPr lang="en-US" dirty="0"/>
          </a:p>
          <a:p>
            <a:pPr marL="342900" indent="-342900">
              <a:lnSpc>
                <a:spcPct val="90000"/>
              </a:lnSpc>
              <a:spcBef>
                <a:spcPct val="20000"/>
              </a:spcBef>
              <a:buFont typeface="Arial" pitchFamily="34" charset="0"/>
              <a:buChar char="•"/>
            </a:pPr>
            <a:r>
              <a:rPr lang="en-US" dirty="0"/>
              <a:t>How do the 5 traits present themselves in practice? </a:t>
            </a:r>
          </a:p>
          <a:p>
            <a:pPr marL="342900" indent="-342900">
              <a:lnSpc>
                <a:spcPct val="90000"/>
              </a:lnSpc>
              <a:spcBef>
                <a:spcPct val="20000"/>
              </a:spcBef>
              <a:buFont typeface="Arial" pitchFamily="34" charset="0"/>
              <a:buChar char="•"/>
            </a:pPr>
            <a:r>
              <a:rPr lang="en-US" dirty="0"/>
              <a:t>What are the important attributes of effective members of your team or </a:t>
            </a:r>
            <a:r>
              <a:rPr lang="en-US" dirty="0" err="1"/>
              <a:t>organisation</a:t>
            </a:r>
            <a:r>
              <a:rPr lang="en-US" dirty="0"/>
              <a:t>? </a:t>
            </a:r>
          </a:p>
          <a:p>
            <a:pPr marL="342900" indent="-342900">
              <a:lnSpc>
                <a:spcPct val="90000"/>
              </a:lnSpc>
              <a:spcBef>
                <a:spcPct val="20000"/>
              </a:spcBef>
              <a:buFont typeface="Arial" pitchFamily="34" charset="0"/>
              <a:buChar char="•"/>
            </a:pPr>
            <a:r>
              <a:rPr lang="en-US" dirty="0"/>
              <a:t>Do you think these are still relevant in today’s workplace?</a:t>
            </a:r>
          </a:p>
        </p:txBody>
      </p:sp>
      <p:pic>
        <p:nvPicPr>
          <p:cNvPr id="1026" name="Picture 2" descr="Big 5 Personality Traits: The 5-Factor Model of Personality">
            <a:extLst>
              <a:ext uri="{FF2B5EF4-FFF2-40B4-BE49-F238E27FC236}">
                <a16:creationId xmlns:a16="http://schemas.microsoft.com/office/drawing/2014/main" id="{C936E083-F813-ED27-EE89-FD4E2CDFA6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30800" y="1268759"/>
            <a:ext cx="3989040" cy="3989040"/>
          </a:xfrm>
          <a:prstGeom prst="rect">
            <a:avLst/>
          </a:prstGeom>
          <a:solidFill>
            <a:srgbClr val="FFFFFF"/>
          </a:solidFill>
        </p:spPr>
      </p:pic>
    </p:spTree>
    <p:extLst>
      <p:ext uri="{BB962C8B-B14F-4D97-AF65-F5344CB8AC3E}">
        <p14:creationId xmlns:p14="http://schemas.microsoft.com/office/powerpoint/2010/main" val="3170852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F0370EC5-0529-0D14-93BB-EEDA101CEEFA}"/>
              </a:ext>
            </a:extLst>
          </p:cNvPr>
          <p:cNvSpPr>
            <a:spLocks noGrp="1"/>
          </p:cNvSpPr>
          <p:nvPr>
            <p:ph type="title"/>
          </p:nvPr>
        </p:nvSpPr>
        <p:spPr>
          <a:xfrm>
            <a:off x="457200" y="274638"/>
            <a:ext cx="8229600" cy="1143000"/>
          </a:xfrm>
        </p:spPr>
        <p:txBody>
          <a:bodyPr/>
          <a:lstStyle/>
          <a:p>
            <a:r>
              <a:rPr lang="en-US" dirty="0"/>
              <a:t>The Big Five (Lim, 2025) (2)</a:t>
            </a:r>
          </a:p>
        </p:txBody>
      </p:sp>
      <p:pic>
        <p:nvPicPr>
          <p:cNvPr id="2050" name="Picture 2">
            <a:extLst>
              <a:ext uri="{FF2B5EF4-FFF2-40B4-BE49-F238E27FC236}">
                <a16:creationId xmlns:a16="http://schemas.microsoft.com/office/drawing/2014/main" id="{C751975B-D475-F4CE-FC1B-8802959A682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54968" y="1600201"/>
            <a:ext cx="7834064" cy="3917032"/>
          </a:xfrm>
          <a:prstGeom prst="rect">
            <a:avLst/>
          </a:prstGeom>
          <a:solidFill>
            <a:srgbClr val="FFFFFF"/>
          </a:solidFill>
        </p:spPr>
      </p:pic>
    </p:spTree>
    <p:extLst>
      <p:ext uri="{BB962C8B-B14F-4D97-AF65-F5344CB8AC3E}">
        <p14:creationId xmlns:p14="http://schemas.microsoft.com/office/powerpoint/2010/main" val="2458689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6486594-5A21-81D7-1545-15D8B9CAFBAF}"/>
              </a:ext>
            </a:extLst>
          </p:cNvPr>
          <p:cNvSpPr>
            <a:spLocks noGrp="1"/>
          </p:cNvSpPr>
          <p:nvPr>
            <p:ph type="title"/>
          </p:nvPr>
        </p:nvSpPr>
        <p:spPr>
          <a:xfrm>
            <a:off x="457200" y="274638"/>
            <a:ext cx="8229600" cy="1143000"/>
          </a:xfrm>
        </p:spPr>
        <p:txBody>
          <a:bodyPr/>
          <a:lstStyle/>
          <a:p>
            <a:r>
              <a:rPr lang="en-US" b="1" dirty="0"/>
              <a:t>Personality at work</a:t>
            </a:r>
          </a:p>
        </p:txBody>
      </p:sp>
      <p:pic>
        <p:nvPicPr>
          <p:cNvPr id="3" name="Picture 2">
            <a:extLst>
              <a:ext uri="{FF2B5EF4-FFF2-40B4-BE49-F238E27FC236}">
                <a16:creationId xmlns:a16="http://schemas.microsoft.com/office/drawing/2014/main" id="{DB1B5860-F426-CFAD-560F-905B607DEA4C}"/>
              </a:ext>
            </a:extLst>
          </p:cNvPr>
          <p:cNvPicPr>
            <a:picLocks noChangeAspect="1"/>
          </p:cNvPicPr>
          <p:nvPr/>
        </p:nvPicPr>
        <p:blipFill>
          <a:blip r:embed="rId3"/>
          <a:stretch>
            <a:fillRect/>
          </a:stretch>
        </p:blipFill>
        <p:spPr>
          <a:xfrm>
            <a:off x="654968" y="1600201"/>
            <a:ext cx="7834064" cy="3917032"/>
          </a:xfrm>
          <a:prstGeom prst="rect">
            <a:avLst/>
          </a:prstGeom>
          <a:noFill/>
        </p:spPr>
      </p:pic>
    </p:spTree>
    <p:extLst>
      <p:ext uri="{BB962C8B-B14F-4D97-AF65-F5344CB8AC3E}">
        <p14:creationId xmlns:p14="http://schemas.microsoft.com/office/powerpoint/2010/main" val="860116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54F53-74D7-A772-6787-3640C0E88BDB}"/>
              </a:ext>
            </a:extLst>
          </p:cNvPr>
          <p:cNvSpPr>
            <a:spLocks noGrp="1"/>
          </p:cNvSpPr>
          <p:nvPr>
            <p:ph type="title"/>
          </p:nvPr>
        </p:nvSpPr>
        <p:spPr>
          <a:xfrm>
            <a:off x="-287867" y="197767"/>
            <a:ext cx="9736667" cy="1143000"/>
          </a:xfrm>
        </p:spPr>
        <p:txBody>
          <a:bodyPr>
            <a:normAutofit fontScale="90000"/>
          </a:bodyPr>
          <a:lstStyle/>
          <a:p>
            <a:r>
              <a:rPr lang="en-GB" b="1" dirty="0"/>
              <a:t>Why personality matters? </a:t>
            </a:r>
            <a:br>
              <a:rPr lang="en-GB" b="1" dirty="0"/>
            </a:br>
            <a:r>
              <a:rPr lang="en-GB" b="1" dirty="0"/>
              <a:t>(Adda, 2025</a:t>
            </a:r>
            <a:r>
              <a:rPr lang="en-GB" dirty="0"/>
              <a:t>)</a:t>
            </a:r>
          </a:p>
        </p:txBody>
      </p:sp>
      <p:sp>
        <p:nvSpPr>
          <p:cNvPr id="3" name="Content Placeholder 2">
            <a:extLst>
              <a:ext uri="{FF2B5EF4-FFF2-40B4-BE49-F238E27FC236}">
                <a16:creationId xmlns:a16="http://schemas.microsoft.com/office/drawing/2014/main" id="{B1E7A432-B395-3C82-5B15-4C51D8190EB7}"/>
              </a:ext>
            </a:extLst>
          </p:cNvPr>
          <p:cNvSpPr>
            <a:spLocks noGrp="1"/>
          </p:cNvSpPr>
          <p:nvPr>
            <p:ph idx="1"/>
          </p:nvPr>
        </p:nvSpPr>
        <p:spPr/>
        <p:txBody>
          <a:bodyPr>
            <a:normAutofit fontScale="85000" lnSpcReduction="10000"/>
          </a:bodyPr>
          <a:lstStyle/>
          <a:p>
            <a:r>
              <a:rPr lang="en-GB" dirty="0"/>
              <a:t>Personality is the key differentiator in an AI‑driven workplace, because traits such as critical thinking, creativity, empathy and individuality cannot be authentically replicated by machines and risk being eroded if organisations over‑rely on tools like ChatGPT.</a:t>
            </a:r>
          </a:p>
          <a:p>
            <a:r>
              <a:rPr lang="en-GB" dirty="0"/>
              <a:t>AI can simulate warmth or insight but cannot genuinely reproduce human personality, so understanding and valuing diverse styles becomes a strategic advantage.</a:t>
            </a:r>
          </a:p>
        </p:txBody>
      </p:sp>
    </p:spTree>
    <p:extLst>
      <p:ext uri="{BB962C8B-B14F-4D97-AF65-F5344CB8AC3E}">
        <p14:creationId xmlns:p14="http://schemas.microsoft.com/office/powerpoint/2010/main" val="5229993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50CA079-903D-95C9-B1EF-83C57F4429CA}"/>
              </a:ext>
            </a:extLst>
          </p:cNvPr>
          <p:cNvSpPr>
            <a:spLocks noGrp="1"/>
          </p:cNvSpPr>
          <p:nvPr>
            <p:ph type="title"/>
          </p:nvPr>
        </p:nvSpPr>
        <p:spPr>
          <a:xfrm>
            <a:off x="457200" y="274638"/>
            <a:ext cx="8229600" cy="1143000"/>
          </a:xfrm>
        </p:spPr>
        <p:txBody>
          <a:bodyPr/>
          <a:lstStyle/>
          <a:p>
            <a:r>
              <a:rPr lang="en-US" dirty="0"/>
              <a:t>Personality and performance</a:t>
            </a:r>
          </a:p>
        </p:txBody>
      </p:sp>
      <p:pic>
        <p:nvPicPr>
          <p:cNvPr id="3" name="Picture 2">
            <a:extLst>
              <a:ext uri="{FF2B5EF4-FFF2-40B4-BE49-F238E27FC236}">
                <a16:creationId xmlns:a16="http://schemas.microsoft.com/office/drawing/2014/main" id="{A8720F9D-A5DF-98AA-DC4E-CB16DE8730D6}"/>
              </a:ext>
            </a:extLst>
          </p:cNvPr>
          <p:cNvPicPr>
            <a:picLocks noChangeAspect="1"/>
          </p:cNvPicPr>
          <p:nvPr/>
        </p:nvPicPr>
        <p:blipFill>
          <a:blip r:embed="rId3"/>
          <a:stretch>
            <a:fillRect/>
          </a:stretch>
        </p:blipFill>
        <p:spPr>
          <a:xfrm>
            <a:off x="471488" y="1417638"/>
            <a:ext cx="8229600" cy="3641597"/>
          </a:xfrm>
          <a:prstGeom prst="rect">
            <a:avLst/>
          </a:prstGeom>
          <a:noFill/>
        </p:spPr>
      </p:pic>
      <p:sp>
        <p:nvSpPr>
          <p:cNvPr id="4" name="TextBox 3">
            <a:extLst>
              <a:ext uri="{FF2B5EF4-FFF2-40B4-BE49-F238E27FC236}">
                <a16:creationId xmlns:a16="http://schemas.microsoft.com/office/drawing/2014/main" id="{BB8B86E1-3C83-F9FD-D12E-A497CB781717}"/>
              </a:ext>
            </a:extLst>
          </p:cNvPr>
          <p:cNvSpPr txBox="1"/>
          <p:nvPr/>
        </p:nvSpPr>
        <p:spPr>
          <a:xfrm>
            <a:off x="1543051" y="5059235"/>
            <a:ext cx="4572000" cy="461665"/>
          </a:xfrm>
          <a:prstGeom prst="rect">
            <a:avLst/>
          </a:prstGeom>
          <a:noFill/>
        </p:spPr>
        <p:txBody>
          <a:bodyPr wrap="square">
            <a:spAutoFit/>
          </a:bodyPr>
          <a:lstStyle/>
          <a:p>
            <a:r>
              <a:rPr lang="en-GB" sz="2400"/>
              <a:t>	What </a:t>
            </a:r>
            <a:r>
              <a:rPr lang="en-GB" sz="2400" dirty="0"/>
              <a:t>about introversion?</a:t>
            </a:r>
          </a:p>
        </p:txBody>
      </p:sp>
    </p:spTree>
    <p:extLst>
      <p:ext uri="{BB962C8B-B14F-4D97-AF65-F5344CB8AC3E}">
        <p14:creationId xmlns:p14="http://schemas.microsoft.com/office/powerpoint/2010/main" val="2432831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9D16AC-12B3-DB4E-7FE6-9AC4A5F0A2F2}"/>
              </a:ext>
            </a:extLst>
          </p:cNvPr>
          <p:cNvSpPr txBox="1"/>
          <p:nvPr/>
        </p:nvSpPr>
        <p:spPr>
          <a:xfrm>
            <a:off x="1288870" y="1108948"/>
            <a:ext cx="6662056" cy="1661993"/>
          </a:xfrm>
          <a:prstGeom prst="rect">
            <a:avLst/>
          </a:prstGeom>
          <a:noFill/>
        </p:spPr>
        <p:txBody>
          <a:bodyPr wrap="square">
            <a:spAutoFit/>
          </a:bodyPr>
          <a:lstStyle/>
          <a:p>
            <a:pPr algn="ctr"/>
            <a:r>
              <a:rPr lang="en-US" sz="2800" b="1" dirty="0"/>
              <a:t>Personality and </a:t>
            </a:r>
            <a:r>
              <a:rPr lang="en-US" sz="2800" b="1" dirty="0" err="1"/>
              <a:t>organisational</a:t>
            </a:r>
            <a:r>
              <a:rPr lang="en-US" sz="2800" b="1" dirty="0"/>
              <a:t> </a:t>
            </a:r>
            <a:r>
              <a:rPr lang="en-US" sz="2800" b="1" dirty="0" err="1"/>
              <a:t>behaviour</a:t>
            </a:r>
            <a:endParaRPr lang="en-US" sz="2800" b="1" dirty="0"/>
          </a:p>
          <a:p>
            <a:endParaRPr lang="en-US" sz="2800" b="1" dirty="0"/>
          </a:p>
          <a:p>
            <a:endParaRPr lang="en-GB" dirty="0"/>
          </a:p>
        </p:txBody>
      </p:sp>
      <p:sp>
        <p:nvSpPr>
          <p:cNvPr id="5" name="TextBox 4">
            <a:extLst>
              <a:ext uri="{FF2B5EF4-FFF2-40B4-BE49-F238E27FC236}">
                <a16:creationId xmlns:a16="http://schemas.microsoft.com/office/drawing/2014/main" id="{79D54613-156D-03AC-F834-CB02F430BCE9}"/>
              </a:ext>
            </a:extLst>
          </p:cNvPr>
          <p:cNvSpPr txBox="1"/>
          <p:nvPr/>
        </p:nvSpPr>
        <p:spPr>
          <a:xfrm>
            <a:off x="905691" y="1788438"/>
            <a:ext cx="6949439" cy="2954655"/>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Leadership - </a:t>
            </a:r>
            <a:r>
              <a:rPr lang="en-GB" sz="2400" dirty="0">
                <a:hlinkClick r:id="rId3"/>
              </a:rPr>
              <a:t>HR Magazine - Dyslexic employee wins tribunal after bosses mocked writing</a:t>
            </a:r>
            <a:endParaRPr lang="en-GB" sz="2400" dirty="0"/>
          </a:p>
          <a:p>
            <a:pPr marL="285750" indent="-285750">
              <a:buFont typeface="Arial" panose="020B0604020202020204" pitchFamily="34" charset="0"/>
              <a:buChar char="•"/>
            </a:pPr>
            <a:r>
              <a:rPr lang="en-GB" sz="2400" dirty="0"/>
              <a:t>Teamwork - </a:t>
            </a:r>
            <a:r>
              <a:rPr lang="en-GB" sz="2400" dirty="0">
                <a:hlinkClick r:id="rId4"/>
              </a:rPr>
              <a:t>Third of workers hiding ‘secret skills’ from employers, professional body says (peoplemanagement.co.uk)</a:t>
            </a:r>
            <a:endParaRPr lang="en-GB" sz="2400" dirty="0"/>
          </a:p>
          <a:p>
            <a:pPr marL="285750" indent="-285750">
              <a:buFont typeface="Arial" panose="020B0604020202020204" pitchFamily="34" charset="0"/>
              <a:buChar char="•"/>
            </a:pPr>
            <a:r>
              <a:rPr lang="en-GB" sz="2400" dirty="0"/>
              <a:t>Job attitudes – satisfaction and commitment</a:t>
            </a:r>
          </a:p>
        </p:txBody>
      </p:sp>
    </p:spTree>
    <p:extLst>
      <p:ext uri="{BB962C8B-B14F-4D97-AF65-F5344CB8AC3E}">
        <p14:creationId xmlns:p14="http://schemas.microsoft.com/office/powerpoint/2010/main" val="4160933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2A1009-F978-32F0-1125-0F8C351CE57B}"/>
              </a:ext>
            </a:extLst>
          </p:cNvPr>
          <p:cNvSpPr txBox="1"/>
          <p:nvPr/>
        </p:nvSpPr>
        <p:spPr>
          <a:xfrm>
            <a:off x="609600" y="1351508"/>
            <a:ext cx="8534400" cy="4154984"/>
          </a:xfrm>
          <a:prstGeom prst="rect">
            <a:avLst/>
          </a:prstGeom>
          <a:noFill/>
        </p:spPr>
        <p:txBody>
          <a:bodyPr wrap="square">
            <a:spAutoFit/>
          </a:bodyPr>
          <a:lstStyle/>
          <a:p>
            <a:r>
              <a:rPr lang="en-GB" sz="2400" dirty="0"/>
              <a:t>Personality is one aspect of individual differences.</a:t>
            </a:r>
          </a:p>
          <a:p>
            <a:r>
              <a:rPr lang="en-GB" sz="2400" dirty="0"/>
              <a:t>• Cognitive ability </a:t>
            </a:r>
          </a:p>
          <a:p>
            <a:r>
              <a:rPr lang="en-GB" sz="2400" dirty="0"/>
              <a:t>• Motivation</a:t>
            </a:r>
          </a:p>
          <a:p>
            <a:r>
              <a:rPr lang="en-GB" sz="2400" dirty="0"/>
              <a:t>• Vocational interests</a:t>
            </a:r>
          </a:p>
          <a:p>
            <a:endParaRPr lang="en-GB" sz="2400" dirty="0"/>
          </a:p>
          <a:p>
            <a:r>
              <a:rPr lang="en-GB" sz="2400" dirty="0"/>
              <a:t>Adda (2025) recommends integrating personality profiling into talent and learning systems. What are your thoughts on this? Discuss the advantages and disadvantages. </a:t>
            </a:r>
          </a:p>
          <a:p>
            <a:endParaRPr lang="en-GB" sz="2400" dirty="0"/>
          </a:p>
          <a:p>
            <a:r>
              <a:rPr lang="en-GB" sz="2400" dirty="0"/>
              <a:t>Useful article: </a:t>
            </a:r>
            <a:r>
              <a:rPr lang="en-GB" sz="2400" dirty="0">
                <a:hlinkClick r:id="rId3"/>
              </a:rPr>
              <a:t>Personality tests reveal job fit for information systems roles | CIPD | CIPD</a:t>
            </a:r>
            <a:endParaRPr lang="en-GB" sz="2400" dirty="0"/>
          </a:p>
        </p:txBody>
      </p:sp>
      <p:sp>
        <p:nvSpPr>
          <p:cNvPr id="4" name="TextBox 3">
            <a:extLst>
              <a:ext uri="{FF2B5EF4-FFF2-40B4-BE49-F238E27FC236}">
                <a16:creationId xmlns:a16="http://schemas.microsoft.com/office/drawing/2014/main" id="{AFD5EBF2-9BC6-AD34-D202-D6893AB39779}"/>
              </a:ext>
            </a:extLst>
          </p:cNvPr>
          <p:cNvSpPr txBox="1"/>
          <p:nvPr/>
        </p:nvSpPr>
        <p:spPr>
          <a:xfrm>
            <a:off x="1490132" y="744774"/>
            <a:ext cx="6519333" cy="1077218"/>
          </a:xfrm>
          <a:prstGeom prst="rect">
            <a:avLst/>
          </a:prstGeom>
          <a:noFill/>
        </p:spPr>
        <p:txBody>
          <a:bodyPr wrap="square">
            <a:spAutoFit/>
          </a:bodyPr>
          <a:lstStyle/>
          <a:p>
            <a:pPr algn="ctr"/>
            <a:r>
              <a:rPr lang="en-US" sz="2800" b="1" dirty="0"/>
              <a:t>Personality and individual differences</a:t>
            </a:r>
          </a:p>
          <a:p>
            <a:endParaRPr lang="en-US" dirty="0"/>
          </a:p>
          <a:p>
            <a:endParaRPr lang="en-GB" dirty="0"/>
          </a:p>
        </p:txBody>
      </p:sp>
    </p:spTree>
    <p:extLst>
      <p:ext uri="{BB962C8B-B14F-4D97-AF65-F5344CB8AC3E}">
        <p14:creationId xmlns:p14="http://schemas.microsoft.com/office/powerpoint/2010/main" val="3550922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A885D9-14D9-D662-4F11-AA0A33B1EBD6}"/>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a:latin typeface="+mj-lt"/>
                <a:ea typeface="+mj-ea"/>
                <a:cs typeface="+mj-cs"/>
              </a:rPr>
              <a:t>Case Law</a:t>
            </a:r>
          </a:p>
        </p:txBody>
      </p:sp>
      <p:sp>
        <p:nvSpPr>
          <p:cNvPr id="5" name="TextBox 4">
            <a:extLst>
              <a:ext uri="{FF2B5EF4-FFF2-40B4-BE49-F238E27FC236}">
                <a16:creationId xmlns:a16="http://schemas.microsoft.com/office/drawing/2014/main" id="{476BDD65-8BFD-FC59-8E94-1FF3DE40EC45}"/>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200"/>
              <a:t>Perkin v St George’s Healthcare NHS Trust 2005</a:t>
            </a:r>
          </a:p>
          <a:p>
            <a:pPr marL="342900" indent="-342900">
              <a:lnSpc>
                <a:spcPct val="90000"/>
              </a:lnSpc>
              <a:spcBef>
                <a:spcPct val="20000"/>
              </a:spcBef>
              <a:buFont typeface="Arial" pitchFamily="34" charset="0"/>
              <a:buChar char="•"/>
            </a:pPr>
            <a:r>
              <a:rPr lang="en-US" sz="2200"/>
              <a:t>The Court of Appeal held that a dismissal as a result of an employee’s difficult personality was a potentially fair dismissal for “some other substantial reason”</a:t>
            </a:r>
          </a:p>
          <a:p>
            <a:pPr marL="342900" indent="-342900">
              <a:lnSpc>
                <a:spcPct val="90000"/>
              </a:lnSpc>
              <a:spcBef>
                <a:spcPct val="20000"/>
              </a:spcBef>
              <a:buFont typeface="Arial" pitchFamily="34" charset="0"/>
              <a:buChar char="•"/>
            </a:pPr>
            <a:r>
              <a:rPr lang="en-US" sz="2200"/>
              <a:t>Fair dismissal can be reached if an employee-manager relationship has irreversibly broken down.</a:t>
            </a:r>
          </a:p>
        </p:txBody>
      </p:sp>
      <p:pic>
        <p:nvPicPr>
          <p:cNvPr id="8194" name="Picture 2" descr="What is case law? How many types of ...">
            <a:extLst>
              <a:ext uri="{FF2B5EF4-FFF2-40B4-BE49-F238E27FC236}">
                <a16:creationId xmlns:a16="http://schemas.microsoft.com/office/drawing/2014/main" id="{2E4E348B-E265-975B-0369-C444A7F872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336214"/>
            <a:ext cx="4038600" cy="2517014"/>
          </a:xfrm>
          <a:prstGeom prst="rect">
            <a:avLst/>
          </a:prstGeom>
          <a:solidFill>
            <a:srgbClr val="FFFFFF"/>
          </a:solidFill>
        </p:spPr>
      </p:pic>
    </p:spTree>
    <p:extLst>
      <p:ext uri="{BB962C8B-B14F-4D97-AF65-F5344CB8AC3E}">
        <p14:creationId xmlns:p14="http://schemas.microsoft.com/office/powerpoint/2010/main" val="6388616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5BF4E-B1DA-CAA9-75C3-533268B794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017EFAC-3BC2-230F-204B-D04583640102}"/>
              </a:ext>
            </a:extLst>
          </p:cNvPr>
          <p:cNvSpPr txBox="1"/>
          <p:nvPr/>
        </p:nvSpPr>
        <p:spPr>
          <a:xfrm>
            <a:off x="571500" y="574217"/>
            <a:ext cx="8001000" cy="1508105"/>
          </a:xfrm>
          <a:prstGeom prst="rect">
            <a:avLst/>
          </a:prstGeom>
          <a:noFill/>
        </p:spPr>
        <p:txBody>
          <a:bodyPr wrap="square">
            <a:spAutoFit/>
          </a:bodyPr>
          <a:lstStyle/>
          <a:p>
            <a:pPr algn="ctr"/>
            <a:r>
              <a:rPr lang="en-US" sz="2800" b="1" dirty="0"/>
              <a:t>How should HR handle workplace mistakes without harming culture? (Clemo, 2025)</a:t>
            </a:r>
          </a:p>
          <a:p>
            <a:endParaRPr lang="en-US" dirty="0"/>
          </a:p>
          <a:p>
            <a:endParaRPr lang="en-GB" dirty="0"/>
          </a:p>
        </p:txBody>
      </p:sp>
      <p:sp>
        <p:nvSpPr>
          <p:cNvPr id="5" name="TextBox 4">
            <a:extLst>
              <a:ext uri="{FF2B5EF4-FFF2-40B4-BE49-F238E27FC236}">
                <a16:creationId xmlns:a16="http://schemas.microsoft.com/office/drawing/2014/main" id="{B20DC9E5-8751-42C9-C1C0-29C6B931C6F4}"/>
              </a:ext>
            </a:extLst>
          </p:cNvPr>
          <p:cNvSpPr txBox="1"/>
          <p:nvPr/>
        </p:nvSpPr>
        <p:spPr>
          <a:xfrm>
            <a:off x="745237" y="1594050"/>
            <a:ext cx="8070289" cy="4154984"/>
          </a:xfrm>
          <a:prstGeom prst="rect">
            <a:avLst/>
          </a:prstGeom>
          <a:noFill/>
        </p:spPr>
        <p:txBody>
          <a:bodyPr wrap="square">
            <a:spAutoFit/>
          </a:bodyPr>
          <a:lstStyle/>
          <a:p>
            <a:pPr algn="l">
              <a:buFont typeface="Arial" panose="020B0604020202020204" pitchFamily="34" charset="0"/>
              <a:buChar char="•"/>
            </a:pPr>
            <a:r>
              <a:rPr lang="en-GB" sz="2400" b="0" i="0" dirty="0">
                <a:effectLst/>
                <a:latin typeface="fkGroteskNeue"/>
              </a:rPr>
              <a:t> Investigate mistakes calmly and fairly, looking at systems, context and the individual, and give employees a chance to respond.</a:t>
            </a:r>
          </a:p>
          <a:p>
            <a:pPr algn="l">
              <a:buFont typeface="Arial" panose="020B0604020202020204" pitchFamily="34" charset="0"/>
              <a:buChar char="•"/>
            </a:pPr>
            <a:r>
              <a:rPr lang="en-GB" sz="2400" b="0" i="0" dirty="0">
                <a:effectLst/>
                <a:latin typeface="fkGroteskNeue"/>
              </a:rPr>
              <a:t> Use informal resolution for minor errors; rushed, punitive action can damage trust, culture and increase legal and discrimination risks.</a:t>
            </a:r>
          </a:p>
          <a:p>
            <a:pPr algn="l">
              <a:buFont typeface="Arial" panose="020B0604020202020204" pitchFamily="34" charset="0"/>
              <a:buChar char="•"/>
            </a:pPr>
            <a:r>
              <a:rPr lang="en-GB" sz="2400" b="0" i="0" dirty="0">
                <a:effectLst/>
                <a:latin typeface="fkGroteskNeue"/>
              </a:rPr>
              <a:t> Foster an open culture where staff feel safe to admit errors, avoiding blame, public shaming and positioning HR as the “villain”.</a:t>
            </a:r>
          </a:p>
          <a:p>
            <a:pPr algn="l">
              <a:buFont typeface="Arial" panose="020B0604020202020204" pitchFamily="34" charset="0"/>
              <a:buChar char="•"/>
            </a:pPr>
            <a:r>
              <a:rPr lang="en-GB" sz="2400" b="0" i="0" dirty="0">
                <a:effectLst/>
                <a:latin typeface="fkGroteskNeue"/>
              </a:rPr>
              <a:t> After incidents, retrain and clarify processes so expectations are clear and similar mistakes are less likely to recur.</a:t>
            </a:r>
          </a:p>
        </p:txBody>
      </p:sp>
    </p:spTree>
    <p:extLst>
      <p:ext uri="{BB962C8B-B14F-4D97-AF65-F5344CB8AC3E}">
        <p14:creationId xmlns:p14="http://schemas.microsoft.com/office/powerpoint/2010/main" val="21721110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93391"/>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01188" y="1871395"/>
            <a:ext cx="8032093" cy="3539430"/>
          </a:xfrm>
          <a:prstGeom prst="rect">
            <a:avLst/>
          </a:prstGeom>
          <a:noFill/>
        </p:spPr>
        <p:txBody>
          <a:bodyPr wrap="square">
            <a:spAutoFit/>
          </a:bodyPr>
          <a:lstStyle/>
          <a:p>
            <a:pPr marL="285750" indent="-285750">
              <a:buFont typeface="Arial" panose="020B0604020202020204" pitchFamily="34" charset="0"/>
              <a:buChar char="•"/>
            </a:pPr>
            <a:r>
              <a:rPr lang="en-GB" sz="3200" dirty="0"/>
              <a:t>Models to explain organisational behaviour.</a:t>
            </a:r>
          </a:p>
          <a:p>
            <a:pPr marL="285750" indent="-285750">
              <a:buFont typeface="Arial" panose="020B0604020202020204" pitchFamily="34" charset="0"/>
              <a:buChar char="•"/>
            </a:pPr>
            <a:r>
              <a:rPr lang="en-GB" sz="3200" dirty="0"/>
              <a:t>Different theories about human behaviour.</a:t>
            </a:r>
          </a:p>
          <a:p>
            <a:endParaRPr lang="en-GB" sz="3200" dirty="0"/>
          </a:p>
          <a:p>
            <a:r>
              <a:rPr lang="en-GB" sz="3200" dirty="0"/>
              <a:t>Next week – Guest speakers from LSN Diffusion and human behaviour continued.</a:t>
            </a:r>
          </a:p>
        </p:txBody>
      </p:sp>
    </p:spTree>
    <p:extLst>
      <p:ext uri="{BB962C8B-B14F-4D97-AF65-F5344CB8AC3E}">
        <p14:creationId xmlns:p14="http://schemas.microsoft.com/office/powerpoint/2010/main" val="17395276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9622A31320B9544A6C628E4AE2498DB" ma:contentTypeVersion="8" ma:contentTypeDescription="Create a new document." ma:contentTypeScope="" ma:versionID="39c50b0fc520e8f43afe295a971c7e33">
  <xsd:schema xmlns:xsd="http://www.w3.org/2001/XMLSchema" xmlns:xs="http://www.w3.org/2001/XMLSchema" xmlns:p="http://schemas.microsoft.com/office/2006/metadata/properties" xmlns:ns3="b9b8939a-c332-4a81-98bf-6a848f0dd367" xmlns:ns4="b732b44b-7b88-40e5-b4b0-b8f436b9a7df" targetNamespace="http://schemas.microsoft.com/office/2006/metadata/properties" ma:root="true" ma:fieldsID="c8c1ce280bfc0d698f762ca9a111dc81" ns3:_="" ns4:_="">
    <xsd:import namespace="b9b8939a-c332-4a81-98bf-6a848f0dd367"/>
    <xsd:import namespace="b732b44b-7b88-40e5-b4b0-b8f436b9a7d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9b8939a-c332-4a81-98bf-6a848f0dd36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732b44b-7b88-40e5-b4b0-b8f436b9a7d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b732b44b-7b88-40e5-b4b0-b8f436b9a7df">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_activity xmlns="b9b8939a-c332-4a81-98bf-6a848f0dd36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E8B415-B721-4049-AEF9-C3D76E341B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9b8939a-c332-4a81-98bf-6a848f0dd367"/>
    <ds:schemaRef ds:uri="b732b44b-7b88-40e5-b4b0-b8f436b9a7d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b732b44b-7b88-40e5-b4b0-b8f436b9a7df"/>
    <ds:schemaRef ds:uri="http://purl.org/dc/elements/1.1/"/>
    <ds:schemaRef ds:uri="http://www.w3.org/XML/1998/namespace"/>
    <ds:schemaRef ds:uri="http://purl.org/dc/terms/"/>
    <ds:schemaRef ds:uri="http://schemas.microsoft.com/office/infopath/2007/PartnerControls"/>
    <ds:schemaRef ds:uri="b9b8939a-c332-4a81-98bf-6a848f0dd367"/>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7280</Words>
  <Application>Microsoft Office PowerPoint</Application>
  <PresentationFormat>On-screen Show (4:3)</PresentationFormat>
  <Paragraphs>372</Paragraphs>
  <Slides>33</Slides>
  <Notes>31</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33</vt:i4>
      </vt:variant>
    </vt:vector>
  </HeadingPairs>
  <TitlesOfParts>
    <vt:vector size="49" baseType="lpstr">
      <vt:lpstr>-apple-system</vt:lpstr>
      <vt:lpstr>BlsW-Lt</vt:lpstr>
      <vt:lpstr>BlsW-Rg</vt:lpstr>
      <vt:lpstr>ElsevierGulliver</vt:lpstr>
      <vt:lpstr>fkGroteskNeue</vt:lpstr>
      <vt:lpstr>garamond-premier-pro</vt:lpstr>
      <vt:lpstr>Google Sans</vt:lpstr>
      <vt:lpstr>Myriad Pro</vt:lpstr>
      <vt:lpstr>proxima-nova</vt:lpstr>
      <vt:lpstr>Arial</vt:lpstr>
      <vt:lpstr>Calibri</vt:lpstr>
      <vt:lpstr>Georgia</vt:lpstr>
      <vt:lpstr>Libre Franklin</vt:lpstr>
      <vt:lpstr>Merriweather</vt:lpstr>
      <vt:lpstr>Roboto</vt:lpstr>
      <vt:lpstr>20140311PresentationUWTSDTemplate</vt:lpstr>
      <vt:lpstr>Shaping Cultures  Rhiannon Akers, January 2026</vt:lpstr>
      <vt:lpstr>PowerPoint Presentation</vt:lpstr>
      <vt:lpstr>PowerPoint Presentation</vt:lpstr>
      <vt:lpstr>PowerPoint Presentation</vt:lpstr>
      <vt:lpstr>PowerPoint Presentation</vt:lpstr>
      <vt:lpstr>Example: A mid-sized NHS hospital</vt:lpstr>
      <vt:lpstr>PowerPoint Presentation</vt:lpstr>
      <vt:lpstr>PowerPoint Presentation</vt:lpstr>
      <vt:lpstr>PowerPoint Presentation</vt:lpstr>
      <vt:lpstr>The problem with measuring culture</vt:lpstr>
      <vt:lpstr>PowerPoint Presentation</vt:lpstr>
      <vt:lpstr>PowerPoint Presentation</vt:lpstr>
      <vt:lpstr>PowerPoint Presentation</vt:lpstr>
      <vt:lpstr>Scenario analysis</vt:lpstr>
      <vt:lpstr>PowerPoint Presentation</vt:lpstr>
      <vt:lpstr> Structuration Theory (Giddens, 1984) (2)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Big Five (Lim, 2025) (2)</vt:lpstr>
      <vt:lpstr>Personality at work</vt:lpstr>
      <vt:lpstr>Why personality matters?  (Adda, 2025)</vt:lpstr>
      <vt:lpstr>Personality and performance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6</cp:revision>
  <cp:lastPrinted>2017-10-10T10:16:57Z</cp:lastPrinted>
  <dcterms:created xsi:type="dcterms:W3CDTF">2015-04-14T15:21:28Z</dcterms:created>
  <dcterms:modified xsi:type="dcterms:W3CDTF">2026-01-07T11:55:19Z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0x010100D9622A31320B9544A6C628E4AE2498DB</vt:lpwstr>
  </property>
</Properties>
</file>