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2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82813" autoAdjust="0"/>
  </p:normalViewPr>
  <p:slideViewPr>
    <p:cSldViewPr snapToGrid="0">
      <p:cViewPr varScale="1">
        <p:scale>
          <a:sx n="71" d="100"/>
          <a:sy n="71" d="100"/>
        </p:scale>
        <p:origin x="129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84E467-2E59-4E21-AD74-32A5DF06F99A}" type="datetimeFigureOut">
              <a:rPr lang="en-GB" smtClean="0"/>
              <a:t>17/09/2018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85A7B8-E8D4-46B2-A71D-067955BBBA67}" type="slidenum">
              <a:rPr lang="en-GB" smtClean="0"/>
              <a:t>‹#›</a:t>
            </a:fld>
            <a:endParaRPr lang="en-GB"/>
          </a:p>
        </p:txBody>
      </p:sp>
    </p:spTree>
    <p:extLst>
      <p:ext uri="{BB962C8B-B14F-4D97-AF65-F5344CB8AC3E}">
        <p14:creationId xmlns:p14="http://schemas.microsoft.com/office/powerpoint/2010/main" val="28885215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Last week we looked at Referencing. What did we learn- Harvard, How to reference, when to reference, why reference. We also got to do some activities to help embed our learning. </a:t>
            </a:r>
          </a:p>
        </p:txBody>
      </p:sp>
      <p:sp>
        <p:nvSpPr>
          <p:cNvPr id="4" name="Slide Number Placeholder 3"/>
          <p:cNvSpPr>
            <a:spLocks noGrp="1"/>
          </p:cNvSpPr>
          <p:nvPr>
            <p:ph type="sldNum" sz="quarter" idx="10"/>
          </p:nvPr>
        </p:nvSpPr>
        <p:spPr/>
        <p:txBody>
          <a:bodyPr/>
          <a:lstStyle/>
          <a:p>
            <a:fld id="{3E85A7B8-E8D4-46B2-A71D-067955BBBA67}" type="slidenum">
              <a:rPr lang="en-GB" smtClean="0"/>
              <a:t>2</a:t>
            </a:fld>
            <a:endParaRPr lang="en-GB"/>
          </a:p>
        </p:txBody>
      </p:sp>
    </p:spTree>
    <p:extLst>
      <p:ext uri="{BB962C8B-B14F-4D97-AF65-F5344CB8AC3E}">
        <p14:creationId xmlns:p14="http://schemas.microsoft.com/office/powerpoint/2010/main" val="5132699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Reid, M. (2012) </a:t>
            </a:r>
            <a:r>
              <a:rPr lang="en-GB" i="1" dirty="0"/>
              <a:t>Report Writing. </a:t>
            </a:r>
          </a:p>
          <a:p>
            <a:r>
              <a:rPr lang="en-GB" dirty="0"/>
              <a:t>A report is written for a clear purpose and to a particular audience. Specific information and evidence are presented, analysed and applied to a particular problem or issue. The information is presented in a clearly structured format making use of sections and headings so that the information is easy to locate and follow. </a:t>
            </a:r>
          </a:p>
          <a:p>
            <a:endParaRPr lang="en-GB" dirty="0"/>
          </a:p>
          <a:p>
            <a:r>
              <a:rPr lang="en-GB" dirty="0"/>
              <a:t>When you are asked to write a report you will usually be given a report brief which provides you with instructions and guidelines. The report brief may outline the purpose, audience and problem or issue that your report must address, together with any specific requirements for format or structure. </a:t>
            </a:r>
          </a:p>
        </p:txBody>
      </p:sp>
      <p:sp>
        <p:nvSpPr>
          <p:cNvPr id="4" name="Slide Number Placeholder 3"/>
          <p:cNvSpPr>
            <a:spLocks noGrp="1"/>
          </p:cNvSpPr>
          <p:nvPr>
            <p:ph type="sldNum" sz="quarter" idx="10"/>
          </p:nvPr>
        </p:nvSpPr>
        <p:spPr/>
        <p:txBody>
          <a:bodyPr/>
          <a:lstStyle/>
          <a:p>
            <a:fld id="{3E85A7B8-E8D4-46B2-A71D-067955BBBA67}" type="slidenum">
              <a:rPr lang="en-GB" smtClean="0"/>
              <a:t>4</a:t>
            </a:fld>
            <a:endParaRPr lang="en-GB"/>
          </a:p>
        </p:txBody>
      </p:sp>
    </p:spTree>
    <p:extLst>
      <p:ext uri="{BB962C8B-B14F-4D97-AF65-F5344CB8AC3E}">
        <p14:creationId xmlns:p14="http://schemas.microsoft.com/office/powerpoint/2010/main" val="10699116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how Outline can configure this automatically</a:t>
            </a:r>
          </a:p>
        </p:txBody>
      </p:sp>
      <p:sp>
        <p:nvSpPr>
          <p:cNvPr id="4" name="Slide Number Placeholder 3"/>
          <p:cNvSpPr>
            <a:spLocks noGrp="1"/>
          </p:cNvSpPr>
          <p:nvPr>
            <p:ph type="sldNum" sz="quarter" idx="10"/>
          </p:nvPr>
        </p:nvSpPr>
        <p:spPr/>
        <p:txBody>
          <a:bodyPr/>
          <a:lstStyle/>
          <a:p>
            <a:fld id="{3E85A7B8-E8D4-46B2-A71D-067955BBBA67}" type="slidenum">
              <a:rPr lang="en-GB" smtClean="0"/>
              <a:t>9</a:t>
            </a:fld>
            <a:endParaRPr lang="en-GB"/>
          </a:p>
        </p:txBody>
      </p:sp>
    </p:spTree>
    <p:extLst>
      <p:ext uri="{BB962C8B-B14F-4D97-AF65-F5344CB8AC3E}">
        <p14:creationId xmlns:p14="http://schemas.microsoft.com/office/powerpoint/2010/main" val="34082826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Collect the report back in at </a:t>
            </a:r>
            <a:r>
              <a:rPr lang="en-GB"/>
              <a:t>the end</a:t>
            </a:r>
          </a:p>
        </p:txBody>
      </p:sp>
      <p:sp>
        <p:nvSpPr>
          <p:cNvPr id="4" name="Slide Number Placeholder 3"/>
          <p:cNvSpPr>
            <a:spLocks noGrp="1"/>
          </p:cNvSpPr>
          <p:nvPr>
            <p:ph type="sldNum" sz="quarter" idx="10"/>
          </p:nvPr>
        </p:nvSpPr>
        <p:spPr/>
        <p:txBody>
          <a:bodyPr/>
          <a:lstStyle/>
          <a:p>
            <a:fld id="{3E85A7B8-E8D4-46B2-A71D-067955BBBA67}" type="slidenum">
              <a:rPr lang="en-GB" smtClean="0"/>
              <a:t>21</a:t>
            </a:fld>
            <a:endParaRPr lang="en-GB"/>
          </a:p>
        </p:txBody>
      </p:sp>
    </p:spTree>
    <p:extLst>
      <p:ext uri="{BB962C8B-B14F-4D97-AF65-F5344CB8AC3E}">
        <p14:creationId xmlns:p14="http://schemas.microsoft.com/office/powerpoint/2010/main" val="31906947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9/17/2018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9/17/2018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9/17/2018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9/17/2018</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9/17/2018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9/17/2018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9/17/2018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9/17/2018</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9/17/2018</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9/17/2018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9/17/2018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9/17/2018</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59359-2351-4971-88B0-9CC22FF43AD4}"/>
              </a:ext>
            </a:extLst>
          </p:cNvPr>
          <p:cNvSpPr>
            <a:spLocks noGrp="1"/>
          </p:cNvSpPr>
          <p:nvPr>
            <p:ph type="ctrTitle"/>
          </p:nvPr>
        </p:nvSpPr>
        <p:spPr/>
        <p:txBody>
          <a:bodyPr/>
          <a:lstStyle/>
          <a:p>
            <a:r>
              <a:rPr lang="en-GB" dirty="0"/>
              <a:t>Academic and employability skills</a:t>
            </a:r>
          </a:p>
        </p:txBody>
      </p:sp>
      <p:sp>
        <p:nvSpPr>
          <p:cNvPr id="3" name="Subtitle 2">
            <a:extLst>
              <a:ext uri="{FF2B5EF4-FFF2-40B4-BE49-F238E27FC236}">
                <a16:creationId xmlns:a16="http://schemas.microsoft.com/office/drawing/2014/main" id="{7E076195-9C3C-4606-AAF2-2A051FCC8888}"/>
              </a:ext>
            </a:extLst>
          </p:cNvPr>
          <p:cNvSpPr>
            <a:spLocks noGrp="1"/>
          </p:cNvSpPr>
          <p:nvPr>
            <p:ph type="subTitle" idx="1"/>
          </p:nvPr>
        </p:nvSpPr>
        <p:spPr/>
        <p:txBody>
          <a:bodyPr/>
          <a:lstStyle/>
          <a:p>
            <a:r>
              <a:rPr lang="en-GB" dirty="0"/>
              <a:t>Report Writing</a:t>
            </a:r>
          </a:p>
          <a:p>
            <a:r>
              <a:rPr lang="en-GB" dirty="0"/>
              <a:t>Laura James </a:t>
            </a:r>
          </a:p>
        </p:txBody>
      </p:sp>
    </p:spTree>
    <p:extLst>
      <p:ext uri="{BB962C8B-B14F-4D97-AF65-F5344CB8AC3E}">
        <p14:creationId xmlns:p14="http://schemas.microsoft.com/office/powerpoint/2010/main" val="34459168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0EBDEC2-820F-4DDD-932B-6FA44363CCC9}"/>
              </a:ext>
            </a:extLst>
          </p:cNvPr>
          <p:cNvSpPr/>
          <p:nvPr/>
        </p:nvSpPr>
        <p:spPr>
          <a:xfrm>
            <a:off x="419738" y="190681"/>
            <a:ext cx="3792000" cy="923330"/>
          </a:xfrm>
          <a:prstGeom prst="rect">
            <a:avLst/>
          </a:prstGeom>
          <a:noFill/>
        </p:spPr>
        <p:txBody>
          <a:bodyPr wrap="none" lIns="91440" tIns="45720" rIns="91440" bIns="45720">
            <a:spAutoFit/>
          </a:bodyPr>
          <a:lstStyle/>
          <a:p>
            <a:pPr algn="ctr"/>
            <a:r>
              <a:rPr lang="en-US" sz="5400" b="1" dirty="0">
                <a:ln w="9525">
                  <a:solidFill>
                    <a:schemeClr val="bg1"/>
                  </a:solidFill>
                  <a:prstDash val="solid"/>
                </a:ln>
                <a:effectLst>
                  <a:outerShdw blurRad="12700" dist="38100" dir="2700000" algn="tl" rotWithShape="0">
                    <a:schemeClr val="bg1">
                      <a:lumMod val="50000"/>
                    </a:schemeClr>
                  </a:outerShdw>
                </a:effectLst>
              </a:rPr>
              <a:t>Last week..</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pic>
        <p:nvPicPr>
          <p:cNvPr id="3" name="Picture 2">
            <a:extLst>
              <a:ext uri="{FF2B5EF4-FFF2-40B4-BE49-F238E27FC236}">
                <a16:creationId xmlns:a16="http://schemas.microsoft.com/office/drawing/2014/main" id="{78043692-9F21-4D35-8567-D23B267D7FB2}"/>
              </a:ext>
            </a:extLst>
          </p:cNvPr>
          <p:cNvPicPr>
            <a:picLocks noChangeAspect="1"/>
          </p:cNvPicPr>
          <p:nvPr/>
        </p:nvPicPr>
        <p:blipFill>
          <a:blip r:embed="rId3"/>
          <a:stretch>
            <a:fillRect/>
          </a:stretch>
        </p:blipFill>
        <p:spPr>
          <a:xfrm>
            <a:off x="3077737" y="1830658"/>
            <a:ext cx="5738696" cy="2905669"/>
          </a:xfrm>
          <a:prstGeom prst="rect">
            <a:avLst/>
          </a:prstGeom>
        </p:spPr>
      </p:pic>
    </p:spTree>
    <p:extLst>
      <p:ext uri="{BB962C8B-B14F-4D97-AF65-F5344CB8AC3E}">
        <p14:creationId xmlns:p14="http://schemas.microsoft.com/office/powerpoint/2010/main" val="1279363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BC59947-512F-4E9A-A10A-B06D56E0E0DE}"/>
              </a:ext>
            </a:extLst>
          </p:cNvPr>
          <p:cNvSpPr/>
          <p:nvPr/>
        </p:nvSpPr>
        <p:spPr>
          <a:xfrm>
            <a:off x="198211" y="116558"/>
            <a:ext cx="3808029" cy="1754326"/>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This week..</a:t>
            </a:r>
          </a:p>
          <a:p>
            <a:pPr algn="ct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pic>
        <p:nvPicPr>
          <p:cNvPr id="3" name="Picture 2">
            <a:extLst>
              <a:ext uri="{FF2B5EF4-FFF2-40B4-BE49-F238E27FC236}">
                <a16:creationId xmlns:a16="http://schemas.microsoft.com/office/drawing/2014/main" id="{430B28FD-806A-40F9-BA73-D17ED44667E6}"/>
              </a:ext>
            </a:extLst>
          </p:cNvPr>
          <p:cNvPicPr>
            <a:picLocks noChangeAspect="1"/>
          </p:cNvPicPr>
          <p:nvPr/>
        </p:nvPicPr>
        <p:blipFill>
          <a:blip r:embed="rId2"/>
          <a:stretch>
            <a:fillRect/>
          </a:stretch>
        </p:blipFill>
        <p:spPr>
          <a:xfrm>
            <a:off x="8572770" y="342619"/>
            <a:ext cx="3195918" cy="2173694"/>
          </a:xfrm>
          <a:prstGeom prst="rect">
            <a:avLst/>
          </a:prstGeom>
        </p:spPr>
      </p:pic>
      <p:sp>
        <p:nvSpPr>
          <p:cNvPr id="4" name="TextBox 3">
            <a:extLst>
              <a:ext uri="{FF2B5EF4-FFF2-40B4-BE49-F238E27FC236}">
                <a16:creationId xmlns:a16="http://schemas.microsoft.com/office/drawing/2014/main" id="{0B0A7B92-89D4-461F-9F19-96DB394EA668}"/>
              </a:ext>
            </a:extLst>
          </p:cNvPr>
          <p:cNvSpPr txBox="1"/>
          <p:nvPr/>
        </p:nvSpPr>
        <p:spPr>
          <a:xfrm>
            <a:off x="995081" y="1650175"/>
            <a:ext cx="6710083" cy="3970318"/>
          </a:xfrm>
          <a:prstGeom prst="rect">
            <a:avLst/>
          </a:prstGeom>
          <a:noFill/>
        </p:spPr>
        <p:txBody>
          <a:bodyPr wrap="square" rtlCol="0">
            <a:spAutoFit/>
          </a:bodyPr>
          <a:lstStyle/>
          <a:p>
            <a:pPr marL="285750" indent="-285750">
              <a:buFont typeface="Arial" panose="020B0604020202020204" pitchFamily="34" charset="0"/>
              <a:buChar char="•"/>
            </a:pPr>
            <a:r>
              <a:rPr lang="en-GB" sz="2800" dirty="0"/>
              <a:t>Understand what a report is and why and when they are used</a:t>
            </a:r>
          </a:p>
          <a:p>
            <a:pPr marL="285750" indent="-285750">
              <a:buFont typeface="Arial" panose="020B0604020202020204" pitchFamily="34" charset="0"/>
              <a:buChar char="•"/>
            </a:pPr>
            <a:r>
              <a:rPr lang="en-GB" sz="2800" dirty="0"/>
              <a:t>Discover ‘Best Practices’ for Report Writing</a:t>
            </a:r>
          </a:p>
          <a:p>
            <a:pPr marL="285750" indent="-285750">
              <a:buFont typeface="Arial" panose="020B0604020202020204" pitchFamily="34" charset="0"/>
              <a:buChar char="•"/>
            </a:pPr>
            <a:r>
              <a:rPr lang="en-GB" sz="2800" dirty="0"/>
              <a:t>Discuss and understand the structure and content of a report</a:t>
            </a:r>
          </a:p>
          <a:p>
            <a:pPr marL="285750" indent="-285750">
              <a:buFont typeface="Arial" panose="020B0604020202020204" pitchFamily="34" charset="0"/>
              <a:buChar char="•"/>
            </a:pPr>
            <a:r>
              <a:rPr lang="en-GB" sz="2800" dirty="0"/>
              <a:t>Take a look at ‘Outline’- an easy and efficient way to create a Report Structure</a:t>
            </a:r>
          </a:p>
          <a:p>
            <a:pPr marL="285750" indent="-285750">
              <a:buFont typeface="Arial" panose="020B0604020202020204" pitchFamily="34" charset="0"/>
              <a:buChar char="•"/>
            </a:pPr>
            <a:endParaRPr lang="en-GB" sz="2800" dirty="0"/>
          </a:p>
        </p:txBody>
      </p:sp>
    </p:spTree>
    <p:extLst>
      <p:ext uri="{BB962C8B-B14F-4D97-AF65-F5344CB8AC3E}">
        <p14:creationId xmlns:p14="http://schemas.microsoft.com/office/powerpoint/2010/main" val="2036132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95AAC34-4E93-4E65-9916-3FACD7E8C1A6}"/>
              </a:ext>
            </a:extLst>
          </p:cNvPr>
          <p:cNvSpPr/>
          <p:nvPr/>
        </p:nvSpPr>
        <p:spPr>
          <a:xfrm>
            <a:off x="859277" y="210688"/>
            <a:ext cx="10473445"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What is a Report and why is it used?</a:t>
            </a:r>
          </a:p>
        </p:txBody>
      </p:sp>
      <p:sp>
        <p:nvSpPr>
          <p:cNvPr id="3" name="Rectangle 2">
            <a:extLst>
              <a:ext uri="{FF2B5EF4-FFF2-40B4-BE49-F238E27FC236}">
                <a16:creationId xmlns:a16="http://schemas.microsoft.com/office/drawing/2014/main" id="{6F2710FF-114C-4AB7-A0B8-E76F61BD7444}"/>
              </a:ext>
            </a:extLst>
          </p:cNvPr>
          <p:cNvSpPr/>
          <p:nvPr/>
        </p:nvSpPr>
        <p:spPr>
          <a:xfrm>
            <a:off x="4301724" y="1519518"/>
            <a:ext cx="3026923" cy="264907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Report writing is often seen as a communication tool when used correctly (Reid, 2012).</a:t>
            </a:r>
          </a:p>
        </p:txBody>
      </p:sp>
      <p:sp>
        <p:nvSpPr>
          <p:cNvPr id="4" name="Rectangle: Rounded Corners 3">
            <a:extLst>
              <a:ext uri="{FF2B5EF4-FFF2-40B4-BE49-F238E27FC236}">
                <a16:creationId xmlns:a16="http://schemas.microsoft.com/office/drawing/2014/main" id="{42E42870-B742-4613-8F44-D54FC9260F5A}"/>
              </a:ext>
            </a:extLst>
          </p:cNvPr>
          <p:cNvSpPr/>
          <p:nvPr/>
        </p:nvSpPr>
        <p:spPr>
          <a:xfrm>
            <a:off x="8599394" y="1142999"/>
            <a:ext cx="3321424" cy="2810436"/>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400" dirty="0"/>
              <a:t>By considering the purpose of the report and the needs of the reader you can be confident that your report will fulfil its needs. </a:t>
            </a:r>
          </a:p>
        </p:txBody>
      </p:sp>
      <p:sp>
        <p:nvSpPr>
          <p:cNvPr id="5" name="Oval 4">
            <a:extLst>
              <a:ext uri="{FF2B5EF4-FFF2-40B4-BE49-F238E27FC236}">
                <a16:creationId xmlns:a16="http://schemas.microsoft.com/office/drawing/2014/main" id="{93518355-81F5-406C-916F-D3F4EE9DFDE0}"/>
              </a:ext>
            </a:extLst>
          </p:cNvPr>
          <p:cNvSpPr/>
          <p:nvPr/>
        </p:nvSpPr>
        <p:spPr>
          <a:xfrm>
            <a:off x="7176246" y="4383740"/>
            <a:ext cx="4156476" cy="2030506"/>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2400" dirty="0"/>
              <a:t>There are hundreds of different ways to wrote a report depending on what area you are in.</a:t>
            </a:r>
          </a:p>
        </p:txBody>
      </p:sp>
      <p:sp>
        <p:nvSpPr>
          <p:cNvPr id="6" name="Rectangle: Folded Corner 5">
            <a:extLst>
              <a:ext uri="{FF2B5EF4-FFF2-40B4-BE49-F238E27FC236}">
                <a16:creationId xmlns:a16="http://schemas.microsoft.com/office/drawing/2014/main" id="{4DB39EA9-4437-4240-BEA0-F67B6AF8BB54}"/>
              </a:ext>
            </a:extLst>
          </p:cNvPr>
          <p:cNvSpPr/>
          <p:nvPr/>
        </p:nvSpPr>
        <p:spPr>
          <a:xfrm>
            <a:off x="954741" y="2097741"/>
            <a:ext cx="2637866" cy="3724835"/>
          </a:xfrm>
          <a:prstGeom prst="foldedCorner">
            <a:avLst/>
          </a:prstGeom>
        </p:spPr>
        <p:style>
          <a:lnRef idx="3">
            <a:schemeClr val="lt1"/>
          </a:lnRef>
          <a:fillRef idx="1">
            <a:schemeClr val="accent6"/>
          </a:fillRef>
          <a:effectRef idx="1">
            <a:schemeClr val="accent6"/>
          </a:effectRef>
          <a:fontRef idx="minor">
            <a:schemeClr val="lt1"/>
          </a:fontRef>
        </p:style>
        <p:txBody>
          <a:bodyPr rtlCol="0" anchor="ctr"/>
          <a:lstStyle/>
          <a:p>
            <a:pPr algn="ctr"/>
            <a:r>
              <a:rPr lang="en-GB" dirty="0"/>
              <a:t>A report has a clear purpose and is aimed at a particular audience. You are normally asked to write a report and given a report brief which outlines a purpose for the report, the audience it is intended for and the topic that the report must address.</a:t>
            </a:r>
          </a:p>
        </p:txBody>
      </p:sp>
    </p:spTree>
    <p:extLst>
      <p:ext uri="{BB962C8B-B14F-4D97-AF65-F5344CB8AC3E}">
        <p14:creationId xmlns:p14="http://schemas.microsoft.com/office/powerpoint/2010/main" val="1361920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ppt_x"/>
                                          </p:val>
                                        </p:tav>
                                        <p:tav tm="100000">
                                          <p:val>
                                            <p:strVal val="#ppt_x"/>
                                          </p:val>
                                        </p:tav>
                                      </p:tavLst>
                                    </p:anim>
                                    <p:anim calcmode="lin" valueType="num">
                                      <p:cBhvr additive="base">
                                        <p:cTn id="15"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fade">
                                      <p:cBhvr>
                                        <p:cTn id="20" dur="1000"/>
                                        <p:tgtEl>
                                          <p:spTgt spid="4"/>
                                        </p:tgtEl>
                                      </p:cBhvr>
                                    </p:animEffect>
                                    <p:anim calcmode="lin" valueType="num">
                                      <p:cBhvr>
                                        <p:cTn id="21" dur="1000" fill="hold"/>
                                        <p:tgtEl>
                                          <p:spTgt spid="4"/>
                                        </p:tgtEl>
                                        <p:attrNameLst>
                                          <p:attrName>ppt_x</p:attrName>
                                        </p:attrNameLst>
                                      </p:cBhvr>
                                      <p:tavLst>
                                        <p:tav tm="0">
                                          <p:val>
                                            <p:strVal val="#ppt_x"/>
                                          </p:val>
                                        </p:tav>
                                        <p:tav tm="100000">
                                          <p:val>
                                            <p:strVal val="#ppt_x"/>
                                          </p:val>
                                        </p:tav>
                                      </p:tavLst>
                                    </p:anim>
                                    <p:anim calcmode="lin" valueType="num">
                                      <p:cBhvr>
                                        <p:cTn id="22"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1000"/>
                                        <p:tgtEl>
                                          <p:spTgt spid="5"/>
                                        </p:tgtEl>
                                      </p:cBhvr>
                                    </p:animEffect>
                                    <p:anim calcmode="lin" valueType="num">
                                      <p:cBhvr>
                                        <p:cTn id="28" dur="1000" fill="hold"/>
                                        <p:tgtEl>
                                          <p:spTgt spid="5"/>
                                        </p:tgtEl>
                                        <p:attrNameLst>
                                          <p:attrName>ppt_x</p:attrName>
                                        </p:attrNameLst>
                                      </p:cBhvr>
                                      <p:tavLst>
                                        <p:tav tm="0">
                                          <p:val>
                                            <p:strVal val="#ppt_x"/>
                                          </p:val>
                                        </p:tav>
                                        <p:tav tm="100000">
                                          <p:val>
                                            <p:strVal val="#ppt_x"/>
                                          </p:val>
                                        </p:tav>
                                      </p:tavLst>
                                    </p:anim>
                                    <p:anim calcmode="lin" valueType="num">
                                      <p:cBhvr>
                                        <p:cTn id="2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F6C4594-6FC6-496E-8DDA-A85F54889267}"/>
              </a:ext>
            </a:extLst>
          </p:cNvPr>
          <p:cNvSpPr/>
          <p:nvPr/>
        </p:nvSpPr>
        <p:spPr>
          <a:xfrm>
            <a:off x="3148577" y="210688"/>
            <a:ext cx="5114926" cy="923330"/>
          </a:xfrm>
          <a:prstGeom prst="rect">
            <a:avLst/>
          </a:prstGeom>
          <a:noFill/>
        </p:spPr>
        <p:txBody>
          <a:bodyPr wrap="none" lIns="91440" tIns="45720" rIns="91440" bIns="45720">
            <a:spAutoFit/>
          </a:bodyPr>
          <a:lstStyle/>
          <a:p>
            <a:pPr algn="ctr"/>
            <a:r>
              <a:rPr lang="en-US" sz="5400" b="1" dirty="0">
                <a:ln w="9525">
                  <a:solidFill>
                    <a:schemeClr val="bg1"/>
                  </a:solidFill>
                  <a:prstDash val="solid"/>
                </a:ln>
                <a:effectLst>
                  <a:outerShdw blurRad="12700" dist="38100" dir="2700000" algn="tl" rotWithShape="0">
                    <a:schemeClr val="bg1">
                      <a:lumMod val="50000"/>
                    </a:schemeClr>
                  </a:outerShdw>
                </a:effectLst>
              </a:rPr>
              <a:t>Report Writing</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3" name="Rectangle 2">
            <a:extLst>
              <a:ext uri="{FF2B5EF4-FFF2-40B4-BE49-F238E27FC236}">
                <a16:creationId xmlns:a16="http://schemas.microsoft.com/office/drawing/2014/main" id="{4CEE7629-1CBE-47A2-AF05-91D3D0C0F623}"/>
              </a:ext>
            </a:extLst>
          </p:cNvPr>
          <p:cNvSpPr/>
          <p:nvPr/>
        </p:nvSpPr>
        <p:spPr>
          <a:xfrm>
            <a:off x="537882" y="1720840"/>
            <a:ext cx="8606118" cy="3970318"/>
          </a:xfrm>
          <a:prstGeom prst="rect">
            <a:avLst/>
          </a:prstGeom>
        </p:spPr>
        <p:txBody>
          <a:bodyPr wrap="square">
            <a:spAutoFit/>
          </a:bodyPr>
          <a:lstStyle/>
          <a:p>
            <a:pPr marL="285750" indent="-285750">
              <a:buFont typeface="Arial" panose="020B0604020202020204" pitchFamily="34" charset="0"/>
              <a:buChar char="•"/>
            </a:pPr>
            <a:r>
              <a:rPr lang="en-GB" altLang="en-US" dirty="0"/>
              <a:t>A report is a formal document therefore you need to ensure your writing style is appropriate  .</a:t>
            </a:r>
          </a:p>
          <a:p>
            <a:endParaRPr lang="en-GB" altLang="en-US" dirty="0"/>
          </a:p>
          <a:p>
            <a:pPr marL="285750" indent="-285750">
              <a:buFont typeface="Arial" panose="020B0604020202020204" pitchFamily="34" charset="0"/>
              <a:buChar char="•"/>
            </a:pPr>
            <a:r>
              <a:rPr lang="en-GB" altLang="en-US" dirty="0"/>
              <a:t>The report needs to be written using ‘third’ person language- (see handout)</a:t>
            </a:r>
          </a:p>
          <a:p>
            <a:endParaRPr lang="en-GB" altLang="en-US" dirty="0"/>
          </a:p>
          <a:p>
            <a:pPr marL="285750" indent="-285750">
              <a:buFont typeface="Arial" panose="020B0604020202020204" pitchFamily="34" charset="0"/>
              <a:buChar char="•"/>
            </a:pPr>
            <a:r>
              <a:rPr lang="en-GB" altLang="en-US" dirty="0"/>
              <a:t>You MUST not use I, me, we ( 1</a:t>
            </a:r>
            <a:r>
              <a:rPr lang="en-GB" altLang="en-US" baseline="30000" dirty="0"/>
              <a:t>st</a:t>
            </a:r>
            <a:r>
              <a:rPr lang="en-GB" altLang="en-US" dirty="0"/>
              <a:t> person) and  you and  yours (2</a:t>
            </a:r>
            <a:r>
              <a:rPr lang="en-GB" altLang="en-US" baseline="30000" dirty="0"/>
              <a:t>nd</a:t>
            </a:r>
            <a:r>
              <a:rPr lang="en-GB" altLang="en-US" dirty="0"/>
              <a:t> person) as these are all examples of ‘personal’ language.</a:t>
            </a:r>
          </a:p>
          <a:p>
            <a:endParaRPr lang="en-GB" altLang="en-US" dirty="0"/>
          </a:p>
          <a:p>
            <a:pPr marL="285750" indent="-285750">
              <a:buFont typeface="Arial" panose="020B0604020202020204" pitchFamily="34" charset="0"/>
              <a:buChar char="•"/>
            </a:pPr>
            <a:r>
              <a:rPr lang="en-GB" altLang="en-US" dirty="0"/>
              <a:t>The report must be written from an ‘objective’ point of view not a ‘personal’ one</a:t>
            </a:r>
          </a:p>
          <a:p>
            <a:endParaRPr lang="en-GB" altLang="en-US" dirty="0"/>
          </a:p>
          <a:p>
            <a:pPr marL="285750" indent="-285750">
              <a:buFont typeface="Arial" panose="020B0604020202020204" pitchFamily="34" charset="0"/>
              <a:buChar char="•"/>
            </a:pPr>
            <a:r>
              <a:rPr lang="en-GB" altLang="en-US" dirty="0"/>
              <a:t>Example- I have good networking skills as I have….(Incorrect)</a:t>
            </a:r>
          </a:p>
          <a:p>
            <a:endParaRPr lang="en-GB" altLang="en-US" dirty="0"/>
          </a:p>
          <a:p>
            <a:pPr marL="285750" indent="-285750">
              <a:buFont typeface="Arial" panose="020B0604020202020204" pitchFamily="34" charset="0"/>
              <a:buChar char="•"/>
            </a:pPr>
            <a:r>
              <a:rPr lang="en-GB" altLang="en-US" dirty="0"/>
              <a:t>Example- The researcher identified possession of good networking skills from working with trade groups in the past…(Correct)</a:t>
            </a:r>
          </a:p>
        </p:txBody>
      </p:sp>
      <p:pic>
        <p:nvPicPr>
          <p:cNvPr id="4" name="Picture 3">
            <a:extLst>
              <a:ext uri="{FF2B5EF4-FFF2-40B4-BE49-F238E27FC236}">
                <a16:creationId xmlns:a16="http://schemas.microsoft.com/office/drawing/2014/main" id="{506ED80B-191A-4BB8-868B-AF28195CF1D5}"/>
              </a:ext>
            </a:extLst>
          </p:cNvPr>
          <p:cNvPicPr>
            <a:picLocks noChangeAspect="1"/>
          </p:cNvPicPr>
          <p:nvPr/>
        </p:nvPicPr>
        <p:blipFill>
          <a:blip r:embed="rId2"/>
          <a:stretch>
            <a:fillRect/>
          </a:stretch>
        </p:blipFill>
        <p:spPr>
          <a:xfrm>
            <a:off x="8875473" y="293539"/>
            <a:ext cx="3026014" cy="2266590"/>
          </a:xfrm>
          <a:prstGeom prst="rect">
            <a:avLst/>
          </a:prstGeom>
        </p:spPr>
      </p:pic>
    </p:spTree>
    <p:extLst>
      <p:ext uri="{BB962C8B-B14F-4D97-AF65-F5344CB8AC3E}">
        <p14:creationId xmlns:p14="http://schemas.microsoft.com/office/powerpoint/2010/main" val="587073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1000"/>
                                        <p:tgtEl>
                                          <p:spTgt spid="3">
                                            <p:txEl>
                                              <p:pRg st="8" end="8"/>
                                            </p:txEl>
                                          </p:spTgt>
                                        </p:tgtEl>
                                      </p:cBhvr>
                                    </p:animEffect>
                                    <p:anim calcmode="lin" valueType="num">
                                      <p:cBhvr>
                                        <p:cTn id="3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fade">
                                      <p:cBhvr>
                                        <p:cTn id="42" dur="1000"/>
                                        <p:tgtEl>
                                          <p:spTgt spid="3">
                                            <p:txEl>
                                              <p:pRg st="10" end="10"/>
                                            </p:txEl>
                                          </p:spTgt>
                                        </p:tgtEl>
                                      </p:cBhvr>
                                    </p:animEffect>
                                    <p:anim calcmode="lin" valueType="num">
                                      <p:cBhvr>
                                        <p:cTn id="43"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B81DA7F-E45C-4348-9522-44F164F4650D}"/>
              </a:ext>
            </a:extLst>
          </p:cNvPr>
          <p:cNvSpPr/>
          <p:nvPr/>
        </p:nvSpPr>
        <p:spPr>
          <a:xfrm>
            <a:off x="2309202" y="0"/>
            <a:ext cx="7143302"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Structure of a Report</a:t>
            </a:r>
          </a:p>
        </p:txBody>
      </p:sp>
      <p:sp>
        <p:nvSpPr>
          <p:cNvPr id="3" name="Rectangle 3">
            <a:extLst>
              <a:ext uri="{FF2B5EF4-FFF2-40B4-BE49-F238E27FC236}">
                <a16:creationId xmlns:a16="http://schemas.microsoft.com/office/drawing/2014/main" id="{C908C9B6-4BCD-45EF-A2C5-CC057A6DCC27}"/>
              </a:ext>
            </a:extLst>
          </p:cNvPr>
          <p:cNvSpPr txBox="1">
            <a:spLocks noChangeArrowheads="1"/>
          </p:cNvSpPr>
          <p:nvPr/>
        </p:nvSpPr>
        <p:spPr>
          <a:xfrm>
            <a:off x="847165" y="1026458"/>
            <a:ext cx="7772400" cy="4114800"/>
          </a:xfrm>
          <a:prstGeom prst="rect">
            <a:avLst/>
          </a:prstGeom>
        </p:spPr>
        <p:txBody>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en-GB" altLang="en-US" sz="2400" dirty="0"/>
              <a:t>Title Page</a:t>
            </a:r>
          </a:p>
          <a:p>
            <a:r>
              <a:rPr lang="en-GB" altLang="en-US" sz="2400" dirty="0"/>
              <a:t>Executive Summary</a:t>
            </a:r>
          </a:p>
          <a:p>
            <a:r>
              <a:rPr lang="en-GB" altLang="en-US" sz="2400" dirty="0"/>
              <a:t>Contents Page</a:t>
            </a:r>
          </a:p>
          <a:p>
            <a:r>
              <a:rPr lang="en-GB" altLang="en-US" sz="2400" dirty="0"/>
              <a:t>Terms of Reference</a:t>
            </a:r>
          </a:p>
          <a:p>
            <a:r>
              <a:rPr lang="en-GB" altLang="en-US" sz="2400" dirty="0"/>
              <a:t>Procedure</a:t>
            </a:r>
          </a:p>
          <a:p>
            <a:r>
              <a:rPr lang="en-GB" altLang="en-US" sz="2400" dirty="0"/>
              <a:t>Findings</a:t>
            </a:r>
          </a:p>
          <a:p>
            <a:r>
              <a:rPr lang="en-GB" altLang="en-US" sz="2400" dirty="0"/>
              <a:t>Conclusion</a:t>
            </a:r>
          </a:p>
          <a:p>
            <a:r>
              <a:rPr lang="en-GB" altLang="en-US" sz="2400" dirty="0"/>
              <a:t>Recommendations</a:t>
            </a:r>
          </a:p>
          <a:p>
            <a:r>
              <a:rPr lang="en-GB" altLang="en-US" sz="2400" dirty="0"/>
              <a:t>Appendices</a:t>
            </a:r>
          </a:p>
          <a:p>
            <a:r>
              <a:rPr lang="en-GB" altLang="en-US" sz="2400" dirty="0"/>
              <a:t>Acknowledgements</a:t>
            </a:r>
          </a:p>
          <a:p>
            <a:r>
              <a:rPr lang="en-GB" altLang="en-US" sz="2400" dirty="0"/>
              <a:t>Reference/Bibliography</a:t>
            </a:r>
          </a:p>
          <a:p>
            <a:endParaRPr lang="en-GB" altLang="en-US" sz="2000" dirty="0"/>
          </a:p>
        </p:txBody>
      </p:sp>
      <p:pic>
        <p:nvPicPr>
          <p:cNvPr id="4" name="Picture 3">
            <a:extLst>
              <a:ext uri="{FF2B5EF4-FFF2-40B4-BE49-F238E27FC236}">
                <a16:creationId xmlns:a16="http://schemas.microsoft.com/office/drawing/2014/main" id="{8B5523CE-3900-46F1-821A-426DAD790C83}"/>
              </a:ext>
            </a:extLst>
          </p:cNvPr>
          <p:cNvPicPr>
            <a:picLocks noChangeAspect="1"/>
          </p:cNvPicPr>
          <p:nvPr/>
        </p:nvPicPr>
        <p:blipFill>
          <a:blip r:embed="rId2"/>
          <a:stretch>
            <a:fillRect/>
          </a:stretch>
        </p:blipFill>
        <p:spPr>
          <a:xfrm>
            <a:off x="5326716" y="2000250"/>
            <a:ext cx="6191250" cy="2857500"/>
          </a:xfrm>
          <a:prstGeom prst="rect">
            <a:avLst/>
          </a:prstGeom>
        </p:spPr>
      </p:pic>
    </p:spTree>
    <p:extLst>
      <p:ext uri="{BB962C8B-B14F-4D97-AF65-F5344CB8AC3E}">
        <p14:creationId xmlns:p14="http://schemas.microsoft.com/office/powerpoint/2010/main" val="41953261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8D04C37-F13C-41EC-88E7-648F7EA7C970}"/>
              </a:ext>
            </a:extLst>
          </p:cNvPr>
          <p:cNvSpPr/>
          <p:nvPr/>
        </p:nvSpPr>
        <p:spPr>
          <a:xfrm>
            <a:off x="3941441" y="0"/>
            <a:ext cx="3448509"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Title Page</a:t>
            </a:r>
          </a:p>
        </p:txBody>
      </p:sp>
      <p:sp>
        <p:nvSpPr>
          <p:cNvPr id="3" name="Rectangle 2">
            <a:extLst>
              <a:ext uri="{FF2B5EF4-FFF2-40B4-BE49-F238E27FC236}">
                <a16:creationId xmlns:a16="http://schemas.microsoft.com/office/drawing/2014/main" id="{20A0DA4E-8F57-45A4-B878-2592BDC04262}"/>
              </a:ext>
            </a:extLst>
          </p:cNvPr>
          <p:cNvSpPr/>
          <p:nvPr/>
        </p:nvSpPr>
        <p:spPr>
          <a:xfrm>
            <a:off x="694764" y="923330"/>
            <a:ext cx="6096000" cy="5632311"/>
          </a:xfrm>
          <a:prstGeom prst="rect">
            <a:avLst/>
          </a:prstGeom>
        </p:spPr>
        <p:txBody>
          <a:bodyPr>
            <a:spAutoFit/>
          </a:bodyPr>
          <a:lstStyle/>
          <a:p>
            <a:pPr marL="285750" indent="-285750">
              <a:buFont typeface="Arial" panose="020B0604020202020204" pitchFamily="34" charset="0"/>
              <a:buChar char="•"/>
            </a:pPr>
            <a:r>
              <a:rPr lang="en-GB" altLang="en-US" sz="4000" dirty="0"/>
              <a:t>Title of Report</a:t>
            </a:r>
          </a:p>
          <a:p>
            <a:endParaRPr lang="en-GB" altLang="en-US" sz="4000" dirty="0"/>
          </a:p>
          <a:p>
            <a:pPr marL="285750" indent="-285750">
              <a:buFont typeface="Arial" panose="020B0604020202020204" pitchFamily="34" charset="0"/>
              <a:buChar char="•"/>
            </a:pPr>
            <a:r>
              <a:rPr lang="en-GB" altLang="en-US" sz="4000" dirty="0"/>
              <a:t>Name/Number of author</a:t>
            </a:r>
          </a:p>
          <a:p>
            <a:endParaRPr lang="en-GB" altLang="en-US" sz="4000" dirty="0"/>
          </a:p>
          <a:p>
            <a:pPr marL="285750" indent="-285750">
              <a:buFont typeface="Arial" panose="020B0604020202020204" pitchFamily="34" charset="0"/>
              <a:buChar char="•"/>
            </a:pPr>
            <a:r>
              <a:rPr lang="en-GB" altLang="en-US" sz="4000" dirty="0"/>
              <a:t>Name of Host</a:t>
            </a:r>
          </a:p>
          <a:p>
            <a:endParaRPr lang="en-GB" altLang="en-US" sz="4000" dirty="0"/>
          </a:p>
          <a:p>
            <a:pPr marL="571500" indent="-571500">
              <a:buFont typeface="Arial" panose="020B0604020202020204" pitchFamily="34" charset="0"/>
              <a:buChar char="•"/>
            </a:pPr>
            <a:r>
              <a:rPr lang="en-GB" altLang="en-US" sz="4000" dirty="0"/>
              <a:t> Organisation</a:t>
            </a:r>
          </a:p>
          <a:p>
            <a:endParaRPr lang="en-GB" altLang="en-US" sz="4000" dirty="0"/>
          </a:p>
          <a:p>
            <a:pPr marL="285750" indent="-285750">
              <a:buFont typeface="Arial" panose="020B0604020202020204" pitchFamily="34" charset="0"/>
              <a:buChar char="•"/>
            </a:pPr>
            <a:r>
              <a:rPr lang="en-GB" altLang="en-US" sz="4000" dirty="0"/>
              <a:t>Date of Report Publication</a:t>
            </a:r>
          </a:p>
        </p:txBody>
      </p:sp>
      <p:pic>
        <p:nvPicPr>
          <p:cNvPr id="4" name="Picture 3">
            <a:extLst>
              <a:ext uri="{FF2B5EF4-FFF2-40B4-BE49-F238E27FC236}">
                <a16:creationId xmlns:a16="http://schemas.microsoft.com/office/drawing/2014/main" id="{94FD2D92-C45D-484A-AFA3-D2F1FD0264FD}"/>
              </a:ext>
            </a:extLst>
          </p:cNvPr>
          <p:cNvPicPr>
            <a:picLocks noChangeAspect="1"/>
          </p:cNvPicPr>
          <p:nvPr/>
        </p:nvPicPr>
        <p:blipFill>
          <a:blip r:embed="rId2"/>
          <a:stretch>
            <a:fillRect/>
          </a:stretch>
        </p:blipFill>
        <p:spPr>
          <a:xfrm>
            <a:off x="8859113" y="1459006"/>
            <a:ext cx="2542242" cy="3939988"/>
          </a:xfrm>
          <a:prstGeom prst="rect">
            <a:avLst/>
          </a:prstGeom>
        </p:spPr>
      </p:pic>
    </p:spTree>
    <p:extLst>
      <p:ext uri="{BB962C8B-B14F-4D97-AF65-F5344CB8AC3E}">
        <p14:creationId xmlns:p14="http://schemas.microsoft.com/office/powerpoint/2010/main" val="4020710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1000"/>
                                        <p:tgtEl>
                                          <p:spTgt spid="3">
                                            <p:txEl>
                                              <p:pRg st="8" end="8"/>
                                            </p:txEl>
                                          </p:spTgt>
                                        </p:tgtEl>
                                      </p:cBhvr>
                                    </p:animEffect>
                                    <p:anim calcmode="lin" valueType="num">
                                      <p:cBhvr>
                                        <p:cTn id="3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D8831B5-E36C-4393-86B2-D2B01874C86C}"/>
              </a:ext>
            </a:extLst>
          </p:cNvPr>
          <p:cNvSpPr/>
          <p:nvPr/>
        </p:nvSpPr>
        <p:spPr>
          <a:xfrm>
            <a:off x="2558621" y="116559"/>
            <a:ext cx="6698245"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Executive Summary</a:t>
            </a:r>
          </a:p>
        </p:txBody>
      </p:sp>
      <p:sp>
        <p:nvSpPr>
          <p:cNvPr id="3" name="Rectangle 2">
            <a:extLst>
              <a:ext uri="{FF2B5EF4-FFF2-40B4-BE49-F238E27FC236}">
                <a16:creationId xmlns:a16="http://schemas.microsoft.com/office/drawing/2014/main" id="{E846BCF9-A40E-487D-82B1-ED771D10AA36}"/>
              </a:ext>
            </a:extLst>
          </p:cNvPr>
          <p:cNvSpPr/>
          <p:nvPr/>
        </p:nvSpPr>
        <p:spPr>
          <a:xfrm>
            <a:off x="627529" y="1443789"/>
            <a:ext cx="6096000" cy="4524315"/>
          </a:xfrm>
          <a:prstGeom prst="rect">
            <a:avLst/>
          </a:prstGeom>
        </p:spPr>
        <p:txBody>
          <a:bodyPr>
            <a:spAutoFit/>
          </a:bodyPr>
          <a:lstStyle/>
          <a:p>
            <a:pPr marL="285750" indent="-285750">
              <a:buFont typeface="Arial" panose="020B0604020202020204" pitchFamily="34" charset="0"/>
              <a:buChar char="•"/>
            </a:pPr>
            <a:r>
              <a:rPr lang="en-GB" altLang="en-US" sz="3600" dirty="0"/>
              <a:t>This should be brief in content.</a:t>
            </a:r>
          </a:p>
          <a:p>
            <a:pPr marL="285750" indent="-285750">
              <a:buFont typeface="Arial" panose="020B0604020202020204" pitchFamily="34" charset="0"/>
              <a:buChar char="•"/>
            </a:pPr>
            <a:r>
              <a:rPr lang="en-GB" altLang="en-US" sz="3600" dirty="0"/>
              <a:t>Provide  an overview of the problem (s) or issue (s) you were asked to investigate. </a:t>
            </a:r>
          </a:p>
          <a:p>
            <a:pPr marL="285750" indent="-285750">
              <a:buFont typeface="Arial" panose="020B0604020202020204" pitchFamily="34" charset="0"/>
              <a:buChar char="•"/>
            </a:pPr>
            <a:r>
              <a:rPr lang="en-GB" altLang="en-US" sz="3600" dirty="0"/>
              <a:t>It should also briefly discuss the main conclusion (s) drawn.  </a:t>
            </a:r>
          </a:p>
        </p:txBody>
      </p:sp>
      <p:pic>
        <p:nvPicPr>
          <p:cNvPr id="4" name="Picture 3">
            <a:extLst>
              <a:ext uri="{FF2B5EF4-FFF2-40B4-BE49-F238E27FC236}">
                <a16:creationId xmlns:a16="http://schemas.microsoft.com/office/drawing/2014/main" id="{D719676C-08BD-4069-B9F4-B1EDCC0FC6CE}"/>
              </a:ext>
            </a:extLst>
          </p:cNvPr>
          <p:cNvPicPr>
            <a:picLocks noChangeAspect="1"/>
          </p:cNvPicPr>
          <p:nvPr/>
        </p:nvPicPr>
        <p:blipFill>
          <a:blip r:embed="rId2"/>
          <a:stretch>
            <a:fillRect/>
          </a:stretch>
        </p:blipFill>
        <p:spPr>
          <a:xfrm>
            <a:off x="7301754" y="1846925"/>
            <a:ext cx="4413156" cy="3164150"/>
          </a:xfrm>
          <a:prstGeom prst="rect">
            <a:avLst/>
          </a:prstGeom>
        </p:spPr>
      </p:pic>
    </p:spTree>
    <p:extLst>
      <p:ext uri="{BB962C8B-B14F-4D97-AF65-F5344CB8AC3E}">
        <p14:creationId xmlns:p14="http://schemas.microsoft.com/office/powerpoint/2010/main" val="548291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9D64B22-4E77-417B-AEFD-B45FFC66588E}"/>
              </a:ext>
            </a:extLst>
          </p:cNvPr>
          <p:cNvSpPr/>
          <p:nvPr/>
        </p:nvSpPr>
        <p:spPr>
          <a:xfrm>
            <a:off x="2998527" y="130005"/>
            <a:ext cx="4904036"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Contents Page</a:t>
            </a:r>
          </a:p>
        </p:txBody>
      </p:sp>
      <p:sp>
        <p:nvSpPr>
          <p:cNvPr id="3" name="Rectangle 2">
            <a:extLst>
              <a:ext uri="{FF2B5EF4-FFF2-40B4-BE49-F238E27FC236}">
                <a16:creationId xmlns:a16="http://schemas.microsoft.com/office/drawing/2014/main" id="{D9810149-A3F5-430D-959C-52B640B38EA3}"/>
              </a:ext>
            </a:extLst>
          </p:cNvPr>
          <p:cNvSpPr/>
          <p:nvPr/>
        </p:nvSpPr>
        <p:spPr>
          <a:xfrm>
            <a:off x="345141" y="1199073"/>
            <a:ext cx="6096000" cy="1077218"/>
          </a:xfrm>
          <a:prstGeom prst="rect">
            <a:avLst/>
          </a:prstGeom>
        </p:spPr>
        <p:txBody>
          <a:bodyPr>
            <a:spAutoFit/>
          </a:bodyPr>
          <a:lstStyle/>
          <a:p>
            <a:r>
              <a:rPr lang="en-GB" altLang="en-US" sz="3200" dirty="0"/>
              <a:t>List of Sections and Sub-sections with Page Numbers</a:t>
            </a:r>
          </a:p>
        </p:txBody>
      </p:sp>
      <p:pic>
        <p:nvPicPr>
          <p:cNvPr id="4" name="Picture 3">
            <a:extLst>
              <a:ext uri="{FF2B5EF4-FFF2-40B4-BE49-F238E27FC236}">
                <a16:creationId xmlns:a16="http://schemas.microsoft.com/office/drawing/2014/main" id="{5F107D79-1610-4F7A-8221-6AEA3FF442BE}"/>
              </a:ext>
            </a:extLst>
          </p:cNvPr>
          <p:cNvPicPr>
            <a:picLocks noChangeAspect="1"/>
          </p:cNvPicPr>
          <p:nvPr/>
        </p:nvPicPr>
        <p:blipFill>
          <a:blip r:embed="rId3"/>
          <a:stretch>
            <a:fillRect/>
          </a:stretch>
        </p:blipFill>
        <p:spPr>
          <a:xfrm>
            <a:off x="4327886" y="1973916"/>
            <a:ext cx="7149353" cy="4163686"/>
          </a:xfrm>
          <a:prstGeom prst="rect">
            <a:avLst/>
          </a:prstGeom>
        </p:spPr>
      </p:pic>
    </p:spTree>
    <p:extLst>
      <p:ext uri="{BB962C8B-B14F-4D97-AF65-F5344CB8AC3E}">
        <p14:creationId xmlns:p14="http://schemas.microsoft.com/office/powerpoint/2010/main" val="2010461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32AD5AF-F8A6-4E75-9C65-592CEB34F2F6}"/>
              </a:ext>
            </a:extLst>
          </p:cNvPr>
          <p:cNvSpPr/>
          <p:nvPr/>
        </p:nvSpPr>
        <p:spPr>
          <a:xfrm>
            <a:off x="2207847" y="183794"/>
            <a:ext cx="7507376"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1.0 Terms of Reference</a:t>
            </a:r>
          </a:p>
        </p:txBody>
      </p:sp>
      <p:sp>
        <p:nvSpPr>
          <p:cNvPr id="3" name="Rectangle 2">
            <a:extLst>
              <a:ext uri="{FF2B5EF4-FFF2-40B4-BE49-F238E27FC236}">
                <a16:creationId xmlns:a16="http://schemas.microsoft.com/office/drawing/2014/main" id="{72ECEF96-75F2-437D-8F25-17559AE3C0A6}"/>
              </a:ext>
            </a:extLst>
          </p:cNvPr>
          <p:cNvSpPr/>
          <p:nvPr/>
        </p:nvSpPr>
        <p:spPr>
          <a:xfrm>
            <a:off x="519953" y="1673749"/>
            <a:ext cx="6096000" cy="4031873"/>
          </a:xfrm>
          <a:prstGeom prst="rect">
            <a:avLst/>
          </a:prstGeom>
        </p:spPr>
        <p:txBody>
          <a:bodyPr>
            <a:spAutoFit/>
          </a:bodyPr>
          <a:lstStyle/>
          <a:p>
            <a:pPr marL="457200" indent="-457200">
              <a:buFont typeface="Arial" panose="020B0604020202020204" pitchFamily="34" charset="0"/>
              <a:buChar char="•"/>
            </a:pPr>
            <a:r>
              <a:rPr lang="en-GB" altLang="en-US" sz="3200" dirty="0"/>
              <a:t>Who requested the report</a:t>
            </a:r>
          </a:p>
          <a:p>
            <a:pPr marL="457200" indent="-457200">
              <a:buFont typeface="Arial" panose="020B0604020202020204" pitchFamily="34" charset="0"/>
              <a:buChar char="•"/>
            </a:pPr>
            <a:r>
              <a:rPr lang="en-GB" altLang="en-US" sz="3200" dirty="0"/>
              <a:t>Date requested </a:t>
            </a:r>
          </a:p>
          <a:p>
            <a:pPr marL="457200" indent="-457200">
              <a:buFont typeface="Arial" panose="020B0604020202020204" pitchFamily="34" charset="0"/>
              <a:buChar char="•"/>
            </a:pPr>
            <a:r>
              <a:rPr lang="en-GB" altLang="en-US" sz="3200" dirty="0"/>
              <a:t>Purpose of Report</a:t>
            </a:r>
          </a:p>
          <a:p>
            <a:pPr marL="457200" indent="-457200">
              <a:buFont typeface="Arial" panose="020B0604020202020204" pitchFamily="34" charset="0"/>
              <a:buChar char="•"/>
            </a:pPr>
            <a:r>
              <a:rPr lang="en-GB" altLang="en-US" sz="3200" dirty="0"/>
              <a:t>Who compiled the Report</a:t>
            </a:r>
          </a:p>
          <a:p>
            <a:pPr marL="457200" indent="-457200">
              <a:buFont typeface="Arial" panose="020B0604020202020204" pitchFamily="34" charset="0"/>
              <a:buChar char="•"/>
            </a:pPr>
            <a:r>
              <a:rPr lang="en-GB" altLang="en-US" sz="3200" dirty="0"/>
              <a:t>Brief Outline of Problems</a:t>
            </a:r>
          </a:p>
          <a:p>
            <a:pPr marL="457200" indent="-457200">
              <a:buFont typeface="Arial" panose="020B0604020202020204" pitchFamily="34" charset="0"/>
              <a:buChar char="•"/>
            </a:pPr>
            <a:r>
              <a:rPr lang="en-GB" altLang="en-US" sz="3200" dirty="0"/>
              <a:t>Date of Submission</a:t>
            </a:r>
          </a:p>
          <a:p>
            <a:pPr marL="457200" indent="-457200">
              <a:buFont typeface="Arial" panose="020B0604020202020204" pitchFamily="34" charset="0"/>
              <a:buChar char="•"/>
            </a:pPr>
            <a:r>
              <a:rPr lang="en-GB" altLang="en-US" sz="3200" dirty="0"/>
              <a:t>This should be written in a paragraph NOT as a list.</a:t>
            </a:r>
          </a:p>
        </p:txBody>
      </p:sp>
      <p:pic>
        <p:nvPicPr>
          <p:cNvPr id="4" name="Picture 3">
            <a:extLst>
              <a:ext uri="{FF2B5EF4-FFF2-40B4-BE49-F238E27FC236}">
                <a16:creationId xmlns:a16="http://schemas.microsoft.com/office/drawing/2014/main" id="{4BD0574A-F6EA-4336-840C-1AB558451C16}"/>
              </a:ext>
            </a:extLst>
          </p:cNvPr>
          <p:cNvPicPr>
            <a:picLocks noChangeAspect="1"/>
          </p:cNvPicPr>
          <p:nvPr/>
        </p:nvPicPr>
        <p:blipFill>
          <a:blip r:embed="rId2"/>
          <a:stretch>
            <a:fillRect/>
          </a:stretch>
        </p:blipFill>
        <p:spPr>
          <a:xfrm>
            <a:off x="7490012" y="1848048"/>
            <a:ext cx="2879351" cy="3161904"/>
          </a:xfrm>
          <a:prstGeom prst="rect">
            <a:avLst/>
          </a:prstGeom>
        </p:spPr>
      </p:pic>
    </p:spTree>
    <p:extLst>
      <p:ext uri="{BB962C8B-B14F-4D97-AF65-F5344CB8AC3E}">
        <p14:creationId xmlns:p14="http://schemas.microsoft.com/office/powerpoint/2010/main" val="1345815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CDF5BC1-8755-4DD8-8B20-F3A1D332E15B}"/>
              </a:ext>
            </a:extLst>
          </p:cNvPr>
          <p:cNvSpPr/>
          <p:nvPr/>
        </p:nvSpPr>
        <p:spPr>
          <a:xfrm>
            <a:off x="3570546" y="143452"/>
            <a:ext cx="4701288"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2.0 Procedure</a:t>
            </a:r>
          </a:p>
        </p:txBody>
      </p:sp>
      <p:sp>
        <p:nvSpPr>
          <p:cNvPr id="3" name="Rectangle 2">
            <a:extLst>
              <a:ext uri="{FF2B5EF4-FFF2-40B4-BE49-F238E27FC236}">
                <a16:creationId xmlns:a16="http://schemas.microsoft.com/office/drawing/2014/main" id="{9AAFF293-33CE-44B4-88E2-76ADE6477410}"/>
              </a:ext>
            </a:extLst>
          </p:cNvPr>
          <p:cNvSpPr/>
          <p:nvPr/>
        </p:nvSpPr>
        <p:spPr>
          <a:xfrm>
            <a:off x="1165412" y="1534847"/>
            <a:ext cx="8664388" cy="4524315"/>
          </a:xfrm>
          <a:prstGeom prst="rect">
            <a:avLst/>
          </a:prstGeom>
        </p:spPr>
        <p:txBody>
          <a:bodyPr wrap="square">
            <a:spAutoFit/>
          </a:bodyPr>
          <a:lstStyle/>
          <a:p>
            <a:pPr marL="457200" indent="-457200">
              <a:lnSpc>
                <a:spcPct val="90000"/>
              </a:lnSpc>
              <a:buFont typeface="Arial" panose="020B0604020202020204" pitchFamily="34" charset="0"/>
              <a:buChar char="•"/>
            </a:pPr>
            <a:r>
              <a:rPr lang="en-GB" altLang="en-US" sz="3200" dirty="0"/>
              <a:t>Contains procedures adopted to prepare the report.</a:t>
            </a:r>
          </a:p>
          <a:p>
            <a:pPr marL="457200" indent="-457200">
              <a:lnSpc>
                <a:spcPct val="90000"/>
              </a:lnSpc>
              <a:buFont typeface="Arial" panose="020B0604020202020204" pitchFamily="34" charset="0"/>
              <a:buChar char="•"/>
            </a:pPr>
            <a:r>
              <a:rPr lang="en-GB" altLang="en-US" sz="3200" dirty="0"/>
              <a:t>Includes sources of information:</a:t>
            </a:r>
          </a:p>
          <a:p>
            <a:pPr marL="457200" indent="-457200">
              <a:lnSpc>
                <a:spcPct val="90000"/>
              </a:lnSpc>
              <a:buFont typeface="Arial" panose="020B0604020202020204" pitchFamily="34" charset="0"/>
              <a:buChar char="•"/>
            </a:pPr>
            <a:r>
              <a:rPr lang="en-GB" altLang="en-US" sz="3200" dirty="0"/>
              <a:t>2.1	Questionnaire</a:t>
            </a:r>
          </a:p>
          <a:p>
            <a:pPr marL="457200" indent="-457200">
              <a:lnSpc>
                <a:spcPct val="90000"/>
              </a:lnSpc>
              <a:buFont typeface="Arial" panose="020B0604020202020204" pitchFamily="34" charset="0"/>
              <a:buChar char="•"/>
            </a:pPr>
            <a:r>
              <a:rPr lang="en-GB" altLang="en-US" sz="3200" dirty="0"/>
              <a:t>2.2	Interviews</a:t>
            </a:r>
          </a:p>
          <a:p>
            <a:pPr marL="457200" indent="-457200">
              <a:lnSpc>
                <a:spcPct val="90000"/>
              </a:lnSpc>
              <a:buFont typeface="Arial" panose="020B0604020202020204" pitchFamily="34" charset="0"/>
              <a:buChar char="•"/>
            </a:pPr>
            <a:r>
              <a:rPr lang="en-GB" altLang="en-US" sz="3200" dirty="0"/>
              <a:t>2.3	Books , Websites and Journals</a:t>
            </a:r>
          </a:p>
          <a:p>
            <a:pPr marL="457200" indent="-457200">
              <a:lnSpc>
                <a:spcPct val="90000"/>
              </a:lnSpc>
              <a:buFont typeface="Arial" panose="020B0604020202020204" pitchFamily="34" charset="0"/>
              <a:buChar char="•"/>
            </a:pPr>
            <a:endParaRPr lang="en-GB" altLang="en-US" sz="3200" dirty="0"/>
          </a:p>
          <a:p>
            <a:pPr marL="457200" indent="-457200">
              <a:lnSpc>
                <a:spcPct val="90000"/>
              </a:lnSpc>
              <a:buFont typeface="Arial" panose="020B0604020202020204" pitchFamily="34" charset="0"/>
              <a:buChar char="•"/>
            </a:pPr>
            <a:r>
              <a:rPr lang="en-GB" altLang="en-US" sz="3200" dirty="0"/>
              <a:t>ONLY put in the sources you are have used- For this assignment you will not undertake primary research- e.g. Questionnaires/Interviews.</a:t>
            </a:r>
          </a:p>
        </p:txBody>
      </p:sp>
    </p:spTree>
    <p:extLst>
      <p:ext uri="{BB962C8B-B14F-4D97-AF65-F5344CB8AC3E}">
        <p14:creationId xmlns:p14="http://schemas.microsoft.com/office/powerpoint/2010/main" val="1268727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Effect transition="in" filter="fade">
                                      <p:cBhvr>
                                        <p:cTn id="36" dur="1000"/>
                                        <p:tgtEl>
                                          <p:spTgt spid="3">
                                            <p:txEl>
                                              <p:pRg st="6" end="6"/>
                                            </p:txEl>
                                          </p:spTgt>
                                        </p:tgtEl>
                                      </p:cBhvr>
                                    </p:animEffect>
                                    <p:anim calcmode="lin" valueType="num">
                                      <p:cBhvr>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7AA4275-221D-4596-BFC9-D7252E04E2DC}"/>
              </a:ext>
            </a:extLst>
          </p:cNvPr>
          <p:cNvSpPr/>
          <p:nvPr/>
        </p:nvSpPr>
        <p:spPr>
          <a:xfrm>
            <a:off x="3583505" y="116559"/>
            <a:ext cx="4003020"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3.0 Findings</a:t>
            </a:r>
          </a:p>
        </p:txBody>
      </p:sp>
      <p:sp>
        <p:nvSpPr>
          <p:cNvPr id="3" name="Rectangle 2">
            <a:extLst>
              <a:ext uri="{FF2B5EF4-FFF2-40B4-BE49-F238E27FC236}">
                <a16:creationId xmlns:a16="http://schemas.microsoft.com/office/drawing/2014/main" id="{953F3247-5955-4583-AF0F-73C532AED60D}"/>
              </a:ext>
            </a:extLst>
          </p:cNvPr>
          <p:cNvSpPr/>
          <p:nvPr/>
        </p:nvSpPr>
        <p:spPr>
          <a:xfrm>
            <a:off x="345142" y="1660303"/>
            <a:ext cx="7696200" cy="4401205"/>
          </a:xfrm>
          <a:prstGeom prst="rect">
            <a:avLst/>
          </a:prstGeom>
        </p:spPr>
        <p:txBody>
          <a:bodyPr wrap="square">
            <a:spAutoFit/>
          </a:bodyPr>
          <a:lstStyle/>
          <a:p>
            <a:pPr marL="285750" indent="-285750">
              <a:buFont typeface="Arial" panose="020B0604020202020204" pitchFamily="34" charset="0"/>
              <a:buChar char="•"/>
            </a:pPr>
            <a:r>
              <a:rPr lang="en-GB" altLang="en-US" sz="2800" dirty="0"/>
              <a:t>This is the main body of the report and should provide a detailed and extensive account of the existing situation, broken down into discrete sections and sub-sections.</a:t>
            </a:r>
          </a:p>
          <a:p>
            <a:endParaRPr lang="en-GB" altLang="en-US" sz="2800" dirty="0"/>
          </a:p>
          <a:p>
            <a:pPr marL="285750" indent="-285750">
              <a:buFont typeface="Arial" panose="020B0604020202020204" pitchFamily="34" charset="0"/>
              <a:buChar char="•"/>
            </a:pPr>
            <a:r>
              <a:rPr lang="en-GB" altLang="en-US" sz="2800" dirty="0"/>
              <a:t>You must support your findings with academic sources -direct quotes, paraphrased work from textbooks, journals, reliable websites- Remember you must not only use websites as your sources. Do not use Wikipedia.</a:t>
            </a:r>
          </a:p>
        </p:txBody>
      </p:sp>
      <p:pic>
        <p:nvPicPr>
          <p:cNvPr id="4" name="Picture 3">
            <a:extLst>
              <a:ext uri="{FF2B5EF4-FFF2-40B4-BE49-F238E27FC236}">
                <a16:creationId xmlns:a16="http://schemas.microsoft.com/office/drawing/2014/main" id="{09C7C6F1-A0DF-43D6-9FE5-620F69DE30C2}"/>
              </a:ext>
            </a:extLst>
          </p:cNvPr>
          <p:cNvPicPr>
            <a:picLocks noChangeAspect="1"/>
          </p:cNvPicPr>
          <p:nvPr/>
        </p:nvPicPr>
        <p:blipFill>
          <a:blip r:embed="rId2"/>
          <a:stretch>
            <a:fillRect/>
          </a:stretch>
        </p:blipFill>
        <p:spPr>
          <a:xfrm>
            <a:off x="8364192" y="2383351"/>
            <a:ext cx="3074773" cy="2091298"/>
          </a:xfrm>
          <a:prstGeom prst="rect">
            <a:avLst/>
          </a:prstGeom>
        </p:spPr>
      </p:pic>
    </p:spTree>
    <p:extLst>
      <p:ext uri="{BB962C8B-B14F-4D97-AF65-F5344CB8AC3E}">
        <p14:creationId xmlns:p14="http://schemas.microsoft.com/office/powerpoint/2010/main" val="3854817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22F4953-0F91-414E-AAD1-6065470E6257}"/>
              </a:ext>
            </a:extLst>
          </p:cNvPr>
          <p:cNvSpPr/>
          <p:nvPr/>
        </p:nvSpPr>
        <p:spPr>
          <a:xfrm>
            <a:off x="1299881" y="690225"/>
            <a:ext cx="8879541" cy="5262979"/>
          </a:xfrm>
          <a:prstGeom prst="rect">
            <a:avLst/>
          </a:prstGeom>
        </p:spPr>
        <p:txBody>
          <a:bodyPr wrap="square">
            <a:spAutoFit/>
          </a:bodyPr>
          <a:lstStyle/>
          <a:p>
            <a:pPr algn="ctr"/>
            <a:r>
              <a:rPr lang="en-GB" altLang="en-US" sz="2800" b="1" u="sng" dirty="0"/>
              <a:t>Example</a:t>
            </a:r>
          </a:p>
          <a:p>
            <a:endParaRPr lang="en-GB" altLang="en-US" sz="2800" dirty="0"/>
          </a:p>
          <a:p>
            <a:pPr marL="285750" indent="-285750">
              <a:buFont typeface="Arial" panose="020B0604020202020204" pitchFamily="34" charset="0"/>
              <a:buChar char="•"/>
            </a:pPr>
            <a:r>
              <a:rPr lang="en-GB" altLang="en-US" sz="2800" dirty="0"/>
              <a:t>3.1 Analysis of the researcher’s skills set.</a:t>
            </a:r>
          </a:p>
          <a:p>
            <a:pPr marL="285750" indent="-285750">
              <a:buFont typeface="Arial" panose="020B0604020202020204" pitchFamily="34" charset="0"/>
              <a:buChar char="•"/>
            </a:pPr>
            <a:r>
              <a:rPr lang="en-GB" altLang="en-US" sz="2800" dirty="0"/>
              <a:t>(In this section you will need to discuss the various skills you already possess that link to employability- Inter-personal skills, negotiation, networking etc)</a:t>
            </a:r>
          </a:p>
          <a:p>
            <a:pPr marL="285750" indent="-285750">
              <a:buFont typeface="Arial" panose="020B0604020202020204" pitchFamily="34" charset="0"/>
              <a:buChar char="•"/>
            </a:pPr>
            <a:r>
              <a:rPr lang="en-GB" altLang="en-US" sz="2800" dirty="0"/>
              <a:t>(Use the lecture topics to focus your analysis but also think about other skills you may have developed- IT skills, Team Working, Problem Solving, Numeracy skills etc.</a:t>
            </a:r>
          </a:p>
          <a:p>
            <a:pPr marL="285750" indent="-285750">
              <a:buFont typeface="Arial" panose="020B0604020202020204" pitchFamily="34" charset="0"/>
              <a:buChar char="•"/>
            </a:pPr>
            <a:r>
              <a:rPr lang="en-GB" altLang="en-US" sz="2800" dirty="0"/>
              <a:t>You may want to use sub-sections </a:t>
            </a:r>
          </a:p>
          <a:p>
            <a:pPr marL="285750" indent="-285750">
              <a:buFont typeface="Arial" panose="020B0604020202020204" pitchFamily="34" charset="0"/>
              <a:buChar char="•"/>
            </a:pPr>
            <a:r>
              <a:rPr lang="en-GB" altLang="en-US" sz="2800" dirty="0"/>
              <a:t>3.1.1 Interpersonal Skills</a:t>
            </a:r>
          </a:p>
          <a:p>
            <a:pPr marL="285750" indent="-285750">
              <a:buFont typeface="Arial" panose="020B0604020202020204" pitchFamily="34" charset="0"/>
              <a:buChar char="•"/>
            </a:pPr>
            <a:r>
              <a:rPr lang="en-GB" altLang="en-US" sz="2800" dirty="0"/>
              <a:t>3.1.2 IT Skills</a:t>
            </a:r>
          </a:p>
        </p:txBody>
      </p:sp>
    </p:spTree>
    <p:extLst>
      <p:ext uri="{BB962C8B-B14F-4D97-AF65-F5344CB8AC3E}">
        <p14:creationId xmlns:p14="http://schemas.microsoft.com/office/powerpoint/2010/main" val="12467697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12DBF51-52CB-412F-95EC-17948B1296BF}"/>
              </a:ext>
            </a:extLst>
          </p:cNvPr>
          <p:cNvSpPr/>
          <p:nvPr/>
        </p:nvSpPr>
        <p:spPr>
          <a:xfrm>
            <a:off x="1761565" y="1367135"/>
            <a:ext cx="7758953" cy="1384995"/>
          </a:xfrm>
          <a:prstGeom prst="rect">
            <a:avLst/>
          </a:prstGeom>
        </p:spPr>
        <p:txBody>
          <a:bodyPr wrap="square">
            <a:spAutoFit/>
          </a:bodyPr>
          <a:lstStyle/>
          <a:p>
            <a:pPr marL="457200" indent="-457200">
              <a:buFont typeface="Arial" panose="020B0604020202020204" pitchFamily="34" charset="0"/>
              <a:buChar char="•"/>
            </a:pPr>
            <a:r>
              <a:rPr lang="en-GB" altLang="en-US" sz="2800" dirty="0"/>
              <a:t>3.2. Employability Skills- Employers Requirement.</a:t>
            </a:r>
          </a:p>
          <a:p>
            <a:pPr marL="457200" indent="-457200">
              <a:buFont typeface="Arial" panose="020B0604020202020204" pitchFamily="34" charset="0"/>
              <a:buChar char="•"/>
            </a:pPr>
            <a:r>
              <a:rPr lang="en-GB" altLang="en-US" sz="2800" dirty="0"/>
              <a:t>(In this section you will need to describe the employability skills  required by an employer)</a:t>
            </a:r>
          </a:p>
        </p:txBody>
      </p:sp>
    </p:spTree>
    <p:extLst>
      <p:ext uri="{BB962C8B-B14F-4D97-AF65-F5344CB8AC3E}">
        <p14:creationId xmlns:p14="http://schemas.microsoft.com/office/powerpoint/2010/main" val="39706179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E6763D0-4C48-40A0-8FC8-70E559A125C4}"/>
              </a:ext>
            </a:extLst>
          </p:cNvPr>
          <p:cNvSpPr/>
          <p:nvPr/>
        </p:nvSpPr>
        <p:spPr>
          <a:xfrm>
            <a:off x="3155148" y="183794"/>
            <a:ext cx="4913525"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4.0 Conclusion</a:t>
            </a:r>
          </a:p>
        </p:txBody>
      </p:sp>
      <p:sp>
        <p:nvSpPr>
          <p:cNvPr id="3" name="Rectangle 2">
            <a:extLst>
              <a:ext uri="{FF2B5EF4-FFF2-40B4-BE49-F238E27FC236}">
                <a16:creationId xmlns:a16="http://schemas.microsoft.com/office/drawing/2014/main" id="{5CFAD8FD-3768-48D2-AB6F-D0C1E7CB6B1E}"/>
              </a:ext>
            </a:extLst>
          </p:cNvPr>
          <p:cNvSpPr/>
          <p:nvPr/>
        </p:nvSpPr>
        <p:spPr>
          <a:xfrm>
            <a:off x="537882" y="1661662"/>
            <a:ext cx="8269941" cy="3785652"/>
          </a:xfrm>
          <a:prstGeom prst="rect">
            <a:avLst/>
          </a:prstGeom>
        </p:spPr>
        <p:txBody>
          <a:bodyPr wrap="square">
            <a:spAutoFit/>
          </a:bodyPr>
          <a:lstStyle/>
          <a:p>
            <a:pPr marL="342900" indent="-342900">
              <a:buFont typeface="Arial" panose="020B0604020202020204" pitchFamily="34" charset="0"/>
              <a:buChar char="•"/>
            </a:pPr>
            <a:r>
              <a:rPr lang="en-GB" altLang="en-US" sz="2400" dirty="0"/>
              <a:t>You can either present the conclusion as a paragraph (s) or</a:t>
            </a:r>
          </a:p>
          <a:p>
            <a:r>
              <a:rPr lang="en-GB" altLang="en-US" sz="2400" dirty="0"/>
              <a:t>     Set out your work in sections i.e. </a:t>
            </a:r>
          </a:p>
          <a:p>
            <a:pPr marL="342900" indent="-342900">
              <a:buFont typeface="Arial" panose="020B0604020202020204" pitchFamily="34" charset="0"/>
              <a:buChar char="•"/>
            </a:pPr>
            <a:r>
              <a:rPr lang="en-GB" altLang="en-US" sz="2400" dirty="0"/>
              <a:t>4.1 Analysis of  the researcher’s skills set.</a:t>
            </a:r>
          </a:p>
          <a:p>
            <a:pPr marL="342900" indent="-342900">
              <a:buFont typeface="Arial" panose="020B0604020202020204" pitchFamily="34" charset="0"/>
              <a:buChar char="•"/>
            </a:pPr>
            <a:r>
              <a:rPr lang="en-GB" altLang="en-US" sz="2400" dirty="0"/>
              <a:t>4.2 Identify where you have development needs compared to needs to employers needs.</a:t>
            </a:r>
          </a:p>
          <a:p>
            <a:pPr marL="342900" indent="-342900">
              <a:buFont typeface="Arial" panose="020B0604020202020204" pitchFamily="34" charset="0"/>
              <a:buChar char="•"/>
            </a:pPr>
            <a:r>
              <a:rPr lang="en-GB" altLang="en-US" sz="2400" dirty="0"/>
              <a:t>The conclusion should  ONLY be based  on information drawn from the ‘findings’ section.</a:t>
            </a:r>
          </a:p>
          <a:p>
            <a:pPr marL="342900" indent="-342900">
              <a:buFont typeface="Arial" panose="020B0604020202020204" pitchFamily="34" charset="0"/>
              <a:buChar char="•"/>
            </a:pPr>
            <a:r>
              <a:rPr lang="en-GB" altLang="en-US" sz="2400" dirty="0"/>
              <a:t>Include only the main points from your findings and link these comments back to your  terms of reference- </a:t>
            </a:r>
          </a:p>
          <a:p>
            <a:pPr marL="342900" indent="-342900">
              <a:buFont typeface="Arial" panose="020B0604020202020204" pitchFamily="34" charset="0"/>
              <a:buChar char="•"/>
            </a:pPr>
            <a:r>
              <a:rPr lang="en-GB" altLang="en-US" sz="2400" dirty="0"/>
              <a:t>Do the findings/conclusion resolve the problem (s). </a:t>
            </a:r>
          </a:p>
        </p:txBody>
      </p:sp>
      <p:pic>
        <p:nvPicPr>
          <p:cNvPr id="4" name="Picture 3">
            <a:extLst>
              <a:ext uri="{FF2B5EF4-FFF2-40B4-BE49-F238E27FC236}">
                <a16:creationId xmlns:a16="http://schemas.microsoft.com/office/drawing/2014/main" id="{19AF22AE-8ED5-4975-AD00-289B8ADB35C6}"/>
              </a:ext>
            </a:extLst>
          </p:cNvPr>
          <p:cNvPicPr>
            <a:picLocks noChangeAspect="1"/>
          </p:cNvPicPr>
          <p:nvPr/>
        </p:nvPicPr>
        <p:blipFill>
          <a:blip r:embed="rId2"/>
          <a:stretch>
            <a:fillRect/>
          </a:stretch>
        </p:blipFill>
        <p:spPr>
          <a:xfrm>
            <a:off x="8208627" y="4598894"/>
            <a:ext cx="3541861" cy="1983442"/>
          </a:xfrm>
          <a:prstGeom prst="rect">
            <a:avLst/>
          </a:prstGeom>
        </p:spPr>
      </p:pic>
    </p:spTree>
    <p:extLst>
      <p:ext uri="{BB962C8B-B14F-4D97-AF65-F5344CB8AC3E}">
        <p14:creationId xmlns:p14="http://schemas.microsoft.com/office/powerpoint/2010/main" val="1778504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1000"/>
                                        <p:tgtEl>
                                          <p:spTgt spid="3">
                                            <p:txEl>
                                              <p:pRg st="4" end="4"/>
                                            </p:txEl>
                                          </p:spTgt>
                                        </p:tgtEl>
                                      </p:cBhvr>
                                    </p:animEffect>
                                    <p:anim calcmode="lin" valueType="num">
                                      <p:cBhvr>
                                        <p:cTn id="3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3">
                                            <p:txEl>
                                              <p:pRg st="5" end="5"/>
                                            </p:txEl>
                                          </p:spTgt>
                                        </p:tgtEl>
                                        <p:attrNameLst>
                                          <p:attrName>style.visibility</p:attrName>
                                        </p:attrNameLst>
                                      </p:cBhvr>
                                      <p:to>
                                        <p:strVal val="visible"/>
                                      </p:to>
                                    </p:set>
                                    <p:animEffect transition="in" filter="fade">
                                      <p:cBhvr>
                                        <p:cTn id="40" dur="1000"/>
                                        <p:tgtEl>
                                          <p:spTgt spid="3">
                                            <p:txEl>
                                              <p:pRg st="5" end="5"/>
                                            </p:txEl>
                                          </p:spTgt>
                                        </p:tgtEl>
                                      </p:cBhvr>
                                    </p:animEffect>
                                    <p:anim calcmode="lin" valueType="num">
                                      <p:cBhvr>
                                        <p:cTn id="41"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Effect transition="in" filter="fade">
                                      <p:cBhvr>
                                        <p:cTn id="47" dur="1000"/>
                                        <p:tgtEl>
                                          <p:spTgt spid="3">
                                            <p:txEl>
                                              <p:pRg st="6" end="6"/>
                                            </p:txEl>
                                          </p:spTgt>
                                        </p:tgtEl>
                                      </p:cBhvr>
                                    </p:animEffect>
                                    <p:anim calcmode="lin" valueType="num">
                                      <p:cBhvr>
                                        <p:cTn id="4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9D7C492-70C6-4E9D-816A-FF096A2BF594}"/>
              </a:ext>
            </a:extLst>
          </p:cNvPr>
          <p:cNvSpPr/>
          <p:nvPr/>
        </p:nvSpPr>
        <p:spPr>
          <a:xfrm>
            <a:off x="2074185" y="143453"/>
            <a:ext cx="7398179"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5.0 Recommendations</a:t>
            </a:r>
          </a:p>
        </p:txBody>
      </p:sp>
      <p:sp>
        <p:nvSpPr>
          <p:cNvPr id="3" name="Rectangle 2">
            <a:extLst>
              <a:ext uri="{FF2B5EF4-FFF2-40B4-BE49-F238E27FC236}">
                <a16:creationId xmlns:a16="http://schemas.microsoft.com/office/drawing/2014/main" id="{3CA2958C-996C-4C5B-AFA0-1868E3ED39AC}"/>
              </a:ext>
            </a:extLst>
          </p:cNvPr>
          <p:cNvSpPr/>
          <p:nvPr/>
        </p:nvSpPr>
        <p:spPr>
          <a:xfrm>
            <a:off x="3801035" y="1472043"/>
            <a:ext cx="7575176" cy="4524315"/>
          </a:xfrm>
          <a:prstGeom prst="rect">
            <a:avLst/>
          </a:prstGeom>
        </p:spPr>
        <p:txBody>
          <a:bodyPr wrap="square">
            <a:spAutoFit/>
          </a:bodyPr>
          <a:lstStyle/>
          <a:p>
            <a:pPr marL="457200" indent="-457200">
              <a:buFont typeface="Arial" panose="020B0604020202020204" pitchFamily="34" charset="0"/>
              <a:buChar char="•"/>
            </a:pPr>
            <a:r>
              <a:rPr lang="en-GB" altLang="en-US" sz="3200" dirty="0"/>
              <a:t>Should state the future actions required/provide advice based on the findings/conclusions.</a:t>
            </a:r>
          </a:p>
          <a:p>
            <a:pPr marL="457200" indent="-457200">
              <a:buFont typeface="Arial" panose="020B0604020202020204" pitchFamily="34" charset="0"/>
              <a:buChar char="•"/>
            </a:pPr>
            <a:r>
              <a:rPr lang="en-GB" altLang="en-US" sz="3200" dirty="0"/>
              <a:t>5.1 Improve time management by setting out a daily/weekly work plan.</a:t>
            </a:r>
          </a:p>
          <a:p>
            <a:pPr marL="457200" indent="-457200">
              <a:buFont typeface="Arial" panose="020B0604020202020204" pitchFamily="34" charset="0"/>
              <a:buChar char="•"/>
            </a:pPr>
            <a:r>
              <a:rPr lang="en-GB" altLang="en-US" sz="3200" dirty="0"/>
              <a:t>5.2 Develop IT skills by attending a suitable course.</a:t>
            </a:r>
          </a:p>
          <a:p>
            <a:pPr marL="457200" indent="-457200">
              <a:buFont typeface="Arial" panose="020B0604020202020204" pitchFamily="34" charset="0"/>
              <a:buChar char="•"/>
            </a:pPr>
            <a:r>
              <a:rPr lang="en-GB" altLang="en-US" sz="3200" dirty="0"/>
              <a:t>5.3 Improve networks by researching and recording employability contacts.</a:t>
            </a:r>
          </a:p>
        </p:txBody>
      </p:sp>
      <p:pic>
        <p:nvPicPr>
          <p:cNvPr id="4" name="Picture 3">
            <a:extLst>
              <a:ext uri="{FF2B5EF4-FFF2-40B4-BE49-F238E27FC236}">
                <a16:creationId xmlns:a16="http://schemas.microsoft.com/office/drawing/2014/main" id="{F9ACC19B-FAF4-49C3-B68A-375A1C746A71}"/>
              </a:ext>
            </a:extLst>
          </p:cNvPr>
          <p:cNvPicPr>
            <a:picLocks noChangeAspect="1"/>
          </p:cNvPicPr>
          <p:nvPr/>
        </p:nvPicPr>
        <p:blipFill>
          <a:blip r:embed="rId2"/>
          <a:stretch>
            <a:fillRect/>
          </a:stretch>
        </p:blipFill>
        <p:spPr>
          <a:xfrm>
            <a:off x="407893" y="1833001"/>
            <a:ext cx="3034834" cy="3034834"/>
          </a:xfrm>
          <a:prstGeom prst="rect">
            <a:avLst/>
          </a:prstGeom>
        </p:spPr>
      </p:pic>
    </p:spTree>
    <p:extLst>
      <p:ext uri="{BB962C8B-B14F-4D97-AF65-F5344CB8AC3E}">
        <p14:creationId xmlns:p14="http://schemas.microsoft.com/office/powerpoint/2010/main" val="3798311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4C0065F-7031-4836-A1B0-58BC91E433D1}"/>
              </a:ext>
            </a:extLst>
          </p:cNvPr>
          <p:cNvSpPr/>
          <p:nvPr/>
        </p:nvSpPr>
        <p:spPr>
          <a:xfrm>
            <a:off x="2295087" y="116559"/>
            <a:ext cx="7601825" cy="1754326"/>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6.0 Appendices and </a:t>
            </a:r>
          </a:p>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7.0 Acknowledgements</a:t>
            </a:r>
          </a:p>
        </p:txBody>
      </p:sp>
      <p:sp>
        <p:nvSpPr>
          <p:cNvPr id="3" name="Rectangle 2">
            <a:extLst>
              <a:ext uri="{FF2B5EF4-FFF2-40B4-BE49-F238E27FC236}">
                <a16:creationId xmlns:a16="http://schemas.microsoft.com/office/drawing/2014/main" id="{DA31BEA2-B294-4A80-B5EB-DD1A8CAA704C}"/>
              </a:ext>
            </a:extLst>
          </p:cNvPr>
          <p:cNvSpPr/>
          <p:nvPr/>
        </p:nvSpPr>
        <p:spPr>
          <a:xfrm>
            <a:off x="842682" y="2210271"/>
            <a:ext cx="3487271" cy="3539430"/>
          </a:xfrm>
          <a:prstGeom prst="rect">
            <a:avLst/>
          </a:prstGeom>
        </p:spPr>
        <p:txBody>
          <a:bodyPr wrap="square">
            <a:spAutoFit/>
          </a:bodyPr>
          <a:lstStyle/>
          <a:p>
            <a:r>
              <a:rPr lang="en-GB" sz="2800" dirty="0"/>
              <a:t>6.0</a:t>
            </a:r>
          </a:p>
          <a:p>
            <a:r>
              <a:rPr lang="en-GB" sz="2800" dirty="0"/>
              <a:t>Should include relevant supporting information e.g. Network Map, Time Plan, Tables, Graphs, Charts, Questionnaire, Interview questions.</a:t>
            </a:r>
          </a:p>
        </p:txBody>
      </p:sp>
      <p:sp>
        <p:nvSpPr>
          <p:cNvPr id="4" name="Rectangle 3">
            <a:extLst>
              <a:ext uri="{FF2B5EF4-FFF2-40B4-BE49-F238E27FC236}">
                <a16:creationId xmlns:a16="http://schemas.microsoft.com/office/drawing/2014/main" id="{1818F34F-DC73-4080-B5C9-353BA8D179A2}"/>
              </a:ext>
            </a:extLst>
          </p:cNvPr>
          <p:cNvSpPr/>
          <p:nvPr/>
        </p:nvSpPr>
        <p:spPr>
          <a:xfrm>
            <a:off x="6589059" y="2400141"/>
            <a:ext cx="4249270" cy="2806922"/>
          </a:xfrm>
          <a:prstGeom prst="rect">
            <a:avLst/>
          </a:prstGeom>
        </p:spPr>
        <p:txBody>
          <a:bodyPr wrap="square">
            <a:spAutoFit/>
          </a:bodyPr>
          <a:lstStyle/>
          <a:p>
            <a:pPr>
              <a:lnSpc>
                <a:spcPct val="90000"/>
              </a:lnSpc>
            </a:pPr>
            <a:r>
              <a:rPr lang="en-GB" altLang="en-US" sz="2800" dirty="0"/>
              <a:t>7.0</a:t>
            </a:r>
          </a:p>
          <a:p>
            <a:pPr>
              <a:lnSpc>
                <a:spcPct val="90000"/>
              </a:lnSpc>
            </a:pPr>
            <a:r>
              <a:rPr lang="en-GB" altLang="en-US" sz="2800" dirty="0"/>
              <a:t>This should express appreciation for assistance and co-operation given by who have helped in the writing of the report </a:t>
            </a:r>
            <a:r>
              <a:rPr lang="en-GB" altLang="en-US" sz="2800" dirty="0" err="1"/>
              <a:t>e.g</a:t>
            </a:r>
            <a:r>
              <a:rPr lang="en-GB" altLang="en-US" sz="2800" dirty="0"/>
              <a:t>  interviewees , librarians etc.</a:t>
            </a:r>
          </a:p>
        </p:txBody>
      </p:sp>
    </p:spTree>
    <p:extLst>
      <p:ext uri="{BB962C8B-B14F-4D97-AF65-F5344CB8AC3E}">
        <p14:creationId xmlns:p14="http://schemas.microsoft.com/office/powerpoint/2010/main" val="2550228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A414AE0-AC9F-4FCA-A91D-8BB6CB068D07}"/>
              </a:ext>
            </a:extLst>
          </p:cNvPr>
          <p:cNvSpPr/>
          <p:nvPr/>
        </p:nvSpPr>
        <p:spPr>
          <a:xfrm>
            <a:off x="2675989" y="116559"/>
            <a:ext cx="5952527" cy="923330"/>
          </a:xfrm>
          <a:prstGeom prst="rect">
            <a:avLst/>
          </a:prstGeom>
          <a:noFill/>
        </p:spPr>
        <p:txBody>
          <a:bodyPr wrap="none" lIns="91440" tIns="45720" rIns="91440" bIns="45720">
            <a:spAutoFit/>
          </a:bodyPr>
          <a:lstStyle/>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8.0 Reference List</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3" name="Rectangle 2">
            <a:extLst>
              <a:ext uri="{FF2B5EF4-FFF2-40B4-BE49-F238E27FC236}">
                <a16:creationId xmlns:a16="http://schemas.microsoft.com/office/drawing/2014/main" id="{D0CFA879-7B61-4806-A392-E8249B8F85AB}"/>
              </a:ext>
            </a:extLst>
          </p:cNvPr>
          <p:cNvSpPr/>
          <p:nvPr/>
        </p:nvSpPr>
        <p:spPr>
          <a:xfrm>
            <a:off x="439271" y="1637740"/>
            <a:ext cx="8328212" cy="4468916"/>
          </a:xfrm>
          <a:prstGeom prst="rect">
            <a:avLst/>
          </a:prstGeom>
        </p:spPr>
        <p:txBody>
          <a:bodyPr wrap="square">
            <a:spAutoFit/>
          </a:bodyPr>
          <a:lstStyle/>
          <a:p>
            <a:pPr marL="457200" indent="-457200">
              <a:lnSpc>
                <a:spcPct val="90000"/>
              </a:lnSpc>
              <a:buFont typeface="Arial" panose="020B0604020202020204" pitchFamily="34" charset="0"/>
              <a:buChar char="•"/>
            </a:pPr>
            <a:r>
              <a:rPr lang="en-GB" altLang="en-US" sz="3200" dirty="0"/>
              <a:t>Students should reference  direct quotations and material taken from other sources including:  </a:t>
            </a:r>
          </a:p>
          <a:p>
            <a:pPr marL="457200" indent="-457200">
              <a:lnSpc>
                <a:spcPct val="90000"/>
              </a:lnSpc>
              <a:buFont typeface="Arial" panose="020B0604020202020204" pitchFamily="34" charset="0"/>
              <a:buChar char="•"/>
            </a:pPr>
            <a:r>
              <a:rPr lang="en-GB" altLang="en-US" sz="3200" dirty="0"/>
              <a:t>Textbook/Journal</a:t>
            </a:r>
          </a:p>
          <a:p>
            <a:pPr marL="457200" indent="-457200">
              <a:lnSpc>
                <a:spcPct val="90000"/>
              </a:lnSpc>
              <a:buFont typeface="Arial" panose="020B0604020202020204" pitchFamily="34" charset="0"/>
              <a:buChar char="•"/>
            </a:pPr>
            <a:r>
              <a:rPr lang="en-GB" altLang="en-US" sz="3200" dirty="0"/>
              <a:t>Author (s) name</a:t>
            </a:r>
          </a:p>
          <a:p>
            <a:pPr marL="457200" indent="-457200">
              <a:lnSpc>
                <a:spcPct val="90000"/>
              </a:lnSpc>
              <a:buFont typeface="Arial" panose="020B0604020202020204" pitchFamily="34" charset="0"/>
              <a:buChar char="•"/>
            </a:pPr>
            <a:r>
              <a:rPr lang="en-GB" altLang="en-US" sz="3200" dirty="0"/>
              <a:t>Date of work</a:t>
            </a:r>
          </a:p>
          <a:p>
            <a:pPr marL="457200" indent="-457200">
              <a:lnSpc>
                <a:spcPct val="90000"/>
              </a:lnSpc>
              <a:buFont typeface="Arial" panose="020B0604020202020204" pitchFamily="34" charset="0"/>
              <a:buChar char="•"/>
            </a:pPr>
            <a:r>
              <a:rPr lang="en-GB" altLang="en-US" sz="3200" dirty="0"/>
              <a:t>Page Number(s) from Textbook/Edition of Journal.</a:t>
            </a:r>
          </a:p>
          <a:p>
            <a:pPr marL="457200" indent="-457200">
              <a:lnSpc>
                <a:spcPct val="90000"/>
              </a:lnSpc>
              <a:buFont typeface="Arial" panose="020B0604020202020204" pitchFamily="34" charset="0"/>
              <a:buChar char="•"/>
            </a:pPr>
            <a:r>
              <a:rPr lang="en-GB" altLang="en-US" sz="3200" dirty="0"/>
              <a:t>Websites- Website address and date accessed.</a:t>
            </a:r>
          </a:p>
          <a:p>
            <a:pPr marL="342900" indent="-342900">
              <a:lnSpc>
                <a:spcPct val="90000"/>
              </a:lnSpc>
              <a:buFont typeface="Arial" panose="020B0604020202020204" pitchFamily="34" charset="0"/>
              <a:buChar char="•"/>
            </a:pPr>
            <a:r>
              <a:rPr lang="en-GB" altLang="en-US" sz="2800" dirty="0"/>
              <a:t>(see referencing lesson slides and handout)</a:t>
            </a:r>
          </a:p>
        </p:txBody>
      </p:sp>
      <p:pic>
        <p:nvPicPr>
          <p:cNvPr id="4" name="Picture 3">
            <a:extLst>
              <a:ext uri="{FF2B5EF4-FFF2-40B4-BE49-F238E27FC236}">
                <a16:creationId xmlns:a16="http://schemas.microsoft.com/office/drawing/2014/main" id="{50EC5A0F-B3DE-462E-A2BB-60F1D84B2496}"/>
              </a:ext>
            </a:extLst>
          </p:cNvPr>
          <p:cNvPicPr>
            <a:picLocks noChangeAspect="1"/>
          </p:cNvPicPr>
          <p:nvPr/>
        </p:nvPicPr>
        <p:blipFill>
          <a:blip r:embed="rId2"/>
          <a:stretch>
            <a:fillRect/>
          </a:stretch>
        </p:blipFill>
        <p:spPr>
          <a:xfrm>
            <a:off x="8779808" y="1988176"/>
            <a:ext cx="2972921" cy="2881647"/>
          </a:xfrm>
          <a:prstGeom prst="rect">
            <a:avLst/>
          </a:prstGeom>
        </p:spPr>
      </p:pic>
    </p:spTree>
    <p:extLst>
      <p:ext uri="{BB962C8B-B14F-4D97-AF65-F5344CB8AC3E}">
        <p14:creationId xmlns:p14="http://schemas.microsoft.com/office/powerpoint/2010/main" val="3966139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Effect transition="in" filter="fade">
                                      <p:cBhvr>
                                        <p:cTn id="39" dur="1000"/>
                                        <p:tgtEl>
                                          <p:spTgt spid="3">
                                            <p:txEl>
                                              <p:pRg st="6" end="6"/>
                                            </p:txEl>
                                          </p:spTgt>
                                        </p:tgtEl>
                                      </p:cBhvr>
                                    </p:animEffect>
                                    <p:anim calcmode="lin" valueType="num">
                                      <p:cBhvr>
                                        <p:cTn id="4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E6C640E-F4D9-416B-8983-BB5BEEEE78F4}"/>
              </a:ext>
            </a:extLst>
          </p:cNvPr>
          <p:cNvSpPr/>
          <p:nvPr/>
        </p:nvSpPr>
        <p:spPr>
          <a:xfrm>
            <a:off x="2947477" y="0"/>
            <a:ext cx="5355762"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9.0 Bibliography</a:t>
            </a:r>
          </a:p>
        </p:txBody>
      </p:sp>
      <p:sp>
        <p:nvSpPr>
          <p:cNvPr id="3" name="Rectangle 2">
            <a:extLst>
              <a:ext uri="{FF2B5EF4-FFF2-40B4-BE49-F238E27FC236}">
                <a16:creationId xmlns:a16="http://schemas.microsoft.com/office/drawing/2014/main" id="{71B797B7-9D61-4513-9CF6-BC2E4002931D}"/>
              </a:ext>
            </a:extLst>
          </p:cNvPr>
          <p:cNvSpPr/>
          <p:nvPr/>
        </p:nvSpPr>
        <p:spPr>
          <a:xfrm>
            <a:off x="1716741" y="1612961"/>
            <a:ext cx="8758518" cy="4081117"/>
          </a:xfrm>
          <a:prstGeom prst="rect">
            <a:avLst/>
          </a:prstGeom>
        </p:spPr>
        <p:txBody>
          <a:bodyPr wrap="square">
            <a:spAutoFit/>
          </a:bodyPr>
          <a:lstStyle/>
          <a:p>
            <a:pPr marL="457200" indent="-457200">
              <a:lnSpc>
                <a:spcPct val="90000"/>
              </a:lnSpc>
              <a:buFont typeface="Arial" panose="020B0604020202020204" pitchFamily="34" charset="0"/>
              <a:buChar char="•"/>
            </a:pPr>
            <a:r>
              <a:rPr lang="en-GB" altLang="en-US" sz="3600" dirty="0"/>
              <a:t>This should identify the source of information accessed e.g. textbooks, journals, websites etc. that have not been included in the reference list.</a:t>
            </a:r>
          </a:p>
          <a:p>
            <a:pPr marL="457200" indent="-457200">
              <a:lnSpc>
                <a:spcPct val="90000"/>
              </a:lnSpc>
              <a:buFont typeface="Arial" panose="020B0604020202020204" pitchFamily="34" charset="0"/>
              <a:buChar char="•"/>
            </a:pPr>
            <a:r>
              <a:rPr lang="en-GB" altLang="en-US" sz="3600" dirty="0"/>
              <a:t>A bibliography is a list of your wider reading beyond that quoted as a reference.</a:t>
            </a:r>
          </a:p>
          <a:p>
            <a:pPr marL="457200" indent="-457200">
              <a:lnSpc>
                <a:spcPct val="90000"/>
              </a:lnSpc>
              <a:buFont typeface="Arial" panose="020B0604020202020204" pitchFamily="34" charset="0"/>
              <a:buChar char="•"/>
            </a:pPr>
            <a:r>
              <a:rPr lang="en-GB" altLang="en-US" sz="3600" dirty="0"/>
              <a:t>This should be written in the same format as the reference list.</a:t>
            </a:r>
          </a:p>
        </p:txBody>
      </p:sp>
    </p:spTree>
    <p:extLst>
      <p:ext uri="{BB962C8B-B14F-4D97-AF65-F5344CB8AC3E}">
        <p14:creationId xmlns:p14="http://schemas.microsoft.com/office/powerpoint/2010/main" val="1482281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8657C28-4B70-4AA5-85E6-9019DCF9934B}"/>
              </a:ext>
            </a:extLst>
          </p:cNvPr>
          <p:cNvSpPr/>
          <p:nvPr/>
        </p:nvSpPr>
        <p:spPr>
          <a:xfrm>
            <a:off x="595134" y="1676418"/>
            <a:ext cx="11001731"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Using Outline to Create a Report</a:t>
            </a:r>
          </a:p>
        </p:txBody>
      </p:sp>
      <p:sp>
        <p:nvSpPr>
          <p:cNvPr id="3" name="TextBox 2">
            <a:extLst>
              <a:ext uri="{FF2B5EF4-FFF2-40B4-BE49-F238E27FC236}">
                <a16:creationId xmlns:a16="http://schemas.microsoft.com/office/drawing/2014/main" id="{CAFD6C9D-C118-42E7-9BA3-F1270BC9D3FA}"/>
              </a:ext>
            </a:extLst>
          </p:cNvPr>
          <p:cNvSpPr txBox="1"/>
          <p:nvPr/>
        </p:nvSpPr>
        <p:spPr>
          <a:xfrm>
            <a:off x="2568388" y="3119718"/>
            <a:ext cx="6952130" cy="1077218"/>
          </a:xfrm>
          <a:prstGeom prst="rect">
            <a:avLst/>
          </a:prstGeom>
          <a:noFill/>
        </p:spPr>
        <p:txBody>
          <a:bodyPr wrap="square" rtlCol="0">
            <a:spAutoFit/>
          </a:bodyPr>
          <a:lstStyle/>
          <a:p>
            <a:pPr algn="ctr"/>
            <a:r>
              <a:rPr lang="en-GB" sz="3200" dirty="0">
                <a:solidFill>
                  <a:schemeClr val="accent2">
                    <a:lumMod val="50000"/>
                  </a:schemeClr>
                </a:solidFill>
              </a:rPr>
              <a:t>If you have a Computer/laptop then open Word and follow Laura’s direction.</a:t>
            </a:r>
          </a:p>
        </p:txBody>
      </p:sp>
    </p:spTree>
    <p:extLst>
      <p:ext uri="{BB962C8B-B14F-4D97-AF65-F5344CB8AC3E}">
        <p14:creationId xmlns:p14="http://schemas.microsoft.com/office/powerpoint/2010/main" val="18127884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AFE3DD1-3242-4B78-8116-8AE961AEC044}"/>
              </a:ext>
            </a:extLst>
          </p:cNvPr>
          <p:cNvSpPr/>
          <p:nvPr/>
        </p:nvSpPr>
        <p:spPr>
          <a:xfrm>
            <a:off x="248739" y="143453"/>
            <a:ext cx="2900153" cy="923330"/>
          </a:xfrm>
          <a:prstGeom prst="rect">
            <a:avLst/>
          </a:prstGeom>
          <a:noFill/>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Activity!</a:t>
            </a:r>
          </a:p>
        </p:txBody>
      </p:sp>
      <p:sp>
        <p:nvSpPr>
          <p:cNvPr id="3" name="TextBox 2">
            <a:extLst>
              <a:ext uri="{FF2B5EF4-FFF2-40B4-BE49-F238E27FC236}">
                <a16:creationId xmlns:a16="http://schemas.microsoft.com/office/drawing/2014/main" id="{6D11EF50-4AEA-47FC-B532-6D44F5A821F0}"/>
              </a:ext>
            </a:extLst>
          </p:cNvPr>
          <p:cNvSpPr txBox="1"/>
          <p:nvPr/>
        </p:nvSpPr>
        <p:spPr>
          <a:xfrm>
            <a:off x="3805518" y="428178"/>
            <a:ext cx="7059706" cy="6001643"/>
          </a:xfrm>
          <a:prstGeom prst="rect">
            <a:avLst/>
          </a:prstGeom>
          <a:noFill/>
        </p:spPr>
        <p:txBody>
          <a:bodyPr wrap="square" rtlCol="0">
            <a:spAutoFit/>
          </a:bodyPr>
          <a:lstStyle/>
          <a:p>
            <a:r>
              <a:rPr lang="en-GB" sz="2400" dirty="0"/>
              <a:t>So we have looked at some of the things that you might expect to see in a report and what the content may look like.</a:t>
            </a:r>
          </a:p>
          <a:p>
            <a:endParaRPr lang="en-GB" sz="2400" dirty="0"/>
          </a:p>
          <a:p>
            <a:r>
              <a:rPr lang="en-GB" sz="2400" dirty="0"/>
              <a:t>Now I want us to put this into practise and consider some reports.</a:t>
            </a:r>
          </a:p>
          <a:p>
            <a:endParaRPr lang="en-GB" sz="2400" dirty="0"/>
          </a:p>
          <a:p>
            <a:r>
              <a:rPr lang="en-GB" sz="2400" dirty="0"/>
              <a:t>In groups, read through the example reports and consider he following points;</a:t>
            </a:r>
          </a:p>
          <a:p>
            <a:endParaRPr lang="en-GB" sz="2400" dirty="0"/>
          </a:p>
          <a:p>
            <a:pPr marL="342900" indent="-342900">
              <a:buFont typeface="+mj-lt"/>
              <a:buAutoNum type="arabicPeriod"/>
            </a:pPr>
            <a:r>
              <a:rPr lang="en-GB" sz="2400" dirty="0"/>
              <a:t>What does the layout look like? Is it easy to understand? Is it structured well?</a:t>
            </a:r>
          </a:p>
          <a:p>
            <a:pPr marL="342900" indent="-342900">
              <a:buFont typeface="+mj-lt"/>
              <a:buAutoNum type="arabicPeriod"/>
            </a:pPr>
            <a:r>
              <a:rPr lang="en-GB" sz="2400" dirty="0"/>
              <a:t>Is the content clear and concise?</a:t>
            </a:r>
          </a:p>
          <a:p>
            <a:pPr marL="342900" indent="-342900">
              <a:buFont typeface="+mj-lt"/>
              <a:buAutoNum type="arabicPeriod"/>
            </a:pPr>
            <a:r>
              <a:rPr lang="en-GB" sz="2400" dirty="0"/>
              <a:t>Is it easy to navigate?</a:t>
            </a:r>
          </a:p>
          <a:p>
            <a:pPr marL="342900" indent="-342900">
              <a:buFont typeface="+mj-lt"/>
              <a:buAutoNum type="arabicPeriod"/>
            </a:pPr>
            <a:r>
              <a:rPr lang="en-GB" sz="2400" dirty="0"/>
              <a:t>Can you tell what the main aim of the report was?</a:t>
            </a:r>
          </a:p>
          <a:p>
            <a:pPr marL="342900" indent="-342900">
              <a:buFont typeface="+mj-lt"/>
              <a:buAutoNum type="arabicPeriod"/>
            </a:pPr>
            <a:r>
              <a:rPr lang="en-GB" sz="2400" dirty="0"/>
              <a:t>Who is the audience of the report aimed at?</a:t>
            </a:r>
          </a:p>
        </p:txBody>
      </p:sp>
    </p:spTree>
    <p:extLst>
      <p:ext uri="{BB962C8B-B14F-4D97-AF65-F5344CB8AC3E}">
        <p14:creationId xmlns:p14="http://schemas.microsoft.com/office/powerpoint/2010/main" val="1706687569"/>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57</TotalTime>
  <Words>1241</Words>
  <Application>Microsoft Office PowerPoint</Application>
  <PresentationFormat>Widescreen</PresentationFormat>
  <Paragraphs>140</Paragraphs>
  <Slides>21</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Gill Sans MT</vt:lpstr>
      <vt:lpstr>Parcel</vt:lpstr>
      <vt:lpstr>Academic and employability skills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Paul James</dc:creator>
  <cp:lastModifiedBy>Paul James</cp:lastModifiedBy>
  <cp:revision>16</cp:revision>
  <dcterms:created xsi:type="dcterms:W3CDTF">2018-09-17T11:22:26Z</dcterms:created>
  <dcterms:modified xsi:type="dcterms:W3CDTF">2018-09-17T12:20:12Z</dcterms:modified>
</cp:coreProperties>
</file>