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53" d="100"/>
          <a:sy n="153" d="100"/>
        </p:scale>
        <p:origin x="2034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ospitalityaction.org.uk/blog-and-news/2025/july/taking-the-temperature-2025/" TargetMode="External"/><Relationship Id="rId13" Type="http://schemas.openxmlformats.org/officeDocument/2006/relationships/hyperlink" Target="https://www.ncass.org.uk/news/mental-health-crisis-deepens-in-hospitality-sector-as-burnout-and-understaffing-hit-alarming-highs/" TargetMode="External"/><Relationship Id="rId18" Type="http://schemas.openxmlformats.org/officeDocument/2006/relationships/hyperlink" Target="https://www.slowfood.com/blog-and-news/under-pressure-the-mental-health-crisis-in-hospitality/" TargetMode="External"/><Relationship Id="rId26" Type="http://schemas.openxmlformats.org/officeDocument/2006/relationships/hyperlink" Target="https://pmc.ncbi.nlm.nih.gov/articles/PMC12214548/" TargetMode="External"/><Relationship Id="rId3" Type="http://schemas.openxmlformats.org/officeDocument/2006/relationships/hyperlink" Target="https://www.cipd.org/uk/knowledge/reports/health-well-being-work/" TargetMode="External"/><Relationship Id="rId21" Type="http://schemas.openxmlformats.org/officeDocument/2006/relationships/hyperlink" Target="https://www.thedrinksbusiness.com/2025/05/hospitalitys-mental-health-crisis/" TargetMode="External"/><Relationship Id="rId7" Type="http://schemas.openxmlformats.org/officeDocument/2006/relationships/hyperlink" Target="https://www.hospitalityaction.org.uk/media/tclhf4zs/ha-impact-report-2024.pdf" TargetMode="External"/><Relationship Id="rId12" Type="http://schemas.openxmlformats.org/officeDocument/2006/relationships/hyperlink" Target="https://mhfaengland.org/mhfa-centre/blog/workplace-mental-health-statistics-2026/" TargetMode="External"/><Relationship Id="rId17" Type="http://schemas.openxmlformats.org/officeDocument/2006/relationships/hyperlink" Target="https://www.tandfonline.com/doi/full/10.1080/23311908.2025.2485739" TargetMode="External"/><Relationship Id="rId25" Type="http://schemas.openxmlformats.org/officeDocument/2006/relationships/hyperlink" Target="https://research.monash.edu/en/publications/artificial-intelligence-in-hospitality-a-transactional-stress-per" TargetMode="External"/><Relationship Id="rId2" Type="http://schemas.openxmlformats.org/officeDocument/2006/relationships/hyperlink" Target="https://group.accor.com/en/news-stories/wellness-trends-2025" TargetMode="External"/><Relationship Id="rId16" Type="http://schemas.openxmlformats.org/officeDocument/2006/relationships/hyperlink" Target="https://www.researchgate.net/publication/386290373_Well-being_of_hospitality_employees_A_systematic_literature_review" TargetMode="External"/><Relationship Id="rId20" Type="http://schemas.openxmlformats.org/officeDocument/2006/relationships/hyperlink" Target="https://www.theaccessgroup.com/en-gb/blog/hos-employment-rights-act-and-hospitalit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ories.hilton.com/hilton-culture/hiltons-mental-wellbeing-benefits-creating-a-culture-of-care" TargetMode="External"/><Relationship Id="rId11" Type="http://schemas.openxmlformats.org/officeDocument/2006/relationships/hyperlink" Target="https://life.marriott.com/blog/world-mental-health-day-rachel/" TargetMode="External"/><Relationship Id="rId24" Type="http://schemas.openxmlformats.org/officeDocument/2006/relationships/hyperlink" Target="https://www.researchgate.net/publication/362653562_How_emotional_labor_affect_hotel_employees'_mental_health_A_longitudinal_study" TargetMode="External"/><Relationship Id="rId5" Type="http://schemas.openxmlformats.org/officeDocument/2006/relationships/hyperlink" Target="https://pmc.ncbi.nlm.nih.gov/articles/PMC9998168/" TargetMode="External"/><Relationship Id="rId15" Type="http://schemas.openxmlformats.org/officeDocument/2006/relationships/hyperlink" Target="https://www.researchgate.net/publication/392419555_Customer_incivility_in_hospitality_insights_from_existing_literature_and_pathways_for_future_research" TargetMode="External"/><Relationship Id="rId23" Type="http://schemas.openxmlformats.org/officeDocument/2006/relationships/hyperlink" Target="https://assets.publishing.service.gov.uk/media/695d3ebfbd1c076f787e7399/employment-rights-act-2025-economic-analysis.pdf" TargetMode="External"/><Relationship Id="rId10" Type="http://schemas.openxmlformats.org/officeDocument/2006/relationships/hyperlink" Target="https://doi.org/10.1016/j.ijhm.2007.07.019" TargetMode="External"/><Relationship Id="rId19" Type="http://schemas.openxmlformats.org/officeDocument/2006/relationships/hyperlink" Target="https://www.squirepattonboggs.com/insights/publications/the-employment-rights-act-2025-april-2026-changes-what-needs-to-be-on-your-agenda-now/" TargetMode="External"/><Relationship Id="rId4" Type="http://schemas.openxmlformats.org/officeDocument/2006/relationships/hyperlink" Target="https://www.cipd.org/uk/knowledge/webinars/preparing-for-SSP-reforms/" TargetMode="External"/><Relationship Id="rId9" Type="http://schemas.openxmlformats.org/officeDocument/2006/relationships/hyperlink" Target="https://www.innovativeemployeesolutions.com/pt/blog/future-of-work-predictions-for-2025-a-pestle-analysis-perspective/" TargetMode="External"/><Relationship Id="rId14" Type="http://schemas.openxmlformats.org/officeDocument/2006/relationships/hyperlink" Target="https://www.resolutionfoundation.org/app/uploads/2024/02/Weve-only-just-begun.pdf" TargetMode="External"/><Relationship Id="rId22" Type="http://schemas.openxmlformats.org/officeDocument/2006/relationships/hyperlink" Target="https://craftguildofchefs.org/news/burnt-chef-project-releases-its-2023-34-social-impact-report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876800"/>
            <a:ext cx="6096000" cy="152400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Student name: </a:t>
            </a:r>
            <a:r>
              <a:rPr lang="en-US" dirty="0" err="1"/>
              <a:t>Loredana</a:t>
            </a:r>
            <a:r>
              <a:rPr lang="en-US" dirty="0"/>
              <a:t>-Marina Pal</a:t>
            </a:r>
          </a:p>
          <a:p>
            <a:r>
              <a:rPr lang="en-US" dirty="0"/>
              <a:t>Student ID: 2222512</a:t>
            </a:r>
          </a:p>
          <a:p>
            <a:r>
              <a:rPr lang="en-US" dirty="0"/>
              <a:t>Contemporary Themes in the Hotel and Hospitality Sector </a:t>
            </a:r>
          </a:p>
          <a:p>
            <a:r>
              <a:rPr lang="en-US" dirty="0"/>
              <a:t>BMIH6001</a:t>
            </a:r>
          </a:p>
          <a:p>
            <a:r>
              <a:rPr lang="en-US" dirty="0"/>
              <a:t>Lecturer: Natalie </a:t>
            </a:r>
            <a:r>
              <a:rPr lang="en-US" dirty="0" err="1"/>
              <a:t>Brailsford</a:t>
            </a:r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deepening mental health crisis in the Hospitality Industry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71600" y="2743200"/>
            <a:ext cx="66294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5" name="TextBox 4"/>
          <p:cNvSpPr txBox="1"/>
          <p:nvPr/>
        </p:nvSpPr>
        <p:spPr>
          <a:xfrm>
            <a:off x="6324600" y="4343400"/>
            <a:ext cx="1981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itchFamily="34" charset="0"/>
                <a:cs typeface="Arial" pitchFamily="34" charset="0"/>
              </a:rPr>
              <a:t>(Fig 1- Berkeley Scott, 2024)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US" dirty="0"/>
              <a:t>Why the Industry Needs Real Change, Not Just Awareness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Post-pandemic stress and economic uncertainty have created a "perfect storm" for workers (Hospitality Action, 2025).</a:t>
            </a:r>
          </a:p>
          <a:p>
            <a:pPr algn="just">
              <a:buNone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Companies have more awareness and wellbeing programs, but workers' mental health is still getting worse (Hospitality Action, 2025).</a:t>
            </a:r>
          </a:p>
          <a:p>
            <a:pPr algn="just">
              <a:buNone/>
            </a:pP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The current crisis is a systemic failure of the industry's business model, not just an individual problem.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71600" y="4419600"/>
            <a:ext cx="6411913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prst="convex"/>
          </a:sp3d>
        </p:spPr>
      </p:pic>
      <p:sp>
        <p:nvSpPr>
          <p:cNvPr id="6" name="TextBox 5"/>
          <p:cNvSpPr txBox="1"/>
          <p:nvPr/>
        </p:nvSpPr>
        <p:spPr>
          <a:xfrm>
            <a:off x="6096000" y="6400800"/>
            <a:ext cx="2514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itchFamily="34" charset="0"/>
                <a:cs typeface="Arial" pitchFamily="34" charset="0"/>
              </a:rPr>
              <a:t>(Fig 2 - Shutterstock,2026)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"Badge of </a:t>
            </a:r>
            <a:r>
              <a:rPr lang="en-US" dirty="0" err="1"/>
              <a:t>Honour</a:t>
            </a:r>
            <a:r>
              <a:rPr lang="en-US" dirty="0"/>
              <a:t>"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000" b="1" dirty="0">
                <a:latin typeface="Arial" pitchFamily="34" charset="0"/>
                <a:cs typeface="Arial" pitchFamily="34" charset="0"/>
              </a:rPr>
              <a:t>62%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of young employees think severe burnout is "just part of the job" (NCASS, 2025).</a:t>
            </a:r>
          </a:p>
          <a:p>
            <a:pPr algn="just">
              <a:buNone/>
            </a:pP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Workers use "surface acting" to suppress negative feelings and fake smiles for guests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Xiong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2023).</a:t>
            </a:r>
          </a:p>
          <a:p>
            <a:pPr algn="just">
              <a:buNone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algn="just"/>
            <a:r>
              <a:rPr lang="en-US" sz="2000" b="1" dirty="0">
                <a:latin typeface="Arial" pitchFamily="34" charset="0"/>
                <a:cs typeface="Arial" pitchFamily="34" charset="0"/>
              </a:rPr>
              <a:t>63%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of employees fear that asking for mental health help will ruin their career chances (NCASS, 2025).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1200" y="4191000"/>
            <a:ext cx="1447800" cy="2211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9" name="TextBox 8"/>
          <p:cNvSpPr txBox="1"/>
          <p:nvPr/>
        </p:nvSpPr>
        <p:spPr>
          <a:xfrm>
            <a:off x="5638800" y="6400800"/>
            <a:ext cx="2590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itchFamily="34" charset="0"/>
                <a:cs typeface="Arial" pitchFamily="34" charset="0"/>
              </a:rPr>
              <a:t>(Fig 3 - Shutterstock,2026)</a:t>
            </a:r>
          </a:p>
        </p:txBody>
      </p:sp>
      <p:sp>
        <p:nvSpPr>
          <p:cNvPr id="11" name="Down Ribbon 10"/>
          <p:cNvSpPr/>
          <p:nvPr/>
        </p:nvSpPr>
        <p:spPr>
          <a:xfrm>
            <a:off x="1066800" y="4800600"/>
            <a:ext cx="3505200" cy="1295400"/>
          </a:xfrm>
          <a:prstGeom prst="ribbon">
            <a:avLst/>
          </a:prstGeom>
          <a:solidFill>
            <a:schemeClr val="accent3">
              <a:lumMod val="75000"/>
            </a:schemeClr>
          </a:solidFill>
          <a:ln>
            <a:solidFill>
              <a:srgbClr val="00B0F0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33600" y="5257800"/>
            <a:ext cx="1447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Lucida Handwriting" pitchFamily="66" charset="0"/>
              </a:rPr>
              <a:t>Badge   of </a:t>
            </a:r>
          </a:p>
          <a:p>
            <a:r>
              <a:rPr lang="en-US" sz="1600" b="1" dirty="0">
                <a:latin typeface="Lucida Handwriting" pitchFamily="66" charset="0"/>
              </a:rPr>
              <a:t>   </a:t>
            </a:r>
            <a:r>
              <a:rPr lang="en-US" sz="1600" b="1" dirty="0" err="1">
                <a:latin typeface="Lucida Handwriting" pitchFamily="66" charset="0"/>
              </a:rPr>
              <a:t>Honour</a:t>
            </a:r>
            <a:endParaRPr lang="en-US" sz="1600" b="1" dirty="0">
              <a:latin typeface="Lucida Handwriting" pitchFamily="66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Financial and Physical Reality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42% of staff rank money worries as a primary daily concern (The drinks business, 2025).</a:t>
            </a:r>
          </a:p>
          <a:p>
            <a:pPr algn="just">
              <a:buNone/>
            </a:pP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 The "working poor": full-time jobs often don't cover basic bills (Hospitality Action, 2025).</a:t>
            </a:r>
          </a:p>
          <a:p>
            <a:pPr algn="just">
              <a:buNone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Only 24% of employees consistently receive two consecutive days off (Slow Food, 2025).</a:t>
            </a:r>
          </a:p>
          <a:p>
            <a:pPr algn="just">
              <a:buNone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Workers rely on alcohol and drugs to </a:t>
            </a: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chemically "switch off" after shifts </a:t>
            </a: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Rosemberg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2021;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Hight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and</a:t>
            </a: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 Park, 2019).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24600" y="4114800"/>
            <a:ext cx="1371600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5" name="TextBox 4"/>
          <p:cNvSpPr txBox="1"/>
          <p:nvPr/>
        </p:nvSpPr>
        <p:spPr>
          <a:xfrm>
            <a:off x="6172200" y="6324600"/>
            <a:ext cx="2057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itchFamily="34" charset="0"/>
                <a:cs typeface="Arial" pitchFamily="34" charset="0"/>
              </a:rPr>
              <a:t>(Fig 4 - Shutterstock,2026)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Outside Pressures on the Industry (PESTLE)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28600" y="1447800"/>
            <a:ext cx="8503920" cy="4572000"/>
          </a:xfrm>
        </p:spPr>
        <p:txBody>
          <a:bodyPr>
            <a:noAutofit/>
          </a:bodyPr>
          <a:lstStyle/>
          <a:p>
            <a:pPr algn="just"/>
            <a:r>
              <a:rPr lang="en-US" sz="1800" b="1" dirty="0">
                <a:latin typeface="Arial" pitchFamily="34" charset="0"/>
                <a:cs typeface="Arial" pitchFamily="34" charset="0"/>
              </a:rPr>
              <a:t>Political: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The UK Employment Rights Act 2025 introduces new sick pay and zero-hour rules (Squire Patton Boggs, 2026; CIPD, 2026).</a:t>
            </a:r>
          </a:p>
          <a:p>
            <a:pPr algn="just">
              <a:buNone/>
            </a:pPr>
            <a:r>
              <a:rPr lang="en-US" sz="1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algn="just"/>
            <a:r>
              <a:rPr lang="en-US" sz="1800" dirty="0">
                <a:latin typeface="Arial" pitchFamily="34" charset="0"/>
                <a:cs typeface="Arial" pitchFamily="34" charset="0"/>
              </a:rPr>
              <a:t>•</a:t>
            </a:r>
            <a:r>
              <a:rPr lang="en-US" sz="1800" b="1" dirty="0">
                <a:latin typeface="Arial" pitchFamily="34" charset="0"/>
                <a:cs typeface="Arial" pitchFamily="34" charset="0"/>
              </a:rPr>
              <a:t>Economic: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 High inflation forces staff cuts; 57% cite "under-resourcing" as their biggest stressor (NCASS, 2025).</a:t>
            </a:r>
          </a:p>
          <a:p>
            <a:pPr algn="just">
              <a:buNone/>
            </a:pPr>
            <a:r>
              <a:rPr lang="en-US" sz="1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algn="just"/>
            <a:r>
              <a:rPr lang="en-US" sz="1800" dirty="0">
                <a:latin typeface="Arial" pitchFamily="34" charset="0"/>
                <a:cs typeface="Arial" pitchFamily="34" charset="0"/>
              </a:rPr>
              <a:t>•</a:t>
            </a:r>
            <a:r>
              <a:rPr lang="en-US" sz="1800" b="1" dirty="0">
                <a:latin typeface="Arial" pitchFamily="34" charset="0"/>
                <a:cs typeface="Arial" pitchFamily="34" charset="0"/>
              </a:rPr>
              <a:t>Social: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Gen Z workers reject toxic workplaces  (Innovative Employee Solutions, 2025.</a:t>
            </a:r>
          </a:p>
          <a:p>
            <a:pPr algn="just">
              <a:buNone/>
            </a:pPr>
            <a:endParaRPr lang="en-US" sz="18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1800" b="1" dirty="0">
                <a:latin typeface="Arial" pitchFamily="34" charset="0"/>
                <a:cs typeface="Arial" pitchFamily="34" charset="0"/>
              </a:rPr>
              <a:t>Technological: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 while apps keep staff psychologically "on call" all the time (Yan et al., 2025).</a:t>
            </a:r>
          </a:p>
          <a:p>
            <a:pPr algn="just"/>
            <a:endParaRPr lang="en-US" sz="18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1800" b="1" dirty="0">
                <a:latin typeface="Arial" pitchFamily="34" charset="0"/>
                <a:cs typeface="Arial" pitchFamily="34" charset="0"/>
              </a:rPr>
              <a:t>Legal: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The UK Employment Right Act ensures that employees across the country are aware of their rights (UK Gouverment,2025).</a:t>
            </a:r>
          </a:p>
          <a:p>
            <a:pPr algn="just">
              <a:buNone/>
            </a:pPr>
            <a:endParaRPr lang="en-US" sz="1800" b="1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1800" b="1" dirty="0">
                <a:latin typeface="Arial" pitchFamily="34" charset="0"/>
                <a:cs typeface="Arial" pitchFamily="34" charset="0"/>
              </a:rPr>
              <a:t>Environmental: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The physical workplace and the triggers that can affect any employ such as heat, noise and tight spaces (Hospitality Action, 2025).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 Ways Analysis: What Causes Stress Inside?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Internal Harassment: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60.5%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of sexual harassment incidents are perpetrated by managers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Worke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2025).</a:t>
            </a:r>
          </a:p>
          <a:p>
            <a:pPr algn="just">
              <a:buNone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algn="just"/>
            <a:r>
              <a:rPr lang="en-US" sz="2000" b="1" dirty="0">
                <a:latin typeface="Arial" pitchFamily="34" charset="0"/>
                <a:cs typeface="Arial" pitchFamily="34" charset="0"/>
              </a:rPr>
              <a:t>Tech Fear: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"AI awareness anxiety" causes depression as workers fear losing jobs (Yan et al., 2025).</a:t>
            </a:r>
          </a:p>
          <a:p>
            <a:pPr algn="just">
              <a:buNone/>
            </a:pP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b="1" dirty="0">
                <a:latin typeface="Arial" pitchFamily="34" charset="0"/>
                <a:cs typeface="Arial" pitchFamily="34" charset="0"/>
              </a:rPr>
              <a:t>Stigma: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Employees fear looking "weak" if they use support programs (Singh et al., 2025).</a:t>
            </a:r>
          </a:p>
          <a:p>
            <a:pPr algn="just">
              <a:buNone/>
            </a:pP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b="1" dirty="0">
                <a:latin typeface="Arial" pitchFamily="34" charset="0"/>
                <a:cs typeface="Arial" pitchFamily="34" charset="0"/>
              </a:rPr>
              <a:t>Rude Guests: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Constant exposure to customer incivility drains emotional energy (Rout et al., 2025).</a:t>
            </a:r>
          </a:p>
          <a:p>
            <a:pPr algn="just">
              <a:buNone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algn="just"/>
            <a:r>
              <a:rPr lang="en-US" sz="2000" b="1" dirty="0">
                <a:latin typeface="Arial" pitchFamily="34" charset="0"/>
                <a:cs typeface="Arial" pitchFamily="34" charset="0"/>
              </a:rPr>
              <a:t>Coping Mechanisms: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Relying on substance use to manage stress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Hight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and Park, 2019).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 the Industry Doing Enough?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algn="just"/>
            <a:r>
              <a:rPr lang="en-US" sz="2000" b="1" dirty="0">
                <a:latin typeface="Arial" pitchFamily="34" charset="0"/>
                <a:cs typeface="Arial" pitchFamily="34" charset="0"/>
              </a:rPr>
              <a:t>Charities: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Hospitality Action answered over 38,000 helpline calls and gave 11,000 counseling sessions in 2024 (Hospitality Action, 2024).</a:t>
            </a:r>
          </a:p>
          <a:p>
            <a:pPr algn="just"/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b="1" dirty="0">
                <a:latin typeface="Arial" pitchFamily="34" charset="0"/>
                <a:cs typeface="Arial" pitchFamily="34" charset="0"/>
              </a:rPr>
              <a:t>Charities: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The Burnt Chef Project deployed over 250 peer support ambassadors and trained 55 colleges (The Burnt Chef Project, 2024).</a:t>
            </a:r>
          </a:p>
          <a:p>
            <a:pPr algn="just">
              <a:buNone/>
            </a:pP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b="1" dirty="0">
                <a:latin typeface="Arial" pitchFamily="34" charset="0"/>
                <a:cs typeface="Arial" pitchFamily="34" charset="0"/>
              </a:rPr>
              <a:t>Corporate: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Hilton’s "Thrive" program and Marriott's "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TakeCare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" program focus on wellbeing and inclusion (Hilton, 2025; Marriott International, 2025).</a:t>
            </a:r>
          </a:p>
          <a:p>
            <a:pPr algn="just">
              <a:buNone/>
            </a:pP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b="1" dirty="0">
                <a:latin typeface="Arial" pitchFamily="34" charset="0"/>
                <a:cs typeface="Arial" pitchFamily="34" charset="0"/>
              </a:rPr>
              <a:t>Corporate: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Accor focuses on science-backed </a:t>
            </a: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health routines instead of fads (Accor, 2025).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29400" y="4648200"/>
            <a:ext cx="1676400" cy="155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5" name="TextBox 4"/>
          <p:cNvSpPr txBox="1"/>
          <p:nvPr/>
        </p:nvSpPr>
        <p:spPr>
          <a:xfrm>
            <a:off x="6629400" y="6172200"/>
            <a:ext cx="2514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itchFamily="34" charset="0"/>
                <a:cs typeface="Arial" pitchFamily="34" charset="0"/>
              </a:rPr>
              <a:t>(Fig 5- Shutterstock,2026)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Era of Real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000" b="1" dirty="0">
                <a:latin typeface="Arial" pitchFamily="34" charset="0"/>
                <a:cs typeface="Arial" pitchFamily="34" charset="0"/>
              </a:rPr>
              <a:t>The Paradox of Awareness: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Employees know more about mental health but are more stressed and likely to leave (Hospitality Action, 2025).</a:t>
            </a:r>
          </a:p>
          <a:p>
            <a:pPr algn="just">
              <a:buNone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The root causes—chronic understaffing, terrible pay, and bad bosses—are entrenched in the business model.</a:t>
            </a:r>
          </a:p>
          <a:p>
            <a:pPr algn="just">
              <a:buNone/>
            </a:pP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The industry must structurally reform to prioritize human sustainability or face a permanent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labour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crisis (NCASS, 2025; Saito et al., 2024).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7400" y="4876800"/>
            <a:ext cx="51054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5" name="TextBox 4"/>
          <p:cNvSpPr txBox="1"/>
          <p:nvPr/>
        </p:nvSpPr>
        <p:spPr>
          <a:xfrm>
            <a:off x="5562600" y="6172200"/>
            <a:ext cx="2819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itchFamily="34" charset="0"/>
                <a:cs typeface="Arial" pitchFamily="34" charset="0"/>
              </a:rPr>
              <a:t>(Fig 6 - Shutterstock,2026)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 for the Future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Government: Consider VAT reform for wage increases and strictly enforce the 2025 Employment Rights Act (CIPD, 2025).</a:t>
            </a:r>
          </a:p>
          <a:p>
            <a:pPr algn="just">
              <a:buNone/>
            </a:pP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Businesses: Make "Mental Health in Management" training mandatory for promotion (Resolution Foundation, 2024).</a:t>
            </a:r>
          </a:p>
          <a:p>
            <a:pPr algn="just">
              <a:buNone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Businesses: Implement "hard stops" on working hours and secure anonymous reporting lines for bullying (Hospitality Action, 2025).</a:t>
            </a:r>
          </a:p>
          <a:p>
            <a:pPr algn="just">
              <a:buNone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Education: Shift college focus from teaching "resilience" to teaching legal "rights and resources" (The Burnt Chef Project, 2024).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38400" y="5410200"/>
            <a:ext cx="38862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7" name="TextBox 6"/>
          <p:cNvSpPr txBox="1"/>
          <p:nvPr/>
        </p:nvSpPr>
        <p:spPr>
          <a:xfrm>
            <a:off x="4572000" y="6477000"/>
            <a:ext cx="2209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itchFamily="34" charset="0"/>
                <a:cs typeface="Arial" pitchFamily="34" charset="0"/>
              </a:rPr>
              <a:t>(Fig 7 - Shutterstock,2026)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102352"/>
          </a:xfrm>
        </p:spPr>
        <p:txBody>
          <a:bodyPr>
            <a:normAutofit fontScale="25000" lnSpcReduction="20000"/>
          </a:bodyPr>
          <a:lstStyle/>
          <a:p>
            <a:r>
              <a:rPr lang="en-US" dirty="0"/>
              <a:t>Accor (2025) 'Wellness Trends 2025' Available at: </a:t>
            </a:r>
            <a:r>
              <a:rPr lang="en-US" u="sng" dirty="0">
                <a:hlinkClick r:id="rId2"/>
              </a:rPr>
              <a:t>https://group.accor.com/en/news-stories/wellness-trends-2025</a:t>
            </a:r>
            <a:r>
              <a:rPr lang="en-US" dirty="0"/>
              <a:t>. Accessed: 06 February 2026.</a:t>
            </a:r>
          </a:p>
          <a:p>
            <a:r>
              <a:rPr lang="en-US" dirty="0"/>
              <a:t>CIPD (2025) 'Health and Wellbeing at Work Report 2025'. Available at: </a:t>
            </a:r>
            <a:r>
              <a:rPr lang="en-US" u="sng" dirty="0">
                <a:hlinkClick r:id="rId3"/>
              </a:rPr>
              <a:t>https://www.cipd.org/uk/knowledge/reports/health-well-being-work/</a:t>
            </a:r>
            <a:r>
              <a:rPr lang="en-US" dirty="0"/>
              <a:t>. Accessed: 03 February 2026.</a:t>
            </a:r>
          </a:p>
          <a:p>
            <a:r>
              <a:rPr lang="en-US" dirty="0"/>
              <a:t>CIPD (2026) 'Preparing for Statutory Sick Pay reforms'. Available at: </a:t>
            </a:r>
            <a:r>
              <a:rPr lang="en-US" u="sng" dirty="0">
                <a:hlinkClick r:id="rId4"/>
              </a:rPr>
              <a:t>https://www.cipd.org/uk/knowledge/webinars/preparing-for-SSP-reforms/</a:t>
            </a:r>
            <a:r>
              <a:rPr lang="en-US" dirty="0"/>
              <a:t>. Accessed: 09 February 2026.</a:t>
            </a:r>
          </a:p>
          <a:p>
            <a:r>
              <a:rPr lang="en-US" dirty="0" err="1"/>
              <a:t>Hight</a:t>
            </a:r>
            <a:r>
              <a:rPr lang="en-US" dirty="0"/>
              <a:t>, S. K. and Park, J. Y. (2020) 'Substance use and work stress in the restaurant industry', </a:t>
            </a:r>
            <a:r>
              <a:rPr lang="en-US" i="1" dirty="0"/>
              <a:t>International Journal of Hospitality Management</a:t>
            </a:r>
            <a:r>
              <a:rPr lang="en-US" dirty="0"/>
              <a:t>. Available at: </a:t>
            </a:r>
            <a:r>
              <a:rPr lang="en-US" u="sng" dirty="0">
                <a:hlinkClick r:id="rId5"/>
              </a:rPr>
              <a:t>https://pmc.ncbi.nlm.nih.gov/articles/PMC9998168/</a:t>
            </a:r>
            <a:r>
              <a:rPr lang="en-US" dirty="0"/>
              <a:t>. Accessed: 05 February 2026.</a:t>
            </a:r>
          </a:p>
          <a:p>
            <a:r>
              <a:rPr lang="en-US" dirty="0"/>
              <a:t>Hilton (2025) 'Hilton’s Mental Wellbeing Benefits: Creating a Culture of Care'. Available at: </a:t>
            </a:r>
            <a:r>
              <a:rPr lang="en-US" u="sng" dirty="0">
                <a:hlinkClick r:id="rId6"/>
              </a:rPr>
              <a:t>https://stories.hilton.com/hilton-culture/hiltons-mental-wellbeing-benefits-creating-a-culture-of-care</a:t>
            </a:r>
            <a:r>
              <a:rPr lang="en-US" dirty="0"/>
              <a:t>. Accessed: 10 February 2026.</a:t>
            </a:r>
          </a:p>
          <a:p>
            <a:r>
              <a:rPr lang="en-US" dirty="0"/>
              <a:t>Hospitality Action (2024) 'Impact Report 2024'. Available at: </a:t>
            </a:r>
            <a:r>
              <a:rPr lang="en-US" u="sng" dirty="0">
                <a:hlinkClick r:id="rId7"/>
              </a:rPr>
              <a:t>https://www.hospitalityaction.org.uk/media/tclhf4zs/ha-impact-report-2024.pdf</a:t>
            </a:r>
            <a:r>
              <a:rPr lang="en-US" dirty="0"/>
              <a:t>. Accessed: 04 February 2026.</a:t>
            </a:r>
          </a:p>
          <a:p>
            <a:r>
              <a:rPr lang="en-US" dirty="0"/>
              <a:t>Hospitality Action (2025) 'Taking the Temperature: Mental Health and Wellbeing Survey Report 2025'. Available at:  </a:t>
            </a:r>
            <a:r>
              <a:rPr lang="en-US" u="sng" dirty="0">
                <a:hlinkClick r:id="rId8"/>
              </a:rPr>
              <a:t>https://www.hospitalityaction.org.uk/blog-and-news/2025/july/taking-the-temperature-2025/</a:t>
            </a:r>
            <a:r>
              <a:rPr lang="en-US" dirty="0"/>
              <a:t>. Accessed: 04 February 2026.</a:t>
            </a:r>
          </a:p>
          <a:p>
            <a:r>
              <a:rPr lang="en-US" dirty="0"/>
              <a:t>Innovative Employee Solutions (2025) 'Future of Work Predictions for 2025: A PESTLE Analysis Perspective'. Available at:  </a:t>
            </a:r>
            <a:r>
              <a:rPr lang="en-US" u="sng" dirty="0">
                <a:hlinkClick r:id="rId9"/>
              </a:rPr>
              <a:t>https://www.innovativeemployeesolutions.com/pt/blog/future-of-work-predictions-for-2025-a-pestle-analysis-perspective/</a:t>
            </a:r>
            <a:r>
              <a:rPr lang="en-US" dirty="0"/>
              <a:t>. Accessed: 08 February 2026.</a:t>
            </a:r>
          </a:p>
          <a:p>
            <a:r>
              <a:rPr lang="en-US" dirty="0"/>
              <a:t>Kim, H. J. (2008) 'Hotel Service Providers' Emotional Labor: The Antecedents and Effects on Burnout', </a:t>
            </a:r>
            <a:r>
              <a:rPr lang="en-US" i="1" dirty="0"/>
              <a:t>International Journal of Hospitality Management</a:t>
            </a:r>
            <a:r>
              <a:rPr lang="en-US" dirty="0"/>
              <a:t>. Available at: </a:t>
            </a:r>
            <a:r>
              <a:rPr lang="en-US" u="sng" dirty="0">
                <a:hlinkClick r:id="rId10"/>
              </a:rPr>
              <a:t>https://doi.org/10.1016/j.ijhm.2007.07.019</a:t>
            </a:r>
            <a:r>
              <a:rPr lang="en-US" dirty="0"/>
              <a:t>. Accessed: 07 February 2026.</a:t>
            </a:r>
          </a:p>
          <a:p>
            <a:r>
              <a:rPr lang="en-US" dirty="0"/>
              <a:t>Marriott International (2025) 'World Mental Health Day: Global Wellbeing Strategy'. Available at: </a:t>
            </a:r>
            <a:r>
              <a:rPr lang="en-US" u="sng" dirty="0">
                <a:hlinkClick r:id="rId11"/>
              </a:rPr>
              <a:t>https://life.marriott.com/blog/world-mental-health-day-rachel/</a:t>
            </a:r>
            <a:r>
              <a:rPr lang="en-US" dirty="0"/>
              <a:t>. Accessed: 10 February 2026.</a:t>
            </a:r>
          </a:p>
          <a:p>
            <a:r>
              <a:rPr lang="en-US" dirty="0"/>
              <a:t>MHFA England (2026) 'Workplace Mental Health Statistics 2026'. Available at: </a:t>
            </a:r>
            <a:r>
              <a:rPr lang="en-US" u="sng" dirty="0">
                <a:hlinkClick r:id="rId12"/>
              </a:rPr>
              <a:t>https://mhfaengland.org/mhfa-centre/blog/workplace-mental-health-statistics-2026/</a:t>
            </a:r>
            <a:r>
              <a:rPr lang="en-US" dirty="0"/>
              <a:t>. Accessed: 03 February 2026.</a:t>
            </a:r>
          </a:p>
          <a:p>
            <a:r>
              <a:rPr lang="en-US" dirty="0"/>
              <a:t>NCASS (2025) 'Mental Health Crisis Deepens in Hospitality Sector'. Available at: </a:t>
            </a:r>
            <a:r>
              <a:rPr lang="en-US" u="sng" dirty="0">
                <a:hlinkClick r:id="rId13"/>
              </a:rPr>
              <a:t>https://www.ncass.org.uk/news/mental-health-crisis-deepens-in-hospitality-sector-as-burnout-and-understaffing-hit-alarming-highs/</a:t>
            </a:r>
            <a:r>
              <a:rPr lang="en-US" dirty="0"/>
              <a:t>. Accessed: 04 February 2026.</a:t>
            </a:r>
          </a:p>
          <a:p>
            <a:r>
              <a:rPr lang="en-US" dirty="0"/>
              <a:t>Resolution Foundation (2024) 'We've only just begun: Action to improve young people's mental health'. Available at:  </a:t>
            </a:r>
            <a:r>
              <a:rPr lang="en-US" u="sng" dirty="0">
                <a:hlinkClick r:id="rId14"/>
              </a:rPr>
              <a:t>https://www.resolutionfoundation.org/app/uploads/2024/02/Weve-only-just-begun.pdf</a:t>
            </a:r>
            <a:r>
              <a:rPr lang="en-US" dirty="0"/>
              <a:t>. Accessed: 11 February 2026.</a:t>
            </a:r>
          </a:p>
          <a:p>
            <a:r>
              <a:rPr lang="en-US" dirty="0" err="1"/>
              <a:t>Rosemberg</a:t>
            </a:r>
            <a:r>
              <a:rPr lang="en-US" dirty="0"/>
              <a:t>, M. A. et al. (2021) 'Mental health and substance use in foodservice workers', </a:t>
            </a:r>
            <a:r>
              <a:rPr lang="en-US" i="1" dirty="0"/>
              <a:t>Journal of Occupational and Environmental Hygiene</a:t>
            </a:r>
            <a:r>
              <a:rPr lang="en-US" dirty="0"/>
              <a:t>. Available at: </a:t>
            </a:r>
            <a:r>
              <a:rPr lang="en-US" u="sng" dirty="0">
                <a:hlinkClick r:id="rId5"/>
              </a:rPr>
              <a:t>https://pmc.ncbi.nlm.nih.gov/articles/PMC9998168/</a:t>
            </a:r>
            <a:r>
              <a:rPr lang="en-US" dirty="0"/>
              <a:t>. Accessed: 05 February 2026.</a:t>
            </a:r>
          </a:p>
          <a:p>
            <a:r>
              <a:rPr lang="en-US" dirty="0"/>
              <a:t>Rout, A. A., </a:t>
            </a:r>
            <a:r>
              <a:rPr lang="en-US" dirty="0" err="1"/>
              <a:t>Piramanayagam</a:t>
            </a:r>
            <a:r>
              <a:rPr lang="en-US" dirty="0"/>
              <a:t>, S. and </a:t>
            </a:r>
            <a:r>
              <a:rPr lang="en-US" dirty="0" err="1"/>
              <a:t>Mallya</a:t>
            </a:r>
            <a:r>
              <a:rPr lang="en-US" dirty="0"/>
              <a:t>, J. (2025) 'Customer incivility in hospitality: insights from existing literature and pathways for future research', </a:t>
            </a:r>
            <a:r>
              <a:rPr lang="en-US" i="1" dirty="0"/>
              <a:t>Cogent Business &amp; Management</a:t>
            </a:r>
            <a:r>
              <a:rPr lang="en-US" dirty="0"/>
              <a:t>, Available at:  </a:t>
            </a:r>
            <a:r>
              <a:rPr lang="en-US" u="sng" dirty="0">
                <a:hlinkClick r:id="rId15"/>
              </a:rPr>
              <a:t>https://www.researchgate.net/publication/392419555_Customer_incivility_in_hospitality_insights_from_existing_literature_and_pathways_for_future_research</a:t>
            </a:r>
            <a:r>
              <a:rPr lang="en-US" dirty="0"/>
              <a:t>  Accessed: 10 February 2026.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Saito, H., </a:t>
            </a:r>
            <a:r>
              <a:rPr lang="en-US" dirty="0" err="1"/>
              <a:t>Brozović</a:t>
            </a:r>
            <a:r>
              <a:rPr lang="en-US" dirty="0"/>
              <a:t>, D. and Baum, T. (2024) 'Well-being of hospitality employees: A systematic literature review', </a:t>
            </a:r>
            <a:r>
              <a:rPr lang="en-US" i="1" dirty="0"/>
              <a:t>International Journal of Hospitality Management</a:t>
            </a:r>
            <a:r>
              <a:rPr lang="en-US" dirty="0"/>
              <a:t>, 124(1). Available at: </a:t>
            </a:r>
            <a:r>
              <a:rPr lang="en-US" u="sng" dirty="0">
                <a:hlinkClick r:id="rId16"/>
              </a:rPr>
              <a:t>https://www.researchgate.net/publication/386290373_Well-being_of_hospitality_employees_A_systematic_literature_review</a:t>
            </a:r>
            <a:r>
              <a:rPr lang="en-US" dirty="0"/>
              <a:t>. Accessed: 02 February 2026.</a:t>
            </a:r>
          </a:p>
          <a:p>
            <a:r>
              <a:rPr lang="en-US" dirty="0"/>
              <a:t>Singh, M. et al. (2025) 'True awareness of mental health remains in the shadow: an exploratory study on implementing mental health support in the workplace', </a:t>
            </a:r>
            <a:r>
              <a:rPr lang="en-US" i="1" dirty="0"/>
              <a:t>Cogent Psychology</a:t>
            </a:r>
            <a:r>
              <a:rPr lang="en-US" dirty="0"/>
              <a:t>. Available at:  </a:t>
            </a:r>
            <a:r>
              <a:rPr lang="en-US" u="sng" dirty="0">
                <a:hlinkClick r:id="rId17"/>
              </a:rPr>
              <a:t>https://www.tandfonline.com/doi/full/10.1080/23311908.2025.2485739</a:t>
            </a:r>
            <a:r>
              <a:rPr lang="en-US" dirty="0"/>
              <a:t> Accessed: 08 February 2026.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Slow Food (2025) 'Under Pressure: The Mental Health Crisis in Hospitality'. Available at: </a:t>
            </a:r>
            <a:r>
              <a:rPr lang="en-US" u="sng" dirty="0">
                <a:hlinkClick r:id="rId18"/>
              </a:rPr>
              <a:t>https://www.slowfood.com/blog-and-news/under-pressure-the-mental-health-crisis-in-hospitality/</a:t>
            </a:r>
            <a:r>
              <a:rPr lang="en-US" dirty="0"/>
              <a:t>. Accessed: 10 February 2026.</a:t>
            </a:r>
          </a:p>
          <a:p>
            <a:r>
              <a:rPr lang="en-US" dirty="0"/>
              <a:t>Squire Patton Boggs (2026) 'The Employment Rights Act 2025 (April 2026 Changes): What Needs to Be on Your Agenda Now'. Available at: </a:t>
            </a:r>
            <a:r>
              <a:rPr lang="en-US" u="sng" dirty="0">
                <a:hlinkClick r:id="rId19"/>
              </a:rPr>
              <a:t>https://www.squirepattonboggs.com/insights/publications/the-employment-rights-act-2025-april-2026-changes-what-needs-to-be-on-your-agenda-now/</a:t>
            </a:r>
            <a:r>
              <a:rPr lang="en-US" dirty="0"/>
              <a:t>. Accessed: 09 February 2026.</a:t>
            </a:r>
          </a:p>
          <a:p>
            <a:r>
              <a:rPr lang="en-US" dirty="0"/>
              <a:t>The Access Group (2026) ‘Employment Right Act in Hospitality : What’s changing ,when and why it matters . Available at:  </a:t>
            </a:r>
            <a:r>
              <a:rPr lang="en-US" u="sng" dirty="0">
                <a:hlinkClick r:id="rId20"/>
              </a:rPr>
              <a:t>https://www.theaccessgroup.com/en-gb/blog/hos-employment-rights-act-and-hospitality/</a:t>
            </a:r>
            <a:r>
              <a:rPr lang="en-US" dirty="0"/>
              <a:t>  Accessed: 10 February 2026.</a:t>
            </a:r>
          </a:p>
          <a:p>
            <a:r>
              <a:rPr lang="en-US" dirty="0"/>
              <a:t>The Drinks business (2025) 'Hospitality’s Mental Health Crisis'. Available at: </a:t>
            </a:r>
            <a:r>
              <a:rPr lang="en-US" u="sng" dirty="0">
                <a:hlinkClick r:id="rId21"/>
              </a:rPr>
              <a:t>https://www.thedrinksbusiness.com/2025/05/hospitalitys-mental-health-crisis/</a:t>
            </a:r>
            <a:r>
              <a:rPr lang="en-US" dirty="0"/>
              <a:t>. Accessed: 05 February 2026.</a:t>
            </a:r>
          </a:p>
          <a:p>
            <a:r>
              <a:rPr lang="en-US" dirty="0"/>
              <a:t>The Burnt Chef Project (2024) 'Social Impact Report 2023-2024'. Available at: </a:t>
            </a:r>
            <a:r>
              <a:rPr lang="en-US" u="sng" dirty="0">
                <a:hlinkClick r:id="rId22"/>
              </a:rPr>
              <a:t>https://craftguildofchefs.org/news/burnt-chef-project-releases-its-2023-34-social-impact-report</a:t>
            </a:r>
            <a:r>
              <a:rPr lang="en-US" dirty="0"/>
              <a:t>. Accessed: 06 February 2026.</a:t>
            </a:r>
          </a:p>
          <a:p>
            <a:r>
              <a:rPr lang="en-US" dirty="0"/>
              <a:t>UK Government (2025) 'Employment Rights Act 2025'. Available at: </a:t>
            </a:r>
            <a:r>
              <a:rPr lang="en-US" u="sng" dirty="0">
                <a:hlinkClick r:id="rId23"/>
              </a:rPr>
              <a:t>https://assets.publishing.service.gov.uk/media/695d3ebfbd1c076f787e7399/employment-rights-act-2025-economic-analysis.pdf</a:t>
            </a:r>
            <a:r>
              <a:rPr lang="en-US" dirty="0"/>
              <a:t>. Accessed: 09 February 2026.</a:t>
            </a:r>
          </a:p>
          <a:p>
            <a:r>
              <a:rPr lang="en-US" dirty="0" err="1"/>
              <a:t>Xiong</a:t>
            </a:r>
            <a:r>
              <a:rPr lang="en-US" dirty="0"/>
              <a:t>, W. et al. (2023) 'How emotional labor affect hotel employees' mental health: A longitudinal study', </a:t>
            </a:r>
            <a:r>
              <a:rPr lang="en-US" i="1" dirty="0"/>
              <a:t>Tourism Management</a:t>
            </a:r>
            <a:r>
              <a:rPr lang="en-US" dirty="0"/>
              <a:t>. Available at: </a:t>
            </a:r>
            <a:r>
              <a:rPr lang="en-US" u="sng" dirty="0">
                <a:hlinkClick r:id="rId24"/>
              </a:rPr>
              <a:t>https://www.researchgate.net/publication/362653562_How_emotional_labor_affect_hotel_employees'_mental_health_A_longitudinal_study</a:t>
            </a:r>
            <a:r>
              <a:rPr lang="en-US" dirty="0"/>
              <a:t>. Accessed: 07 February 2026.</a:t>
            </a:r>
          </a:p>
          <a:p>
            <a:r>
              <a:rPr lang="en-US" dirty="0"/>
              <a:t>Yan, J. et al. (2025) 'Artificial intelligence in hospitality: a transactional stress perspective on the mental health of hospitality workers', </a:t>
            </a:r>
            <a:r>
              <a:rPr lang="en-US" i="1" dirty="0"/>
              <a:t>International Journal of Hospitality Management</a:t>
            </a:r>
            <a:r>
              <a:rPr lang="en-US" dirty="0"/>
              <a:t>. Available at: </a:t>
            </a:r>
            <a:r>
              <a:rPr lang="en-US" u="sng" dirty="0">
                <a:hlinkClick r:id="rId25"/>
              </a:rPr>
              <a:t>https://research.monash.edu/en/publications/artificial-intelligence-in-hospitality-a-transactional-stress-per</a:t>
            </a:r>
            <a:r>
              <a:rPr lang="en-US" dirty="0"/>
              <a:t>. Accessed: 08 February 2026.</a:t>
            </a:r>
          </a:p>
          <a:p>
            <a:r>
              <a:rPr lang="en-US" dirty="0" err="1"/>
              <a:t>Worke</a:t>
            </a:r>
            <a:r>
              <a:rPr lang="en-US" dirty="0"/>
              <a:t>, M. D., </a:t>
            </a:r>
            <a:r>
              <a:rPr lang="en-US" dirty="0" err="1"/>
              <a:t>Koricha</a:t>
            </a:r>
            <a:r>
              <a:rPr lang="en-US" dirty="0"/>
              <a:t>, Z. B. and </a:t>
            </a:r>
            <a:r>
              <a:rPr lang="en-US" dirty="0" err="1"/>
              <a:t>Debelew</a:t>
            </a:r>
            <a:r>
              <a:rPr lang="en-US" dirty="0"/>
              <a:t>, G. T. (2025) 'Factors associated with sexual harassment of women in hospitality workplaces in </a:t>
            </a:r>
            <a:r>
              <a:rPr lang="en-US" dirty="0" err="1"/>
              <a:t>Bahir</a:t>
            </a:r>
            <a:r>
              <a:rPr lang="en-US" dirty="0"/>
              <a:t> </a:t>
            </a:r>
            <a:r>
              <a:rPr lang="en-US" dirty="0" err="1"/>
              <a:t>dar</a:t>
            </a:r>
            <a:r>
              <a:rPr lang="en-US" dirty="0"/>
              <a:t>, Ethiopia', </a:t>
            </a:r>
            <a:r>
              <a:rPr lang="en-US" i="1" dirty="0"/>
              <a:t>BMC Women's Health</a:t>
            </a:r>
            <a:r>
              <a:rPr lang="en-US" dirty="0"/>
              <a:t>. Available at: </a:t>
            </a:r>
            <a:r>
              <a:rPr lang="en-US" u="sng" dirty="0">
                <a:hlinkClick r:id="rId26"/>
              </a:rPr>
              <a:t>https://pmc.ncbi.nlm.nih.gov/articles/PMC12214548/</a:t>
            </a:r>
            <a:r>
              <a:rPr lang="en-US" dirty="0"/>
              <a:t> Accessed: 06 February 2026.</a:t>
            </a:r>
          </a:p>
          <a:p>
            <a:endParaRPr lang="en-US" dirty="0"/>
          </a:p>
          <a:p>
            <a:r>
              <a:rPr lang="en-US" dirty="0"/>
              <a:t>For Pictures:</a:t>
            </a:r>
          </a:p>
          <a:p>
            <a:r>
              <a:rPr lang="en-US" dirty="0"/>
              <a:t>Berkeley Scott (2024) 'The Importance of Stress Awareness in the Hospitality Industry'. Available at: https://www.berkeley-scott.co.uk/2024/11/05/the-importance-of-stress-awareness-in-the-hospitality-industry/ (Accessed: 25 February 2026).</a:t>
            </a:r>
          </a:p>
          <a:p>
            <a:r>
              <a:rPr lang="en-US" dirty="0" err="1"/>
              <a:t>Shutterstock</a:t>
            </a:r>
            <a:r>
              <a:rPr lang="en-US" dirty="0"/>
              <a:t> (2026) 'Hotel staff stress illustrations'. Available at: https://www.shutterstock.com/search/hotel-staff-stress?image_type=illustration (Accessed: 25 February 2026).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533400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US" dirty="0"/>
              <a:t>AI Acknowledgement  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28600" y="2819400"/>
            <a:ext cx="8503920" cy="2435352"/>
          </a:xfrm>
        </p:spPr>
        <p:txBody>
          <a:bodyPr/>
          <a:lstStyle/>
          <a:p>
            <a:pPr algn="just">
              <a:buNone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   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              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369</TotalTime>
  <Words>2204</Words>
  <Application>Microsoft Office PowerPoint</Application>
  <PresentationFormat>On-screen Show (4:3)</PresentationFormat>
  <Paragraphs>118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Georgia</vt:lpstr>
      <vt:lpstr>Lucida Handwriting</vt:lpstr>
      <vt:lpstr>Wingdings</vt:lpstr>
      <vt:lpstr>Wingdings 2</vt:lpstr>
      <vt:lpstr>Civic</vt:lpstr>
      <vt:lpstr>The deepening mental health crisis in the Hospitality Industry</vt:lpstr>
      <vt:lpstr>Why the Industry Needs Real Change, Not Just Awareness</vt:lpstr>
      <vt:lpstr>The "Badge of Honour" Culture</vt:lpstr>
      <vt:lpstr>The Financial and Physical Reality</vt:lpstr>
      <vt:lpstr>Outside Pressures on the Industry (PESTLE)</vt:lpstr>
      <vt:lpstr>5 Ways Analysis: What Causes Stress Inside?</vt:lpstr>
      <vt:lpstr>Is the Industry Doing Enough?</vt:lpstr>
      <vt:lpstr>The Era of Real Change</vt:lpstr>
      <vt:lpstr>Recommendations for the Future</vt:lpstr>
      <vt:lpstr>References</vt:lpstr>
      <vt:lpstr>AI Acknowledgement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Marina</dc:creator>
  <cp:revision>56</cp:revision>
  <dcterms:created xsi:type="dcterms:W3CDTF">2026-02-15T00:00:00Z</dcterms:created>
  <dcterms:modified xsi:type="dcterms:W3CDTF">2026-02-25T22:10:39Z</dcterms:modified>
</cp:coreProperties>
</file>