
<file path=[Content_Types].xml><?xml version="1.0" encoding="utf-8"?>
<Types xmlns="http://schemas.openxmlformats.org/package/2006/content-types">
  <Default ContentType="application/x-fontdata" Extension="fntdata"/>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18.xml"/>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15.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5.xml"/>
  <Override ContentType="application/vnd.openxmlformats-officedocument.presentationml.notesSlide+xml" PartName="/ppt/notesSlides/notesSlide12.xml"/>
  <Override ContentType="application/vnd.openxmlformats-officedocument.presentationml.notesSlide+xml" PartName="/ppt/notesSlides/notesSlide17.xml"/>
  <Override ContentType="application/vnd.openxmlformats-officedocument.presentationml.notesSlide+xml" PartName="/ppt/notesSlides/notesSlide19.xml"/>
  <Override ContentType="application/vnd.openxmlformats-officedocument.presentationml.notesSlide+xml" PartName="/ppt/notesSlides/notesSlide16.xml"/>
  <Override ContentType="application/vnd.openxmlformats-officedocument.presentationml.notesSlide+xml" PartName="/ppt/notesSlides/notesSlide8.xml"/>
  <Override ContentType="application/vnd.openxmlformats-officedocument.presentationml.notesSlide+xml" PartName="/ppt/notesSlides/notesSlide14.xml"/>
  <Override ContentType="application/vnd.openxmlformats-officedocument.presentationml.notesSlide+xml" PartName="/ppt/notesSlides/notesSlide2.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8.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19.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7.xml"/>
  <Override ContentType="application/vnd.openxmlformats-officedocument.presentationml.slide+xml" PartName="/ppt/slides/slide15.xml"/>
  <Override ContentType="application/vnd.openxmlformats-officedocument.presentationml.slide+xml" PartName="/ppt/slides/slide12.xml"/>
  <Override ContentType="application/vnd.openxmlformats-officedocument.presentationml.slide+xml" PartName="/ppt/slides/slide17.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16.xml"/>
  <Override ContentType="application/vnd.openxmlformats-officedocument.presentationml.slide+xml" PartName="/ppt/slides/slide8.xml"/>
  <Override ContentType="application/vnd.openxmlformats-officedocument.presentationml.slide+xml" PartName="/ppt/slides/slide14.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59"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 id="270" r:id="rId20"/>
    <p:sldId id="271" r:id="rId21"/>
    <p:sldId id="272" r:id="rId22"/>
    <p:sldId id="273" r:id="rId23"/>
    <p:sldId id="274" r:id="rId24"/>
  </p:sldIdLst>
  <p:sldSz cy="5143500" cx="9144000"/>
  <p:notesSz cx="6858000" cy="9144000"/>
  <p:embeddedFontLst>
    <p:embeddedFont>
      <p:font typeface="Roboto"/>
      <p:regular r:id="rId25"/>
      <p:bold r:id="rId26"/>
      <p:italic r:id="rId27"/>
      <p:boldItalic r:id="rId28"/>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1620" orient="horz"/>
        <p:guide pos="2880"/>
      </p:guideLst>
    </p:cSldViewPr>
  </p:slideViewPr>
</p:viewPr>
</file>

<file path=ppt/_rels/presentation.xml.rels><?xml version="1.0" encoding="UTF-8" standalone="yes"?><Relationships xmlns="http://schemas.openxmlformats.org/package/2006/relationships"><Relationship Id="rId20" Type="http://schemas.openxmlformats.org/officeDocument/2006/relationships/slide" Target="slides/slide15.xml"/><Relationship Id="rId22" Type="http://schemas.openxmlformats.org/officeDocument/2006/relationships/slide" Target="slides/slide17.xml"/><Relationship Id="rId21" Type="http://schemas.openxmlformats.org/officeDocument/2006/relationships/slide" Target="slides/slide16.xml"/><Relationship Id="rId24" Type="http://schemas.openxmlformats.org/officeDocument/2006/relationships/slide" Target="slides/slide19.xml"/><Relationship Id="rId23" Type="http://schemas.openxmlformats.org/officeDocument/2006/relationships/slide" Target="slides/slide18.xml"/><Relationship Id="rId1" Type="http://schemas.openxmlformats.org/officeDocument/2006/relationships/theme" Target="theme/theme2.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26" Type="http://schemas.openxmlformats.org/officeDocument/2006/relationships/font" Target="fonts/Roboto-bold.fntdata"/><Relationship Id="rId25" Type="http://schemas.openxmlformats.org/officeDocument/2006/relationships/font" Target="fonts/Roboto-regular.fntdata"/><Relationship Id="rId28" Type="http://schemas.openxmlformats.org/officeDocument/2006/relationships/font" Target="fonts/Roboto-boldItalic.fntdata"/><Relationship Id="rId27" Type="http://schemas.openxmlformats.org/officeDocument/2006/relationships/font" Target="fonts/Roboto-italic.fntdata"/><Relationship Id="rId5" Type="http://schemas.openxmlformats.org/officeDocument/2006/relationships/notesMaster" Target="notesMasters/notesMaster1.xml"/><Relationship Id="rId6" Type="http://schemas.openxmlformats.org/officeDocument/2006/relationships/slide" Target="slides/slide1.xml"/><Relationship Id="rId7" Type="http://schemas.openxmlformats.org/officeDocument/2006/relationships/slide" Target="slides/slide2.xml"/><Relationship Id="rId8" Type="http://schemas.openxmlformats.org/officeDocument/2006/relationships/slide" Target="slides/slide3.xml"/><Relationship Id="rId11" Type="http://schemas.openxmlformats.org/officeDocument/2006/relationships/slide" Target="slides/slide6.xml"/><Relationship Id="rId10" Type="http://schemas.openxmlformats.org/officeDocument/2006/relationships/slide" Target="slides/slide5.xml"/><Relationship Id="rId13" Type="http://schemas.openxmlformats.org/officeDocument/2006/relationships/slide" Target="slides/slide8.xml"/><Relationship Id="rId12" Type="http://schemas.openxmlformats.org/officeDocument/2006/relationships/slide" Target="slides/slide7.xml"/><Relationship Id="rId15" Type="http://schemas.openxmlformats.org/officeDocument/2006/relationships/slide" Target="slides/slide10.xml"/><Relationship Id="rId14" Type="http://schemas.openxmlformats.org/officeDocument/2006/relationships/slide" Target="slides/slide9.xml"/><Relationship Id="rId17" Type="http://schemas.openxmlformats.org/officeDocument/2006/relationships/slide" Target="slides/slide12.xml"/><Relationship Id="rId16" Type="http://schemas.openxmlformats.org/officeDocument/2006/relationships/slide" Target="slides/slide11.xml"/><Relationship Id="rId19" Type="http://schemas.openxmlformats.org/officeDocument/2006/relationships/slide" Target="slides/slide14.xml"/><Relationship Id="rId18"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0" name="Shape 50"/>
        <p:cNvGrpSpPr/>
        <p:nvPr/>
      </p:nvGrpSpPr>
      <p:grpSpPr>
        <a:xfrm>
          <a:off x="0" y="0"/>
          <a:ext cx="0" cy="0"/>
          <a:chOff x="0" y="0"/>
          <a:chExt cx="0" cy="0"/>
        </a:xfrm>
      </p:grpSpPr>
      <p:sp>
        <p:nvSpPr>
          <p:cNvPr id="51" name="Google Shape;51;p:notes"/>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p:spPr>
      </p:sp>
      <p:sp>
        <p:nvSpPr>
          <p:cNvPr id="52" name="Google Shape;52;p: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t>Introduction -</a:t>
            </a:r>
            <a:endParaRPr/>
          </a:p>
          <a:p>
            <a:pPr indent="0" lvl="0" marL="0" rtl="0" algn="l">
              <a:spcBef>
                <a:spcPts val="0"/>
              </a:spcBef>
              <a:spcAft>
                <a:spcPts val="0"/>
              </a:spcAft>
              <a:buNone/>
            </a:pPr>
            <a:r>
              <a:t/>
            </a:r>
            <a:endParaRPr/>
          </a:p>
          <a:p>
            <a:pPr indent="0" lvl="0" marL="0" rtl="0" algn="l">
              <a:spcBef>
                <a:spcPts val="0"/>
              </a:spcBef>
              <a:spcAft>
                <a:spcPts val="0"/>
              </a:spcAft>
              <a:buNone/>
            </a:pPr>
            <a:r>
              <a:rPr lang="en-GB"/>
              <a:t> K - Hello ladies and gentleman,We will be discussing our new hotel in Swansea called t</a:t>
            </a:r>
            <a:r>
              <a:rPr lang="en-GB"/>
              <a:t>he Marina Suites Swansea which provides the ideal combination of comfort, luxury, and breathtaking seaside views. Whether you're here for business, pleasure, or a peaceful getaway, our stylish accommodation and outstanding service will make you feel at home.</a:t>
            </a:r>
            <a:endParaRPr/>
          </a:p>
          <a:p>
            <a:pPr indent="0" lvl="0" marL="0" rtl="0" algn="l">
              <a:spcBef>
                <a:spcPts val="0"/>
              </a:spcBef>
              <a:spcAft>
                <a:spcPts val="0"/>
              </a:spcAft>
              <a:buNone/>
            </a:pPr>
            <a:r>
              <a:t/>
            </a:r>
            <a:endParaRPr/>
          </a:p>
          <a:p>
            <a:pPr indent="0" lvl="0" marL="0" rtl="0" algn="l">
              <a:spcBef>
                <a:spcPts val="0"/>
              </a:spcBef>
              <a:spcAft>
                <a:spcPts val="0"/>
              </a:spcAft>
              <a:buNone/>
            </a:pPr>
            <a:r>
              <a:t/>
            </a:r>
            <a:endParaRPr/>
          </a:p>
          <a:p>
            <a:pPr indent="0" lvl="0" marL="0" rtl="0" algn="l">
              <a:spcBef>
                <a:spcPts val="0"/>
              </a:spcBef>
              <a:spcAft>
                <a:spcPts val="0"/>
              </a:spcAft>
              <a:buNone/>
            </a:pPr>
            <a:r>
              <a:rPr lang="en-GB"/>
              <a:t>E - In order to maintain service excellence and sustainability in a sector that is changing quickly, we are dedicated to using innovative thinking to adapt and improve hospitality as we get ready for the grand opening. In order to accomplish this, we have created a thorough digital training program for our recently hired team members, giving them the abilities and information required to provide unmatched guest experiences.</a:t>
            </a:r>
            <a:endParaRPr/>
          </a:p>
          <a:p>
            <a:pPr indent="0" lvl="0" marL="0" rtl="0" algn="l">
              <a:spcBef>
                <a:spcPts val="0"/>
              </a:spcBef>
              <a:spcAft>
                <a:spcPts val="0"/>
              </a:spcAft>
              <a:buNone/>
            </a:pPr>
            <a:r>
              <a:t/>
            </a:r>
            <a:endParaRPr/>
          </a:p>
          <a:p>
            <a:pPr indent="0" lvl="0" marL="0" rtl="0" algn="l">
              <a:spcBef>
                <a:spcPts val="0"/>
              </a:spcBef>
              <a:spcAft>
                <a:spcPts val="0"/>
              </a:spcAft>
              <a:buNone/>
            </a:pPr>
            <a:r>
              <a:t/>
            </a:r>
            <a:endParaRPr/>
          </a:p>
          <a:p>
            <a:pPr indent="0" lvl="0" marL="0" rtl="0" algn="l">
              <a:spcBef>
                <a:spcPts val="0"/>
              </a:spcBef>
              <a:spcAft>
                <a:spcPts val="0"/>
              </a:spcAft>
              <a:buNone/>
            </a:pPr>
            <a:r>
              <a:rPr lang="en-GB"/>
              <a:t>C - This presentation will concentrate on providing exceptional hospitality and guest service that is specific to Marina Suites Swansea's identity. In addition to discussing important market trends and environmentally friendly practices, it will present our company's culture, vision, values, and brand identity. Our employees will be equipped to surpass expectations and maintain the highest standards of service through interactive exercises, role-specific training, and real-world scenarios.</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7" name="Shape 57"/>
        <p:cNvGrpSpPr/>
        <p:nvPr/>
      </p:nvGrpSpPr>
      <p:grpSpPr>
        <a:xfrm>
          <a:off x="0" y="0"/>
          <a:ext cx="0" cy="0"/>
          <a:chOff x="0" y="0"/>
          <a:chExt cx="0" cy="0"/>
        </a:xfrm>
      </p:grpSpPr>
      <p:sp>
        <p:nvSpPr>
          <p:cNvPr id="58" name="Google Shape;58;g350b2e59b52_3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59" name="Google Shape;59;g350b2e59b52_3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1100"/>
              <a:buFont typeface="Arial"/>
              <a:buNone/>
            </a:pPr>
            <a:r>
              <a:rPr lang="en-GB" sz="1000">
                <a:solidFill>
                  <a:schemeClr val="dk1"/>
                </a:solidFill>
                <a:highlight>
                  <a:srgbClr val="FFFFFF"/>
                </a:highlight>
              </a:rPr>
              <a:t>This hotel is situated on the Marina in Swansea, offering a bed and breakfast or self catering service to many types of customers. As it is situated within Swansea there are many things to do from coastal walks to the mumbles or a night out in Swanseas Wind </a:t>
            </a:r>
            <a:r>
              <a:rPr lang="en-GB" sz="1000">
                <a:solidFill>
                  <a:schemeClr val="dk1"/>
                </a:solidFill>
                <a:highlight>
                  <a:srgbClr val="FFFFFF"/>
                </a:highlight>
              </a:rPr>
              <a:t>street there is something for everyone </a:t>
            </a:r>
            <a:r>
              <a:rPr lang="en-GB" sz="1000">
                <a:solidFill>
                  <a:schemeClr val="dk1"/>
                </a:solidFill>
              </a:rPr>
              <a:t>(Tfw.wales, 2024).</a:t>
            </a:r>
            <a:endParaRPr sz="1000">
              <a:solidFill>
                <a:schemeClr val="dk1"/>
              </a:solidFill>
              <a:highlight>
                <a:srgbClr val="FFFFFF"/>
              </a:highlight>
            </a:endParaRPr>
          </a:p>
          <a:p>
            <a:pPr indent="0" lvl="0" marL="0" rtl="0" algn="l">
              <a:lnSpc>
                <a:spcPct val="115000"/>
              </a:lnSpc>
              <a:spcBef>
                <a:spcPts val="800"/>
              </a:spcBef>
              <a:spcAft>
                <a:spcPts val="0"/>
              </a:spcAft>
              <a:buClr>
                <a:schemeClr val="dk1"/>
              </a:buClr>
              <a:buSzPts val="1100"/>
              <a:buFont typeface="Arial"/>
              <a:buNone/>
            </a:pPr>
            <a:r>
              <a:rPr lang="en-GB" sz="1000">
                <a:solidFill>
                  <a:schemeClr val="dk1"/>
                </a:solidFill>
                <a:highlight>
                  <a:srgbClr val="FFFFFF"/>
                </a:highlight>
              </a:rPr>
              <a:t>Offering a sea themed hotel due to the suites being on the Marina of Swansea with boats covering the harbor. We thought this </a:t>
            </a:r>
            <a:r>
              <a:rPr lang="en-GB" sz="1000">
                <a:solidFill>
                  <a:schemeClr val="dk1"/>
                </a:solidFill>
                <a:highlight>
                  <a:srgbClr val="FFFFFF"/>
                </a:highlight>
              </a:rPr>
              <a:t>aesthetic</a:t>
            </a:r>
            <a:r>
              <a:rPr lang="en-GB" sz="1000">
                <a:solidFill>
                  <a:schemeClr val="dk1"/>
                </a:solidFill>
                <a:highlight>
                  <a:srgbClr val="FFFFFF"/>
                </a:highlight>
              </a:rPr>
              <a:t> would match the outside of the hotel being on the water and on the marina of Swansea. Inside the hotel and also the rooms will be fisherman themed with wall decor to fit in with this theme to give </a:t>
            </a:r>
            <a:r>
              <a:rPr lang="en-GB" sz="1000">
                <a:solidFill>
                  <a:schemeClr val="dk1"/>
                </a:solidFill>
                <a:highlight>
                  <a:srgbClr val="FFFFFF"/>
                </a:highlight>
              </a:rPr>
              <a:t>the</a:t>
            </a:r>
            <a:r>
              <a:rPr lang="en-GB" sz="1000">
                <a:solidFill>
                  <a:schemeClr val="dk1"/>
                </a:solidFill>
                <a:highlight>
                  <a:srgbClr val="FFFFFF"/>
                </a:highlight>
              </a:rPr>
              <a:t> full experience to our guests and feel as if they are in a fisherman village. </a:t>
            </a:r>
            <a:endParaRPr sz="1000">
              <a:solidFill>
                <a:schemeClr val="dk1"/>
              </a:solidFill>
              <a:highlight>
                <a:srgbClr val="FFFFFF"/>
              </a:highlight>
            </a:endParaRPr>
          </a:p>
          <a:p>
            <a:pPr indent="0" lvl="0" marL="0" rtl="0" algn="l">
              <a:lnSpc>
                <a:spcPct val="115000"/>
              </a:lnSpc>
              <a:spcBef>
                <a:spcPts val="800"/>
              </a:spcBef>
              <a:spcAft>
                <a:spcPts val="0"/>
              </a:spcAft>
              <a:buClr>
                <a:schemeClr val="dk1"/>
              </a:buClr>
              <a:buSzPts val="1100"/>
              <a:buFont typeface="Arial"/>
              <a:buNone/>
            </a:pPr>
            <a:r>
              <a:rPr lang="en-GB" sz="1000">
                <a:solidFill>
                  <a:schemeClr val="dk1"/>
                </a:solidFill>
                <a:highlight>
                  <a:srgbClr val="FFFFFF"/>
                </a:highlight>
              </a:rPr>
              <a:t> We as management have taken inspiration from a sister hotel in Gran Canarias also called Marina Suites  which offers many services similar to us such as Gym, outdoor heated pool, virtual cycling station. Having these services allows us to attract many types of visitors due to a wide variety on offer (GLOBAL OBI S.L, 2025) </a:t>
            </a:r>
            <a:endParaRPr sz="1000">
              <a:solidFill>
                <a:schemeClr val="dk1"/>
              </a:solidFill>
              <a:highlight>
                <a:srgbClr val="FFFFFF"/>
              </a:highlight>
            </a:endParaRPr>
          </a:p>
          <a:p>
            <a:pPr indent="0" lvl="0" marL="0" rtl="0" algn="l">
              <a:lnSpc>
                <a:spcPct val="115000"/>
              </a:lnSpc>
              <a:spcBef>
                <a:spcPts val="800"/>
              </a:spcBef>
              <a:spcAft>
                <a:spcPts val="0"/>
              </a:spcAft>
              <a:buClr>
                <a:schemeClr val="dk1"/>
              </a:buClr>
              <a:buSzPts val="1100"/>
              <a:buFont typeface="Arial"/>
              <a:buNone/>
            </a:pPr>
            <a:r>
              <a:rPr lang="en-GB" sz="1000">
                <a:solidFill>
                  <a:schemeClr val="dk1"/>
                </a:solidFill>
                <a:highlight>
                  <a:srgbClr val="FFFFFF"/>
                </a:highlight>
              </a:rPr>
              <a:t>The demographic of new staff members we will be recruiting is between the ages of 18 to 35, we have chosen these age categories due to our hotel being very city based with many links for transport for this age category to use to travel to work. Also due to 3 universities being based in Swansea there are many students in the area recruiting jobs due to paying student fees. We feel this would be ideal for students needing work whilst studying.  </a:t>
            </a:r>
            <a:endParaRPr sz="1000">
              <a:solidFill>
                <a:schemeClr val="dk1"/>
              </a:solidFill>
              <a:highlight>
                <a:srgbClr val="FFFFFF"/>
              </a:highlight>
            </a:endParaRPr>
          </a:p>
          <a:p>
            <a:pPr indent="0" lvl="0" marL="0" rtl="0" algn="l">
              <a:spcBef>
                <a:spcPts val="800"/>
              </a:spcBef>
              <a:spcAft>
                <a:spcPts val="0"/>
              </a:spcAft>
              <a:buNone/>
            </a:pPr>
            <a:r>
              <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8" name="Shape 68"/>
        <p:cNvGrpSpPr/>
        <p:nvPr/>
      </p:nvGrpSpPr>
      <p:grpSpPr>
        <a:xfrm>
          <a:off x="0" y="0"/>
          <a:ext cx="0" cy="0"/>
          <a:chOff x="0" y="0"/>
          <a:chExt cx="0" cy="0"/>
        </a:xfrm>
      </p:grpSpPr>
      <p:sp>
        <p:nvSpPr>
          <p:cNvPr id="69" name="Google Shape;69;g35604adecc3_0_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70" name="Google Shape;70;g35604adecc3_0_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t>This Logo was chosen to represent The Marina Suites as it symbolises the shell linking to the hotels themed being fisherman themed as we are set on the Marina. The navy behind the logo evokes calmness and serenity and this is the time of feeling we want our guests to feel when staying with us wether its a couple of days or a week. The colour navy also creates exitement, this is what we want our guests to see and feel when walking through the doors to our reception and once seeing all the exiting </a:t>
            </a:r>
            <a:r>
              <a:rPr lang="en-GB"/>
              <a:t>facilities</a:t>
            </a:r>
            <a:r>
              <a:rPr lang="en-GB"/>
              <a:t> we have to offer </a:t>
            </a:r>
            <a:r>
              <a:rPr lang="en-GB" sz="1200">
                <a:solidFill>
                  <a:schemeClr val="dk1"/>
                </a:solidFill>
              </a:rPr>
              <a:t>(Color Psychology, 2019). </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4" name="Shape 74"/>
        <p:cNvGrpSpPr/>
        <p:nvPr/>
      </p:nvGrpSpPr>
      <p:grpSpPr>
        <a:xfrm>
          <a:off x="0" y="0"/>
          <a:ext cx="0" cy="0"/>
          <a:chOff x="0" y="0"/>
          <a:chExt cx="0" cy="0"/>
        </a:xfrm>
      </p:grpSpPr>
      <p:sp>
        <p:nvSpPr>
          <p:cNvPr id="75" name="Google Shape;75;g350b2e59b52_3_1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76" name="Google Shape;76;g350b2e59b52_3_1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1100"/>
              <a:buFont typeface="Arial"/>
              <a:buNone/>
            </a:pPr>
            <a:r>
              <a:rPr lang="en-GB" sz="1000">
                <a:solidFill>
                  <a:schemeClr val="dk1"/>
                </a:solidFill>
                <a:highlight>
                  <a:srgbClr val="FFFFFF"/>
                </a:highlight>
              </a:rPr>
              <a:t>Creating a WOW factor to our guests will create a good picture for our organization and to the guests. Our front of house team at reception will do this by offering special services for a guest who's celebrating birthday by offering bottle of champagne and sweet treat from the chef when checking in on arrival.  </a:t>
            </a:r>
            <a:endParaRPr sz="1000">
              <a:solidFill>
                <a:schemeClr val="dk1"/>
              </a:solidFill>
              <a:highlight>
                <a:srgbClr val="FFFFFF"/>
              </a:highlight>
            </a:endParaRPr>
          </a:p>
          <a:p>
            <a:pPr indent="0" lvl="0" marL="0" rtl="0" algn="l">
              <a:lnSpc>
                <a:spcPct val="115000"/>
              </a:lnSpc>
              <a:spcBef>
                <a:spcPts val="800"/>
              </a:spcBef>
              <a:spcAft>
                <a:spcPts val="0"/>
              </a:spcAft>
              <a:buClr>
                <a:schemeClr val="dk1"/>
              </a:buClr>
              <a:buSzPts val="1100"/>
              <a:buFont typeface="Arial"/>
              <a:buNone/>
            </a:pPr>
            <a:r>
              <a:rPr lang="en-GB" sz="1000">
                <a:solidFill>
                  <a:schemeClr val="dk1"/>
                </a:solidFill>
                <a:highlight>
                  <a:srgbClr val="FFFFFF"/>
                </a:highlight>
              </a:rPr>
              <a:t> </a:t>
            </a:r>
            <a:endParaRPr sz="1000">
              <a:solidFill>
                <a:schemeClr val="dk1"/>
              </a:solidFill>
              <a:highlight>
                <a:srgbClr val="FFFFFF"/>
              </a:highlight>
            </a:endParaRPr>
          </a:p>
          <a:p>
            <a:pPr indent="0" lvl="0" marL="0" rtl="0" algn="l">
              <a:lnSpc>
                <a:spcPct val="115000"/>
              </a:lnSpc>
              <a:spcBef>
                <a:spcPts val="800"/>
              </a:spcBef>
              <a:spcAft>
                <a:spcPts val="0"/>
              </a:spcAft>
              <a:buNone/>
            </a:pPr>
            <a:r>
              <a:rPr lang="en-GB" sz="1000">
                <a:solidFill>
                  <a:schemeClr val="dk1"/>
                </a:solidFill>
                <a:highlight>
                  <a:srgbClr val="FFFFFF"/>
                </a:highlight>
              </a:rPr>
              <a:t>We also offer anniversary packages for our guests on arrival but can be organised beforehand if requested. This includes live music or fine dinning and the song can be more personalised to the couple. By allowing our guests to choose their personalised gift from us can create a more memorable experience. </a:t>
            </a:r>
            <a:endParaRPr sz="1000">
              <a:solidFill>
                <a:schemeClr val="dk1"/>
              </a:solidFill>
              <a:highlight>
                <a:srgbClr val="FFFFFF"/>
              </a:highlight>
            </a:endParaRPr>
          </a:p>
          <a:p>
            <a:pPr indent="0" lvl="0" marL="0" rtl="0" algn="l">
              <a:lnSpc>
                <a:spcPct val="115000"/>
              </a:lnSpc>
              <a:spcBef>
                <a:spcPts val="800"/>
              </a:spcBef>
              <a:spcAft>
                <a:spcPts val="0"/>
              </a:spcAft>
              <a:buNone/>
            </a:pPr>
            <a:r>
              <a:t/>
            </a:r>
            <a:endParaRPr sz="1000">
              <a:solidFill>
                <a:schemeClr val="dk1"/>
              </a:solidFill>
              <a:highlight>
                <a:srgbClr val="FFFFFF"/>
              </a:highlight>
            </a:endParaRPr>
          </a:p>
          <a:p>
            <a:pPr indent="0" lvl="0" marL="0" rtl="0" algn="l">
              <a:lnSpc>
                <a:spcPct val="115000"/>
              </a:lnSpc>
              <a:spcBef>
                <a:spcPts val="800"/>
              </a:spcBef>
              <a:spcAft>
                <a:spcPts val="800"/>
              </a:spcAft>
              <a:buClr>
                <a:schemeClr val="dk1"/>
              </a:buClr>
              <a:buSzPts val="1100"/>
              <a:buFont typeface="Arial"/>
              <a:buNone/>
            </a:pPr>
            <a:r>
              <a:rPr lang="en-GB" sz="1000">
                <a:solidFill>
                  <a:schemeClr val="dk1"/>
                </a:solidFill>
                <a:highlight>
                  <a:srgbClr val="FFFFFF"/>
                </a:highlight>
              </a:rPr>
              <a:t>When checking in our guests we will incorporate The Ritz Carlton three steps of service. This includes when we check guests in greeting with their name from either asking their name or if  previous  guests find their account, moving onto ensuring we fulfill our guests needs by ensuring if there is a item or service needed we will provide this as quick possible </a:t>
            </a:r>
            <a:r>
              <a:rPr lang="en-GB" sz="1000">
                <a:solidFill>
                  <a:schemeClr val="dk1"/>
                </a:solidFill>
              </a:rPr>
              <a:t>(The Ritz-Carlton Leadership Center, 2025). </a:t>
            </a:r>
            <a:endParaRPr sz="1000">
              <a:solidFill>
                <a:schemeClr val="dk1"/>
              </a:solidFill>
              <a:highlight>
                <a:srgbClr val="FFFFFF"/>
              </a:highlight>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1" name="Shape 81"/>
        <p:cNvGrpSpPr/>
        <p:nvPr/>
      </p:nvGrpSpPr>
      <p:grpSpPr>
        <a:xfrm>
          <a:off x="0" y="0"/>
          <a:ext cx="0" cy="0"/>
          <a:chOff x="0" y="0"/>
          <a:chExt cx="0" cy="0"/>
        </a:xfrm>
      </p:grpSpPr>
      <p:sp>
        <p:nvSpPr>
          <p:cNvPr id="82" name="Google Shape;82;g3559f36cea2_0_1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3" name="Google Shape;83;g3559f36cea2_0_1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1100"/>
              <a:buFont typeface="Arial"/>
              <a:buNone/>
            </a:pPr>
            <a:r>
              <a:rPr lang="en-GB" sz="1200">
                <a:solidFill>
                  <a:schemeClr val="dk1"/>
                </a:solidFill>
              </a:rPr>
              <a:t> Our goals and aspirations play a crucial role in the long-term success and reputation of our hotel, as they rely on our staff being well-trained to deliver exceptional, authentic service that aligns with our brand and the local culture. This approach encourages ongoing innovation and development, enhancing guest satisfaction, loyalty, operational efficiency, and community connections.</a:t>
            </a:r>
            <a:r>
              <a:rPr lang="en-GB" sz="1200">
                <a:solidFill>
                  <a:schemeClr val="dk1"/>
                </a:solidFill>
                <a:latin typeface="Roboto"/>
                <a:ea typeface="Roboto"/>
                <a:cs typeface="Roboto"/>
                <a:sym typeface="Roboto"/>
              </a:rPr>
              <a:t>(O'Fallon &amp; Rutherford, 2020; Walker, 2020)</a:t>
            </a:r>
            <a:r>
              <a:rPr lang="en-GB" sz="1200">
                <a:solidFill>
                  <a:schemeClr val="dk1"/>
                </a:solidFill>
              </a:rPr>
              <a:t>.</a:t>
            </a:r>
            <a:endParaRPr sz="1200">
              <a:solidFill>
                <a:schemeClr val="dk1"/>
              </a:solidFill>
              <a:highlight>
                <a:srgbClr val="F4F5F6"/>
              </a:highlight>
            </a:endParaRPr>
          </a:p>
          <a:p>
            <a:pPr indent="0" lvl="0" marL="0" rtl="0" algn="l">
              <a:lnSpc>
                <a:spcPct val="115000"/>
              </a:lnSpc>
              <a:spcBef>
                <a:spcPts val="1200"/>
              </a:spcBef>
              <a:spcAft>
                <a:spcPts val="0"/>
              </a:spcAft>
              <a:buClr>
                <a:schemeClr val="dk1"/>
              </a:buClr>
              <a:buSzPts val="1100"/>
              <a:buFont typeface="Arial"/>
              <a:buNone/>
            </a:pPr>
            <a:r>
              <a:rPr lang="en-GB" sz="1200">
                <a:solidFill>
                  <a:schemeClr val="dk1"/>
                </a:solidFill>
                <a:highlight>
                  <a:srgbClr val="F4F5F6"/>
                </a:highlight>
              </a:rPr>
              <a:t>Our aims is to promote repeat business and positive reviews, we want to give our front-of-house staff the abilities and confidence they need to continuously wow guests and create unforgettable experiences. We also want to establish a culture of service that emphasises professionalism, empathy, and individualised interactions (Walker, 2020).</a:t>
            </a:r>
            <a:endParaRPr sz="1200">
              <a:solidFill>
                <a:schemeClr val="dk1"/>
              </a:solidFill>
              <a:highlight>
                <a:srgbClr val="F4F5F6"/>
              </a:highlight>
            </a:endParaRPr>
          </a:p>
          <a:p>
            <a:pPr indent="0" lvl="0" marL="0" rtl="0" algn="l">
              <a:lnSpc>
                <a:spcPct val="115000"/>
              </a:lnSpc>
              <a:spcBef>
                <a:spcPts val="1200"/>
              </a:spcBef>
              <a:spcAft>
                <a:spcPts val="0"/>
              </a:spcAft>
              <a:buClr>
                <a:schemeClr val="dk1"/>
              </a:buClr>
              <a:buSzPts val="1100"/>
              <a:buFont typeface="Arial"/>
              <a:buNone/>
            </a:pPr>
            <a:r>
              <a:rPr lang="en-GB" sz="1200">
                <a:solidFill>
                  <a:schemeClr val="dk1"/>
                </a:solidFill>
                <a:highlight>
                  <a:srgbClr val="F4F5F6"/>
                </a:highlight>
              </a:rPr>
              <a:t>And our objectives are to - </a:t>
            </a:r>
            <a:r>
              <a:rPr lang="en-GB" sz="1200">
                <a:solidFill>
                  <a:schemeClr val="dk1"/>
                </a:solidFill>
                <a:latin typeface="Roboto"/>
                <a:ea typeface="Roboto"/>
                <a:cs typeface="Roboto"/>
                <a:sym typeface="Roboto"/>
              </a:rPr>
              <a:t>Our objectives are to train staff to anticipate guest needs,pay attention to detail,exceed expectations like the </a:t>
            </a:r>
            <a:r>
              <a:rPr b="1" lang="en-GB" sz="1200">
                <a:solidFill>
                  <a:schemeClr val="dk1"/>
                </a:solidFill>
              </a:rPr>
              <a:t>FORBES 5-STAR SERVICE STANDARDS</a:t>
            </a:r>
            <a:r>
              <a:rPr lang="en-GB" sz="1200">
                <a:solidFill>
                  <a:schemeClr val="dk1"/>
                </a:solidFill>
              </a:rPr>
              <a:t>(Heppell,2010)</a:t>
            </a:r>
            <a:r>
              <a:rPr lang="en-GB" sz="1200">
                <a:solidFill>
                  <a:schemeClr val="dk1"/>
                </a:solidFill>
                <a:latin typeface="Roboto"/>
                <a:ea typeface="Roboto"/>
                <a:cs typeface="Roboto"/>
                <a:sym typeface="Roboto"/>
              </a:rPr>
              <a:t> communicate effectively, and handle challenges with empathy and professionalism. We aim to ensure technical proficiency in front desk operations, reservation systems, and upselling, while promoting teamwork and understanding of our hotel's mission and values. Staff will also be trained in standard operating procedures, technology systems like PMS and POS, and efficient methods in complaint handling and service recovery emphasizing paying attention, listening, empathy, clarifying, ownership, empowerment and taking action like the ACT and AREC models (Walker, 2020; O'Fallon &amp; Rutherford, 2020).</a:t>
            </a:r>
            <a:endParaRPr sz="1200">
              <a:solidFill>
                <a:srgbClr val="595959"/>
              </a:solidFill>
            </a:endParaRPr>
          </a:p>
          <a:p>
            <a:pPr indent="0" lvl="0" marL="0" rtl="0" algn="l">
              <a:lnSpc>
                <a:spcPct val="115000"/>
              </a:lnSpc>
              <a:spcBef>
                <a:spcPts val="1200"/>
              </a:spcBef>
              <a:spcAft>
                <a:spcPts val="1200"/>
              </a:spcAft>
              <a:buClr>
                <a:schemeClr val="dk1"/>
              </a:buClr>
              <a:buSzPts val="1100"/>
              <a:buFont typeface="Arial"/>
              <a:buNone/>
            </a:pPr>
            <a:r>
              <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2" name="Shape 92"/>
        <p:cNvGrpSpPr/>
        <p:nvPr/>
      </p:nvGrpSpPr>
      <p:grpSpPr>
        <a:xfrm>
          <a:off x="0" y="0"/>
          <a:ext cx="0" cy="0"/>
          <a:chOff x="0" y="0"/>
          <a:chExt cx="0" cy="0"/>
        </a:xfrm>
      </p:grpSpPr>
      <p:sp>
        <p:nvSpPr>
          <p:cNvPr id="93" name="Google Shape;93;g355dd4f9ec9_0_9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94" name="Google Shape;94;g355dd4f9ec9_0_9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8" name="Shape 98"/>
        <p:cNvGrpSpPr/>
        <p:nvPr/>
      </p:nvGrpSpPr>
      <p:grpSpPr>
        <a:xfrm>
          <a:off x="0" y="0"/>
          <a:ext cx="0" cy="0"/>
          <a:chOff x="0" y="0"/>
          <a:chExt cx="0" cy="0"/>
        </a:xfrm>
      </p:grpSpPr>
      <p:sp>
        <p:nvSpPr>
          <p:cNvPr id="99" name="Google Shape;99;g350b2e59b52_3_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00" name="Google Shape;100;g350b2e59b52_3_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t>The ideal tourists for the new opened hotel in </a:t>
            </a:r>
            <a:r>
              <a:rPr lang="en-GB"/>
              <a:t>Swansea</a:t>
            </a:r>
            <a:r>
              <a:rPr lang="en-GB"/>
              <a:t> marina would be a varied mix of leisure travellers, event and business travellers, families, and couples looking for unique travel experiences.. The hotel attracts corporate and event clients because of its proximity to Swansea Arena, the LC leisure centre, and city sites (</a:t>
            </a:r>
            <a:r>
              <a:rPr lang="en-GB" sz="1200">
                <a:solidFill>
                  <a:schemeClr val="dk1"/>
                </a:solidFill>
                <a:latin typeface="Roboto"/>
                <a:ea typeface="Roboto"/>
                <a:cs typeface="Roboto"/>
                <a:sym typeface="Roboto"/>
              </a:rPr>
              <a:t>Walker, 2020)</a:t>
            </a:r>
            <a:r>
              <a:rPr lang="en-GB" sz="1200">
                <a:solidFill>
                  <a:schemeClr val="dk1"/>
                </a:solidFill>
              </a:rPr>
              <a:t>.</a:t>
            </a:r>
            <a:r>
              <a:rPr lang="en-GB"/>
              <a:t> </a:t>
            </a:r>
            <a:r>
              <a:rPr lang="en-GB">
                <a:solidFill>
                  <a:schemeClr val="dk1"/>
                </a:solidFill>
              </a:rPr>
              <a:t>Visitors who seek relaxation and scenic coastal experiences.Travelers interested in sports and exploring local attractions.Guests who appreciate convenience, modern amenities, and easy access to both city and nature.</a:t>
            </a:r>
            <a:r>
              <a:rPr lang="en-GB"/>
              <a:t> This</a:t>
            </a:r>
            <a:r>
              <a:rPr lang="en-GB"/>
              <a:t> will attract millennials, young people and couples celebrating special events  to the waterfront views and luxurious facilities</a:t>
            </a:r>
            <a:r>
              <a:rPr lang="en-GB" sz="1200">
                <a:solidFill>
                  <a:schemeClr val="dk1"/>
                </a:solidFill>
                <a:latin typeface="Roboto"/>
                <a:ea typeface="Roboto"/>
                <a:cs typeface="Roboto"/>
                <a:sym typeface="Roboto"/>
              </a:rPr>
              <a:t>(O'Fallon &amp; Rutherford, 2020;</a:t>
            </a:r>
            <a:r>
              <a:rPr lang="en-GB"/>
              <a:t> </a:t>
            </a:r>
            <a:r>
              <a:rPr lang="en-GB" sz="1200">
                <a:solidFill>
                  <a:schemeClr val="dk1"/>
                </a:solidFill>
                <a:latin typeface="Roboto"/>
                <a:ea typeface="Roboto"/>
                <a:cs typeface="Roboto"/>
                <a:sym typeface="Roboto"/>
              </a:rPr>
              <a:t>Swansea Council, 2023; Invest Swansea, 2024).  The area's diverse attractions, including the Dylan Thomas Centre and National Waterfront Museum, along with family-friendly venues and leisure facilities, attract a diverse range of tourists.(Visit Wales, 2024; Tripadvisor, 2025). </a:t>
            </a:r>
            <a:endParaRPr b="1">
              <a:latin typeface="Roboto"/>
              <a:ea typeface="Roboto"/>
              <a:cs typeface="Roboto"/>
              <a:sym typeface="Roboto"/>
            </a:endParaRPr>
          </a:p>
          <a:p>
            <a:pPr indent="0" lvl="0" marL="0" rtl="0" algn="l">
              <a:spcBef>
                <a:spcPts val="0"/>
              </a:spcBef>
              <a:spcAft>
                <a:spcPts val="0"/>
              </a:spcAft>
              <a:buNone/>
            </a:pPr>
            <a:r>
              <a:t/>
            </a:r>
            <a:endParaRPr/>
          </a:p>
          <a:p>
            <a:pPr indent="0" lvl="0" marL="0" rtl="0" algn="l">
              <a:spcBef>
                <a:spcPts val="0"/>
              </a:spcBef>
              <a:spcAft>
                <a:spcPts val="0"/>
              </a:spcAft>
              <a:buNone/>
            </a:pPr>
            <a:r>
              <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9" name="Shape 109"/>
        <p:cNvGrpSpPr/>
        <p:nvPr/>
      </p:nvGrpSpPr>
      <p:grpSpPr>
        <a:xfrm>
          <a:off x="0" y="0"/>
          <a:ext cx="0" cy="0"/>
          <a:chOff x="0" y="0"/>
          <a:chExt cx="0" cy="0"/>
        </a:xfrm>
      </p:grpSpPr>
      <p:sp>
        <p:nvSpPr>
          <p:cNvPr id="110" name="Google Shape;110;g3559f36cea2_0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11" name="Google Shape;111;g3559f36cea2_0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600"/>
              </a:spcBef>
              <a:spcAft>
                <a:spcPts val="0"/>
              </a:spcAft>
              <a:buNone/>
            </a:pPr>
            <a:r>
              <a:rPr lang="en-GB" sz="1200">
                <a:solidFill>
                  <a:schemeClr val="dk1"/>
                </a:solidFill>
                <a:latin typeface="Roboto"/>
                <a:ea typeface="Roboto"/>
                <a:cs typeface="Roboto"/>
                <a:sym typeface="Roboto"/>
              </a:rPr>
              <a:t>The hotel’s brand identity is based on its modern waterfront location in Swansea Marina, offering warm, personalized hospitality,comfort, authentic local charm  and memorable guest experiences (Walker, 2020; Tesone, 2022). By applying the SERVQUAL model, the hotel ensures high service quality and consistently exceeds guest expectations.</a:t>
            </a:r>
            <a:endParaRPr sz="1200">
              <a:solidFill>
                <a:schemeClr val="dk1"/>
              </a:solidFill>
            </a:endParaRPr>
          </a:p>
          <a:p>
            <a:pPr indent="0" lvl="0" marL="0" rtl="0" algn="l">
              <a:lnSpc>
                <a:spcPct val="115000"/>
              </a:lnSpc>
              <a:spcBef>
                <a:spcPts val="600"/>
              </a:spcBef>
              <a:spcAft>
                <a:spcPts val="0"/>
              </a:spcAft>
              <a:buNone/>
            </a:pPr>
            <a:r>
              <a:t/>
            </a:r>
            <a:endParaRPr sz="1200">
              <a:solidFill>
                <a:schemeClr val="dk1"/>
              </a:solidFill>
            </a:endParaRPr>
          </a:p>
          <a:p>
            <a:pPr indent="0" lvl="0" marL="0" rtl="0" algn="l">
              <a:lnSpc>
                <a:spcPct val="115000"/>
              </a:lnSpc>
              <a:spcBef>
                <a:spcPts val="600"/>
              </a:spcBef>
              <a:spcAft>
                <a:spcPts val="0"/>
              </a:spcAft>
              <a:buNone/>
            </a:pPr>
            <a:r>
              <a:rPr lang="en-GB" sz="1200">
                <a:solidFill>
                  <a:schemeClr val="dk1"/>
                </a:solidFill>
              </a:rPr>
              <a:t>Our values are to prove tailored services - with thoughtful, customised touches, anticipate and exceed guests' demand </a:t>
            </a:r>
            <a:r>
              <a:rPr lang="en-GB" sz="1200">
                <a:solidFill>
                  <a:schemeClr val="dk1"/>
                </a:solidFill>
                <a:latin typeface="Roboto"/>
                <a:ea typeface="Roboto"/>
                <a:cs typeface="Roboto"/>
                <a:sym typeface="Roboto"/>
              </a:rPr>
              <a:t>(O'Fallon &amp; Rutherford, 2020)</a:t>
            </a:r>
            <a:r>
              <a:rPr lang="en-GB" sz="1200">
                <a:solidFill>
                  <a:schemeClr val="dk1"/>
                </a:solidFill>
              </a:rPr>
              <a:t>. Show true empathy and care for each and every guest</a:t>
            </a:r>
            <a:r>
              <a:rPr lang="en-GB">
                <a:solidFill>
                  <a:schemeClr val="dk1"/>
                </a:solidFill>
              </a:rPr>
              <a:t>(</a:t>
            </a:r>
            <a:r>
              <a:rPr lang="en-GB" sz="1200">
                <a:solidFill>
                  <a:schemeClr val="dk1"/>
                </a:solidFill>
                <a:latin typeface="Roboto"/>
                <a:ea typeface="Roboto"/>
                <a:cs typeface="Roboto"/>
                <a:sym typeface="Roboto"/>
              </a:rPr>
              <a:t>Walker, 2020)</a:t>
            </a:r>
            <a:r>
              <a:rPr lang="en-GB" sz="1200">
                <a:solidFill>
                  <a:schemeClr val="dk1"/>
                </a:solidFill>
              </a:rPr>
              <a:t> </a:t>
            </a:r>
            <a:r>
              <a:rPr lang="en-GB" sz="1050">
                <a:solidFill>
                  <a:srgbClr val="131314"/>
                </a:solidFill>
                <a:highlight>
                  <a:srgbClr val="FFFFFF"/>
                </a:highlight>
              </a:rPr>
              <a:t>The concept of "Atithi devo bhava – guest is God" reflects a deep appreciation for the guest</a:t>
            </a:r>
            <a:r>
              <a:rPr lang="en-GB" sz="1200">
                <a:solidFill>
                  <a:schemeClr val="dk1"/>
                </a:solidFill>
              </a:rPr>
              <a:t>. Appreciate and spread the word about Swansea's breathtaking scenery, lifestyle and culture, and people </a:t>
            </a:r>
            <a:r>
              <a:rPr lang="en-GB">
                <a:solidFill>
                  <a:schemeClr val="dk1"/>
                </a:solidFill>
              </a:rPr>
              <a:t>(</a:t>
            </a:r>
            <a:r>
              <a:rPr lang="en-GB" sz="1200">
                <a:solidFill>
                  <a:schemeClr val="dk1"/>
                </a:solidFill>
                <a:latin typeface="Roboto"/>
                <a:ea typeface="Roboto"/>
                <a:cs typeface="Roboto"/>
                <a:sym typeface="Roboto"/>
              </a:rPr>
              <a:t>Walker, 2020)</a:t>
            </a:r>
            <a:r>
              <a:rPr lang="en-GB" sz="1200">
                <a:solidFill>
                  <a:schemeClr val="dk1"/>
                </a:solidFill>
              </a:rPr>
              <a:t>. </a:t>
            </a:r>
            <a:r>
              <a:rPr lang="en-GB" sz="1200">
                <a:solidFill>
                  <a:schemeClr val="dk1"/>
                </a:solidFill>
                <a:latin typeface="Roboto"/>
                <a:ea typeface="Roboto"/>
                <a:cs typeface="Roboto"/>
                <a:sym typeface="Roboto"/>
              </a:rPr>
              <a:t>Empowerment Theory guides our approach, encouraging staff to make proactive decisions, while ethical practices and community support reflect our commitment to the Triple Bottom Line (Tesone, 2022).</a:t>
            </a:r>
            <a:endParaRPr sz="1200">
              <a:solidFill>
                <a:schemeClr val="dk1"/>
              </a:solidFill>
            </a:endParaRPr>
          </a:p>
          <a:p>
            <a:pPr indent="0" lvl="0" marL="0" rtl="0" algn="l">
              <a:spcBef>
                <a:spcPts val="600"/>
              </a:spcBef>
              <a:spcAft>
                <a:spcPts val="0"/>
              </a:spcAft>
              <a:buNone/>
            </a:pPr>
            <a:r>
              <a:rPr lang="en-GB" sz="1200">
                <a:solidFill>
                  <a:schemeClr val="dk1"/>
                </a:solidFill>
              </a:rPr>
              <a:t>Our vision is to become the most famous hotel in Swansea known for providing visitors with exceptional service, local experiences and a generous spirit that raises the bar for hospitality in the area.</a:t>
            </a:r>
            <a:endParaRPr sz="1200">
              <a:solidFill>
                <a:schemeClr val="dk1"/>
              </a:solidFill>
            </a:endParaRPr>
          </a:p>
          <a:p>
            <a:pPr indent="0" lvl="0" marL="0" rtl="0" algn="l">
              <a:spcBef>
                <a:spcPts val="0"/>
              </a:spcBef>
              <a:spcAft>
                <a:spcPts val="0"/>
              </a:spcAft>
              <a:buNone/>
            </a:pPr>
            <a:r>
              <a:t/>
            </a:r>
            <a:endParaRPr sz="1200">
              <a:solidFill>
                <a:schemeClr val="dk1"/>
              </a:solidFill>
            </a:endParaRPr>
          </a:p>
          <a:p>
            <a:pPr indent="0" lvl="0" marL="0" rtl="0" algn="l">
              <a:spcBef>
                <a:spcPts val="0"/>
              </a:spcBef>
              <a:spcAft>
                <a:spcPts val="0"/>
              </a:spcAft>
              <a:buClr>
                <a:schemeClr val="dk1"/>
              </a:buClr>
              <a:buSzPts val="1100"/>
              <a:buFont typeface="Arial"/>
              <a:buNone/>
            </a:pPr>
            <a:r>
              <a:rPr lang="en-GB" sz="1400">
                <a:solidFill>
                  <a:schemeClr val="dk1"/>
                </a:solidFill>
              </a:rPr>
              <a:t>Our mission is to empower our staff to provide genuine, unforgettable experiences so that each visitor wants to come back.</a:t>
            </a:r>
            <a:endParaRPr sz="1200">
              <a:solidFill>
                <a:schemeClr val="dk1"/>
              </a:solidFill>
            </a:endParaRPr>
          </a:p>
          <a:p>
            <a:pPr indent="0" lvl="0" marL="0" rtl="0" algn="l">
              <a:spcBef>
                <a:spcPts val="0"/>
              </a:spcBef>
              <a:spcAft>
                <a:spcPts val="0"/>
              </a:spcAft>
              <a:buNone/>
            </a:pPr>
            <a:r>
              <a:t/>
            </a:r>
            <a:endParaRPr sz="1400">
              <a:solidFill>
                <a:schemeClr val="dk1"/>
              </a:solidFill>
            </a:endParaRPr>
          </a:p>
          <a:p>
            <a:pPr indent="0" lvl="0" marL="0" rtl="0" algn="l">
              <a:spcBef>
                <a:spcPts val="0"/>
              </a:spcBef>
              <a:spcAft>
                <a:spcPts val="0"/>
              </a:spcAft>
              <a:buNone/>
            </a:pPr>
            <a:r>
              <a:t/>
            </a:r>
            <a:endParaRPr sz="1400">
              <a:solidFill>
                <a:schemeClr val="dk1"/>
              </a:solidFill>
            </a:endParaRPr>
          </a:p>
          <a:p>
            <a:pPr indent="0" lvl="0" marL="0" rtl="0" algn="l">
              <a:spcBef>
                <a:spcPts val="0"/>
              </a:spcBef>
              <a:spcAft>
                <a:spcPts val="0"/>
              </a:spcAft>
              <a:buClr>
                <a:schemeClr val="dk1"/>
              </a:buClr>
              <a:buSzPts val="1100"/>
              <a:buFont typeface="Arial"/>
              <a:buNone/>
            </a:pPr>
            <a:r>
              <a:t/>
            </a:r>
            <a:endParaRPr sz="1400">
              <a:solidFill>
                <a:schemeClr val="dk1"/>
              </a:solidFill>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2" name="Shape 122"/>
        <p:cNvGrpSpPr/>
        <p:nvPr/>
      </p:nvGrpSpPr>
      <p:grpSpPr>
        <a:xfrm>
          <a:off x="0" y="0"/>
          <a:ext cx="0" cy="0"/>
          <a:chOff x="0" y="0"/>
          <a:chExt cx="0" cy="0"/>
        </a:xfrm>
      </p:grpSpPr>
      <p:sp>
        <p:nvSpPr>
          <p:cNvPr id="123" name="Google Shape;123;g3559f36cea2_0_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24" name="Google Shape;124;g3559f36cea2_0_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sz="1350">
                <a:solidFill>
                  <a:schemeClr val="dk1"/>
                </a:solidFill>
                <a:highlight>
                  <a:srgbClr val="F4F5F6"/>
                </a:highlight>
              </a:rPr>
              <a:t>Property culture is all about the distinct values, behaviours, and expectations that define a particular hotel, influencing how staff interact with each other and with guests (Tesone, 2022; O'Fallon &amp; Rutherford, 2020). Corporate culture </a:t>
            </a:r>
            <a:r>
              <a:rPr lang="en-GB" sz="1350">
                <a:solidFill>
                  <a:schemeClr val="dk1"/>
                </a:solidFill>
                <a:highlight>
                  <a:srgbClr val="F4F5F6"/>
                </a:highlight>
              </a:rPr>
              <a:t>incorporates</a:t>
            </a:r>
            <a:r>
              <a:rPr lang="en-GB" sz="1350">
                <a:solidFill>
                  <a:schemeClr val="dk1"/>
                </a:solidFill>
                <a:highlight>
                  <a:srgbClr val="F4F5F6"/>
                </a:highlight>
              </a:rPr>
              <a:t> the shared values, vision, and mission that bind an entire hotel group together, </a:t>
            </a:r>
            <a:r>
              <a:rPr lang="en-GB" sz="1350">
                <a:solidFill>
                  <a:schemeClr val="dk1"/>
                </a:solidFill>
                <a:highlight>
                  <a:srgbClr val="F4F5F6"/>
                </a:highlight>
              </a:rPr>
              <a:t>steering </a:t>
            </a:r>
            <a:r>
              <a:rPr lang="en-GB" sz="1350">
                <a:solidFill>
                  <a:schemeClr val="dk1"/>
                </a:solidFill>
                <a:highlight>
                  <a:srgbClr val="F4F5F6"/>
                </a:highlight>
              </a:rPr>
              <a:t>decisions and fostering teamwork across different properties. In the hospitality industry, a powerful corporate culture—like that is seen in well known companies such as Ritz-Carlton and Marriott—it is crucial for delivering excellent service and creating a welcoming atmosphere for both guests and staff (Tesone, 2022; Walker, 2020).</a:t>
            </a:r>
            <a:endParaRPr sz="1350">
              <a:solidFill>
                <a:schemeClr val="dk1"/>
              </a:solidFill>
              <a:highlight>
                <a:srgbClr val="F4F5F6"/>
              </a:highlight>
            </a:endParaRPr>
          </a:p>
          <a:p>
            <a:pPr indent="0" lvl="0" marL="0" rtl="0" algn="l">
              <a:spcBef>
                <a:spcPts val="0"/>
              </a:spcBef>
              <a:spcAft>
                <a:spcPts val="0"/>
              </a:spcAft>
              <a:buNone/>
            </a:pPr>
            <a:r>
              <a:t/>
            </a:r>
            <a:endParaRPr sz="1350">
              <a:solidFill>
                <a:schemeClr val="dk1"/>
              </a:solidFill>
              <a:highlight>
                <a:srgbClr val="F4F5F6"/>
              </a:highlight>
            </a:endParaRPr>
          </a:p>
          <a:p>
            <a:pPr indent="0" lvl="0" marL="0" rtl="0" algn="l">
              <a:spcBef>
                <a:spcPts val="0"/>
              </a:spcBef>
              <a:spcAft>
                <a:spcPts val="0"/>
              </a:spcAft>
              <a:buNone/>
            </a:pPr>
            <a:r>
              <a:rPr lang="en-GB" sz="1350">
                <a:solidFill>
                  <a:schemeClr val="dk1"/>
                </a:solidFill>
                <a:highlight>
                  <a:srgbClr val="F4F5F6"/>
                </a:highlight>
              </a:rPr>
              <a:t>We want to - </a:t>
            </a:r>
            <a:r>
              <a:rPr lang="en-GB" sz="1243">
                <a:solidFill>
                  <a:schemeClr val="lt1"/>
                </a:solidFill>
                <a:highlight>
                  <a:srgbClr val="DC7E04"/>
                </a:highlight>
              </a:rPr>
              <a:t>Create a nurturing, inclusive atmosphere that prioritizes growth and teamwork.</a:t>
            </a:r>
            <a:endParaRPr sz="1243">
              <a:solidFill>
                <a:schemeClr val="lt1"/>
              </a:solidFill>
              <a:highlight>
                <a:srgbClr val="DC7E04"/>
              </a:highlight>
            </a:endParaRPr>
          </a:p>
          <a:p>
            <a:pPr indent="-325437" lvl="0" marL="457200" rtl="0" algn="l">
              <a:lnSpc>
                <a:spcPct val="105000"/>
              </a:lnSpc>
              <a:spcBef>
                <a:spcPts val="0"/>
              </a:spcBef>
              <a:spcAft>
                <a:spcPts val="0"/>
              </a:spcAft>
              <a:buClr>
                <a:schemeClr val="lt1"/>
              </a:buClr>
              <a:buSzPts val="1525"/>
              <a:buChar char="●"/>
            </a:pPr>
            <a:r>
              <a:rPr lang="en-GB" sz="1243">
                <a:solidFill>
                  <a:schemeClr val="lt1"/>
                </a:solidFill>
                <a:highlight>
                  <a:srgbClr val="DC7E04"/>
                </a:highlight>
              </a:rPr>
              <a:t>Embrace the local culture and actively participate in the Swansea community.</a:t>
            </a:r>
            <a:endParaRPr sz="1243">
              <a:solidFill>
                <a:schemeClr val="lt1"/>
              </a:solidFill>
              <a:highlight>
                <a:srgbClr val="DC7E04"/>
              </a:highlight>
            </a:endParaRPr>
          </a:p>
          <a:p>
            <a:pPr indent="-325437" lvl="0" marL="457200" rtl="0" algn="l">
              <a:lnSpc>
                <a:spcPct val="105000"/>
              </a:lnSpc>
              <a:spcBef>
                <a:spcPts val="0"/>
              </a:spcBef>
              <a:spcAft>
                <a:spcPts val="0"/>
              </a:spcAft>
              <a:buClr>
                <a:schemeClr val="lt1"/>
              </a:buClr>
              <a:buSzPts val="1525"/>
              <a:buChar char="●"/>
            </a:pPr>
            <a:r>
              <a:rPr lang="en-GB" sz="1243">
                <a:solidFill>
                  <a:schemeClr val="lt1"/>
                </a:solidFill>
                <a:highlight>
                  <a:srgbClr val="DC7E04"/>
                </a:highlight>
              </a:rPr>
              <a:t>Maintain high standards of ethics, integrity, sustainability, and transparency in everything we do.</a:t>
            </a:r>
            <a:endParaRPr sz="1243">
              <a:solidFill>
                <a:schemeClr val="lt1"/>
              </a:solidFill>
              <a:highlight>
                <a:srgbClr val="DC7E04"/>
              </a:highlight>
            </a:endParaRPr>
          </a:p>
          <a:p>
            <a:pPr indent="-325437" lvl="0" marL="457200" rtl="0" algn="l">
              <a:lnSpc>
                <a:spcPct val="105000"/>
              </a:lnSpc>
              <a:spcBef>
                <a:spcPts val="0"/>
              </a:spcBef>
              <a:spcAft>
                <a:spcPts val="0"/>
              </a:spcAft>
              <a:buClr>
                <a:schemeClr val="lt1"/>
              </a:buClr>
              <a:buSzPts val="1525"/>
              <a:buChar char="●"/>
            </a:pPr>
            <a:r>
              <a:rPr lang="en-GB" sz="1243">
                <a:solidFill>
                  <a:schemeClr val="lt1"/>
                </a:solidFill>
                <a:highlight>
                  <a:srgbClr val="DC7E04"/>
                </a:highlight>
              </a:rPr>
              <a:t>Foster a culture of continuous learning, creativity, and innovation at all levels of the organization.</a:t>
            </a:r>
            <a:endParaRPr sz="1243">
              <a:solidFill>
                <a:schemeClr val="lt1"/>
              </a:solidFill>
              <a:highlight>
                <a:srgbClr val="DC7E04"/>
              </a:highlight>
            </a:endParaRPr>
          </a:p>
          <a:p>
            <a:pPr indent="-307578" lvl="0" marL="457200" rtl="0" algn="l">
              <a:lnSpc>
                <a:spcPct val="105000"/>
              </a:lnSpc>
              <a:spcBef>
                <a:spcPts val="0"/>
              </a:spcBef>
              <a:spcAft>
                <a:spcPts val="0"/>
              </a:spcAft>
              <a:buClr>
                <a:schemeClr val="lt1"/>
              </a:buClr>
              <a:buSzPts val="1244"/>
              <a:buChar char="●"/>
            </a:pPr>
            <a:r>
              <a:rPr lang="en-GB" sz="1243">
                <a:solidFill>
                  <a:schemeClr val="lt1"/>
                </a:solidFill>
                <a:highlight>
                  <a:srgbClr val="DC7E04"/>
                </a:highlight>
              </a:rPr>
              <a:t>Motivate our staff to exceed guest expectations with a friendly approach and a focus on the little things that matter.</a:t>
            </a:r>
            <a:endParaRPr sz="1350">
              <a:solidFill>
                <a:schemeClr val="dk1"/>
              </a:solidFill>
              <a:highlight>
                <a:srgbClr val="F4F5F6"/>
              </a:highlight>
            </a:endParaRPr>
          </a:p>
          <a:p>
            <a:pPr indent="0" lvl="0" marL="0" rtl="0" algn="l">
              <a:spcBef>
                <a:spcPts val="1200"/>
              </a:spcBef>
              <a:spcAft>
                <a:spcPts val="0"/>
              </a:spcAft>
              <a:buNone/>
            </a:pPr>
            <a:r>
              <a:t/>
            </a:r>
            <a:endParaRPr sz="1200">
              <a:solidFill>
                <a:schemeClr val="dk1"/>
              </a:solidFill>
              <a:highlight>
                <a:srgbClr val="F4F5F6"/>
              </a:highlight>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2" name="Shape 132"/>
        <p:cNvGrpSpPr/>
        <p:nvPr/>
      </p:nvGrpSpPr>
      <p:grpSpPr>
        <a:xfrm>
          <a:off x="0" y="0"/>
          <a:ext cx="0" cy="0"/>
          <a:chOff x="0" y="0"/>
          <a:chExt cx="0" cy="0"/>
        </a:xfrm>
      </p:grpSpPr>
      <p:sp>
        <p:nvSpPr>
          <p:cNvPr id="133" name="Google Shape;133;g35604adecc3_3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34" name="Google Shape;134;g35604adecc3_3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1200"/>
              </a:spcAft>
              <a:buClr>
                <a:schemeClr val="dk1"/>
              </a:buClr>
              <a:buSzPts val="1100"/>
              <a:buFont typeface="Arial"/>
              <a:buNone/>
            </a:pPr>
            <a:r>
              <a:rPr lang="en-GB">
                <a:solidFill>
                  <a:srgbClr val="444444"/>
                </a:solidFill>
                <a:highlight>
                  <a:srgbClr val="FFFFFF"/>
                </a:highlight>
                <a:latin typeface="Roboto"/>
                <a:ea typeface="Roboto"/>
                <a:cs typeface="Roboto"/>
                <a:sym typeface="Roboto"/>
              </a:rPr>
              <a:t>Hotels within the luxury sector of the hospitality industry was hit with serious obstacles during the first year of the pandemic. There was a significant decline in the occupancy of the hotels with only 41.6% of rooms booked, showing a catastrophic decrease of 57% overall. </a:t>
            </a:r>
            <a:r>
              <a:rPr lang="en-GB" sz="1200">
                <a:solidFill>
                  <a:schemeClr val="dk1"/>
                </a:solidFill>
                <a:highlight>
                  <a:srgbClr val="FFFFFF"/>
                </a:highlight>
                <a:latin typeface="Times New Roman"/>
                <a:ea typeface="Times New Roman"/>
                <a:cs typeface="Times New Roman"/>
                <a:sym typeface="Times New Roman"/>
              </a:rPr>
              <a:t>(Sinclair, 2023) Hotels in the UK are still undergoing recovery from this global setback as a result. Marina Suites saw the change within the occupancy rates, and were able to act fast, using spacial measures among guests to ensure a stress free, safe visit for staff and visitors. Forward thinking and responsibility for error are crucial for staff during training for these kind of issues. </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0" name="Shape 140"/>
        <p:cNvGrpSpPr/>
        <p:nvPr/>
      </p:nvGrpSpPr>
      <p:grpSpPr>
        <a:xfrm>
          <a:off x="0" y="0"/>
          <a:ext cx="0" cy="0"/>
          <a:chOff x="0" y="0"/>
          <a:chExt cx="0" cy="0"/>
        </a:xfrm>
      </p:grpSpPr>
      <p:sp>
        <p:nvSpPr>
          <p:cNvPr id="141" name="Google Shape;141;g35604adecc3_3_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42" name="Google Shape;142;g35604adecc3_3_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1200"/>
              </a:spcAft>
              <a:buClr>
                <a:schemeClr val="dk1"/>
              </a:buClr>
              <a:buSzPts val="1100"/>
              <a:buFont typeface="Arial"/>
              <a:buNone/>
            </a:pPr>
            <a:r>
              <a:rPr lang="en-GB" sz="1200">
                <a:solidFill>
                  <a:schemeClr val="dk1"/>
                </a:solidFill>
                <a:highlight>
                  <a:srgbClr val="FFFFFF"/>
                </a:highlight>
                <a:latin typeface="Times New Roman"/>
                <a:ea typeface="Times New Roman"/>
                <a:cs typeface="Times New Roman"/>
                <a:sym typeface="Times New Roman"/>
              </a:rPr>
              <a:t>As well as impacts from the global pandemic, the inflation rate for hotels in the UK settled at around 3.3% in the first few months of 2025, which was over the predicted inflation rate for that quarter of the year. (Clark, 2022) Due to these continuously climbing rates, inflationary pressures and the cost-of-living crisis,  </a:t>
            </a:r>
            <a:r>
              <a:rPr lang="en-GB" sz="1500">
                <a:solidFill>
                  <a:schemeClr val="dk1"/>
                </a:solidFill>
                <a:highlight>
                  <a:srgbClr val="FFFFFF"/>
                </a:highlight>
                <a:latin typeface="Times New Roman"/>
                <a:ea typeface="Times New Roman"/>
                <a:cs typeface="Times New Roman"/>
                <a:sym typeface="Times New Roman"/>
              </a:rPr>
              <a:t>will no doubt be a concern for the hospitality sector. The silver lining for UK hoteliers may be that as belts are tightened, people may choose to take domestic holidays or UK city breaks rather than travelling abroad. </a:t>
            </a:r>
            <a:r>
              <a:rPr lang="en-GB" sz="1200">
                <a:solidFill>
                  <a:schemeClr val="dk1"/>
                </a:solidFill>
                <a:highlight>
                  <a:srgbClr val="FFFFFF"/>
                </a:highlight>
                <a:latin typeface="Times New Roman"/>
                <a:ea typeface="Times New Roman"/>
                <a:cs typeface="Times New Roman"/>
                <a:sym typeface="Times New Roman"/>
              </a:rPr>
              <a:t>(lichfields-co-uk.azurewebsites.net, n.d.)</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9" name="Shape 149"/>
        <p:cNvGrpSpPr/>
        <p:nvPr/>
      </p:nvGrpSpPr>
      <p:grpSpPr>
        <a:xfrm>
          <a:off x="0" y="0"/>
          <a:ext cx="0" cy="0"/>
          <a:chOff x="0" y="0"/>
          <a:chExt cx="0" cy="0"/>
        </a:xfrm>
      </p:grpSpPr>
      <p:sp>
        <p:nvSpPr>
          <p:cNvPr id="150" name="Google Shape;150;g35737fcb384_1_2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51" name="Google Shape;151;g35737fcb384_1_2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sz="1200">
                <a:solidFill>
                  <a:schemeClr val="dk1"/>
                </a:solidFill>
                <a:highlight>
                  <a:srgbClr val="FFFFFF"/>
                </a:highlight>
                <a:latin typeface="Times New Roman"/>
                <a:ea typeface="Times New Roman"/>
                <a:cs typeface="Times New Roman"/>
                <a:sym typeface="Times New Roman"/>
              </a:rPr>
              <a:t>Marina suites have seen different industry trends come and go with time; however, the hospitality industry has settled on drive from new technology, sustainability and personalised experiences for guests. Weve been able to keep up with these trends by taking on new innovations such as paperless check-in and eco-friendly practices throughout the hotel, in order to stay competitive. We aim to continue to stay ahead of the game by embracing the change that comes our way and giving our staff the thorough training that they need and deserve. By educating our staff on service standards and the customer feedback we receive, Marina Suites will be on a path for continued success in the future, after all, the hospitality industry is everchanging, technology is advancing, and guest expectations will consistently shift. (Swiss Education Group, 2025) </a:t>
            </a: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8" name="Shape 158"/>
        <p:cNvGrpSpPr/>
        <p:nvPr/>
      </p:nvGrpSpPr>
      <p:grpSpPr>
        <a:xfrm>
          <a:off x="0" y="0"/>
          <a:ext cx="0" cy="0"/>
          <a:chOff x="0" y="0"/>
          <a:chExt cx="0" cy="0"/>
        </a:xfrm>
      </p:grpSpPr>
      <p:sp>
        <p:nvSpPr>
          <p:cNvPr id="159" name="Google Shape;159;g35737fcb384_1_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60" name="Google Shape;160;g35737fcb384_1_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sz="1200">
                <a:solidFill>
                  <a:schemeClr val="dk1"/>
                </a:solidFill>
                <a:highlight>
                  <a:srgbClr val="FFFFFF"/>
                </a:highlight>
                <a:latin typeface="Times New Roman"/>
                <a:ea typeface="Times New Roman"/>
                <a:cs typeface="Times New Roman"/>
                <a:sym typeface="Times New Roman"/>
              </a:rPr>
              <a:t>Marina suites focus a lot of attention on sustainability issues. A 2021 study found that 81% of tourists said they plan to choose sustainable accommodation options in the future. (Hollander, 2022) Therefore, with such a large percentage of visitors requiring sustainability initiatives to meet the criteria of their ‘Wow factor’ experience, Marina suites have input measures to generate as little plastic as possible. Like our sister hotel, Marina Hotel in Gran Canaria, Staff have adapted to using refillable water bottles, and the use of biodegradable single use materials has been made compulsory across the whole hotel. As well, as these changes, Marina suites have also allocated specific areas of the hotel as green areas, where care for biodiversity is at its highest. Weve reduced our paper consumption to zero, and created a new online check-in service, optimizing our use of new technology in response to our setbacks and improving data quality and customer satisfaction.</a:t>
            </a:r>
            <a:r>
              <a:rPr lang="en-GB" sz="1200">
                <a:solidFill>
                  <a:srgbClr val="0F437C"/>
                </a:solidFill>
                <a:highlight>
                  <a:srgbClr val="FFFFFF"/>
                </a:highlight>
                <a:latin typeface="Times New Roman"/>
                <a:ea typeface="Times New Roman"/>
                <a:cs typeface="Times New Roman"/>
                <a:sym typeface="Times New Roman"/>
              </a:rPr>
              <a:t> (</a:t>
            </a:r>
            <a:r>
              <a:rPr lang="en-GB" sz="1200">
                <a:solidFill>
                  <a:schemeClr val="dk1"/>
                </a:solidFill>
                <a:highlight>
                  <a:srgbClr val="FFFFFF"/>
                </a:highlight>
                <a:latin typeface="Times New Roman"/>
                <a:ea typeface="Times New Roman"/>
                <a:cs typeface="Times New Roman"/>
                <a:sym typeface="Times New Roman"/>
              </a:rPr>
              <a:t>GLOBAL OBI S.L, 2025) Making visitors aware of the changes being made to current staff and business operations assures them that Marina suites is meeting the sustainability efforts that are expected, bringing us closer to acheiving the guests wow factor experience standards. </a:t>
            </a: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8" name="Shape 168"/>
        <p:cNvGrpSpPr/>
        <p:nvPr/>
      </p:nvGrpSpPr>
      <p:grpSpPr>
        <a:xfrm>
          <a:off x="0" y="0"/>
          <a:ext cx="0" cy="0"/>
          <a:chOff x="0" y="0"/>
          <a:chExt cx="0" cy="0"/>
        </a:xfrm>
      </p:grpSpPr>
      <p:sp>
        <p:nvSpPr>
          <p:cNvPr id="169" name="Google Shape;169;g35737fcb384_1_2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70" name="Google Shape;170;g35737fcb384_1_2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1100"/>
              <a:buFont typeface="Arial"/>
              <a:buNone/>
            </a:pPr>
            <a:r>
              <a:rPr lang="en-GB" sz="1200">
                <a:solidFill>
                  <a:schemeClr val="dk1"/>
                </a:solidFill>
                <a:highlight>
                  <a:srgbClr val="FFFFFF"/>
                </a:highlight>
                <a:latin typeface="Times New Roman"/>
                <a:ea typeface="Times New Roman"/>
                <a:cs typeface="Times New Roman"/>
                <a:sym typeface="Times New Roman"/>
              </a:rPr>
              <a:t>The expected outcome for this training would be for our staff to be equipped with enough skills to go beyond the guests expectations, delivering that ‘wow factor’ service with every guest. Well-trained staff are able to excel customer expectations by offering upgrades and promoting sustainability to impress guests. This level of service can enhance the guests overall experience, making it more memorable and increasing guest loyalty too. (Depierraz, 2024) The other outcome we are aiming for is improved employee morale and retention. By giving our employees the correct ‘wow factor’ training, they will feel more valued and appreciated in their role, boosting their satisfaction and the guests satisfaction all while reducing staff turnover. (EHL, 2024) </a:t>
            </a:r>
            <a:endParaRPr sz="1200">
              <a:solidFill>
                <a:schemeClr val="dk1"/>
              </a:solidFill>
              <a:highlight>
                <a:srgbClr val="FFFFFF"/>
              </a:highlight>
              <a:latin typeface="Times New Roman"/>
              <a:ea typeface="Times New Roman"/>
              <a:cs typeface="Times New Roman"/>
              <a:sym typeface="Times New Roman"/>
            </a:endParaRPr>
          </a:p>
          <a:p>
            <a:pPr indent="0" lvl="0" marL="0" rtl="0" algn="l">
              <a:lnSpc>
                <a:spcPct val="115000"/>
              </a:lnSpc>
              <a:spcBef>
                <a:spcPts val="800"/>
              </a:spcBef>
              <a:spcAft>
                <a:spcPts val="0"/>
              </a:spcAft>
              <a:buClr>
                <a:schemeClr val="dk1"/>
              </a:buClr>
              <a:buSzPts val="1100"/>
              <a:buFont typeface="Arial"/>
              <a:buNone/>
            </a:pPr>
            <a:r>
              <a:rPr lang="en-GB" sz="1200">
                <a:solidFill>
                  <a:schemeClr val="dk1"/>
                </a:solidFill>
                <a:highlight>
                  <a:srgbClr val="FFFFFF"/>
                </a:highlight>
                <a:latin typeface="Times New Roman"/>
                <a:ea typeface="Times New Roman"/>
                <a:cs typeface="Times New Roman"/>
                <a:sym typeface="Times New Roman"/>
              </a:rPr>
              <a:t>Finally, the further staff training will also strengthen Marina Suites’ brand repuataion. With our staff giving consistent deliverance of the ‘wow factor’ service, the hotels positive reputation will grow and attract new guests. </a:t>
            </a:r>
            <a:endParaRPr sz="1200">
              <a:solidFill>
                <a:schemeClr val="dk1"/>
              </a:solidFill>
              <a:highlight>
                <a:srgbClr val="FFFFFF"/>
              </a:highlight>
              <a:latin typeface="Times New Roman"/>
              <a:ea typeface="Times New Roman"/>
              <a:cs typeface="Times New Roman"/>
              <a:sym typeface="Times New Roman"/>
            </a:endParaRPr>
          </a:p>
          <a:p>
            <a:pPr indent="0" lvl="0" marL="0" rtl="0" algn="l">
              <a:spcBef>
                <a:spcPts val="800"/>
              </a:spcBef>
              <a:spcAft>
                <a:spcPts val="0"/>
              </a:spcAft>
              <a:buNone/>
            </a:pPr>
            <a:r>
              <a:t/>
            </a: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76" name="Shape 176"/>
        <p:cNvGrpSpPr/>
        <p:nvPr/>
      </p:nvGrpSpPr>
      <p:grpSpPr>
        <a:xfrm>
          <a:off x="0" y="0"/>
          <a:ext cx="0" cy="0"/>
          <a:chOff x="0" y="0"/>
          <a:chExt cx="0" cy="0"/>
        </a:xfrm>
      </p:grpSpPr>
      <p:sp>
        <p:nvSpPr>
          <p:cNvPr id="177" name="Google Shape;177;g3577e31bd48_0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78" name="Google Shape;178;g3577e31bd48_0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sz="1200">
                <a:solidFill>
                  <a:schemeClr val="dk1"/>
                </a:solidFill>
                <a:highlight>
                  <a:srgbClr val="FFFFFF"/>
                </a:highlight>
                <a:latin typeface="Times New Roman"/>
                <a:ea typeface="Times New Roman"/>
                <a:cs typeface="Times New Roman"/>
                <a:sym typeface="Times New Roman"/>
              </a:rPr>
              <a:t>Today, my team and I have explained and demonstrated how delivering immaculate service standards is much more than meeting current guest expectations – it's about going the extra mile to exceed their expectations. By learning how to deliver that ‘wow factor’ quality service, staff at Marina Suites will be transforming normal interactions with guests into memorable extraordinary experiences that will leave positive lasting impressions into the future. We’d like to thank you all for your attention this morning, and your devotion to improving our guest service excellence. Together, we can create experiences that are truly memorable. </a:t>
            </a: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83" name="Shape 183"/>
        <p:cNvGrpSpPr/>
        <p:nvPr/>
      </p:nvGrpSpPr>
      <p:grpSpPr>
        <a:xfrm>
          <a:off x="0" y="0"/>
          <a:ext cx="0" cy="0"/>
          <a:chOff x="0" y="0"/>
          <a:chExt cx="0" cy="0"/>
        </a:xfrm>
      </p:grpSpPr>
      <p:sp>
        <p:nvSpPr>
          <p:cNvPr id="184" name="Google Shape;184;g3577e31bd48_0_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85" name="Google Shape;185;g3577e31bd48_0_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sz="1200">
                <a:solidFill>
                  <a:schemeClr val="dk1"/>
                </a:solidFill>
                <a:highlight>
                  <a:srgbClr val="FFFFFF"/>
                </a:highlight>
                <a:latin typeface="Times New Roman"/>
                <a:ea typeface="Times New Roman"/>
                <a:cs typeface="Times New Roman"/>
                <a:sym typeface="Times New Roman"/>
              </a:rPr>
              <a:t>That concludes our presentation, we’d be happy to answer any questions. Thank you.</a:t>
            </a:r>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89" name="Shape 189"/>
        <p:cNvGrpSpPr/>
        <p:nvPr/>
      </p:nvGrpSpPr>
      <p:grpSpPr>
        <a:xfrm>
          <a:off x="0" y="0"/>
          <a:ext cx="0" cy="0"/>
          <a:chOff x="0" y="0"/>
          <a:chExt cx="0" cy="0"/>
        </a:xfrm>
      </p:grpSpPr>
      <p:sp>
        <p:nvSpPr>
          <p:cNvPr id="190" name="Google Shape;190;g350b2e59b52_3_1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91" name="Google Shape;191;g350b2e59b52_3_1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95" name="Shape 195"/>
        <p:cNvGrpSpPr/>
        <p:nvPr/>
      </p:nvGrpSpPr>
      <p:grpSpPr>
        <a:xfrm>
          <a:off x="0" y="0"/>
          <a:ext cx="0" cy="0"/>
          <a:chOff x="0" y="0"/>
          <a:chExt cx="0" cy="0"/>
        </a:xfrm>
      </p:grpSpPr>
      <p:sp>
        <p:nvSpPr>
          <p:cNvPr id="196" name="Google Shape;196;g350b2e59b52_3_2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97" name="Google Shape;197;g350b2e59b52_3_2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01" name="Shape 201"/>
        <p:cNvGrpSpPr/>
        <p:nvPr/>
      </p:nvGrpSpPr>
      <p:grpSpPr>
        <a:xfrm>
          <a:off x="0" y="0"/>
          <a:ext cx="0" cy="0"/>
          <a:chOff x="0" y="0"/>
          <a:chExt cx="0" cy="0"/>
        </a:xfrm>
      </p:grpSpPr>
      <p:sp>
        <p:nvSpPr>
          <p:cNvPr id="202" name="Google Shape;202;g350b2e59b52_3_2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03" name="Google Shape;203;g350b2e59b52_3_2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9" name="Shape 9"/>
        <p:cNvGrpSpPr/>
        <p:nvPr/>
      </p:nvGrpSpPr>
      <p:grpSpPr>
        <a:xfrm>
          <a:off x="0" y="0"/>
          <a:ext cx="0" cy="0"/>
          <a:chOff x="0" y="0"/>
          <a:chExt cx="0" cy="0"/>
        </a:xfrm>
      </p:grpSpPr>
      <p:sp>
        <p:nvSpPr>
          <p:cNvPr id="10" name="Google Shape;10;p2"/>
          <p:cNvSpPr txBox="1"/>
          <p:nvPr>
            <p:ph type="ctrTitle"/>
          </p:nvPr>
        </p:nvSpPr>
        <p:spPr>
          <a:xfrm>
            <a:off x="311708" y="744575"/>
            <a:ext cx="8520600" cy="2052600"/>
          </a:xfrm>
          <a:prstGeom prst="rect">
            <a:avLst/>
          </a:prstGeom>
        </p:spPr>
        <p:txBody>
          <a:bodyPr anchorCtr="0" anchor="b" bIns="91425" lIns="91425" spcFirstLastPara="1" rIns="91425" wrap="square" tIns="91425">
            <a:normAutofit/>
          </a:bodyPr>
          <a:lstStyle>
            <a:lvl1pPr lvl="0" algn="ctr">
              <a:spcBef>
                <a:spcPts val="0"/>
              </a:spcBef>
              <a:spcAft>
                <a:spcPts val="0"/>
              </a:spcAft>
              <a:buSzPts val="5200"/>
              <a:buNone/>
              <a:defRPr sz="52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p:txBody>
      </p:sp>
      <p:sp>
        <p:nvSpPr>
          <p:cNvPr id="11" name="Google Shape;11;p2"/>
          <p:cNvSpPr txBox="1"/>
          <p:nvPr>
            <p:ph idx="1" type="subTitle"/>
          </p:nvPr>
        </p:nvSpPr>
        <p:spPr>
          <a:xfrm>
            <a:off x="311700" y="2834125"/>
            <a:ext cx="8520600" cy="792600"/>
          </a:xfrm>
          <a:prstGeom prst="rect">
            <a:avLst/>
          </a:prstGeom>
        </p:spPr>
        <p:txBody>
          <a:bodyPr anchorCtr="0" anchor="t" bIns="91425" lIns="91425" spcFirstLastPara="1" rIns="91425" wrap="square" tIns="91425">
            <a:norm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p:txBody>
      </p:sp>
      <p:sp>
        <p:nvSpPr>
          <p:cNvPr id="12" name="Google Shape;12;p2"/>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13" name="Shape 13"/>
        <p:cNvGrpSpPr/>
        <p:nvPr/>
      </p:nvGrpSpPr>
      <p:grpSpPr>
        <a:xfrm>
          <a:off x="0" y="0"/>
          <a:ext cx="0" cy="0"/>
          <a:chOff x="0" y="0"/>
          <a:chExt cx="0" cy="0"/>
        </a:xfrm>
      </p:grpSpPr>
      <p:sp>
        <p:nvSpPr>
          <p:cNvPr id="14" name="Google Shape;14;p3"/>
          <p:cNvSpPr txBox="1"/>
          <p:nvPr>
            <p:ph type="title"/>
          </p:nvPr>
        </p:nvSpPr>
        <p:spPr>
          <a:xfrm>
            <a:off x="311700" y="2150850"/>
            <a:ext cx="8520600" cy="841800"/>
          </a:xfrm>
          <a:prstGeom prst="rect">
            <a:avLst/>
          </a:prstGeom>
        </p:spPr>
        <p:txBody>
          <a:bodyPr anchorCtr="0" anchor="ctr" bIns="91425" lIns="91425" spcFirstLastPara="1" rIns="91425" wrap="square" tIns="91425">
            <a:normAutofit/>
          </a:bodyPr>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p:txBody>
      </p:sp>
      <p:sp>
        <p:nvSpPr>
          <p:cNvPr id="15" name="Google Shape;15;p3"/>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type="tx">
  <p:cSld name="TITLE_AND_BODY">
    <p:spTree>
      <p:nvGrpSpPr>
        <p:cNvPr id="16" name="Shape 16"/>
        <p:cNvGrpSpPr/>
        <p:nvPr/>
      </p:nvGrpSpPr>
      <p:grpSpPr>
        <a:xfrm>
          <a:off x="0" y="0"/>
          <a:ext cx="0" cy="0"/>
          <a:chOff x="0" y="0"/>
          <a:chExt cx="0" cy="0"/>
        </a:xfrm>
      </p:grpSpPr>
      <p:sp>
        <p:nvSpPr>
          <p:cNvPr id="17" name="Google Shape;17;p4"/>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18" name="Google Shape;18;p4"/>
          <p:cNvSpPr txBox="1"/>
          <p:nvPr>
            <p:ph idx="1" type="body"/>
          </p:nvPr>
        </p:nvSpPr>
        <p:spPr>
          <a:xfrm>
            <a:off x="311700" y="1152475"/>
            <a:ext cx="8520600" cy="3416400"/>
          </a:xfrm>
          <a:prstGeom prst="rect">
            <a:avLst/>
          </a:prstGeom>
        </p:spPr>
        <p:txBody>
          <a:bodyPr anchorCtr="0" anchor="t" bIns="91425" lIns="91425" spcFirstLastPara="1" rIns="91425" wrap="square" tIns="91425">
            <a:normAutofit/>
          </a:bodyPr>
          <a:lstStyle>
            <a:lvl1pPr indent="-342900" lvl="0" marL="457200">
              <a:spcBef>
                <a:spcPts val="0"/>
              </a:spcBef>
              <a:spcAft>
                <a:spcPts val="0"/>
              </a:spcAft>
              <a:buSzPts val="1800"/>
              <a:buChar char="●"/>
              <a:defRPr/>
            </a:lvl1pPr>
            <a:lvl2pPr indent="-317500" lvl="1" marL="914400">
              <a:spcBef>
                <a:spcPts val="0"/>
              </a:spcBef>
              <a:spcAft>
                <a:spcPts val="0"/>
              </a:spcAft>
              <a:buSzPts val="1400"/>
              <a:buChar char="○"/>
              <a:defRPr/>
            </a:lvl2pPr>
            <a:lvl3pPr indent="-317500" lvl="2" marL="1371600">
              <a:spcBef>
                <a:spcPts val="0"/>
              </a:spcBef>
              <a:spcAft>
                <a:spcPts val="0"/>
              </a:spcAft>
              <a:buSzPts val="1400"/>
              <a:buChar char="■"/>
              <a:defRPr/>
            </a:lvl3pPr>
            <a:lvl4pPr indent="-317500" lvl="3" marL="1828800">
              <a:spcBef>
                <a:spcPts val="0"/>
              </a:spcBef>
              <a:spcAft>
                <a:spcPts val="0"/>
              </a:spcAft>
              <a:buSzPts val="1400"/>
              <a:buChar char="●"/>
              <a:defRPr/>
            </a:lvl4pPr>
            <a:lvl5pPr indent="-317500" lvl="4" marL="2286000">
              <a:spcBef>
                <a:spcPts val="0"/>
              </a:spcBef>
              <a:spcAft>
                <a:spcPts val="0"/>
              </a:spcAft>
              <a:buSzPts val="1400"/>
              <a:buChar char="○"/>
              <a:defRPr/>
            </a:lvl5pPr>
            <a:lvl6pPr indent="-317500" lvl="5" marL="2743200">
              <a:spcBef>
                <a:spcPts val="0"/>
              </a:spcBef>
              <a:spcAft>
                <a:spcPts val="0"/>
              </a:spcAft>
              <a:buSzPts val="1400"/>
              <a:buChar char="■"/>
              <a:defRPr/>
            </a:lvl6pPr>
            <a:lvl7pPr indent="-317500" lvl="6" marL="3200400">
              <a:spcBef>
                <a:spcPts val="0"/>
              </a:spcBef>
              <a:spcAft>
                <a:spcPts val="0"/>
              </a:spcAft>
              <a:buSzPts val="1400"/>
              <a:buChar char="●"/>
              <a:defRPr/>
            </a:lvl7pPr>
            <a:lvl8pPr indent="-317500" lvl="7" marL="3657600">
              <a:spcBef>
                <a:spcPts val="0"/>
              </a:spcBef>
              <a:spcAft>
                <a:spcPts val="0"/>
              </a:spcAft>
              <a:buSzPts val="1400"/>
              <a:buChar char="○"/>
              <a:defRPr/>
            </a:lvl8pPr>
            <a:lvl9pPr indent="-317500" lvl="8" marL="4114800">
              <a:spcBef>
                <a:spcPts val="0"/>
              </a:spcBef>
              <a:spcAft>
                <a:spcPts val="0"/>
              </a:spcAft>
              <a:buSzPts val="1400"/>
              <a:buChar char="■"/>
              <a:defRPr/>
            </a:lvl9pPr>
          </a:lstStyle>
          <a:p/>
        </p:txBody>
      </p:sp>
      <p:sp>
        <p:nvSpPr>
          <p:cNvPr id="19" name="Google Shape;19;p4"/>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type="twoColTx">
  <p:cSld name="TITLE_AND_TWO_COLUMNS">
    <p:spTree>
      <p:nvGrpSpPr>
        <p:cNvPr id="20" name="Shape 20"/>
        <p:cNvGrpSpPr/>
        <p:nvPr/>
      </p:nvGrpSpPr>
      <p:grpSpPr>
        <a:xfrm>
          <a:off x="0" y="0"/>
          <a:ext cx="0" cy="0"/>
          <a:chOff x="0" y="0"/>
          <a:chExt cx="0" cy="0"/>
        </a:xfrm>
      </p:grpSpPr>
      <p:sp>
        <p:nvSpPr>
          <p:cNvPr id="21" name="Google Shape;21;p5"/>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22" name="Google Shape;22;p5"/>
          <p:cNvSpPr txBox="1"/>
          <p:nvPr>
            <p:ph idx="1" type="body"/>
          </p:nvPr>
        </p:nvSpPr>
        <p:spPr>
          <a:xfrm>
            <a:off x="311700" y="1152475"/>
            <a:ext cx="3999900" cy="3416400"/>
          </a:xfrm>
          <a:prstGeom prst="rect">
            <a:avLst/>
          </a:prstGeom>
        </p:spPr>
        <p:txBody>
          <a:bodyPr anchorCtr="0" anchor="t" bIns="91425" lIns="91425" spcFirstLastPara="1" rIns="91425" wrap="square" tIns="91425">
            <a:normAutofit/>
          </a:bodyPr>
          <a:lstStyle>
            <a:lvl1pPr indent="-317500" lvl="0" marL="457200">
              <a:spcBef>
                <a:spcPts val="0"/>
              </a:spcBef>
              <a:spcAft>
                <a:spcPts val="0"/>
              </a:spcAft>
              <a:buSzPts val="1400"/>
              <a:buChar char="●"/>
              <a:defRPr sz="14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23" name="Google Shape;23;p5"/>
          <p:cNvSpPr txBox="1"/>
          <p:nvPr>
            <p:ph idx="2" type="body"/>
          </p:nvPr>
        </p:nvSpPr>
        <p:spPr>
          <a:xfrm>
            <a:off x="4832400" y="1152475"/>
            <a:ext cx="3999900" cy="3416400"/>
          </a:xfrm>
          <a:prstGeom prst="rect">
            <a:avLst/>
          </a:prstGeom>
        </p:spPr>
        <p:txBody>
          <a:bodyPr anchorCtr="0" anchor="t" bIns="91425" lIns="91425" spcFirstLastPara="1" rIns="91425" wrap="square" tIns="91425">
            <a:normAutofit/>
          </a:bodyPr>
          <a:lstStyle>
            <a:lvl1pPr indent="-317500" lvl="0" marL="457200">
              <a:spcBef>
                <a:spcPts val="0"/>
              </a:spcBef>
              <a:spcAft>
                <a:spcPts val="0"/>
              </a:spcAft>
              <a:buSzPts val="1400"/>
              <a:buChar char="●"/>
              <a:defRPr sz="14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24" name="Google Shape;24;p5"/>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25" name="Shape 25"/>
        <p:cNvGrpSpPr/>
        <p:nvPr/>
      </p:nvGrpSpPr>
      <p:grpSpPr>
        <a:xfrm>
          <a:off x="0" y="0"/>
          <a:ext cx="0" cy="0"/>
          <a:chOff x="0" y="0"/>
          <a:chExt cx="0" cy="0"/>
        </a:xfrm>
      </p:grpSpPr>
      <p:sp>
        <p:nvSpPr>
          <p:cNvPr id="26" name="Google Shape;26;p6"/>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27" name="Google Shape;27;p6"/>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p:cSld name="ONE_COLUMN_TEXT">
    <p:spTree>
      <p:nvGrpSpPr>
        <p:cNvPr id="28" name="Shape 28"/>
        <p:cNvGrpSpPr/>
        <p:nvPr/>
      </p:nvGrpSpPr>
      <p:grpSpPr>
        <a:xfrm>
          <a:off x="0" y="0"/>
          <a:ext cx="0" cy="0"/>
          <a:chOff x="0" y="0"/>
          <a:chExt cx="0" cy="0"/>
        </a:xfrm>
      </p:grpSpPr>
      <p:sp>
        <p:nvSpPr>
          <p:cNvPr id="29" name="Google Shape;29;p7"/>
          <p:cNvSpPr txBox="1"/>
          <p:nvPr>
            <p:ph type="title"/>
          </p:nvPr>
        </p:nvSpPr>
        <p:spPr>
          <a:xfrm>
            <a:off x="311700" y="555600"/>
            <a:ext cx="2808000" cy="755700"/>
          </a:xfrm>
          <a:prstGeom prst="rect">
            <a:avLst/>
          </a:prstGeom>
        </p:spPr>
        <p:txBody>
          <a:bodyPr anchorCtr="0" anchor="b" bIns="91425" lIns="91425" spcFirstLastPara="1" rIns="91425" wrap="square" tIns="91425">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p:txBody>
      </p:sp>
      <p:sp>
        <p:nvSpPr>
          <p:cNvPr id="30" name="Google Shape;30;p7"/>
          <p:cNvSpPr txBox="1"/>
          <p:nvPr>
            <p:ph idx="1" type="body"/>
          </p:nvPr>
        </p:nvSpPr>
        <p:spPr>
          <a:xfrm>
            <a:off x="311700" y="1389600"/>
            <a:ext cx="2808000" cy="3179400"/>
          </a:xfrm>
          <a:prstGeom prst="rect">
            <a:avLst/>
          </a:prstGeom>
        </p:spPr>
        <p:txBody>
          <a:bodyPr anchorCtr="0" anchor="t" bIns="91425" lIns="91425" spcFirstLastPara="1" rIns="91425" wrap="square" tIns="91425">
            <a:normAutofit/>
          </a:bodyPr>
          <a:lstStyle>
            <a:lvl1pPr indent="-304800" lvl="0" marL="457200">
              <a:spcBef>
                <a:spcPts val="0"/>
              </a:spcBef>
              <a:spcAft>
                <a:spcPts val="0"/>
              </a:spcAft>
              <a:buSzPts val="1200"/>
              <a:buChar char="●"/>
              <a:defRPr sz="12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31" name="Google Shape;31;p7"/>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point">
  <p:cSld name="MAIN_POINT">
    <p:spTree>
      <p:nvGrpSpPr>
        <p:cNvPr id="32" name="Shape 32"/>
        <p:cNvGrpSpPr/>
        <p:nvPr/>
      </p:nvGrpSpPr>
      <p:grpSpPr>
        <a:xfrm>
          <a:off x="0" y="0"/>
          <a:ext cx="0" cy="0"/>
          <a:chOff x="0" y="0"/>
          <a:chExt cx="0" cy="0"/>
        </a:xfrm>
      </p:grpSpPr>
      <p:sp>
        <p:nvSpPr>
          <p:cNvPr id="33" name="Google Shape;33;p8"/>
          <p:cNvSpPr txBox="1"/>
          <p:nvPr>
            <p:ph type="title"/>
          </p:nvPr>
        </p:nvSpPr>
        <p:spPr>
          <a:xfrm>
            <a:off x="490250" y="450150"/>
            <a:ext cx="6367800" cy="4090800"/>
          </a:xfrm>
          <a:prstGeom prst="rect">
            <a:avLst/>
          </a:prstGeom>
        </p:spPr>
        <p:txBody>
          <a:bodyPr anchorCtr="0" anchor="ctr" bIns="91425" lIns="91425" spcFirstLastPara="1" rIns="91425" wrap="square" tIns="91425">
            <a:normAutofit/>
          </a:bodyPr>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p:txBody>
      </p:sp>
      <p:sp>
        <p:nvSpPr>
          <p:cNvPr id="34" name="Google Shape;34;p8"/>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and description">
  <p:cSld name="SECTION_TITLE_AND_DESCRIPTION">
    <p:spTree>
      <p:nvGrpSpPr>
        <p:cNvPr id="35" name="Shape 35"/>
        <p:cNvGrpSpPr/>
        <p:nvPr/>
      </p:nvGrpSpPr>
      <p:grpSpPr>
        <a:xfrm>
          <a:off x="0" y="0"/>
          <a:ext cx="0" cy="0"/>
          <a:chOff x="0" y="0"/>
          <a:chExt cx="0" cy="0"/>
        </a:xfrm>
      </p:grpSpPr>
      <p:sp>
        <p:nvSpPr>
          <p:cNvPr id="36" name="Google Shape;36;p9"/>
          <p:cNvSpPr/>
          <p:nvPr/>
        </p:nvSpPr>
        <p:spPr>
          <a:xfrm>
            <a:off x="4572000" y="-125"/>
            <a:ext cx="4572000" cy="5143500"/>
          </a:xfrm>
          <a:prstGeom prst="rect">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 name="Google Shape;37;p9"/>
          <p:cNvSpPr txBox="1"/>
          <p:nvPr>
            <p:ph type="title"/>
          </p:nvPr>
        </p:nvSpPr>
        <p:spPr>
          <a:xfrm>
            <a:off x="265500" y="1233175"/>
            <a:ext cx="4045200" cy="1482300"/>
          </a:xfrm>
          <a:prstGeom prst="rect">
            <a:avLst/>
          </a:prstGeom>
        </p:spPr>
        <p:txBody>
          <a:bodyPr anchorCtr="0" anchor="b" bIns="91425" lIns="91425" spcFirstLastPara="1" rIns="91425" wrap="square" tIns="91425">
            <a:norm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p:txBody>
      </p:sp>
      <p:sp>
        <p:nvSpPr>
          <p:cNvPr id="38" name="Google Shape;38;p9"/>
          <p:cNvSpPr txBox="1"/>
          <p:nvPr>
            <p:ph idx="1" type="subTitle"/>
          </p:nvPr>
        </p:nvSpPr>
        <p:spPr>
          <a:xfrm>
            <a:off x="265500" y="2803075"/>
            <a:ext cx="4045200" cy="1235100"/>
          </a:xfrm>
          <a:prstGeom prst="rect">
            <a:avLst/>
          </a:prstGeom>
        </p:spPr>
        <p:txBody>
          <a:bodyPr anchorCtr="0" anchor="t" bIns="91425" lIns="91425" spcFirstLastPara="1" rIns="91425" wrap="square" tIns="91425">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p:txBody>
      </p:sp>
      <p:sp>
        <p:nvSpPr>
          <p:cNvPr id="39" name="Google Shape;39;p9"/>
          <p:cNvSpPr txBox="1"/>
          <p:nvPr>
            <p:ph idx="2" type="body"/>
          </p:nvPr>
        </p:nvSpPr>
        <p:spPr>
          <a:xfrm>
            <a:off x="4939500" y="724075"/>
            <a:ext cx="3837000" cy="3695100"/>
          </a:xfrm>
          <a:prstGeom prst="rect">
            <a:avLst/>
          </a:prstGeom>
        </p:spPr>
        <p:txBody>
          <a:bodyPr anchorCtr="0" anchor="ctr" bIns="91425" lIns="91425" spcFirstLastPara="1" rIns="91425" wrap="square" tIns="91425">
            <a:normAutofit/>
          </a:bodyPr>
          <a:lstStyle>
            <a:lvl1pPr indent="-342900" lvl="0" marL="457200">
              <a:spcBef>
                <a:spcPts val="0"/>
              </a:spcBef>
              <a:spcAft>
                <a:spcPts val="0"/>
              </a:spcAft>
              <a:buSzPts val="1800"/>
              <a:buChar char="●"/>
              <a:defRPr/>
            </a:lvl1pPr>
            <a:lvl2pPr indent="-317500" lvl="1" marL="914400">
              <a:spcBef>
                <a:spcPts val="0"/>
              </a:spcBef>
              <a:spcAft>
                <a:spcPts val="0"/>
              </a:spcAft>
              <a:buSzPts val="1400"/>
              <a:buChar char="○"/>
              <a:defRPr/>
            </a:lvl2pPr>
            <a:lvl3pPr indent="-317500" lvl="2" marL="1371600">
              <a:spcBef>
                <a:spcPts val="0"/>
              </a:spcBef>
              <a:spcAft>
                <a:spcPts val="0"/>
              </a:spcAft>
              <a:buSzPts val="1400"/>
              <a:buChar char="■"/>
              <a:defRPr/>
            </a:lvl3pPr>
            <a:lvl4pPr indent="-317500" lvl="3" marL="1828800">
              <a:spcBef>
                <a:spcPts val="0"/>
              </a:spcBef>
              <a:spcAft>
                <a:spcPts val="0"/>
              </a:spcAft>
              <a:buSzPts val="1400"/>
              <a:buChar char="●"/>
              <a:defRPr/>
            </a:lvl4pPr>
            <a:lvl5pPr indent="-317500" lvl="4" marL="2286000">
              <a:spcBef>
                <a:spcPts val="0"/>
              </a:spcBef>
              <a:spcAft>
                <a:spcPts val="0"/>
              </a:spcAft>
              <a:buSzPts val="1400"/>
              <a:buChar char="○"/>
              <a:defRPr/>
            </a:lvl5pPr>
            <a:lvl6pPr indent="-317500" lvl="5" marL="2743200">
              <a:spcBef>
                <a:spcPts val="0"/>
              </a:spcBef>
              <a:spcAft>
                <a:spcPts val="0"/>
              </a:spcAft>
              <a:buSzPts val="1400"/>
              <a:buChar char="■"/>
              <a:defRPr/>
            </a:lvl6pPr>
            <a:lvl7pPr indent="-317500" lvl="6" marL="3200400">
              <a:spcBef>
                <a:spcPts val="0"/>
              </a:spcBef>
              <a:spcAft>
                <a:spcPts val="0"/>
              </a:spcAft>
              <a:buSzPts val="1400"/>
              <a:buChar char="●"/>
              <a:defRPr/>
            </a:lvl7pPr>
            <a:lvl8pPr indent="-317500" lvl="7" marL="3657600">
              <a:spcBef>
                <a:spcPts val="0"/>
              </a:spcBef>
              <a:spcAft>
                <a:spcPts val="0"/>
              </a:spcAft>
              <a:buSzPts val="1400"/>
              <a:buChar char="○"/>
              <a:defRPr/>
            </a:lvl8pPr>
            <a:lvl9pPr indent="-317500" lvl="8" marL="4114800">
              <a:spcBef>
                <a:spcPts val="0"/>
              </a:spcBef>
              <a:spcAft>
                <a:spcPts val="0"/>
              </a:spcAft>
              <a:buSzPts val="1400"/>
              <a:buChar char="■"/>
              <a:defRPr/>
            </a:lvl9pPr>
          </a:lstStyle>
          <a:p/>
        </p:txBody>
      </p:sp>
      <p:sp>
        <p:nvSpPr>
          <p:cNvPr id="40" name="Google Shape;40;p9"/>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aption">
  <p:cSld name="CAPTION_ONLY">
    <p:spTree>
      <p:nvGrpSpPr>
        <p:cNvPr id="41" name="Shape 41"/>
        <p:cNvGrpSpPr/>
        <p:nvPr/>
      </p:nvGrpSpPr>
      <p:grpSpPr>
        <a:xfrm>
          <a:off x="0" y="0"/>
          <a:ext cx="0" cy="0"/>
          <a:chOff x="0" y="0"/>
          <a:chExt cx="0" cy="0"/>
        </a:xfrm>
      </p:grpSpPr>
      <p:sp>
        <p:nvSpPr>
          <p:cNvPr id="42" name="Google Shape;42;p10"/>
          <p:cNvSpPr txBox="1"/>
          <p:nvPr>
            <p:ph idx="1" type="body"/>
          </p:nvPr>
        </p:nvSpPr>
        <p:spPr>
          <a:xfrm>
            <a:off x="311700" y="4230575"/>
            <a:ext cx="5998800" cy="605100"/>
          </a:xfrm>
          <a:prstGeom prst="rect">
            <a:avLst/>
          </a:prstGeom>
        </p:spPr>
        <p:txBody>
          <a:bodyPr anchorCtr="0" anchor="ctr" bIns="91425" lIns="91425" spcFirstLastPara="1" rIns="91425" wrap="square" tIns="91425">
            <a:normAutofit/>
          </a:bodyPr>
          <a:lstStyle>
            <a:lvl1pPr indent="-228600" lvl="0" marL="457200">
              <a:lnSpc>
                <a:spcPct val="100000"/>
              </a:lnSpc>
              <a:spcBef>
                <a:spcPts val="0"/>
              </a:spcBef>
              <a:spcAft>
                <a:spcPts val="0"/>
              </a:spcAft>
              <a:buSzPts val="1800"/>
              <a:buNone/>
              <a:defRPr/>
            </a:lvl1pPr>
          </a:lstStyle>
          <a:p/>
        </p:txBody>
      </p:sp>
      <p:sp>
        <p:nvSpPr>
          <p:cNvPr id="43" name="Google Shape;43;p10"/>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p:cSld name="BIG_NUMBER">
    <p:spTree>
      <p:nvGrpSpPr>
        <p:cNvPr id="44" name="Shape 44"/>
        <p:cNvGrpSpPr/>
        <p:nvPr/>
      </p:nvGrpSpPr>
      <p:grpSpPr>
        <a:xfrm>
          <a:off x="0" y="0"/>
          <a:ext cx="0" cy="0"/>
          <a:chOff x="0" y="0"/>
          <a:chExt cx="0" cy="0"/>
        </a:xfrm>
      </p:grpSpPr>
      <p:sp>
        <p:nvSpPr>
          <p:cNvPr id="45" name="Google Shape;45;p11"/>
          <p:cNvSpPr txBox="1"/>
          <p:nvPr>
            <p:ph hasCustomPrompt="1" type="title"/>
          </p:nvPr>
        </p:nvSpPr>
        <p:spPr>
          <a:xfrm>
            <a:off x="311700" y="1106125"/>
            <a:ext cx="8520600" cy="1963500"/>
          </a:xfrm>
          <a:prstGeom prst="rect">
            <a:avLst/>
          </a:prstGeom>
        </p:spPr>
        <p:txBody>
          <a:bodyPr anchorCtr="0" anchor="b" bIns="91425" lIns="91425" spcFirstLastPara="1" rIns="91425" wrap="square" tIns="91425">
            <a:normAutofit/>
          </a:bodyPr>
          <a:lstStyle>
            <a:lvl1pPr lvl="0" algn="ctr">
              <a:spcBef>
                <a:spcPts val="0"/>
              </a:spcBef>
              <a:spcAft>
                <a:spcPts val="0"/>
              </a:spcAft>
              <a:buSzPts val="12000"/>
              <a:buNone/>
              <a:defRPr sz="12000"/>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r>
              <a:t>xx%</a:t>
            </a:r>
          </a:p>
        </p:txBody>
      </p:sp>
      <p:sp>
        <p:nvSpPr>
          <p:cNvPr id="46" name="Google Shape;46;p11"/>
          <p:cNvSpPr txBox="1"/>
          <p:nvPr>
            <p:ph idx="1" type="body"/>
          </p:nvPr>
        </p:nvSpPr>
        <p:spPr>
          <a:xfrm>
            <a:off x="311700" y="3152225"/>
            <a:ext cx="8520600" cy="1300800"/>
          </a:xfrm>
          <a:prstGeom prst="rect">
            <a:avLst/>
          </a:prstGeom>
        </p:spPr>
        <p:txBody>
          <a:bodyPr anchorCtr="0" anchor="t" bIns="91425" lIns="91425" spcFirstLastPara="1" rIns="91425" wrap="square" tIns="91425">
            <a:normAutofit/>
          </a:bodyPr>
          <a:lstStyle>
            <a:lvl1pPr indent="-342900" lvl="0" marL="457200" algn="ctr">
              <a:spcBef>
                <a:spcPts val="0"/>
              </a:spcBef>
              <a:spcAft>
                <a:spcPts val="0"/>
              </a:spcAft>
              <a:buSzPts val="1800"/>
              <a:buChar char="●"/>
              <a:defRPr/>
            </a:lvl1pPr>
            <a:lvl2pPr indent="-317500" lvl="1" marL="914400" algn="ctr">
              <a:spcBef>
                <a:spcPts val="0"/>
              </a:spcBef>
              <a:spcAft>
                <a:spcPts val="0"/>
              </a:spcAft>
              <a:buSzPts val="1400"/>
              <a:buChar char="○"/>
              <a:defRPr/>
            </a:lvl2pPr>
            <a:lvl3pPr indent="-317500" lvl="2" marL="1371600" algn="ctr">
              <a:spcBef>
                <a:spcPts val="0"/>
              </a:spcBef>
              <a:spcAft>
                <a:spcPts val="0"/>
              </a:spcAft>
              <a:buSzPts val="1400"/>
              <a:buChar char="■"/>
              <a:defRPr/>
            </a:lvl3pPr>
            <a:lvl4pPr indent="-317500" lvl="3" marL="1828800" algn="ctr">
              <a:spcBef>
                <a:spcPts val="0"/>
              </a:spcBef>
              <a:spcAft>
                <a:spcPts val="0"/>
              </a:spcAft>
              <a:buSzPts val="1400"/>
              <a:buChar char="●"/>
              <a:defRPr/>
            </a:lvl4pPr>
            <a:lvl5pPr indent="-317500" lvl="4" marL="2286000" algn="ctr">
              <a:spcBef>
                <a:spcPts val="0"/>
              </a:spcBef>
              <a:spcAft>
                <a:spcPts val="0"/>
              </a:spcAft>
              <a:buSzPts val="1400"/>
              <a:buChar char="○"/>
              <a:defRPr/>
            </a:lvl5pPr>
            <a:lvl6pPr indent="-317500" lvl="5" marL="2743200" algn="ctr">
              <a:spcBef>
                <a:spcPts val="0"/>
              </a:spcBef>
              <a:spcAft>
                <a:spcPts val="0"/>
              </a:spcAft>
              <a:buSzPts val="1400"/>
              <a:buChar char="■"/>
              <a:defRPr/>
            </a:lvl6pPr>
            <a:lvl7pPr indent="-317500" lvl="6" marL="3200400" algn="ctr">
              <a:spcBef>
                <a:spcPts val="0"/>
              </a:spcBef>
              <a:spcAft>
                <a:spcPts val="0"/>
              </a:spcAft>
              <a:buSzPts val="1400"/>
              <a:buChar char="●"/>
              <a:defRPr/>
            </a:lvl7pPr>
            <a:lvl8pPr indent="-317500" lvl="7" marL="3657600" algn="ctr">
              <a:spcBef>
                <a:spcPts val="0"/>
              </a:spcBef>
              <a:spcAft>
                <a:spcPts val="0"/>
              </a:spcAft>
              <a:buSzPts val="1400"/>
              <a:buChar char="○"/>
              <a:defRPr/>
            </a:lvl8pPr>
            <a:lvl9pPr indent="-317500" lvl="8" marL="4114800" algn="ctr">
              <a:spcBef>
                <a:spcPts val="0"/>
              </a:spcBef>
              <a:spcAft>
                <a:spcPts val="0"/>
              </a:spcAft>
              <a:buSzPts val="1400"/>
              <a:buChar char="■"/>
              <a:defRPr/>
            </a:lvl9pPr>
          </a:lstStyle>
          <a:p/>
        </p:txBody>
      </p:sp>
      <p:sp>
        <p:nvSpPr>
          <p:cNvPr id="47" name="Google Shape;47;p11"/>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48" name="Shape 48"/>
        <p:cNvGrpSpPr/>
        <p:nvPr/>
      </p:nvGrpSpPr>
      <p:grpSpPr>
        <a:xfrm>
          <a:off x="0" y="0"/>
          <a:ext cx="0" cy="0"/>
          <a:chOff x="0" y="0"/>
          <a:chExt cx="0" cy="0"/>
        </a:xfrm>
      </p:grpSpPr>
      <p:sp>
        <p:nvSpPr>
          <p:cNvPr id="49" name="Google Shape;49;p12"/>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2.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simple-light-2">
    <p:bg>
      <p:bgPr>
        <a:solidFill>
          <a:schemeClr val="lt1"/>
        </a:solidFill>
      </p:bgPr>
    </p:bg>
    <p:spTree>
      <p:nvGrpSpPr>
        <p:cNvPr id="5" name="Shape 5"/>
        <p:cNvGrpSpPr/>
        <p:nvPr/>
      </p:nvGrpSpPr>
      <p:grpSpPr>
        <a:xfrm>
          <a:off x="0" y="0"/>
          <a:ext cx="0" cy="0"/>
          <a:chOff x="0" y="0"/>
          <a:chExt cx="0" cy="0"/>
        </a:xfrm>
      </p:grpSpPr>
      <p:sp>
        <p:nvSpPr>
          <p:cNvPr id="6" name="Google Shape;6;p1"/>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rmAutofit/>
          </a:bodyPr>
          <a:lstStyle>
            <a:lvl1pPr lvl="0">
              <a:spcBef>
                <a:spcPts val="0"/>
              </a:spcBef>
              <a:spcAft>
                <a:spcPts val="0"/>
              </a:spcAft>
              <a:buClr>
                <a:schemeClr val="dk1"/>
              </a:buClr>
              <a:buSzPts val="2800"/>
              <a:buNone/>
              <a:defRPr sz="2800">
                <a:solidFill>
                  <a:schemeClr val="dk1"/>
                </a:solidFill>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p:txBody>
      </p:sp>
      <p:sp>
        <p:nvSpPr>
          <p:cNvPr id="7" name="Google Shape;7;p1"/>
          <p:cNvSpPr txBox="1"/>
          <p:nvPr>
            <p:ph idx="1" type="body"/>
          </p:nvPr>
        </p:nvSpPr>
        <p:spPr>
          <a:xfrm>
            <a:off x="311700" y="1152475"/>
            <a:ext cx="8520600" cy="3416400"/>
          </a:xfrm>
          <a:prstGeom prst="rect">
            <a:avLst/>
          </a:prstGeom>
          <a:noFill/>
          <a:ln>
            <a:noFill/>
          </a:ln>
        </p:spPr>
        <p:txBody>
          <a:bodyPr anchorCtr="0" anchor="t" bIns="91425" lIns="91425" spcFirstLastPara="1" rIns="91425" wrap="square" tIns="91425">
            <a:normAutofit/>
          </a:bodyPr>
          <a:lstStyle>
            <a:lvl1pPr indent="-342900" lvl="0" marL="457200">
              <a:lnSpc>
                <a:spcPct val="115000"/>
              </a:lnSpc>
              <a:spcBef>
                <a:spcPts val="0"/>
              </a:spcBef>
              <a:spcAft>
                <a:spcPts val="0"/>
              </a:spcAft>
              <a:buClr>
                <a:schemeClr val="dk2"/>
              </a:buClr>
              <a:buSzPts val="1800"/>
              <a:buChar char="●"/>
              <a:defRPr sz="1800">
                <a:solidFill>
                  <a:schemeClr val="dk2"/>
                </a:solidFill>
              </a:defRPr>
            </a:lvl1pPr>
            <a:lvl2pPr indent="-317500" lvl="1" marL="914400">
              <a:lnSpc>
                <a:spcPct val="115000"/>
              </a:lnSpc>
              <a:spcBef>
                <a:spcPts val="0"/>
              </a:spcBef>
              <a:spcAft>
                <a:spcPts val="0"/>
              </a:spcAft>
              <a:buClr>
                <a:schemeClr val="dk2"/>
              </a:buClr>
              <a:buSzPts val="1400"/>
              <a:buChar char="○"/>
              <a:defRPr>
                <a:solidFill>
                  <a:schemeClr val="dk2"/>
                </a:solidFill>
              </a:defRPr>
            </a:lvl2pPr>
            <a:lvl3pPr indent="-317500" lvl="2" marL="1371600">
              <a:lnSpc>
                <a:spcPct val="115000"/>
              </a:lnSpc>
              <a:spcBef>
                <a:spcPts val="0"/>
              </a:spcBef>
              <a:spcAft>
                <a:spcPts val="0"/>
              </a:spcAft>
              <a:buClr>
                <a:schemeClr val="dk2"/>
              </a:buClr>
              <a:buSzPts val="1400"/>
              <a:buChar char="■"/>
              <a:defRPr>
                <a:solidFill>
                  <a:schemeClr val="dk2"/>
                </a:solidFill>
              </a:defRPr>
            </a:lvl3pPr>
            <a:lvl4pPr indent="-317500" lvl="3" marL="1828800">
              <a:lnSpc>
                <a:spcPct val="115000"/>
              </a:lnSpc>
              <a:spcBef>
                <a:spcPts val="0"/>
              </a:spcBef>
              <a:spcAft>
                <a:spcPts val="0"/>
              </a:spcAft>
              <a:buClr>
                <a:schemeClr val="dk2"/>
              </a:buClr>
              <a:buSzPts val="1400"/>
              <a:buChar char="●"/>
              <a:defRPr>
                <a:solidFill>
                  <a:schemeClr val="dk2"/>
                </a:solidFill>
              </a:defRPr>
            </a:lvl4pPr>
            <a:lvl5pPr indent="-317500" lvl="4" marL="2286000">
              <a:lnSpc>
                <a:spcPct val="115000"/>
              </a:lnSpc>
              <a:spcBef>
                <a:spcPts val="0"/>
              </a:spcBef>
              <a:spcAft>
                <a:spcPts val="0"/>
              </a:spcAft>
              <a:buClr>
                <a:schemeClr val="dk2"/>
              </a:buClr>
              <a:buSzPts val="1400"/>
              <a:buChar char="○"/>
              <a:defRPr>
                <a:solidFill>
                  <a:schemeClr val="dk2"/>
                </a:solidFill>
              </a:defRPr>
            </a:lvl5pPr>
            <a:lvl6pPr indent="-317500" lvl="5" marL="2743200">
              <a:lnSpc>
                <a:spcPct val="115000"/>
              </a:lnSpc>
              <a:spcBef>
                <a:spcPts val="0"/>
              </a:spcBef>
              <a:spcAft>
                <a:spcPts val="0"/>
              </a:spcAft>
              <a:buClr>
                <a:schemeClr val="dk2"/>
              </a:buClr>
              <a:buSzPts val="1400"/>
              <a:buChar char="■"/>
              <a:defRPr>
                <a:solidFill>
                  <a:schemeClr val="dk2"/>
                </a:solidFill>
              </a:defRPr>
            </a:lvl6pPr>
            <a:lvl7pPr indent="-317500" lvl="6" marL="3200400">
              <a:lnSpc>
                <a:spcPct val="115000"/>
              </a:lnSpc>
              <a:spcBef>
                <a:spcPts val="0"/>
              </a:spcBef>
              <a:spcAft>
                <a:spcPts val="0"/>
              </a:spcAft>
              <a:buClr>
                <a:schemeClr val="dk2"/>
              </a:buClr>
              <a:buSzPts val="1400"/>
              <a:buChar char="●"/>
              <a:defRPr>
                <a:solidFill>
                  <a:schemeClr val="dk2"/>
                </a:solidFill>
              </a:defRPr>
            </a:lvl7pPr>
            <a:lvl8pPr indent="-317500" lvl="7" marL="3657600">
              <a:lnSpc>
                <a:spcPct val="115000"/>
              </a:lnSpc>
              <a:spcBef>
                <a:spcPts val="0"/>
              </a:spcBef>
              <a:spcAft>
                <a:spcPts val="0"/>
              </a:spcAft>
              <a:buClr>
                <a:schemeClr val="dk2"/>
              </a:buClr>
              <a:buSzPts val="1400"/>
              <a:buChar char="○"/>
              <a:defRPr>
                <a:solidFill>
                  <a:schemeClr val="dk2"/>
                </a:solidFill>
              </a:defRPr>
            </a:lvl8pPr>
            <a:lvl9pPr indent="-317500" lvl="8" marL="4114800">
              <a:lnSpc>
                <a:spcPct val="115000"/>
              </a:lnSpc>
              <a:spcBef>
                <a:spcPts val="0"/>
              </a:spcBef>
              <a:spcAft>
                <a:spcPts val="0"/>
              </a:spcAft>
              <a:buClr>
                <a:schemeClr val="dk2"/>
              </a:buClr>
              <a:buSzPts val="1400"/>
              <a:buChar char="■"/>
              <a:defRPr>
                <a:solidFill>
                  <a:schemeClr val="dk2"/>
                </a:solidFill>
              </a:defRPr>
            </a:lvl9pPr>
          </a:lstStyle>
          <a:p/>
        </p:txBody>
      </p:sp>
      <p:sp>
        <p:nvSpPr>
          <p:cNvPr id="8" name="Google Shape;8;p1"/>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rmAutofit/>
          </a:bodyPr>
          <a:lstStyle>
            <a:lvl1pPr lvl="0" algn="r">
              <a:buNone/>
              <a:defRPr sz="1000">
                <a:solidFill>
                  <a:schemeClr val="dk2"/>
                </a:solidFill>
              </a:defRPr>
            </a:lvl1pPr>
            <a:lvl2pPr lvl="1" algn="r">
              <a:buNone/>
              <a:defRPr sz="1000">
                <a:solidFill>
                  <a:schemeClr val="dk2"/>
                </a:solidFill>
              </a:defRPr>
            </a:lvl2pPr>
            <a:lvl3pPr lvl="2" algn="r">
              <a:buNone/>
              <a:defRPr sz="1000">
                <a:solidFill>
                  <a:schemeClr val="dk2"/>
                </a:solidFill>
              </a:defRPr>
            </a:lvl3pPr>
            <a:lvl4pPr lvl="3" algn="r">
              <a:buNone/>
              <a:defRPr sz="1000">
                <a:solidFill>
                  <a:schemeClr val="dk2"/>
                </a:solidFill>
              </a:defRPr>
            </a:lvl4pPr>
            <a:lvl5pPr lvl="4" algn="r">
              <a:buNone/>
              <a:defRPr sz="1000">
                <a:solidFill>
                  <a:schemeClr val="dk2"/>
                </a:solidFill>
              </a:defRPr>
            </a:lvl5pPr>
            <a:lvl6pPr lvl="5" algn="r">
              <a:buNone/>
              <a:defRPr sz="1000">
                <a:solidFill>
                  <a:schemeClr val="dk2"/>
                </a:solidFill>
              </a:defRPr>
            </a:lvl6pPr>
            <a:lvl7pPr lvl="6" algn="r">
              <a:buNone/>
              <a:defRPr sz="1000">
                <a:solidFill>
                  <a:schemeClr val="dk2"/>
                </a:solidFill>
              </a:defRPr>
            </a:lvl7pPr>
            <a:lvl8pPr lvl="7" algn="r">
              <a:buNone/>
              <a:defRPr sz="1000">
                <a:solidFill>
                  <a:schemeClr val="dk2"/>
                </a:solidFill>
              </a:defRPr>
            </a:lvl8pPr>
            <a:lvl9pPr lvl="8" algn="r">
              <a:buNone/>
              <a:defRPr sz="1000">
                <a:solidFill>
                  <a:schemeClr val="dk2"/>
                </a:solidFill>
              </a:defRPr>
            </a:lvl9pPr>
          </a:lstStyle>
          <a:p>
            <a:pPr indent="0" lvl="0" marL="0" rtl="0" algn="r">
              <a:spcBef>
                <a:spcPts val="0"/>
              </a:spcBef>
              <a:spcAft>
                <a:spcPts val="0"/>
              </a:spcAft>
              <a:buNone/>
            </a:pPr>
            <a:fld id="{00000000-1234-1234-1234-123412341234}" type="slidenum">
              <a:rPr lang="en-GB"/>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1.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xml"/><Relationship Id="rId3" Type="http://schemas.openxmlformats.org/officeDocument/2006/relationships/image" Target="../media/image4.png"/><Relationship Id="rId4" Type="http://schemas.openxmlformats.org/officeDocument/2006/relationships/image" Target="../media/image25.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xml"/><Relationship Id="rId3" Type="http://schemas.openxmlformats.org/officeDocument/2006/relationships/image" Target="../media/image1.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5.xml"/><Relationship Id="rId3" Type="http://schemas.openxmlformats.org/officeDocument/2006/relationships/image" Target="../media/image3.png"/><Relationship Id="rId4" Type="http://schemas.openxmlformats.org/officeDocument/2006/relationships/image" Target="../media/image30.png"/><Relationship Id="rId5" Type="http://schemas.openxmlformats.org/officeDocument/2006/relationships/image" Target="../media/image6.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7.xml"/><Relationship Id="rId3" Type="http://schemas.openxmlformats.org/officeDocument/2006/relationships/image" Target="../media/image2.png"/><Relationship Id="rId4" Type="http://schemas.openxmlformats.org/officeDocument/2006/relationships/image" Target="../media/image12.png"/><Relationship Id="rId5" Type="http://schemas.openxmlformats.org/officeDocument/2006/relationships/image" Target="../media/image19.png"/><Relationship Id="rId6" Type="http://schemas.openxmlformats.org/officeDocument/2006/relationships/image" Target="../media/image13.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8.xml"/><Relationship Id="rId3" Type="http://schemas.openxmlformats.org/officeDocument/2006/relationships/image" Target="../media/image16.png"/><Relationship Id="rId4" Type="http://schemas.openxmlformats.org/officeDocument/2006/relationships/image" Target="../media/image11.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9.xml"/><Relationship Id="rId3" Type="http://schemas.openxmlformats.org/officeDocument/2006/relationships/image" Target="../media/image20.png"/><Relationship Id="rId4" Type="http://schemas.openxmlformats.org/officeDocument/2006/relationships/image" Target="../media/image15.png"/><Relationship Id="rId5" Type="http://schemas.openxmlformats.org/officeDocument/2006/relationships/image" Target="../media/image5.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0.xml"/><Relationship Id="rId3" Type="http://schemas.openxmlformats.org/officeDocument/2006/relationships/image" Target="../media/image9.png"/><Relationship Id="rId4" Type="http://schemas.openxmlformats.org/officeDocument/2006/relationships/image" Target="../media/image7.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1.xml"/><Relationship Id="rId3" Type="http://schemas.openxmlformats.org/officeDocument/2006/relationships/image" Target="../media/image8.png"/><Relationship Id="rId4" Type="http://schemas.openxmlformats.org/officeDocument/2006/relationships/image" Target="../media/image10.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2.xml"/><Relationship Id="rId3" Type="http://schemas.openxmlformats.org/officeDocument/2006/relationships/image" Target="../media/image27.png"/><Relationship Id="rId4" Type="http://schemas.openxmlformats.org/officeDocument/2006/relationships/image" Target="../media/image14.png"/><Relationship Id="rId5" Type="http://schemas.openxmlformats.org/officeDocument/2006/relationships/image" Target="../media/image24.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3.xml"/><Relationship Id="rId3" Type="http://schemas.openxmlformats.org/officeDocument/2006/relationships/image" Target="../media/image26.png"/><Relationship Id="rId4" Type="http://schemas.openxmlformats.org/officeDocument/2006/relationships/image" Target="../media/image17.png"/><Relationship Id="rId5" Type="http://schemas.openxmlformats.org/officeDocument/2006/relationships/image" Target="../media/image28.png"/><Relationship Id="rId6" Type="http://schemas.openxmlformats.org/officeDocument/2006/relationships/image" Target="../media/image18.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4.xml"/><Relationship Id="rId3" Type="http://schemas.openxmlformats.org/officeDocument/2006/relationships/image" Target="../media/image20.png"/><Relationship Id="rId4" Type="http://schemas.openxmlformats.org/officeDocument/2006/relationships/image" Target="../media/image21.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5.xml"/><Relationship Id="rId3" Type="http://schemas.openxmlformats.org/officeDocument/2006/relationships/image" Target="../media/image29.png"/><Relationship Id="rId4" Type="http://schemas.openxmlformats.org/officeDocument/2006/relationships/image" Target="../media/image23.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6.xml"/><Relationship Id="rId3" Type="http://schemas.openxmlformats.org/officeDocument/2006/relationships/image" Target="../media/image22.png"/></Relationships>
</file>

<file path=ppt/slides/_rels/slide17.xml.rels><?xml version="1.0" encoding="UTF-8" standalone="yes"?><Relationships xmlns="http://schemas.openxmlformats.org/package/2006/relationships"><Relationship Id="rId11" Type="http://schemas.openxmlformats.org/officeDocument/2006/relationships/hyperlink" Target="https://tfw.wales/places/things-to-do-in/swansea" TargetMode="External"/><Relationship Id="rId10" Type="http://schemas.openxmlformats.org/officeDocument/2006/relationships/hyperlink" Target="https://en.marinagrancanaria.com/hotel-marina-suites-in-canary-islands/services/" TargetMode="External"/><Relationship Id="rId13" Type="http://schemas.openxmlformats.org/officeDocument/2006/relationships/hyperlink" Target="https://ritzcarltonleadershipcenter.com/about-us/about-us-foundations-of-our-brand/" TargetMode="External"/><Relationship Id="rId12" Type="http://schemas.openxmlformats.org/officeDocument/2006/relationships/hyperlink" Target="https://tfw.wales/places/things-to-do-in/swansea" TargetMode="External"/><Relationship Id="rId1" Type="http://schemas.openxmlformats.org/officeDocument/2006/relationships/slideLayout" Target="../slideLayouts/slideLayout3.xml"/><Relationship Id="rId2" Type="http://schemas.openxmlformats.org/officeDocument/2006/relationships/notesSlide" Target="../notesSlides/notesSlide17.xml"/><Relationship Id="rId3" Type="http://schemas.openxmlformats.org/officeDocument/2006/relationships/hyperlink" Target="https://www.bing.com/maps?q=swansea+marina&amp;FORM=HDRSC7" TargetMode="External"/><Relationship Id="rId4" Type="http://schemas.openxmlformats.org/officeDocument/2006/relationships/hyperlink" Target="https://www.bing.com/maps?q=swansea+marina&amp;FORM=HDRSC7" TargetMode="External"/><Relationship Id="rId9" Type="http://schemas.openxmlformats.org/officeDocument/2006/relationships/hyperlink" Target="https://en.marinagrancanaria.com/hotel-marina-suites-in-canary-islands/services/" TargetMode="External"/><Relationship Id="rId14" Type="http://schemas.openxmlformats.org/officeDocument/2006/relationships/hyperlink" Target="https://ritzcarltonleadershipcenter.com/about-us/about-us-foundations-of-our-brand/" TargetMode="External"/><Relationship Id="rId5" Type="http://schemas.openxmlformats.org/officeDocument/2006/relationships/hyperlink" Target="https://www.youtube.com/watch?v=E90WyNN1h7Q" TargetMode="External"/><Relationship Id="rId6" Type="http://schemas.openxmlformats.org/officeDocument/2006/relationships/hyperlink" Target="https://www.youtube.com/watch?v=E90WyNN1h7Q" TargetMode="External"/><Relationship Id="rId7" Type="http://schemas.openxmlformats.org/officeDocument/2006/relationships/hyperlink" Target="https://en.marinagrancanaria.com/hotel-marina-suites-in-canary-islands/rooms/" TargetMode="External"/><Relationship Id="rId8" Type="http://schemas.openxmlformats.org/officeDocument/2006/relationships/hyperlink" Target="https://en.marinagrancanaria.com/hotel-marina-suites-in-canary-islands/rooms/" TargetMode="Externa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9.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0B255B"/>
        </a:solidFill>
      </p:bgPr>
    </p:bg>
    <p:spTree>
      <p:nvGrpSpPr>
        <p:cNvPr id="53" name="Shape 53"/>
        <p:cNvGrpSpPr/>
        <p:nvPr/>
      </p:nvGrpSpPr>
      <p:grpSpPr>
        <a:xfrm>
          <a:off x="0" y="0"/>
          <a:ext cx="0" cy="0"/>
          <a:chOff x="0" y="0"/>
          <a:chExt cx="0" cy="0"/>
        </a:xfrm>
      </p:grpSpPr>
      <p:sp>
        <p:nvSpPr>
          <p:cNvPr id="54" name="Google Shape;54;p13"/>
          <p:cNvSpPr txBox="1"/>
          <p:nvPr>
            <p:ph type="ctrTitle"/>
          </p:nvPr>
        </p:nvSpPr>
        <p:spPr>
          <a:xfrm>
            <a:off x="311708" y="744575"/>
            <a:ext cx="8520600" cy="2052600"/>
          </a:xfrm>
          <a:prstGeom prst="rect">
            <a:avLst/>
          </a:prstGeom>
        </p:spPr>
        <p:txBody>
          <a:bodyPr anchorCtr="0" anchor="b" bIns="91425" lIns="91425" spcFirstLastPara="1" rIns="91425" wrap="square" tIns="91425">
            <a:normAutofit/>
          </a:bodyPr>
          <a:lstStyle/>
          <a:p>
            <a:pPr indent="0" lvl="0" marL="0" rtl="0" algn="ctr">
              <a:spcBef>
                <a:spcPts val="0"/>
              </a:spcBef>
              <a:spcAft>
                <a:spcPts val="0"/>
              </a:spcAft>
              <a:buNone/>
            </a:pPr>
            <a:r>
              <a:rPr lang="en-GB">
                <a:solidFill>
                  <a:schemeClr val="lt1"/>
                </a:solidFill>
              </a:rPr>
              <a:t>Marina Suites Swansea </a:t>
            </a:r>
            <a:endParaRPr>
              <a:solidFill>
                <a:schemeClr val="lt1"/>
              </a:solidFill>
            </a:endParaRPr>
          </a:p>
        </p:txBody>
      </p:sp>
      <p:sp>
        <p:nvSpPr>
          <p:cNvPr id="55" name="Google Shape;55;p13"/>
          <p:cNvSpPr txBox="1"/>
          <p:nvPr>
            <p:ph idx="1" type="subTitle"/>
          </p:nvPr>
        </p:nvSpPr>
        <p:spPr>
          <a:xfrm>
            <a:off x="125400" y="3236675"/>
            <a:ext cx="8520600" cy="792600"/>
          </a:xfrm>
          <a:prstGeom prst="rect">
            <a:avLst/>
          </a:prstGeom>
        </p:spPr>
        <p:txBody>
          <a:bodyPr anchorCtr="0" anchor="t" bIns="91425" lIns="91425" spcFirstLastPara="1" rIns="91425" wrap="square" tIns="91425">
            <a:normAutofit fontScale="55000" lnSpcReduction="20000"/>
          </a:bodyPr>
          <a:lstStyle/>
          <a:p>
            <a:pPr indent="0" lvl="0" marL="0" rtl="0" algn="ctr">
              <a:spcBef>
                <a:spcPts val="0"/>
              </a:spcBef>
              <a:spcAft>
                <a:spcPts val="0"/>
              </a:spcAft>
              <a:buNone/>
            </a:pPr>
            <a:r>
              <a:rPr lang="en-GB">
                <a:solidFill>
                  <a:schemeClr val="lt1"/>
                </a:solidFill>
              </a:rPr>
              <a:t>Caitlin Bollard</a:t>
            </a:r>
            <a:endParaRPr>
              <a:solidFill>
                <a:schemeClr val="lt1"/>
              </a:solidFill>
            </a:endParaRPr>
          </a:p>
          <a:p>
            <a:pPr indent="0" lvl="0" marL="0" rtl="0" algn="ctr">
              <a:spcBef>
                <a:spcPts val="0"/>
              </a:spcBef>
              <a:spcAft>
                <a:spcPts val="0"/>
              </a:spcAft>
              <a:buNone/>
            </a:pPr>
            <a:r>
              <a:rPr lang="en-GB">
                <a:solidFill>
                  <a:schemeClr val="lt1"/>
                </a:solidFill>
              </a:rPr>
              <a:t>Karina Cretu</a:t>
            </a:r>
            <a:endParaRPr>
              <a:solidFill>
                <a:schemeClr val="lt1"/>
              </a:solidFill>
            </a:endParaRPr>
          </a:p>
          <a:p>
            <a:pPr indent="0" lvl="0" marL="0" rtl="0" algn="ctr">
              <a:spcBef>
                <a:spcPts val="0"/>
              </a:spcBef>
              <a:spcAft>
                <a:spcPts val="0"/>
              </a:spcAft>
              <a:buNone/>
            </a:pPr>
            <a:r>
              <a:rPr lang="en-GB">
                <a:solidFill>
                  <a:schemeClr val="lt1"/>
                </a:solidFill>
              </a:rPr>
              <a:t>Eva Thomas</a:t>
            </a:r>
            <a:endParaRPr>
              <a:solidFill>
                <a:schemeClr val="lt1"/>
              </a:solidFill>
            </a:endParaRPr>
          </a:p>
        </p:txBody>
      </p:sp>
      <p:pic>
        <p:nvPicPr>
          <p:cNvPr id="56" name="Google Shape;56;p13"/>
          <p:cNvPicPr preferRelativeResize="0"/>
          <p:nvPr/>
        </p:nvPicPr>
        <p:blipFill>
          <a:blip r:embed="rId3">
            <a:alphaModFix/>
          </a:blip>
          <a:stretch>
            <a:fillRect/>
          </a:stretch>
        </p:blipFill>
        <p:spPr>
          <a:xfrm>
            <a:off x="3271400" y="126275"/>
            <a:ext cx="2228600" cy="1889800"/>
          </a:xfrm>
          <a:prstGeom prst="rect">
            <a:avLst/>
          </a:prstGeom>
          <a:noFill/>
          <a:ln>
            <a:noFill/>
          </a:ln>
        </p:spPr>
      </p:pic>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56"/>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dk2"/>
        </a:solidFill>
      </p:bgPr>
    </p:bg>
    <p:spTree>
      <p:nvGrpSpPr>
        <p:cNvPr id="60" name="Shape 60"/>
        <p:cNvGrpSpPr/>
        <p:nvPr/>
      </p:nvGrpSpPr>
      <p:grpSpPr>
        <a:xfrm>
          <a:off x="0" y="0"/>
          <a:ext cx="0" cy="0"/>
          <a:chOff x="0" y="0"/>
          <a:chExt cx="0" cy="0"/>
        </a:xfrm>
      </p:grpSpPr>
      <p:sp>
        <p:nvSpPr>
          <p:cNvPr id="61" name="Google Shape;61;p14"/>
          <p:cNvSpPr txBox="1"/>
          <p:nvPr>
            <p:ph type="title"/>
          </p:nvPr>
        </p:nvSpPr>
        <p:spPr>
          <a:xfrm>
            <a:off x="311700" y="445025"/>
            <a:ext cx="8520600" cy="572700"/>
          </a:xfrm>
          <a:prstGeom prst="rect">
            <a:avLst/>
          </a:prstGeom>
          <a:solidFill>
            <a:schemeClr val="lt1"/>
          </a:solidFill>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solidFill>
                  <a:srgbClr val="0F437C"/>
                </a:solidFill>
                <a:highlight>
                  <a:schemeClr val="dk2"/>
                </a:highlight>
              </a:rPr>
              <a:t>Overview of Marina Suites Swansea</a:t>
            </a:r>
            <a:r>
              <a:rPr lang="en-GB">
                <a:solidFill>
                  <a:srgbClr val="0F437C"/>
                </a:solidFill>
              </a:rPr>
              <a:t> </a:t>
            </a:r>
            <a:endParaRPr>
              <a:solidFill>
                <a:srgbClr val="0F437C"/>
              </a:solidFill>
            </a:endParaRPr>
          </a:p>
        </p:txBody>
      </p:sp>
      <p:sp>
        <p:nvSpPr>
          <p:cNvPr id="62" name="Google Shape;62;p14"/>
          <p:cNvSpPr txBox="1"/>
          <p:nvPr>
            <p:ph idx="1" type="body"/>
          </p:nvPr>
        </p:nvSpPr>
        <p:spPr>
          <a:xfrm>
            <a:off x="311700" y="1152475"/>
            <a:ext cx="8520600" cy="34164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GB">
                <a:solidFill>
                  <a:srgbClr val="0F437C"/>
                </a:solidFill>
              </a:rPr>
              <a:t>Overview Of the Hotel and where it is situated </a:t>
            </a:r>
            <a:endParaRPr>
              <a:solidFill>
                <a:srgbClr val="0F437C"/>
              </a:solidFill>
            </a:endParaRPr>
          </a:p>
          <a:p>
            <a:pPr indent="0" lvl="0" marL="0" rtl="0" algn="l">
              <a:spcBef>
                <a:spcPts val="1200"/>
              </a:spcBef>
              <a:spcAft>
                <a:spcPts val="0"/>
              </a:spcAft>
              <a:buNone/>
            </a:pPr>
            <a:r>
              <a:t/>
            </a:r>
            <a:endParaRPr>
              <a:solidFill>
                <a:srgbClr val="0F437C"/>
              </a:solidFill>
            </a:endParaRPr>
          </a:p>
          <a:p>
            <a:pPr indent="0" lvl="0" marL="0" rtl="0" algn="l">
              <a:spcBef>
                <a:spcPts val="1200"/>
              </a:spcBef>
              <a:spcAft>
                <a:spcPts val="0"/>
              </a:spcAft>
              <a:buNone/>
            </a:pPr>
            <a:r>
              <a:rPr lang="en-GB">
                <a:solidFill>
                  <a:srgbClr val="0F437C"/>
                </a:solidFill>
              </a:rPr>
              <a:t>Where our inspiration came from</a:t>
            </a:r>
            <a:endParaRPr>
              <a:solidFill>
                <a:srgbClr val="0F437C"/>
              </a:solidFill>
            </a:endParaRPr>
          </a:p>
          <a:p>
            <a:pPr indent="0" lvl="0" marL="0" rtl="0" algn="l">
              <a:spcBef>
                <a:spcPts val="1200"/>
              </a:spcBef>
              <a:spcAft>
                <a:spcPts val="0"/>
              </a:spcAft>
              <a:buNone/>
            </a:pPr>
            <a:r>
              <a:t/>
            </a:r>
            <a:endParaRPr>
              <a:solidFill>
                <a:srgbClr val="0F437C"/>
              </a:solidFill>
            </a:endParaRPr>
          </a:p>
          <a:p>
            <a:pPr indent="0" lvl="0" marL="0" rtl="0" algn="l">
              <a:spcBef>
                <a:spcPts val="1200"/>
              </a:spcBef>
              <a:spcAft>
                <a:spcPts val="0"/>
              </a:spcAft>
              <a:buNone/>
            </a:pPr>
            <a:r>
              <a:rPr lang="en-GB">
                <a:solidFill>
                  <a:srgbClr val="0F437C"/>
                </a:solidFill>
              </a:rPr>
              <a:t>Demographic of Staff Members</a:t>
            </a:r>
            <a:endParaRPr>
              <a:solidFill>
                <a:srgbClr val="0F437C"/>
              </a:solidFill>
            </a:endParaRPr>
          </a:p>
          <a:p>
            <a:pPr indent="0" lvl="0" marL="0" rtl="0" algn="l">
              <a:spcBef>
                <a:spcPts val="1200"/>
              </a:spcBef>
              <a:spcAft>
                <a:spcPts val="0"/>
              </a:spcAft>
              <a:buNone/>
            </a:pPr>
            <a:r>
              <a:t/>
            </a:r>
            <a:endParaRPr/>
          </a:p>
          <a:p>
            <a:pPr indent="0" lvl="0" marL="0" rtl="0" algn="l">
              <a:spcBef>
                <a:spcPts val="1200"/>
              </a:spcBef>
              <a:spcAft>
                <a:spcPts val="1200"/>
              </a:spcAft>
              <a:buNone/>
            </a:pPr>
            <a:r>
              <a:t/>
            </a:r>
            <a:endParaRPr/>
          </a:p>
        </p:txBody>
      </p:sp>
      <p:pic>
        <p:nvPicPr>
          <p:cNvPr id="63" name="Google Shape;63;p14"/>
          <p:cNvPicPr preferRelativeResize="0"/>
          <p:nvPr/>
        </p:nvPicPr>
        <p:blipFill>
          <a:blip r:embed="rId3">
            <a:alphaModFix/>
          </a:blip>
          <a:stretch>
            <a:fillRect/>
          </a:stretch>
        </p:blipFill>
        <p:spPr>
          <a:xfrm>
            <a:off x="5799898" y="869450"/>
            <a:ext cx="3102626" cy="1937450"/>
          </a:xfrm>
          <a:prstGeom prst="rect">
            <a:avLst/>
          </a:prstGeom>
          <a:noFill/>
          <a:ln>
            <a:noFill/>
          </a:ln>
        </p:spPr>
      </p:pic>
      <p:sp>
        <p:nvSpPr>
          <p:cNvPr id="64" name="Google Shape;64;p14"/>
          <p:cNvSpPr txBox="1"/>
          <p:nvPr/>
        </p:nvSpPr>
        <p:spPr>
          <a:xfrm>
            <a:off x="6243288" y="2765875"/>
            <a:ext cx="3399300" cy="1896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GB" sz="1200">
                <a:solidFill>
                  <a:schemeClr val="dk1"/>
                </a:solidFill>
              </a:rPr>
              <a:t>Bing Maps (2023).</a:t>
            </a:r>
            <a:r>
              <a:rPr lang="en-GB" sz="1800">
                <a:solidFill>
                  <a:schemeClr val="dk2"/>
                </a:solidFill>
              </a:rPr>
              <a:t> </a:t>
            </a:r>
            <a:endParaRPr sz="1800">
              <a:solidFill>
                <a:schemeClr val="dk2"/>
              </a:solidFill>
            </a:endParaRPr>
          </a:p>
        </p:txBody>
      </p:sp>
      <p:sp>
        <p:nvSpPr>
          <p:cNvPr id="65" name="Google Shape;65;p14"/>
          <p:cNvSpPr/>
          <p:nvPr/>
        </p:nvSpPr>
        <p:spPr>
          <a:xfrm rot="10800000">
            <a:off x="6711100" y="2180225"/>
            <a:ext cx="523200" cy="330300"/>
          </a:xfrm>
          <a:prstGeom prst="rightArrow">
            <a:avLst>
              <a:gd fmla="val 50000" name="adj1"/>
              <a:gd fmla="val 50000" name="adj2"/>
            </a:avLst>
          </a:prstGeom>
          <a:solidFill>
            <a:schemeClr val="lt2"/>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pic>
        <p:nvPicPr>
          <p:cNvPr id="66" name="Google Shape;66;p14"/>
          <p:cNvPicPr preferRelativeResize="0"/>
          <p:nvPr/>
        </p:nvPicPr>
        <p:blipFill>
          <a:blip r:embed="rId4">
            <a:alphaModFix/>
          </a:blip>
          <a:stretch>
            <a:fillRect/>
          </a:stretch>
        </p:blipFill>
        <p:spPr>
          <a:xfrm>
            <a:off x="3781748" y="3021775"/>
            <a:ext cx="1695550" cy="2017125"/>
          </a:xfrm>
          <a:prstGeom prst="rect">
            <a:avLst/>
          </a:prstGeom>
          <a:noFill/>
          <a:ln>
            <a:noFill/>
          </a:ln>
        </p:spPr>
      </p:pic>
      <p:sp>
        <p:nvSpPr>
          <p:cNvPr id="67" name="Google Shape;67;p14"/>
          <p:cNvSpPr txBox="1"/>
          <p:nvPr/>
        </p:nvSpPr>
        <p:spPr>
          <a:xfrm>
            <a:off x="5716275" y="4718675"/>
            <a:ext cx="2264400" cy="3072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GB" sz="1200">
                <a:solidFill>
                  <a:schemeClr val="dk1"/>
                </a:solidFill>
              </a:rPr>
              <a:t>(GLOBAL OBI S.L, 2025).</a:t>
            </a:r>
            <a:endParaRPr sz="1800">
              <a:solidFill>
                <a:schemeClr val="dk2"/>
              </a:solidFill>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dk2"/>
        </a:solidFill>
      </p:bgPr>
    </p:bg>
    <p:spTree>
      <p:nvGrpSpPr>
        <p:cNvPr id="71" name="Shape 71"/>
        <p:cNvGrpSpPr/>
        <p:nvPr/>
      </p:nvGrpSpPr>
      <p:grpSpPr>
        <a:xfrm>
          <a:off x="0" y="0"/>
          <a:ext cx="0" cy="0"/>
          <a:chOff x="0" y="0"/>
          <a:chExt cx="0" cy="0"/>
        </a:xfrm>
      </p:grpSpPr>
      <p:sp>
        <p:nvSpPr>
          <p:cNvPr id="72" name="Google Shape;72;p15"/>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solidFill>
                  <a:srgbClr val="0F437C"/>
                </a:solidFill>
              </a:rPr>
              <a:t>Our Logo </a:t>
            </a:r>
            <a:endParaRPr>
              <a:solidFill>
                <a:srgbClr val="0F437C"/>
              </a:solidFill>
            </a:endParaRPr>
          </a:p>
        </p:txBody>
      </p:sp>
      <p:pic>
        <p:nvPicPr>
          <p:cNvPr id="73" name="Google Shape;73;p15"/>
          <p:cNvPicPr preferRelativeResize="0"/>
          <p:nvPr/>
        </p:nvPicPr>
        <p:blipFill>
          <a:blip r:embed="rId3">
            <a:alphaModFix/>
          </a:blip>
          <a:stretch>
            <a:fillRect/>
          </a:stretch>
        </p:blipFill>
        <p:spPr>
          <a:xfrm>
            <a:off x="3261625" y="1533525"/>
            <a:ext cx="2881500" cy="2443450"/>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0B255B"/>
        </a:solidFill>
      </p:bgPr>
    </p:bg>
    <p:spTree>
      <p:nvGrpSpPr>
        <p:cNvPr id="77" name="Shape 77"/>
        <p:cNvGrpSpPr/>
        <p:nvPr/>
      </p:nvGrpSpPr>
      <p:grpSpPr>
        <a:xfrm>
          <a:off x="0" y="0"/>
          <a:ext cx="0" cy="0"/>
          <a:chOff x="0" y="0"/>
          <a:chExt cx="0" cy="0"/>
        </a:xfrm>
      </p:grpSpPr>
      <p:sp>
        <p:nvSpPr>
          <p:cNvPr id="78" name="Google Shape;78;p16"/>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solidFill>
                  <a:schemeClr val="lt1"/>
                </a:solidFill>
              </a:rPr>
              <a:t>How we are going to create the </a:t>
            </a:r>
            <a:r>
              <a:rPr b="1" lang="en-GB">
                <a:solidFill>
                  <a:schemeClr val="lt1"/>
                </a:solidFill>
              </a:rPr>
              <a:t>WOW </a:t>
            </a:r>
            <a:r>
              <a:rPr lang="en-GB">
                <a:solidFill>
                  <a:schemeClr val="lt1"/>
                </a:solidFill>
              </a:rPr>
              <a:t>factor for our guests?</a:t>
            </a:r>
            <a:endParaRPr>
              <a:solidFill>
                <a:schemeClr val="lt1"/>
              </a:solidFill>
            </a:endParaRPr>
          </a:p>
        </p:txBody>
      </p:sp>
      <p:sp>
        <p:nvSpPr>
          <p:cNvPr id="79" name="Google Shape;79;p16"/>
          <p:cNvSpPr txBox="1"/>
          <p:nvPr>
            <p:ph idx="1" type="body"/>
          </p:nvPr>
        </p:nvSpPr>
        <p:spPr>
          <a:xfrm>
            <a:off x="-346825" y="1399500"/>
            <a:ext cx="9368400" cy="3744000"/>
          </a:xfrm>
          <a:prstGeom prst="rect">
            <a:avLst/>
          </a:prstGeom>
        </p:spPr>
        <p:txBody>
          <a:bodyPr anchorCtr="0" anchor="t" bIns="91425" lIns="91425" spcFirstLastPara="1" rIns="91425" wrap="square" tIns="91425">
            <a:noAutofit/>
          </a:bodyPr>
          <a:lstStyle/>
          <a:p>
            <a:pPr indent="-312747" lvl="0" marL="685800" rtl="0" algn="l">
              <a:lnSpc>
                <a:spcPct val="105000"/>
              </a:lnSpc>
              <a:spcBef>
                <a:spcPts val="0"/>
              </a:spcBef>
              <a:spcAft>
                <a:spcPts val="0"/>
              </a:spcAft>
              <a:buClr>
                <a:schemeClr val="lt1"/>
              </a:buClr>
              <a:buSzPts val="1325"/>
              <a:buFont typeface="Arial"/>
              <a:buChar char="●"/>
            </a:pPr>
            <a:r>
              <a:rPr lang="en-GB" sz="1325">
                <a:solidFill>
                  <a:schemeClr val="lt1"/>
                </a:solidFill>
              </a:rPr>
              <a:t>Greet guests by their name</a:t>
            </a:r>
            <a:endParaRPr sz="1325">
              <a:solidFill>
                <a:schemeClr val="lt1"/>
              </a:solidFill>
            </a:endParaRPr>
          </a:p>
          <a:p>
            <a:pPr indent="-312747" lvl="0" marL="685800" rtl="0" algn="l">
              <a:lnSpc>
                <a:spcPct val="105000"/>
              </a:lnSpc>
              <a:spcBef>
                <a:spcPts val="0"/>
              </a:spcBef>
              <a:spcAft>
                <a:spcPts val="0"/>
              </a:spcAft>
              <a:buClr>
                <a:schemeClr val="lt1"/>
              </a:buClr>
              <a:buSzPts val="1325"/>
              <a:buFont typeface="Verdana"/>
              <a:buChar char="●"/>
            </a:pPr>
            <a:r>
              <a:rPr lang="en-GB" sz="1325">
                <a:solidFill>
                  <a:schemeClr val="lt1"/>
                </a:solidFill>
              </a:rPr>
              <a:t>Record repeat visitors and recall their preferences</a:t>
            </a:r>
            <a:endParaRPr sz="1325">
              <a:solidFill>
                <a:schemeClr val="lt1"/>
              </a:solidFill>
            </a:endParaRPr>
          </a:p>
          <a:p>
            <a:pPr indent="-312747" lvl="0" marL="685800" rtl="0" algn="l">
              <a:lnSpc>
                <a:spcPct val="105000"/>
              </a:lnSpc>
              <a:spcBef>
                <a:spcPts val="0"/>
              </a:spcBef>
              <a:spcAft>
                <a:spcPts val="0"/>
              </a:spcAft>
              <a:buClr>
                <a:schemeClr val="lt1"/>
              </a:buClr>
              <a:buSzPts val="1325"/>
              <a:buFont typeface="Verdana"/>
              <a:buChar char="●"/>
            </a:pPr>
            <a:r>
              <a:rPr lang="en-GB" sz="1325">
                <a:solidFill>
                  <a:schemeClr val="lt1"/>
                </a:solidFill>
              </a:rPr>
              <a:t>Ask more open ended questions to be interactive with the guests</a:t>
            </a:r>
            <a:endParaRPr sz="1325">
              <a:solidFill>
                <a:schemeClr val="lt1"/>
              </a:solidFill>
            </a:endParaRPr>
          </a:p>
          <a:p>
            <a:pPr indent="-312747" lvl="0" marL="685800" rtl="0" algn="l">
              <a:lnSpc>
                <a:spcPct val="105000"/>
              </a:lnSpc>
              <a:spcBef>
                <a:spcPts val="0"/>
              </a:spcBef>
              <a:spcAft>
                <a:spcPts val="0"/>
              </a:spcAft>
              <a:buClr>
                <a:schemeClr val="lt1"/>
              </a:buClr>
              <a:buSzPts val="1325"/>
              <a:buFont typeface="Verdana"/>
              <a:buChar char="●"/>
            </a:pPr>
            <a:r>
              <a:rPr lang="en-GB" sz="1325">
                <a:solidFill>
                  <a:schemeClr val="lt1"/>
                </a:solidFill>
              </a:rPr>
              <a:t>Build connections with local attractions and businesses</a:t>
            </a:r>
            <a:endParaRPr sz="1325">
              <a:solidFill>
                <a:schemeClr val="lt1"/>
              </a:solidFill>
            </a:endParaRPr>
          </a:p>
          <a:p>
            <a:pPr indent="-312747" lvl="0" marL="685800" rtl="0" algn="l">
              <a:lnSpc>
                <a:spcPct val="105000"/>
              </a:lnSpc>
              <a:spcBef>
                <a:spcPts val="0"/>
              </a:spcBef>
              <a:spcAft>
                <a:spcPts val="0"/>
              </a:spcAft>
              <a:buClr>
                <a:schemeClr val="lt1"/>
              </a:buClr>
              <a:buSzPts val="1325"/>
              <a:buFont typeface="Verdana"/>
              <a:buChar char="●"/>
            </a:pPr>
            <a:r>
              <a:rPr lang="en-GB" sz="1325">
                <a:solidFill>
                  <a:schemeClr val="lt1"/>
                </a:solidFill>
              </a:rPr>
              <a:t>Gather insights about the area's hidden gems and authentic experiences</a:t>
            </a:r>
            <a:endParaRPr sz="1325">
              <a:solidFill>
                <a:schemeClr val="lt1"/>
              </a:solidFill>
            </a:endParaRPr>
          </a:p>
          <a:p>
            <a:pPr indent="-312747" lvl="0" marL="685800" rtl="0" algn="l">
              <a:lnSpc>
                <a:spcPct val="105000"/>
              </a:lnSpc>
              <a:spcBef>
                <a:spcPts val="0"/>
              </a:spcBef>
              <a:spcAft>
                <a:spcPts val="0"/>
              </a:spcAft>
              <a:buClr>
                <a:schemeClr val="lt1"/>
              </a:buClr>
              <a:buSzPts val="1325"/>
              <a:buFont typeface="Verdana"/>
              <a:buChar char="●"/>
            </a:pPr>
            <a:r>
              <a:rPr lang="en-GB" sz="1325">
                <a:solidFill>
                  <a:schemeClr val="lt1"/>
                </a:solidFill>
              </a:rPr>
              <a:t>Find creative ways to solve unexpected problems and create those </a:t>
            </a:r>
            <a:r>
              <a:rPr lang="en-GB" sz="1325">
                <a:solidFill>
                  <a:schemeClr val="lt1"/>
                </a:solidFill>
              </a:rPr>
              <a:t>challenges</a:t>
            </a:r>
            <a:r>
              <a:rPr lang="en-GB" sz="1325">
                <a:solidFill>
                  <a:schemeClr val="lt1"/>
                </a:solidFill>
              </a:rPr>
              <a:t> into opportunities to </a:t>
            </a:r>
            <a:r>
              <a:rPr lang="en-GB" sz="1325">
                <a:solidFill>
                  <a:schemeClr val="lt1"/>
                </a:solidFill>
                <a:latin typeface="Roboto"/>
                <a:ea typeface="Roboto"/>
                <a:cs typeface="Roboto"/>
                <a:sym typeface="Roboto"/>
              </a:rPr>
              <a:t> exceed guest expectations and build loyalty</a:t>
            </a:r>
            <a:endParaRPr sz="1325">
              <a:solidFill>
                <a:schemeClr val="lt1"/>
              </a:solidFill>
            </a:endParaRPr>
          </a:p>
          <a:p>
            <a:pPr indent="-312747" lvl="0" marL="685800" rtl="0" algn="l">
              <a:lnSpc>
                <a:spcPct val="105000"/>
              </a:lnSpc>
              <a:spcBef>
                <a:spcPts val="0"/>
              </a:spcBef>
              <a:spcAft>
                <a:spcPts val="0"/>
              </a:spcAft>
              <a:buClr>
                <a:schemeClr val="lt1"/>
              </a:buClr>
              <a:buSzPts val="1325"/>
              <a:buFont typeface="Verdana"/>
              <a:buChar char="●"/>
            </a:pPr>
            <a:r>
              <a:rPr lang="en-GB" sz="1325">
                <a:solidFill>
                  <a:schemeClr val="lt1"/>
                </a:solidFill>
              </a:rPr>
              <a:t>Add personal touches that reflect each guest's specific circumstances</a:t>
            </a:r>
            <a:endParaRPr sz="1325">
              <a:solidFill>
                <a:schemeClr val="lt1"/>
              </a:solidFill>
            </a:endParaRPr>
          </a:p>
          <a:p>
            <a:pPr indent="-312747" lvl="0" marL="685800" rtl="0" algn="l">
              <a:lnSpc>
                <a:spcPct val="105000"/>
              </a:lnSpc>
              <a:spcBef>
                <a:spcPts val="0"/>
              </a:spcBef>
              <a:spcAft>
                <a:spcPts val="0"/>
              </a:spcAft>
              <a:buClr>
                <a:schemeClr val="lt1"/>
              </a:buClr>
              <a:buSzPts val="1325"/>
              <a:buFont typeface="Verdana"/>
              <a:buChar char="●"/>
            </a:pPr>
            <a:r>
              <a:rPr lang="en-GB" sz="1325">
                <a:solidFill>
                  <a:schemeClr val="lt1"/>
                </a:solidFill>
              </a:rPr>
              <a:t>Predicting guests' needs even before they express them</a:t>
            </a:r>
            <a:endParaRPr sz="1325">
              <a:solidFill>
                <a:schemeClr val="lt1"/>
              </a:solidFill>
            </a:endParaRPr>
          </a:p>
          <a:p>
            <a:pPr indent="-312747" lvl="0" marL="685800" rtl="0" algn="l">
              <a:lnSpc>
                <a:spcPct val="105000"/>
              </a:lnSpc>
              <a:spcBef>
                <a:spcPts val="0"/>
              </a:spcBef>
              <a:spcAft>
                <a:spcPts val="0"/>
              </a:spcAft>
              <a:buClr>
                <a:schemeClr val="lt1"/>
              </a:buClr>
              <a:buSzPts val="1325"/>
              <a:buFont typeface="Verdana"/>
              <a:buChar char="●"/>
            </a:pPr>
            <a:r>
              <a:rPr lang="en-GB" sz="1325">
                <a:solidFill>
                  <a:schemeClr val="lt1"/>
                </a:solidFill>
              </a:rPr>
              <a:t>Mention any offers to guests</a:t>
            </a:r>
            <a:endParaRPr sz="1325">
              <a:solidFill>
                <a:schemeClr val="lt1"/>
              </a:solidFill>
            </a:endParaRPr>
          </a:p>
          <a:p>
            <a:pPr indent="-312747" lvl="0" marL="685800" rtl="0" algn="l">
              <a:lnSpc>
                <a:spcPct val="105000"/>
              </a:lnSpc>
              <a:spcBef>
                <a:spcPts val="0"/>
              </a:spcBef>
              <a:spcAft>
                <a:spcPts val="0"/>
              </a:spcAft>
              <a:buClr>
                <a:schemeClr val="lt1"/>
              </a:buClr>
              <a:buSzPts val="1325"/>
              <a:buFont typeface="Verdana"/>
              <a:buChar char="●"/>
            </a:pPr>
            <a:r>
              <a:rPr lang="en-GB" sz="1325">
                <a:solidFill>
                  <a:schemeClr val="lt1"/>
                </a:solidFill>
                <a:latin typeface="Roboto"/>
                <a:ea typeface="Roboto"/>
                <a:cs typeface="Roboto"/>
                <a:sym typeface="Roboto"/>
              </a:rPr>
              <a:t>listening carefully,</a:t>
            </a:r>
            <a:endParaRPr sz="1325">
              <a:solidFill>
                <a:schemeClr val="lt1"/>
              </a:solidFill>
              <a:latin typeface="Roboto"/>
              <a:ea typeface="Roboto"/>
              <a:cs typeface="Roboto"/>
              <a:sym typeface="Roboto"/>
            </a:endParaRPr>
          </a:p>
          <a:p>
            <a:pPr indent="-312747" lvl="0" marL="685800" rtl="0" algn="l">
              <a:lnSpc>
                <a:spcPct val="105000"/>
              </a:lnSpc>
              <a:spcBef>
                <a:spcPts val="0"/>
              </a:spcBef>
              <a:spcAft>
                <a:spcPts val="0"/>
              </a:spcAft>
              <a:buClr>
                <a:schemeClr val="lt1"/>
              </a:buClr>
              <a:buSzPts val="1325"/>
              <a:buFont typeface="Verdana"/>
              <a:buChar char="●"/>
            </a:pPr>
            <a:r>
              <a:rPr lang="en-GB" sz="1325">
                <a:solidFill>
                  <a:schemeClr val="lt1"/>
                </a:solidFill>
                <a:latin typeface="Roboto"/>
                <a:ea typeface="Roboto"/>
                <a:cs typeface="Roboto"/>
                <a:sym typeface="Roboto"/>
              </a:rPr>
              <a:t> using guest feedback</a:t>
            </a:r>
            <a:endParaRPr sz="1325">
              <a:solidFill>
                <a:schemeClr val="lt1"/>
              </a:solidFill>
              <a:latin typeface="Roboto"/>
              <a:ea typeface="Roboto"/>
              <a:cs typeface="Roboto"/>
              <a:sym typeface="Roboto"/>
            </a:endParaRPr>
          </a:p>
          <a:p>
            <a:pPr indent="-312747" lvl="0" marL="685800" rtl="0" algn="l">
              <a:lnSpc>
                <a:spcPct val="105000"/>
              </a:lnSpc>
              <a:spcBef>
                <a:spcPts val="0"/>
              </a:spcBef>
              <a:spcAft>
                <a:spcPts val="0"/>
              </a:spcAft>
              <a:buClr>
                <a:schemeClr val="lt1"/>
              </a:buClr>
              <a:buSzPts val="1325"/>
              <a:buFont typeface="Roboto"/>
              <a:buChar char="●"/>
            </a:pPr>
            <a:r>
              <a:rPr lang="en-GB" sz="1325">
                <a:solidFill>
                  <a:schemeClr val="lt1"/>
                </a:solidFill>
              </a:rPr>
              <a:t>Always strive to communicate clearly, attentively, and frequently with your guests and colleagues. Utilize both verbal and non-verbal cues to make sure everyone is on the same page and to strengthen your relationships.</a:t>
            </a:r>
            <a:endParaRPr sz="1325">
              <a:solidFill>
                <a:schemeClr val="lt1"/>
              </a:solidFill>
            </a:endParaRPr>
          </a:p>
          <a:p>
            <a:pPr indent="-312747" lvl="0" marL="685800" rtl="0" algn="l">
              <a:lnSpc>
                <a:spcPct val="105000"/>
              </a:lnSpc>
              <a:spcBef>
                <a:spcPts val="0"/>
              </a:spcBef>
              <a:spcAft>
                <a:spcPts val="0"/>
              </a:spcAft>
              <a:buClr>
                <a:schemeClr val="lt1"/>
              </a:buClr>
              <a:buSzPts val="1325"/>
              <a:buFont typeface="Verdana"/>
              <a:buChar char="●"/>
            </a:pPr>
            <a:r>
              <a:rPr lang="en-GB" sz="1325">
                <a:solidFill>
                  <a:schemeClr val="lt1"/>
                </a:solidFill>
              </a:rPr>
              <a:t>Respond immediately to guests requests</a:t>
            </a:r>
            <a:endParaRPr sz="1325">
              <a:solidFill>
                <a:schemeClr val="lt1"/>
              </a:solidFill>
            </a:endParaRPr>
          </a:p>
          <a:p>
            <a:pPr indent="-312747" lvl="0" marL="685800" rtl="0" algn="l">
              <a:lnSpc>
                <a:spcPct val="105000"/>
              </a:lnSpc>
              <a:spcBef>
                <a:spcPts val="0"/>
              </a:spcBef>
              <a:spcAft>
                <a:spcPts val="0"/>
              </a:spcAft>
              <a:buClr>
                <a:schemeClr val="lt1"/>
              </a:buClr>
              <a:buSzPts val="1325"/>
              <a:buFont typeface="Verdana"/>
              <a:buChar char="●"/>
            </a:pPr>
            <a:r>
              <a:rPr lang="en-GB" sz="1325">
                <a:solidFill>
                  <a:schemeClr val="lt1"/>
                </a:solidFill>
              </a:rPr>
              <a:t>Alway provide high quality service</a:t>
            </a:r>
            <a:endParaRPr sz="1325">
              <a:solidFill>
                <a:schemeClr val="lt1"/>
              </a:solidFill>
            </a:endParaRPr>
          </a:p>
          <a:p>
            <a:pPr indent="-312747" lvl="0" marL="685800" rtl="0" algn="l">
              <a:lnSpc>
                <a:spcPct val="105000"/>
              </a:lnSpc>
              <a:spcBef>
                <a:spcPts val="0"/>
              </a:spcBef>
              <a:spcAft>
                <a:spcPts val="0"/>
              </a:spcAft>
              <a:buClr>
                <a:schemeClr val="lt1"/>
              </a:buClr>
              <a:buSzPts val="1325"/>
              <a:buFont typeface="Verdana"/>
              <a:buChar char="●"/>
            </a:pPr>
            <a:r>
              <a:rPr lang="en-GB" sz="1325">
                <a:solidFill>
                  <a:schemeClr val="lt1"/>
                </a:solidFill>
              </a:rPr>
              <a:t>Be flexible and adapt to guests preferences</a:t>
            </a:r>
            <a:endParaRPr sz="1325">
              <a:solidFill>
                <a:schemeClr val="lt1"/>
              </a:solidFill>
            </a:endParaRPr>
          </a:p>
          <a:p>
            <a:pPr indent="0" lvl="0" marL="0" rtl="0" algn="l">
              <a:lnSpc>
                <a:spcPct val="105000"/>
              </a:lnSpc>
              <a:spcBef>
                <a:spcPts val="0"/>
              </a:spcBef>
              <a:spcAft>
                <a:spcPts val="0"/>
              </a:spcAft>
              <a:buSzPts val="440"/>
              <a:buNone/>
            </a:pPr>
            <a:r>
              <a:t/>
            </a:r>
            <a:endParaRPr sz="760">
              <a:solidFill>
                <a:schemeClr val="dk1"/>
              </a:solidFill>
              <a:highlight>
                <a:srgbClr val="F4F5F6"/>
              </a:highlight>
            </a:endParaRPr>
          </a:p>
          <a:p>
            <a:pPr indent="0" lvl="0" marL="457200" rtl="0" algn="l">
              <a:lnSpc>
                <a:spcPct val="105000"/>
              </a:lnSpc>
              <a:spcBef>
                <a:spcPts val="0"/>
              </a:spcBef>
              <a:spcAft>
                <a:spcPts val="0"/>
              </a:spcAft>
              <a:buSzPts val="440"/>
              <a:buNone/>
            </a:pPr>
            <a:r>
              <a:t/>
            </a:r>
            <a:endParaRPr sz="740">
              <a:solidFill>
                <a:schemeClr val="dk1"/>
              </a:solidFill>
              <a:highlight>
                <a:srgbClr val="F4F5F6"/>
              </a:highlight>
            </a:endParaRPr>
          </a:p>
          <a:p>
            <a:pPr indent="0" lvl="0" marL="0" rtl="0" algn="l">
              <a:lnSpc>
                <a:spcPct val="105000"/>
              </a:lnSpc>
              <a:spcBef>
                <a:spcPts val="0"/>
              </a:spcBef>
              <a:spcAft>
                <a:spcPts val="1200"/>
              </a:spcAft>
              <a:buSzPts val="440"/>
              <a:buNone/>
            </a:pPr>
            <a:r>
              <a:t/>
            </a:r>
            <a:endParaRPr sz="920"/>
          </a:p>
        </p:txBody>
      </p:sp>
      <p:sp>
        <p:nvSpPr>
          <p:cNvPr id="80" name="Google Shape;80;p16"/>
          <p:cNvSpPr txBox="1"/>
          <p:nvPr/>
        </p:nvSpPr>
        <p:spPr>
          <a:xfrm>
            <a:off x="7167850" y="3193525"/>
            <a:ext cx="1821900" cy="706500"/>
          </a:xfrm>
          <a:prstGeom prst="rect">
            <a:avLst/>
          </a:prstGeom>
          <a:solidFill>
            <a:schemeClr val="lt1"/>
          </a:solid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GB" sz="1200">
                <a:solidFill>
                  <a:schemeClr val="dk1"/>
                </a:solidFill>
              </a:rPr>
              <a:t>(The Ritz-Carlton Leadership Center, 2025)</a:t>
            </a:r>
            <a:endParaRPr sz="1800">
              <a:solidFill>
                <a:schemeClr val="dk2"/>
              </a:solidFill>
            </a:endParaRPr>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DC7E04"/>
        </a:solidFill>
      </p:bgPr>
    </p:bg>
    <p:spTree>
      <p:nvGrpSpPr>
        <p:cNvPr id="84" name="Shape 84"/>
        <p:cNvGrpSpPr/>
        <p:nvPr/>
      </p:nvGrpSpPr>
      <p:grpSpPr>
        <a:xfrm>
          <a:off x="0" y="0"/>
          <a:ext cx="0" cy="0"/>
          <a:chOff x="0" y="0"/>
          <a:chExt cx="0" cy="0"/>
        </a:xfrm>
      </p:grpSpPr>
      <p:sp>
        <p:nvSpPr>
          <p:cNvPr id="85" name="Google Shape;85;p17"/>
          <p:cNvSpPr txBox="1"/>
          <p:nvPr>
            <p:ph type="title"/>
          </p:nvPr>
        </p:nvSpPr>
        <p:spPr>
          <a:xfrm>
            <a:off x="81575" y="128725"/>
            <a:ext cx="4836300" cy="585600"/>
          </a:xfrm>
          <a:prstGeom prst="rect">
            <a:avLst/>
          </a:prstGeom>
          <a:ln cap="flat" cmpd="sng" w="38100">
            <a:solidFill>
              <a:schemeClr val="lt1"/>
            </a:solidFill>
            <a:prstDash val="dashDot"/>
            <a:round/>
            <a:headEnd len="sm" w="sm" type="none"/>
            <a:tailEnd len="sm" w="sm" type="none"/>
          </a:ln>
        </p:spPr>
        <p:txBody>
          <a:bodyPr anchorCtr="0" anchor="t" bIns="91425" lIns="91425" spcFirstLastPara="1" rIns="91425" wrap="square" tIns="91425">
            <a:normAutofit fontScale="90000"/>
          </a:bodyPr>
          <a:lstStyle/>
          <a:p>
            <a:pPr indent="0" lvl="0" marL="0" rtl="0" algn="l">
              <a:lnSpc>
                <a:spcPct val="115000"/>
              </a:lnSpc>
              <a:spcBef>
                <a:spcPts val="0"/>
              </a:spcBef>
              <a:spcAft>
                <a:spcPts val="0"/>
              </a:spcAft>
              <a:buClr>
                <a:schemeClr val="dk1"/>
              </a:buClr>
              <a:buSzPct val="36397"/>
              <a:buFont typeface="Arial"/>
              <a:buNone/>
            </a:pPr>
            <a:r>
              <a:rPr b="1" lang="en-GB" sz="3022">
                <a:solidFill>
                  <a:schemeClr val="lt1"/>
                </a:solidFill>
              </a:rPr>
              <a:t> Our Aims and Objectives</a:t>
            </a:r>
            <a:endParaRPr b="1" sz="3022">
              <a:solidFill>
                <a:schemeClr val="lt1"/>
              </a:solidFill>
            </a:endParaRPr>
          </a:p>
          <a:p>
            <a:pPr indent="0" lvl="0" marL="0" rtl="0" algn="l">
              <a:spcBef>
                <a:spcPts val="1200"/>
              </a:spcBef>
              <a:spcAft>
                <a:spcPts val="0"/>
              </a:spcAft>
              <a:buNone/>
            </a:pPr>
            <a:r>
              <a:t/>
            </a:r>
            <a:endParaRPr/>
          </a:p>
        </p:txBody>
      </p:sp>
      <p:pic>
        <p:nvPicPr>
          <p:cNvPr id="86" name="Google Shape;86;p17"/>
          <p:cNvPicPr preferRelativeResize="0"/>
          <p:nvPr/>
        </p:nvPicPr>
        <p:blipFill>
          <a:blip r:embed="rId3">
            <a:alphaModFix/>
          </a:blip>
          <a:stretch>
            <a:fillRect/>
          </a:stretch>
        </p:blipFill>
        <p:spPr>
          <a:xfrm>
            <a:off x="81575" y="1018334"/>
            <a:ext cx="3900000" cy="2597441"/>
          </a:xfrm>
          <a:prstGeom prst="rect">
            <a:avLst/>
          </a:prstGeom>
          <a:noFill/>
          <a:ln>
            <a:noFill/>
          </a:ln>
          <a:effectLst>
            <a:reflection blurRad="0" dir="5400000" dist="38100" endA="0" endPos="40000" fadeDir="5400012" kx="0" rotWithShape="0" algn="bl" stPos="0" sy="-100000" ky="0"/>
          </a:effectLst>
        </p:spPr>
      </p:pic>
      <p:cxnSp>
        <p:nvCxnSpPr>
          <p:cNvPr id="87" name="Google Shape;87;p17"/>
          <p:cNvCxnSpPr/>
          <p:nvPr/>
        </p:nvCxnSpPr>
        <p:spPr>
          <a:xfrm>
            <a:off x="4047525" y="820150"/>
            <a:ext cx="1058400" cy="1618800"/>
          </a:xfrm>
          <a:prstGeom prst="straightConnector1">
            <a:avLst/>
          </a:prstGeom>
          <a:noFill/>
          <a:ln cap="flat" cmpd="sng" w="28575">
            <a:solidFill>
              <a:schemeClr val="lt1"/>
            </a:solidFill>
            <a:prstDash val="dashDot"/>
            <a:round/>
            <a:headEnd len="med" w="med" type="none"/>
            <a:tailEnd len="med" w="med" type="triangle"/>
          </a:ln>
        </p:spPr>
      </p:cxnSp>
      <p:sp>
        <p:nvSpPr>
          <p:cNvPr id="88" name="Google Shape;88;p17"/>
          <p:cNvSpPr txBox="1"/>
          <p:nvPr/>
        </p:nvSpPr>
        <p:spPr>
          <a:xfrm>
            <a:off x="4400225" y="2638825"/>
            <a:ext cx="4621500" cy="2337900"/>
          </a:xfrm>
          <a:prstGeom prst="rect">
            <a:avLst/>
          </a:prstGeom>
          <a:noFill/>
          <a:ln cap="flat" cmpd="sng" w="38100">
            <a:solidFill>
              <a:schemeClr val="lt1"/>
            </a:solidFill>
            <a:prstDash val="dashDot"/>
            <a:round/>
            <a:headEnd len="sm" w="sm" type="none"/>
            <a:tailEnd len="sm" w="sm" type="none"/>
          </a:ln>
        </p:spPr>
        <p:txBody>
          <a:bodyPr anchorCtr="0" anchor="t" bIns="91425" lIns="91425" spcFirstLastPara="1" rIns="91425" wrap="square" tIns="91425">
            <a:noAutofit/>
          </a:bodyPr>
          <a:lstStyle/>
          <a:p>
            <a:pPr indent="-314325" lvl="0" marL="457200" rtl="0" algn="l">
              <a:spcBef>
                <a:spcPts val="0"/>
              </a:spcBef>
              <a:spcAft>
                <a:spcPts val="0"/>
              </a:spcAft>
              <a:buClr>
                <a:schemeClr val="lt1"/>
              </a:buClr>
              <a:buSzPts val="1350"/>
              <a:buChar char="●"/>
            </a:pPr>
            <a:r>
              <a:rPr lang="en-GB" sz="1350">
                <a:solidFill>
                  <a:schemeClr val="lt1"/>
                </a:solidFill>
              </a:rPr>
              <a:t>To empower our team to go above and beyond for guests, crafting unforgettable experiences.</a:t>
            </a:r>
            <a:endParaRPr sz="1350">
              <a:solidFill>
                <a:schemeClr val="lt1"/>
              </a:solidFill>
            </a:endParaRPr>
          </a:p>
          <a:p>
            <a:pPr indent="-314325" lvl="0" marL="457200" rtl="0" algn="l">
              <a:spcBef>
                <a:spcPts val="0"/>
              </a:spcBef>
              <a:spcAft>
                <a:spcPts val="0"/>
              </a:spcAft>
              <a:buClr>
                <a:schemeClr val="lt1"/>
              </a:buClr>
              <a:buSzPts val="1350"/>
              <a:buChar char="●"/>
            </a:pPr>
            <a:r>
              <a:rPr lang="en-GB" sz="1350">
                <a:solidFill>
                  <a:schemeClr val="lt1"/>
                </a:solidFill>
              </a:rPr>
              <a:t>To cultivate a culture of empathy, professionalism, and personalized service among our staff.</a:t>
            </a:r>
            <a:endParaRPr sz="1350">
              <a:solidFill>
                <a:schemeClr val="lt1"/>
              </a:solidFill>
            </a:endParaRPr>
          </a:p>
          <a:p>
            <a:pPr indent="-314325" lvl="0" marL="457200" rtl="0" algn="l">
              <a:spcBef>
                <a:spcPts val="0"/>
              </a:spcBef>
              <a:spcAft>
                <a:spcPts val="0"/>
              </a:spcAft>
              <a:buClr>
                <a:schemeClr val="lt1"/>
              </a:buClr>
              <a:buSzPts val="1350"/>
              <a:buChar char="●"/>
            </a:pPr>
            <a:r>
              <a:rPr lang="en-GB" sz="1350">
                <a:solidFill>
                  <a:schemeClr val="lt1"/>
                </a:solidFill>
              </a:rPr>
              <a:t>To train our team to proactively identify and anticipate what guests need before they even ask.</a:t>
            </a:r>
            <a:endParaRPr sz="1350">
              <a:solidFill>
                <a:schemeClr val="lt1"/>
              </a:solidFill>
            </a:endParaRPr>
          </a:p>
          <a:p>
            <a:pPr indent="-314325" lvl="0" marL="457200" rtl="0" algn="l">
              <a:spcBef>
                <a:spcPts val="0"/>
              </a:spcBef>
              <a:spcAft>
                <a:spcPts val="0"/>
              </a:spcAft>
              <a:buClr>
                <a:schemeClr val="lt1"/>
              </a:buClr>
              <a:buSzPts val="1350"/>
              <a:buChar char="●"/>
            </a:pPr>
            <a:r>
              <a:rPr lang="en-GB" sz="1350">
                <a:solidFill>
                  <a:schemeClr val="lt1"/>
                </a:solidFill>
              </a:rPr>
              <a:t>To build strong communication and conflict resolution skills to handle any situation with ease.</a:t>
            </a:r>
            <a:endParaRPr sz="1350">
              <a:solidFill>
                <a:schemeClr val="lt1"/>
              </a:solidFill>
            </a:endParaRPr>
          </a:p>
          <a:p>
            <a:pPr indent="-314325" lvl="0" marL="457200" rtl="0" algn="l">
              <a:spcBef>
                <a:spcPts val="0"/>
              </a:spcBef>
              <a:spcAft>
                <a:spcPts val="0"/>
              </a:spcAft>
              <a:buClr>
                <a:schemeClr val="lt1"/>
              </a:buClr>
              <a:buSzPts val="1350"/>
              <a:buChar char="●"/>
            </a:pPr>
            <a:r>
              <a:rPr lang="en-GB" sz="1350">
                <a:solidFill>
                  <a:schemeClr val="lt1"/>
                </a:solidFill>
              </a:rPr>
              <a:t>To foster operational excellence and promote seamless collaboration within our team.</a:t>
            </a:r>
            <a:endParaRPr sz="1350">
              <a:solidFill>
                <a:schemeClr val="lt1"/>
              </a:solidFill>
            </a:endParaRPr>
          </a:p>
          <a:p>
            <a:pPr indent="0" lvl="0" marL="457200" rtl="0" algn="l">
              <a:spcBef>
                <a:spcPts val="0"/>
              </a:spcBef>
              <a:spcAft>
                <a:spcPts val="0"/>
              </a:spcAft>
              <a:buNone/>
            </a:pPr>
            <a:r>
              <a:t/>
            </a:r>
            <a:endParaRPr sz="1350">
              <a:solidFill>
                <a:schemeClr val="dk1"/>
              </a:solidFill>
              <a:highlight>
                <a:schemeClr val="lt1"/>
              </a:highlight>
            </a:endParaRPr>
          </a:p>
        </p:txBody>
      </p:sp>
      <p:pic>
        <p:nvPicPr>
          <p:cNvPr id="89" name="Google Shape;89;p17"/>
          <p:cNvPicPr preferRelativeResize="0"/>
          <p:nvPr/>
        </p:nvPicPr>
        <p:blipFill>
          <a:blip r:embed="rId4">
            <a:alphaModFix/>
          </a:blip>
          <a:stretch>
            <a:fillRect/>
          </a:stretch>
        </p:blipFill>
        <p:spPr>
          <a:xfrm>
            <a:off x="6819575" y="128725"/>
            <a:ext cx="2202149" cy="1910323"/>
          </a:xfrm>
          <a:prstGeom prst="rect">
            <a:avLst/>
          </a:prstGeom>
          <a:noFill/>
          <a:ln>
            <a:noFill/>
          </a:ln>
        </p:spPr>
      </p:pic>
      <p:pic>
        <p:nvPicPr>
          <p:cNvPr id="90" name="Google Shape;90;p17"/>
          <p:cNvPicPr preferRelativeResize="0"/>
          <p:nvPr/>
        </p:nvPicPr>
        <p:blipFill>
          <a:blip r:embed="rId5">
            <a:alphaModFix/>
          </a:blip>
          <a:stretch>
            <a:fillRect/>
          </a:stretch>
        </p:blipFill>
        <p:spPr>
          <a:xfrm>
            <a:off x="4859075" y="379775"/>
            <a:ext cx="2739979" cy="2191975"/>
          </a:xfrm>
          <a:prstGeom prst="rect">
            <a:avLst/>
          </a:prstGeom>
          <a:noFill/>
          <a:ln>
            <a:noFill/>
          </a:ln>
        </p:spPr>
      </p:pic>
      <p:sp>
        <p:nvSpPr>
          <p:cNvPr id="91" name="Google Shape;91;p17"/>
          <p:cNvSpPr txBox="1"/>
          <p:nvPr/>
        </p:nvSpPr>
        <p:spPr>
          <a:xfrm>
            <a:off x="81575" y="4439400"/>
            <a:ext cx="2887500" cy="7041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0"/>
              </a:spcBef>
              <a:spcAft>
                <a:spcPts val="1200"/>
              </a:spcAft>
              <a:buClr>
                <a:schemeClr val="dk1"/>
              </a:buClr>
              <a:buSzPts val="1100"/>
              <a:buFont typeface="Arial"/>
              <a:buNone/>
            </a:pPr>
            <a:r>
              <a:rPr lang="en-GB" sz="1200">
                <a:solidFill>
                  <a:schemeClr val="lt1"/>
                </a:solidFill>
                <a:latin typeface="Roboto"/>
                <a:ea typeface="Roboto"/>
                <a:cs typeface="Roboto"/>
                <a:sym typeface="Roboto"/>
              </a:rPr>
              <a:t>(O'Fallon &amp; Rutherford, 2020; Walker, 2020;</a:t>
            </a:r>
            <a:r>
              <a:rPr lang="en-GB" sz="1200">
                <a:solidFill>
                  <a:schemeClr val="lt1"/>
                </a:solidFill>
              </a:rPr>
              <a:t>Heppell,2010)</a:t>
            </a:r>
            <a:endParaRPr sz="1800">
              <a:solidFill>
                <a:schemeClr val="lt1"/>
              </a:solidFill>
            </a:endParaRPr>
          </a:p>
        </p:txBody>
      </p:sp>
    </p:spTree>
  </p:cSld>
  <p:clrMapOvr>
    <a:masterClrMapping/>
  </p:clrMapOvr>
  <mc:AlternateContent>
    <mc:Choice Requires="p14">
      <p:transition spd="slow" p14:dur="1500">
        <p:fade/>
      </p:transition>
    </mc:Choice>
    <mc:Fallback>
      <p:transition spd="slow">
        <p:fade/>
      </p:transition>
    </mc:Fallback>
  </mc:AlternateContent>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23" presetSubtype="16">
                                  <p:stCondLst>
                                    <p:cond delay="0"/>
                                  </p:stCondLst>
                                  <p:childTnLst>
                                    <p:set>
                                      <p:cBhvr>
                                        <p:cTn dur="1" fill="hold">
                                          <p:stCondLst>
                                            <p:cond delay="0"/>
                                          </p:stCondLst>
                                        </p:cTn>
                                        <p:tgtEl>
                                          <p:spTgt spid="85"/>
                                        </p:tgtEl>
                                        <p:attrNameLst>
                                          <p:attrName>style.visibility</p:attrName>
                                        </p:attrNameLst>
                                      </p:cBhvr>
                                      <p:to>
                                        <p:strVal val="visible"/>
                                      </p:to>
                                    </p:set>
                                    <p:anim calcmode="lin" valueType="num">
                                      <p:cBhvr additive="base">
                                        <p:cTn dur="1000"/>
                                        <p:tgtEl>
                                          <p:spTgt spid="85"/>
                                        </p:tgtEl>
                                        <p:attrNameLst>
                                          <p:attrName>ppt_w</p:attrName>
                                        </p:attrNameLst>
                                      </p:cBhvr>
                                      <p:tavLst>
                                        <p:tav fmla="" tm="0">
                                          <p:val>
                                            <p:strVal val="0"/>
                                          </p:val>
                                        </p:tav>
                                        <p:tav fmla="" tm="100000">
                                          <p:val>
                                            <p:strVal val="#ppt_w"/>
                                          </p:val>
                                        </p:tav>
                                      </p:tavLst>
                                    </p:anim>
                                    <p:anim calcmode="lin" valueType="num">
                                      <p:cBhvr additive="base">
                                        <p:cTn dur="1000"/>
                                        <p:tgtEl>
                                          <p:spTgt spid="85"/>
                                        </p:tgtEl>
                                        <p:attrNameLst>
                                          <p:attrName>ppt_h</p:attrName>
                                        </p:attrNameLst>
                                      </p:cBhvr>
                                      <p:tavLst>
                                        <p:tav fmla="" tm="0">
                                          <p:val>
                                            <p:strVal val="0"/>
                                          </p:val>
                                        </p:tav>
                                        <p:tav fmla="" tm="100000">
                                          <p:val>
                                            <p:strVal val="#ppt_h"/>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89"/>
                                        </p:tgtEl>
                                        <p:attrNameLst>
                                          <p:attrName>style.visibility</p:attrName>
                                        </p:attrNameLst>
                                      </p:cBhvr>
                                      <p:to>
                                        <p:strVal val="visible"/>
                                      </p:to>
                                    </p:set>
                                    <p:animEffect filter="fade" transition="in">
                                      <p:cBhvr>
                                        <p:cTn dur="1000"/>
                                        <p:tgtEl>
                                          <p:spTgt spid="89"/>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23" presetSubtype="16">
                                  <p:stCondLst>
                                    <p:cond delay="0"/>
                                  </p:stCondLst>
                                  <p:childTnLst>
                                    <p:set>
                                      <p:cBhvr>
                                        <p:cTn dur="1" fill="hold">
                                          <p:stCondLst>
                                            <p:cond delay="0"/>
                                          </p:stCondLst>
                                        </p:cTn>
                                        <p:tgtEl>
                                          <p:spTgt spid="90"/>
                                        </p:tgtEl>
                                        <p:attrNameLst>
                                          <p:attrName>style.visibility</p:attrName>
                                        </p:attrNameLst>
                                      </p:cBhvr>
                                      <p:to>
                                        <p:strVal val="visible"/>
                                      </p:to>
                                    </p:set>
                                    <p:anim calcmode="lin" valueType="num">
                                      <p:cBhvr additive="base">
                                        <p:cTn dur="1000"/>
                                        <p:tgtEl>
                                          <p:spTgt spid="90"/>
                                        </p:tgtEl>
                                        <p:attrNameLst>
                                          <p:attrName>ppt_w</p:attrName>
                                        </p:attrNameLst>
                                      </p:cBhvr>
                                      <p:tavLst>
                                        <p:tav fmla="" tm="0">
                                          <p:val>
                                            <p:strVal val="0"/>
                                          </p:val>
                                        </p:tav>
                                        <p:tav fmla="" tm="100000">
                                          <p:val>
                                            <p:strVal val="#ppt_w"/>
                                          </p:val>
                                        </p:tav>
                                      </p:tavLst>
                                    </p:anim>
                                    <p:anim calcmode="lin" valueType="num">
                                      <p:cBhvr additive="base">
                                        <p:cTn dur="1000"/>
                                        <p:tgtEl>
                                          <p:spTgt spid="90"/>
                                        </p:tgtEl>
                                        <p:attrNameLst>
                                          <p:attrName>ppt_h</p:attrName>
                                        </p:attrNameLst>
                                      </p:cBhvr>
                                      <p:tavLst>
                                        <p:tav fmla="" tm="0">
                                          <p:val>
                                            <p:strVal val="0"/>
                                          </p:val>
                                        </p:tav>
                                        <p:tav fmla="" tm="100000">
                                          <p:val>
                                            <p:strVal val="#ppt_h"/>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3" presetSubtype="16">
                                  <p:stCondLst>
                                    <p:cond delay="0"/>
                                  </p:stCondLst>
                                  <p:childTnLst>
                                    <p:set>
                                      <p:cBhvr>
                                        <p:cTn dur="1" fill="hold">
                                          <p:stCondLst>
                                            <p:cond delay="0"/>
                                          </p:stCondLst>
                                        </p:cTn>
                                        <p:tgtEl>
                                          <p:spTgt spid="86"/>
                                        </p:tgtEl>
                                        <p:attrNameLst>
                                          <p:attrName>style.visibility</p:attrName>
                                        </p:attrNameLst>
                                      </p:cBhvr>
                                      <p:to>
                                        <p:strVal val="visible"/>
                                      </p:to>
                                    </p:set>
                                    <p:anim calcmode="lin" valueType="num">
                                      <p:cBhvr additive="base">
                                        <p:cTn dur="1000"/>
                                        <p:tgtEl>
                                          <p:spTgt spid="86"/>
                                        </p:tgtEl>
                                        <p:attrNameLst>
                                          <p:attrName>ppt_w</p:attrName>
                                        </p:attrNameLst>
                                      </p:cBhvr>
                                      <p:tavLst>
                                        <p:tav fmla="" tm="0">
                                          <p:val>
                                            <p:strVal val="0"/>
                                          </p:val>
                                        </p:tav>
                                        <p:tav fmla="" tm="100000">
                                          <p:val>
                                            <p:strVal val="#ppt_w"/>
                                          </p:val>
                                        </p:tav>
                                      </p:tavLst>
                                    </p:anim>
                                    <p:anim calcmode="lin" valueType="num">
                                      <p:cBhvr additive="base">
                                        <p:cTn dur="1000"/>
                                        <p:tgtEl>
                                          <p:spTgt spid="86"/>
                                        </p:tgtEl>
                                        <p:attrNameLst>
                                          <p:attrName>ppt_h</p:attrName>
                                        </p:attrNameLst>
                                      </p:cBhvr>
                                      <p:tavLst>
                                        <p:tav fmla="" tm="0">
                                          <p:val>
                                            <p:strVal val="0"/>
                                          </p:val>
                                        </p:tav>
                                        <p:tav fmla="" tm="100000">
                                          <p:val>
                                            <p:strVal val="#ppt_h"/>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3" presetSubtype="16">
                                  <p:stCondLst>
                                    <p:cond delay="0"/>
                                  </p:stCondLst>
                                  <p:childTnLst>
                                    <p:set>
                                      <p:cBhvr>
                                        <p:cTn dur="1" fill="hold">
                                          <p:stCondLst>
                                            <p:cond delay="0"/>
                                          </p:stCondLst>
                                        </p:cTn>
                                        <p:tgtEl>
                                          <p:spTgt spid="87"/>
                                        </p:tgtEl>
                                        <p:attrNameLst>
                                          <p:attrName>style.visibility</p:attrName>
                                        </p:attrNameLst>
                                      </p:cBhvr>
                                      <p:to>
                                        <p:strVal val="visible"/>
                                      </p:to>
                                    </p:set>
                                    <p:anim calcmode="lin" valueType="num">
                                      <p:cBhvr additive="base">
                                        <p:cTn dur="1000"/>
                                        <p:tgtEl>
                                          <p:spTgt spid="87"/>
                                        </p:tgtEl>
                                        <p:attrNameLst>
                                          <p:attrName>ppt_w</p:attrName>
                                        </p:attrNameLst>
                                      </p:cBhvr>
                                      <p:tavLst>
                                        <p:tav fmla="" tm="0">
                                          <p:val>
                                            <p:strVal val="0"/>
                                          </p:val>
                                        </p:tav>
                                        <p:tav fmla="" tm="100000">
                                          <p:val>
                                            <p:strVal val="#ppt_w"/>
                                          </p:val>
                                        </p:tav>
                                      </p:tavLst>
                                    </p:anim>
                                    <p:anim calcmode="lin" valueType="num">
                                      <p:cBhvr additive="base">
                                        <p:cTn dur="1000"/>
                                        <p:tgtEl>
                                          <p:spTgt spid="87"/>
                                        </p:tgtEl>
                                        <p:attrNameLst>
                                          <p:attrName>ppt_h</p:attrName>
                                        </p:attrNameLst>
                                      </p:cBhvr>
                                      <p:tavLst>
                                        <p:tav fmla="" tm="0">
                                          <p:val>
                                            <p:strVal val="0"/>
                                          </p:val>
                                        </p:tav>
                                        <p:tav fmla="" tm="100000">
                                          <p:val>
                                            <p:strVal val="#ppt_h"/>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88"/>
                                        </p:tgtEl>
                                        <p:attrNameLst>
                                          <p:attrName>style.visibility</p:attrName>
                                        </p:attrNameLst>
                                      </p:cBhvr>
                                      <p:to>
                                        <p:strVal val="visible"/>
                                      </p:to>
                                    </p:set>
                                    <p:animEffect filter="fade" transition="in">
                                      <p:cBhvr>
                                        <p:cTn dur="1000"/>
                                        <p:tgtEl>
                                          <p:spTgt spid="88"/>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5" name="Shape 95"/>
        <p:cNvGrpSpPr/>
        <p:nvPr/>
      </p:nvGrpSpPr>
      <p:grpSpPr>
        <a:xfrm>
          <a:off x="0" y="0"/>
          <a:ext cx="0" cy="0"/>
          <a:chOff x="0" y="0"/>
          <a:chExt cx="0" cy="0"/>
        </a:xfrm>
      </p:grpSpPr>
      <p:sp>
        <p:nvSpPr>
          <p:cNvPr id="96" name="Google Shape;96;p18"/>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t>Role play</a:t>
            </a:r>
            <a:endParaRPr/>
          </a:p>
        </p:txBody>
      </p:sp>
      <p:sp>
        <p:nvSpPr>
          <p:cNvPr id="97" name="Google Shape;97;p18"/>
          <p:cNvSpPr txBox="1"/>
          <p:nvPr>
            <p:ph idx="1" type="body"/>
          </p:nvPr>
        </p:nvSpPr>
        <p:spPr>
          <a:xfrm>
            <a:off x="311700" y="1152475"/>
            <a:ext cx="8520600" cy="3416400"/>
          </a:xfrm>
          <a:prstGeom prst="rect">
            <a:avLst/>
          </a:prstGeom>
        </p:spPr>
        <p:txBody>
          <a:bodyPr anchorCtr="0" anchor="t" bIns="91425" lIns="91425" spcFirstLastPara="1" rIns="91425" wrap="square" tIns="91425">
            <a:normAutofit/>
          </a:bodyPr>
          <a:lstStyle/>
          <a:p>
            <a:pPr indent="0" lvl="0" marL="0" rtl="0" algn="l">
              <a:spcBef>
                <a:spcPts val="0"/>
              </a:spcBef>
              <a:spcAft>
                <a:spcPts val="1200"/>
              </a:spcAft>
              <a:buNone/>
            </a:pPr>
            <a:r>
              <a:t/>
            </a:r>
            <a:endParaRPr/>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DC7E04"/>
        </a:solidFill>
      </p:bgPr>
    </p:bg>
    <p:spTree>
      <p:nvGrpSpPr>
        <p:cNvPr id="101" name="Shape 101"/>
        <p:cNvGrpSpPr/>
        <p:nvPr/>
      </p:nvGrpSpPr>
      <p:grpSpPr>
        <a:xfrm>
          <a:off x="0" y="0"/>
          <a:ext cx="0" cy="0"/>
          <a:chOff x="0" y="0"/>
          <a:chExt cx="0" cy="0"/>
        </a:xfrm>
      </p:grpSpPr>
      <p:sp>
        <p:nvSpPr>
          <p:cNvPr id="102" name="Google Shape;102;p19"/>
          <p:cNvSpPr txBox="1"/>
          <p:nvPr>
            <p:ph type="title"/>
          </p:nvPr>
        </p:nvSpPr>
        <p:spPr>
          <a:xfrm>
            <a:off x="185075" y="85450"/>
            <a:ext cx="5336400" cy="844500"/>
          </a:xfrm>
          <a:prstGeom prst="rect">
            <a:avLst/>
          </a:prstGeom>
          <a:ln cap="flat" cmpd="sng" w="76200">
            <a:solidFill>
              <a:srgbClr val="000000"/>
            </a:solidFill>
            <a:prstDash val="dot"/>
            <a:round/>
            <a:headEnd len="sm" w="sm" type="none"/>
            <a:tailEnd len="sm" w="sm" type="none"/>
          </a:ln>
        </p:spPr>
        <p:txBody>
          <a:bodyPr anchorCtr="0" anchor="t" bIns="91425" lIns="91425" spcFirstLastPara="1" rIns="91425" wrap="square" tIns="91425">
            <a:normAutofit/>
          </a:bodyPr>
          <a:lstStyle/>
          <a:p>
            <a:pPr indent="0" lvl="0" marL="0" rtl="0" algn="l">
              <a:spcBef>
                <a:spcPts val="0"/>
              </a:spcBef>
              <a:spcAft>
                <a:spcPts val="0"/>
              </a:spcAft>
              <a:buNone/>
            </a:pPr>
            <a:r>
              <a:rPr b="1" lang="en-GB"/>
              <a:t>Visitor typology</a:t>
            </a:r>
            <a:endParaRPr b="1"/>
          </a:p>
        </p:txBody>
      </p:sp>
      <p:sp>
        <p:nvSpPr>
          <p:cNvPr id="103" name="Google Shape;103;p19"/>
          <p:cNvSpPr txBox="1"/>
          <p:nvPr>
            <p:ph idx="1" type="body"/>
          </p:nvPr>
        </p:nvSpPr>
        <p:spPr>
          <a:xfrm>
            <a:off x="185075" y="1509875"/>
            <a:ext cx="3881100" cy="3127800"/>
          </a:xfrm>
          <a:prstGeom prst="rect">
            <a:avLst/>
          </a:prstGeom>
          <a:ln cap="flat" cmpd="sng" w="76200">
            <a:solidFill>
              <a:schemeClr val="dk1"/>
            </a:solidFill>
            <a:prstDash val="dot"/>
            <a:round/>
            <a:headEnd len="sm" w="sm" type="none"/>
            <a:tailEnd len="sm" w="sm" type="none"/>
          </a:ln>
        </p:spPr>
        <p:txBody>
          <a:bodyPr anchorCtr="0" anchor="t" bIns="91425" lIns="91425" spcFirstLastPara="1" rIns="91425" wrap="square" tIns="91425">
            <a:normAutofit fontScale="25000" lnSpcReduction="20000"/>
          </a:bodyPr>
          <a:lstStyle/>
          <a:p>
            <a:pPr indent="-311394" lvl="0" marL="457200" rtl="0" algn="l">
              <a:spcBef>
                <a:spcPts val="0"/>
              </a:spcBef>
              <a:spcAft>
                <a:spcPts val="0"/>
              </a:spcAft>
              <a:buClr>
                <a:schemeClr val="dk1"/>
              </a:buClr>
              <a:buSzPct val="100000"/>
              <a:buChar char="●"/>
            </a:pPr>
            <a:r>
              <a:rPr lang="en-GB" sz="5215">
                <a:solidFill>
                  <a:schemeClr val="dk1"/>
                </a:solidFill>
              </a:rPr>
              <a:t>Demographics: Couples &amp; Families 25+, </a:t>
            </a:r>
            <a:r>
              <a:rPr lang="en-GB" sz="5215">
                <a:solidFill>
                  <a:schemeClr val="dk1"/>
                </a:solidFill>
              </a:rPr>
              <a:t>from Wales, the Midlands, London, and the South East, diverse backgrounds like international students.</a:t>
            </a:r>
            <a:endParaRPr sz="5215">
              <a:solidFill>
                <a:schemeClr val="dk1"/>
              </a:solidFill>
            </a:endParaRPr>
          </a:p>
          <a:p>
            <a:pPr indent="0" lvl="0" marL="0" rtl="0" algn="l">
              <a:spcBef>
                <a:spcPts val="1200"/>
              </a:spcBef>
              <a:spcAft>
                <a:spcPts val="0"/>
              </a:spcAft>
              <a:buNone/>
            </a:pPr>
            <a:r>
              <a:t/>
            </a:r>
            <a:endParaRPr sz="5215">
              <a:solidFill>
                <a:schemeClr val="dk1"/>
              </a:solidFill>
            </a:endParaRPr>
          </a:p>
          <a:p>
            <a:pPr indent="-311394" lvl="0" marL="457200" rtl="0" algn="l">
              <a:spcBef>
                <a:spcPts val="1200"/>
              </a:spcBef>
              <a:spcAft>
                <a:spcPts val="0"/>
              </a:spcAft>
              <a:buClr>
                <a:schemeClr val="dk1"/>
              </a:buClr>
              <a:buSzPct val="100000"/>
              <a:buChar char="●"/>
            </a:pPr>
            <a:r>
              <a:rPr lang="en-GB" sz="5215">
                <a:solidFill>
                  <a:schemeClr val="dk1"/>
                </a:solidFill>
              </a:rPr>
              <a:t>Psychographics</a:t>
            </a:r>
            <a:r>
              <a:rPr lang="en-GB" sz="5215">
                <a:solidFill>
                  <a:schemeClr val="dk1"/>
                </a:solidFill>
              </a:rPr>
              <a:t>: Visitors who seek relaxation, scenic coastal experiences, and quality time with loved ones. Travelers interested in walking, watersports, cycling, and exploring local attractions.Guests who appreciate convenience, modern amenities, and easy access to both city and nature. Event &amp; business travellers  and special occasion guests are expected.</a:t>
            </a:r>
            <a:endParaRPr sz="5215">
              <a:solidFill>
                <a:schemeClr val="dk1"/>
              </a:solidFill>
            </a:endParaRPr>
          </a:p>
          <a:p>
            <a:pPr indent="0" lvl="0" marL="0" rtl="0" algn="l">
              <a:spcBef>
                <a:spcPts val="1200"/>
              </a:spcBef>
              <a:spcAft>
                <a:spcPts val="0"/>
              </a:spcAft>
              <a:buNone/>
            </a:pPr>
            <a:r>
              <a:t/>
            </a:r>
            <a:endParaRPr/>
          </a:p>
          <a:p>
            <a:pPr indent="0" lvl="0" marL="0" rtl="0" algn="l">
              <a:spcBef>
                <a:spcPts val="1200"/>
              </a:spcBef>
              <a:spcAft>
                <a:spcPts val="1200"/>
              </a:spcAft>
              <a:buNone/>
            </a:pPr>
            <a:r>
              <a:rPr lang="en-GB"/>
              <a:t> </a:t>
            </a:r>
            <a:endParaRPr/>
          </a:p>
        </p:txBody>
      </p:sp>
      <p:pic>
        <p:nvPicPr>
          <p:cNvPr id="104" name="Google Shape;104;p19"/>
          <p:cNvPicPr preferRelativeResize="0"/>
          <p:nvPr/>
        </p:nvPicPr>
        <p:blipFill>
          <a:blip r:embed="rId3">
            <a:alphaModFix/>
          </a:blip>
          <a:stretch>
            <a:fillRect/>
          </a:stretch>
        </p:blipFill>
        <p:spPr>
          <a:xfrm>
            <a:off x="4572000" y="-305237"/>
            <a:ext cx="4686300" cy="3514725"/>
          </a:xfrm>
          <a:prstGeom prst="rect">
            <a:avLst/>
          </a:prstGeom>
          <a:noFill/>
          <a:ln>
            <a:noFill/>
          </a:ln>
        </p:spPr>
      </p:pic>
      <p:pic>
        <p:nvPicPr>
          <p:cNvPr id="105" name="Google Shape;105;p19"/>
          <p:cNvPicPr preferRelativeResize="0"/>
          <p:nvPr/>
        </p:nvPicPr>
        <p:blipFill>
          <a:blip r:embed="rId4">
            <a:alphaModFix/>
          </a:blip>
          <a:stretch>
            <a:fillRect/>
          </a:stretch>
        </p:blipFill>
        <p:spPr>
          <a:xfrm>
            <a:off x="4066258" y="1583475"/>
            <a:ext cx="2804283" cy="3416400"/>
          </a:xfrm>
          <a:prstGeom prst="rect">
            <a:avLst/>
          </a:prstGeom>
          <a:noFill/>
          <a:ln>
            <a:noFill/>
          </a:ln>
        </p:spPr>
      </p:pic>
      <p:pic>
        <p:nvPicPr>
          <p:cNvPr id="106" name="Google Shape;106;p19"/>
          <p:cNvPicPr preferRelativeResize="0"/>
          <p:nvPr/>
        </p:nvPicPr>
        <p:blipFill>
          <a:blip r:embed="rId5">
            <a:alphaModFix/>
          </a:blip>
          <a:stretch>
            <a:fillRect/>
          </a:stretch>
        </p:blipFill>
        <p:spPr>
          <a:xfrm>
            <a:off x="3648042" y="-45737"/>
            <a:ext cx="1629213" cy="1629213"/>
          </a:xfrm>
          <a:prstGeom prst="rect">
            <a:avLst/>
          </a:prstGeom>
          <a:noFill/>
          <a:ln>
            <a:noFill/>
          </a:ln>
        </p:spPr>
      </p:pic>
      <p:pic>
        <p:nvPicPr>
          <p:cNvPr id="107" name="Google Shape;107;p19"/>
          <p:cNvPicPr preferRelativeResize="0"/>
          <p:nvPr/>
        </p:nvPicPr>
        <p:blipFill>
          <a:blip r:embed="rId6">
            <a:alphaModFix/>
          </a:blip>
          <a:stretch>
            <a:fillRect/>
          </a:stretch>
        </p:blipFill>
        <p:spPr>
          <a:xfrm flipH="1">
            <a:off x="7308667" y="2259163"/>
            <a:ext cx="1835331" cy="1629214"/>
          </a:xfrm>
          <a:prstGeom prst="rect">
            <a:avLst/>
          </a:prstGeom>
          <a:noFill/>
          <a:ln>
            <a:noFill/>
          </a:ln>
        </p:spPr>
      </p:pic>
      <p:sp>
        <p:nvSpPr>
          <p:cNvPr id="108" name="Google Shape;108;p19"/>
          <p:cNvSpPr txBox="1"/>
          <p:nvPr/>
        </p:nvSpPr>
        <p:spPr>
          <a:xfrm>
            <a:off x="6870550" y="3921675"/>
            <a:ext cx="2387700" cy="10782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Clr>
                <a:schemeClr val="dk1"/>
              </a:buClr>
              <a:buSzPts val="1100"/>
              <a:buFont typeface="Arial"/>
              <a:buNone/>
            </a:pPr>
            <a:r>
              <a:rPr lang="en-GB" sz="1100">
                <a:solidFill>
                  <a:schemeClr val="dk1"/>
                </a:solidFill>
              </a:rPr>
              <a:t>(</a:t>
            </a:r>
            <a:r>
              <a:rPr lang="en-GB" sz="1200">
                <a:solidFill>
                  <a:schemeClr val="dk1"/>
                </a:solidFill>
                <a:latin typeface="Roboto"/>
                <a:ea typeface="Roboto"/>
                <a:cs typeface="Roboto"/>
                <a:sym typeface="Roboto"/>
              </a:rPr>
              <a:t>Walker, 2020;O'Fallon &amp; Rutherford, 2020;</a:t>
            </a:r>
            <a:r>
              <a:rPr lang="en-GB" sz="1100">
                <a:solidFill>
                  <a:schemeClr val="dk1"/>
                </a:solidFill>
              </a:rPr>
              <a:t> </a:t>
            </a:r>
            <a:r>
              <a:rPr lang="en-GB" sz="1200">
                <a:solidFill>
                  <a:schemeClr val="dk1"/>
                </a:solidFill>
                <a:latin typeface="Roboto"/>
                <a:ea typeface="Roboto"/>
                <a:cs typeface="Roboto"/>
                <a:sym typeface="Roboto"/>
              </a:rPr>
              <a:t>Swansea Council, 2023; Invest Swansea, 2024;Visit Wales, 2024; Tripadvisor, 2025)</a:t>
            </a:r>
            <a:endParaRPr sz="1800">
              <a:solidFill>
                <a:schemeClr val="dk2"/>
              </a:solidFill>
            </a:endParaRPr>
          </a:p>
        </p:txBody>
      </p:sp>
    </p:spTree>
  </p:cSld>
  <p:clrMapOvr>
    <a:masterClrMapping/>
  </p:clrMapOvr>
  <mc:AlternateContent>
    <mc:Choice Requires="p14">
      <p:transition spd="slow" p14:dur="1500">
        <p:fade/>
      </p:transition>
    </mc:Choice>
    <mc:Fallback>
      <p:transition spd="slow">
        <p:fade/>
      </p:transition>
    </mc:Fallback>
  </mc:AlternateContent>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23" presetSubtype="16">
                                  <p:stCondLst>
                                    <p:cond delay="0"/>
                                  </p:stCondLst>
                                  <p:childTnLst>
                                    <p:set>
                                      <p:cBhvr>
                                        <p:cTn dur="1" fill="hold">
                                          <p:stCondLst>
                                            <p:cond delay="0"/>
                                          </p:stCondLst>
                                        </p:cTn>
                                        <p:tgtEl>
                                          <p:spTgt spid="102"/>
                                        </p:tgtEl>
                                        <p:attrNameLst>
                                          <p:attrName>style.visibility</p:attrName>
                                        </p:attrNameLst>
                                      </p:cBhvr>
                                      <p:to>
                                        <p:strVal val="visible"/>
                                      </p:to>
                                    </p:set>
                                    <p:anim calcmode="lin" valueType="num">
                                      <p:cBhvr additive="base">
                                        <p:cTn dur="1000"/>
                                        <p:tgtEl>
                                          <p:spTgt spid="102"/>
                                        </p:tgtEl>
                                        <p:attrNameLst>
                                          <p:attrName>ppt_w</p:attrName>
                                        </p:attrNameLst>
                                      </p:cBhvr>
                                      <p:tavLst>
                                        <p:tav fmla="" tm="0">
                                          <p:val>
                                            <p:strVal val="0"/>
                                          </p:val>
                                        </p:tav>
                                        <p:tav fmla="" tm="100000">
                                          <p:val>
                                            <p:strVal val="#ppt_w"/>
                                          </p:val>
                                        </p:tav>
                                      </p:tavLst>
                                    </p:anim>
                                    <p:anim calcmode="lin" valueType="num">
                                      <p:cBhvr additive="base">
                                        <p:cTn dur="1000"/>
                                        <p:tgtEl>
                                          <p:spTgt spid="102"/>
                                        </p:tgtEl>
                                        <p:attrNameLst>
                                          <p:attrName>ppt_h</p:attrName>
                                        </p:attrNameLst>
                                      </p:cBhvr>
                                      <p:tavLst>
                                        <p:tav fmla="" tm="0">
                                          <p:val>
                                            <p:strVal val="0"/>
                                          </p:val>
                                        </p:tav>
                                        <p:tav fmla="" tm="100000">
                                          <p:val>
                                            <p:strVal val="#ppt_h"/>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04"/>
                                        </p:tgtEl>
                                        <p:attrNameLst>
                                          <p:attrName>style.visibility</p:attrName>
                                        </p:attrNameLst>
                                      </p:cBhvr>
                                      <p:to>
                                        <p:strVal val="visible"/>
                                      </p:to>
                                    </p:set>
                                    <p:animEffect filter="fade" transition="in">
                                      <p:cBhvr>
                                        <p:cTn dur="1000"/>
                                        <p:tgtEl>
                                          <p:spTgt spid="104"/>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05"/>
                                        </p:tgtEl>
                                        <p:attrNameLst>
                                          <p:attrName>style.visibility</p:attrName>
                                        </p:attrNameLst>
                                      </p:cBhvr>
                                      <p:to>
                                        <p:strVal val="visible"/>
                                      </p:to>
                                    </p:set>
                                    <p:animEffect filter="fade" transition="in">
                                      <p:cBhvr>
                                        <p:cTn dur="1000"/>
                                        <p:tgtEl>
                                          <p:spTgt spid="105"/>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07"/>
                                        </p:tgtEl>
                                        <p:attrNameLst>
                                          <p:attrName>style.visibility</p:attrName>
                                        </p:attrNameLst>
                                      </p:cBhvr>
                                      <p:to>
                                        <p:strVal val="visible"/>
                                      </p:to>
                                    </p:set>
                                    <p:animEffect filter="fade" transition="in">
                                      <p:cBhvr>
                                        <p:cTn dur="1000"/>
                                        <p:tgtEl>
                                          <p:spTgt spid="107"/>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06"/>
                                        </p:tgtEl>
                                        <p:attrNameLst>
                                          <p:attrName>style.visibility</p:attrName>
                                        </p:attrNameLst>
                                      </p:cBhvr>
                                      <p:to>
                                        <p:strVal val="visible"/>
                                      </p:to>
                                    </p:set>
                                    <p:animEffect filter="fade" transition="in">
                                      <p:cBhvr>
                                        <p:cTn dur="1000"/>
                                        <p:tgtEl>
                                          <p:spTgt spid="106"/>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23" presetSubtype="16">
                                  <p:stCondLst>
                                    <p:cond delay="0"/>
                                  </p:stCondLst>
                                  <p:childTnLst>
                                    <p:set>
                                      <p:cBhvr>
                                        <p:cTn dur="1" fill="hold">
                                          <p:stCondLst>
                                            <p:cond delay="0"/>
                                          </p:stCondLst>
                                        </p:cTn>
                                        <p:tgtEl>
                                          <p:spTgt spid="103"/>
                                        </p:tgtEl>
                                        <p:attrNameLst>
                                          <p:attrName>style.visibility</p:attrName>
                                        </p:attrNameLst>
                                      </p:cBhvr>
                                      <p:to>
                                        <p:strVal val="visible"/>
                                      </p:to>
                                    </p:set>
                                    <p:anim calcmode="lin" valueType="num">
                                      <p:cBhvr additive="base">
                                        <p:cTn dur="1000"/>
                                        <p:tgtEl>
                                          <p:spTgt spid="103"/>
                                        </p:tgtEl>
                                        <p:attrNameLst>
                                          <p:attrName>ppt_w</p:attrName>
                                        </p:attrNameLst>
                                      </p:cBhvr>
                                      <p:tavLst>
                                        <p:tav fmla="" tm="0">
                                          <p:val>
                                            <p:strVal val="0"/>
                                          </p:val>
                                        </p:tav>
                                        <p:tav fmla="" tm="100000">
                                          <p:val>
                                            <p:strVal val="#ppt_w"/>
                                          </p:val>
                                        </p:tav>
                                      </p:tavLst>
                                    </p:anim>
                                    <p:anim calcmode="lin" valueType="num">
                                      <p:cBhvr additive="base">
                                        <p:cTn dur="1000"/>
                                        <p:tgtEl>
                                          <p:spTgt spid="103"/>
                                        </p:tgtEl>
                                        <p:attrNameLst>
                                          <p:attrName>ppt_h</p:attrName>
                                        </p:attrNameLst>
                                      </p:cBhvr>
                                      <p:tavLst>
                                        <p:tav fmla="" tm="0">
                                          <p:val>
                                            <p:strVal val="0"/>
                                          </p:val>
                                        </p:tav>
                                        <p:tav fmla="" tm="100000">
                                          <p:val>
                                            <p:strVal val="#ppt_h"/>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DC7E04"/>
        </a:solidFill>
      </p:bgPr>
    </p:bg>
    <p:spTree>
      <p:nvGrpSpPr>
        <p:cNvPr id="112" name="Shape 112"/>
        <p:cNvGrpSpPr/>
        <p:nvPr/>
      </p:nvGrpSpPr>
      <p:grpSpPr>
        <a:xfrm>
          <a:off x="0" y="0"/>
          <a:ext cx="0" cy="0"/>
          <a:chOff x="0" y="0"/>
          <a:chExt cx="0" cy="0"/>
        </a:xfrm>
      </p:grpSpPr>
      <p:sp>
        <p:nvSpPr>
          <p:cNvPr id="113" name="Google Shape;113;p20"/>
          <p:cNvSpPr txBox="1"/>
          <p:nvPr>
            <p:ph idx="1" type="body"/>
          </p:nvPr>
        </p:nvSpPr>
        <p:spPr>
          <a:xfrm>
            <a:off x="178675" y="1427525"/>
            <a:ext cx="2563500" cy="878400"/>
          </a:xfrm>
          <a:prstGeom prst="rect">
            <a:avLst/>
          </a:prstGeom>
          <a:solidFill>
            <a:schemeClr val="lt1"/>
          </a:solidFill>
          <a:ln cap="flat" cmpd="sng" w="76200">
            <a:solidFill>
              <a:srgbClr val="073763"/>
            </a:solidFill>
            <a:prstDash val="dot"/>
            <a:round/>
            <a:headEnd len="sm" w="sm" type="none"/>
            <a:tailEnd len="sm" w="sm" type="none"/>
          </a:ln>
        </p:spPr>
        <p:txBody>
          <a:bodyPr anchorCtr="0" anchor="t" bIns="91425" lIns="91425" spcFirstLastPara="1" rIns="91425" wrap="square" tIns="91425">
            <a:normAutofit fontScale="25000" lnSpcReduction="20000"/>
          </a:bodyPr>
          <a:lstStyle/>
          <a:p>
            <a:pPr indent="0" lvl="0" marL="457200" rtl="0" algn="l">
              <a:spcBef>
                <a:spcPts val="600"/>
              </a:spcBef>
              <a:spcAft>
                <a:spcPts val="0"/>
              </a:spcAft>
              <a:buNone/>
            </a:pPr>
            <a:r>
              <a:rPr lang="en-GB" sz="4302">
                <a:solidFill>
                  <a:schemeClr val="dk1"/>
                </a:solidFill>
              </a:rPr>
              <a:t>Modern hotel next to Swansea’s marina that provides the “WOW” factor, authentic local charm and excellent </a:t>
            </a:r>
            <a:r>
              <a:rPr lang="en-GB" sz="4302">
                <a:solidFill>
                  <a:schemeClr val="dk1"/>
                </a:solidFill>
              </a:rPr>
              <a:t>consistent</a:t>
            </a:r>
            <a:r>
              <a:rPr lang="en-GB" sz="4302">
                <a:solidFill>
                  <a:schemeClr val="dk1"/>
                </a:solidFill>
              </a:rPr>
              <a:t> service.</a:t>
            </a:r>
            <a:endParaRPr sz="4302">
              <a:solidFill>
                <a:schemeClr val="dk1"/>
              </a:solidFill>
            </a:endParaRPr>
          </a:p>
          <a:p>
            <a:pPr indent="0" lvl="0" marL="0" rtl="0" algn="l">
              <a:lnSpc>
                <a:spcPct val="100000"/>
              </a:lnSpc>
              <a:spcBef>
                <a:spcPts val="600"/>
              </a:spcBef>
              <a:spcAft>
                <a:spcPts val="0"/>
              </a:spcAft>
              <a:buClr>
                <a:schemeClr val="dk1"/>
              </a:buClr>
              <a:buSzPct val="61111"/>
              <a:buFont typeface="Arial"/>
              <a:buNone/>
            </a:pPr>
            <a:r>
              <a:t/>
            </a:r>
            <a:endParaRPr b="1">
              <a:solidFill>
                <a:srgbClr val="073763"/>
              </a:solidFill>
            </a:endParaRPr>
          </a:p>
        </p:txBody>
      </p:sp>
      <p:pic>
        <p:nvPicPr>
          <p:cNvPr id="114" name="Google Shape;114;p20"/>
          <p:cNvPicPr preferRelativeResize="0"/>
          <p:nvPr/>
        </p:nvPicPr>
        <p:blipFill>
          <a:blip r:embed="rId3">
            <a:alphaModFix/>
          </a:blip>
          <a:stretch>
            <a:fillRect/>
          </a:stretch>
        </p:blipFill>
        <p:spPr>
          <a:xfrm>
            <a:off x="7410675" y="3410179"/>
            <a:ext cx="1733323" cy="1733323"/>
          </a:xfrm>
          <a:prstGeom prst="rect">
            <a:avLst/>
          </a:prstGeom>
          <a:noFill/>
          <a:ln>
            <a:noFill/>
          </a:ln>
        </p:spPr>
      </p:pic>
      <p:pic>
        <p:nvPicPr>
          <p:cNvPr id="115" name="Google Shape;115;p20"/>
          <p:cNvPicPr preferRelativeResize="0"/>
          <p:nvPr/>
        </p:nvPicPr>
        <p:blipFill>
          <a:blip r:embed="rId4">
            <a:alphaModFix/>
          </a:blip>
          <a:stretch>
            <a:fillRect/>
          </a:stretch>
        </p:blipFill>
        <p:spPr>
          <a:xfrm>
            <a:off x="5564475" y="25"/>
            <a:ext cx="3698700" cy="3566000"/>
          </a:xfrm>
          <a:prstGeom prst="rect">
            <a:avLst/>
          </a:prstGeom>
          <a:noFill/>
          <a:ln>
            <a:noFill/>
          </a:ln>
        </p:spPr>
      </p:pic>
      <p:sp>
        <p:nvSpPr>
          <p:cNvPr id="116" name="Google Shape;116;p20"/>
          <p:cNvSpPr txBox="1"/>
          <p:nvPr/>
        </p:nvSpPr>
        <p:spPr>
          <a:xfrm>
            <a:off x="2742225" y="187975"/>
            <a:ext cx="3092700" cy="878400"/>
          </a:xfrm>
          <a:prstGeom prst="rect">
            <a:avLst/>
          </a:prstGeom>
          <a:noFill/>
          <a:ln cap="flat" cmpd="sng" w="76200">
            <a:solidFill>
              <a:srgbClr val="073763"/>
            </a:solidFill>
            <a:prstDash val="dot"/>
            <a:round/>
            <a:headEnd len="sm" w="sm" type="none"/>
            <a:tailEnd len="sm" w="sm" type="none"/>
          </a:ln>
        </p:spPr>
        <p:txBody>
          <a:bodyPr anchorCtr="0" anchor="t" bIns="91425" lIns="91425" spcFirstLastPara="1" rIns="91425" wrap="square" tIns="91425">
            <a:noAutofit/>
          </a:bodyPr>
          <a:lstStyle/>
          <a:p>
            <a:pPr indent="0" lvl="0" marL="0" rtl="0" algn="l">
              <a:spcBef>
                <a:spcPts val="0"/>
              </a:spcBef>
              <a:spcAft>
                <a:spcPts val="0"/>
              </a:spcAft>
              <a:buNone/>
            </a:pPr>
            <a:r>
              <a:rPr lang="en-GB" sz="5000">
                <a:solidFill>
                  <a:schemeClr val="lt1"/>
                </a:solidFill>
                <a:highlight>
                  <a:schemeClr val="accent1"/>
                </a:highlight>
              </a:rPr>
              <a:t>IDENTITY</a:t>
            </a:r>
            <a:endParaRPr sz="5000">
              <a:solidFill>
                <a:schemeClr val="lt1"/>
              </a:solidFill>
              <a:highlight>
                <a:schemeClr val="accent1"/>
              </a:highlight>
            </a:endParaRPr>
          </a:p>
        </p:txBody>
      </p:sp>
      <p:sp>
        <p:nvSpPr>
          <p:cNvPr id="117" name="Google Shape;117;p20"/>
          <p:cNvSpPr txBox="1"/>
          <p:nvPr/>
        </p:nvSpPr>
        <p:spPr>
          <a:xfrm>
            <a:off x="178675" y="187975"/>
            <a:ext cx="2434200" cy="878400"/>
          </a:xfrm>
          <a:prstGeom prst="rect">
            <a:avLst/>
          </a:prstGeom>
          <a:noFill/>
          <a:ln cap="flat" cmpd="sng" w="76200">
            <a:solidFill>
              <a:srgbClr val="073763"/>
            </a:solidFill>
            <a:prstDash val="dot"/>
            <a:round/>
            <a:headEnd len="sm" w="sm" type="none"/>
            <a:tailEnd len="sm" w="sm" type="none"/>
          </a:ln>
        </p:spPr>
        <p:txBody>
          <a:bodyPr anchorCtr="0" anchor="t" bIns="91425" lIns="91425" spcFirstLastPara="1" rIns="91425" wrap="square" tIns="91425">
            <a:noAutofit/>
          </a:bodyPr>
          <a:lstStyle/>
          <a:p>
            <a:pPr indent="0" lvl="0" marL="0" rtl="0" algn="l">
              <a:spcBef>
                <a:spcPts val="0"/>
              </a:spcBef>
              <a:spcAft>
                <a:spcPts val="0"/>
              </a:spcAft>
              <a:buNone/>
            </a:pPr>
            <a:r>
              <a:rPr lang="en-GB" sz="5000">
                <a:solidFill>
                  <a:schemeClr val="lt1"/>
                </a:solidFill>
                <a:highlight>
                  <a:schemeClr val="accent1"/>
                </a:highlight>
              </a:rPr>
              <a:t>BRAND</a:t>
            </a:r>
            <a:endParaRPr sz="5000">
              <a:solidFill>
                <a:schemeClr val="lt1"/>
              </a:solidFill>
              <a:highlight>
                <a:schemeClr val="accent1"/>
              </a:highlight>
            </a:endParaRPr>
          </a:p>
        </p:txBody>
      </p:sp>
      <p:sp>
        <p:nvSpPr>
          <p:cNvPr id="118" name="Google Shape;118;p20"/>
          <p:cNvSpPr/>
          <p:nvPr/>
        </p:nvSpPr>
        <p:spPr>
          <a:xfrm>
            <a:off x="2895125" y="1483172"/>
            <a:ext cx="1478100" cy="1332000"/>
          </a:xfrm>
          <a:prstGeom prst="ellipse">
            <a:avLst/>
          </a:prstGeom>
          <a:solidFill>
            <a:schemeClr val="lt1"/>
          </a:solidFill>
          <a:ln cap="flat" cmpd="sng" w="76200">
            <a:solidFill>
              <a:srgbClr val="073763"/>
            </a:solidFill>
            <a:prstDash val="dot"/>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rPr lang="en-GB" sz="1200"/>
              <a:t>Our Vision - Most Popular and known for our service.</a:t>
            </a:r>
            <a:endParaRPr sz="1200"/>
          </a:p>
        </p:txBody>
      </p:sp>
      <p:sp>
        <p:nvSpPr>
          <p:cNvPr id="119" name="Google Shape;119;p20"/>
          <p:cNvSpPr/>
          <p:nvPr/>
        </p:nvSpPr>
        <p:spPr>
          <a:xfrm>
            <a:off x="696025" y="2364675"/>
            <a:ext cx="2716500" cy="2484600"/>
          </a:xfrm>
          <a:prstGeom prst="ellipse">
            <a:avLst/>
          </a:prstGeom>
          <a:solidFill>
            <a:schemeClr val="lt1"/>
          </a:solidFill>
          <a:ln cap="flat" cmpd="sng" w="76200">
            <a:solidFill>
              <a:srgbClr val="073763"/>
            </a:solidFill>
            <a:prstDash val="dot"/>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rPr lang="en-GB"/>
              <a:t>Our Values - To provide tailored services, have empathy, strive for </a:t>
            </a:r>
            <a:r>
              <a:rPr lang="en-GB"/>
              <a:t>continuous</a:t>
            </a:r>
            <a:r>
              <a:rPr lang="en-GB"/>
              <a:t> improvement, honour Swansea and it’s culture and encourage ethical behaviour</a:t>
            </a:r>
            <a:endParaRPr/>
          </a:p>
        </p:txBody>
      </p:sp>
      <p:sp>
        <p:nvSpPr>
          <p:cNvPr id="120" name="Google Shape;120;p20"/>
          <p:cNvSpPr/>
          <p:nvPr/>
        </p:nvSpPr>
        <p:spPr>
          <a:xfrm>
            <a:off x="3659450" y="2571750"/>
            <a:ext cx="2304900" cy="2406900"/>
          </a:xfrm>
          <a:prstGeom prst="ellipse">
            <a:avLst/>
          </a:prstGeom>
          <a:solidFill>
            <a:schemeClr val="lt1"/>
          </a:solidFill>
          <a:ln cap="flat" cmpd="sng" w="76200">
            <a:solidFill>
              <a:srgbClr val="073763"/>
            </a:solidFill>
            <a:prstDash val="dot"/>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rPr lang="en-GB"/>
              <a:t>Our mission is </a:t>
            </a:r>
            <a:r>
              <a:rPr lang="en-GB"/>
              <a:t>to empower our staff to provide genuine, unforgettable experiences so that each visitor wants to come back.</a:t>
            </a:r>
            <a:endParaRPr/>
          </a:p>
        </p:txBody>
      </p:sp>
      <p:sp>
        <p:nvSpPr>
          <p:cNvPr id="121" name="Google Shape;121;p20"/>
          <p:cNvSpPr txBox="1"/>
          <p:nvPr/>
        </p:nvSpPr>
        <p:spPr>
          <a:xfrm>
            <a:off x="5834925" y="4265100"/>
            <a:ext cx="1733400" cy="8784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600"/>
              </a:spcBef>
              <a:spcAft>
                <a:spcPts val="600"/>
              </a:spcAft>
              <a:buClr>
                <a:schemeClr val="dk1"/>
              </a:buClr>
              <a:buSzPts val="1100"/>
              <a:buFont typeface="Arial"/>
              <a:buNone/>
            </a:pPr>
            <a:r>
              <a:rPr lang="en-GB" sz="1200">
                <a:solidFill>
                  <a:schemeClr val="dk1"/>
                </a:solidFill>
                <a:latin typeface="Roboto"/>
                <a:ea typeface="Roboto"/>
                <a:cs typeface="Roboto"/>
                <a:sym typeface="Roboto"/>
              </a:rPr>
              <a:t>(Walker, 2020; Tesone, 2022;O'Fallon &amp; Rutherford, 2020)</a:t>
            </a:r>
            <a:endParaRPr sz="1800">
              <a:solidFill>
                <a:schemeClr val="dk2"/>
              </a:solidFill>
            </a:endParaRPr>
          </a:p>
        </p:txBody>
      </p:sp>
    </p:spTree>
  </p:cSld>
  <p:clrMapOvr>
    <a:masterClrMapping/>
  </p:clrMapOvr>
  <mc:AlternateContent>
    <mc:Choice Requires="p14">
      <p:transition spd="slow" p14:dur="1500">
        <p:fade/>
      </p:transition>
    </mc:Choice>
    <mc:Fallback>
      <p:transition spd="slow">
        <p:fade/>
      </p:transition>
    </mc:Fallback>
  </mc:AlternateContent>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23" presetSubtype="16">
                                  <p:stCondLst>
                                    <p:cond delay="0"/>
                                  </p:stCondLst>
                                  <p:childTnLst>
                                    <p:set>
                                      <p:cBhvr>
                                        <p:cTn dur="1" fill="hold">
                                          <p:stCondLst>
                                            <p:cond delay="0"/>
                                          </p:stCondLst>
                                        </p:cTn>
                                        <p:tgtEl>
                                          <p:spTgt spid="117"/>
                                        </p:tgtEl>
                                        <p:attrNameLst>
                                          <p:attrName>style.visibility</p:attrName>
                                        </p:attrNameLst>
                                      </p:cBhvr>
                                      <p:to>
                                        <p:strVal val="visible"/>
                                      </p:to>
                                    </p:set>
                                    <p:anim calcmode="lin" valueType="num">
                                      <p:cBhvr additive="base">
                                        <p:cTn dur="1000"/>
                                        <p:tgtEl>
                                          <p:spTgt spid="117"/>
                                        </p:tgtEl>
                                        <p:attrNameLst>
                                          <p:attrName>ppt_w</p:attrName>
                                        </p:attrNameLst>
                                      </p:cBhvr>
                                      <p:tavLst>
                                        <p:tav fmla="" tm="0">
                                          <p:val>
                                            <p:strVal val="0"/>
                                          </p:val>
                                        </p:tav>
                                        <p:tav fmla="" tm="100000">
                                          <p:val>
                                            <p:strVal val="#ppt_w"/>
                                          </p:val>
                                        </p:tav>
                                      </p:tavLst>
                                    </p:anim>
                                    <p:anim calcmode="lin" valueType="num">
                                      <p:cBhvr additive="base">
                                        <p:cTn dur="1000"/>
                                        <p:tgtEl>
                                          <p:spTgt spid="117"/>
                                        </p:tgtEl>
                                        <p:attrNameLst>
                                          <p:attrName>ppt_h</p:attrName>
                                        </p:attrNameLst>
                                      </p:cBhvr>
                                      <p:tavLst>
                                        <p:tav fmla="" tm="0">
                                          <p:val>
                                            <p:strVal val="0"/>
                                          </p:val>
                                        </p:tav>
                                        <p:tav fmla="" tm="100000">
                                          <p:val>
                                            <p:strVal val="#ppt_h"/>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16"/>
                                        </p:tgtEl>
                                        <p:attrNameLst>
                                          <p:attrName>style.visibility</p:attrName>
                                        </p:attrNameLst>
                                      </p:cBhvr>
                                      <p:to>
                                        <p:strVal val="visible"/>
                                      </p:to>
                                    </p:set>
                                    <p:animEffect filter="fade" transition="in">
                                      <p:cBhvr>
                                        <p:cTn dur="1000"/>
                                        <p:tgtEl>
                                          <p:spTgt spid="116"/>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23" presetSubtype="16">
                                  <p:stCondLst>
                                    <p:cond delay="0"/>
                                  </p:stCondLst>
                                  <p:childTnLst>
                                    <p:set>
                                      <p:cBhvr>
                                        <p:cTn dur="1" fill="hold">
                                          <p:stCondLst>
                                            <p:cond delay="0"/>
                                          </p:stCondLst>
                                        </p:cTn>
                                        <p:tgtEl>
                                          <p:spTgt spid="115"/>
                                        </p:tgtEl>
                                        <p:attrNameLst>
                                          <p:attrName>style.visibility</p:attrName>
                                        </p:attrNameLst>
                                      </p:cBhvr>
                                      <p:to>
                                        <p:strVal val="visible"/>
                                      </p:to>
                                    </p:set>
                                    <p:anim calcmode="lin" valueType="num">
                                      <p:cBhvr additive="base">
                                        <p:cTn dur="1000"/>
                                        <p:tgtEl>
                                          <p:spTgt spid="115"/>
                                        </p:tgtEl>
                                        <p:attrNameLst>
                                          <p:attrName>ppt_w</p:attrName>
                                        </p:attrNameLst>
                                      </p:cBhvr>
                                      <p:tavLst>
                                        <p:tav fmla="" tm="0">
                                          <p:val>
                                            <p:strVal val="0"/>
                                          </p:val>
                                        </p:tav>
                                        <p:tav fmla="" tm="100000">
                                          <p:val>
                                            <p:strVal val="#ppt_w"/>
                                          </p:val>
                                        </p:tav>
                                      </p:tavLst>
                                    </p:anim>
                                    <p:anim calcmode="lin" valueType="num">
                                      <p:cBhvr additive="base">
                                        <p:cTn dur="1000"/>
                                        <p:tgtEl>
                                          <p:spTgt spid="115"/>
                                        </p:tgtEl>
                                        <p:attrNameLst>
                                          <p:attrName>ppt_h</p:attrName>
                                        </p:attrNameLst>
                                      </p:cBhvr>
                                      <p:tavLst>
                                        <p:tav fmla="" tm="0">
                                          <p:val>
                                            <p:strVal val="0"/>
                                          </p:val>
                                        </p:tav>
                                        <p:tav fmla="" tm="100000">
                                          <p:val>
                                            <p:strVal val="#ppt_h"/>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14"/>
                                        </p:tgtEl>
                                        <p:attrNameLst>
                                          <p:attrName>style.visibility</p:attrName>
                                        </p:attrNameLst>
                                      </p:cBhvr>
                                      <p:to>
                                        <p:strVal val="visible"/>
                                      </p:to>
                                    </p:set>
                                    <p:animEffect filter="fade" transition="in">
                                      <p:cBhvr>
                                        <p:cTn dur="1000"/>
                                        <p:tgtEl>
                                          <p:spTgt spid="114"/>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23" presetSubtype="16">
                                  <p:stCondLst>
                                    <p:cond delay="0"/>
                                  </p:stCondLst>
                                  <p:childTnLst>
                                    <p:set>
                                      <p:cBhvr>
                                        <p:cTn dur="1" fill="hold">
                                          <p:stCondLst>
                                            <p:cond delay="0"/>
                                          </p:stCondLst>
                                        </p:cTn>
                                        <p:tgtEl>
                                          <p:spTgt spid="113"/>
                                        </p:tgtEl>
                                        <p:attrNameLst>
                                          <p:attrName>style.visibility</p:attrName>
                                        </p:attrNameLst>
                                      </p:cBhvr>
                                      <p:to>
                                        <p:strVal val="visible"/>
                                      </p:to>
                                    </p:set>
                                    <p:anim calcmode="lin" valueType="num">
                                      <p:cBhvr additive="base">
                                        <p:cTn dur="1000"/>
                                        <p:tgtEl>
                                          <p:spTgt spid="113"/>
                                        </p:tgtEl>
                                        <p:attrNameLst>
                                          <p:attrName>ppt_w</p:attrName>
                                        </p:attrNameLst>
                                      </p:cBhvr>
                                      <p:tavLst>
                                        <p:tav fmla="" tm="0">
                                          <p:val>
                                            <p:strVal val="0"/>
                                          </p:val>
                                        </p:tav>
                                        <p:tav fmla="" tm="100000">
                                          <p:val>
                                            <p:strVal val="#ppt_w"/>
                                          </p:val>
                                        </p:tav>
                                      </p:tavLst>
                                    </p:anim>
                                    <p:anim calcmode="lin" valueType="num">
                                      <p:cBhvr additive="base">
                                        <p:cTn dur="1000"/>
                                        <p:tgtEl>
                                          <p:spTgt spid="113"/>
                                        </p:tgtEl>
                                        <p:attrNameLst>
                                          <p:attrName>ppt_h</p:attrName>
                                        </p:attrNameLst>
                                      </p:cBhvr>
                                      <p:tavLst>
                                        <p:tav fmla="" tm="0">
                                          <p:val>
                                            <p:strVal val="0"/>
                                          </p:val>
                                        </p:tav>
                                        <p:tav fmla="" tm="100000">
                                          <p:val>
                                            <p:strVal val="#ppt_h"/>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3" presetSubtype="16">
                                  <p:stCondLst>
                                    <p:cond delay="0"/>
                                  </p:stCondLst>
                                  <p:childTnLst>
                                    <p:set>
                                      <p:cBhvr>
                                        <p:cTn dur="1" fill="hold">
                                          <p:stCondLst>
                                            <p:cond delay="0"/>
                                          </p:stCondLst>
                                        </p:cTn>
                                        <p:tgtEl>
                                          <p:spTgt spid="119"/>
                                        </p:tgtEl>
                                        <p:attrNameLst>
                                          <p:attrName>style.visibility</p:attrName>
                                        </p:attrNameLst>
                                      </p:cBhvr>
                                      <p:to>
                                        <p:strVal val="visible"/>
                                      </p:to>
                                    </p:set>
                                    <p:anim calcmode="lin" valueType="num">
                                      <p:cBhvr additive="base">
                                        <p:cTn dur="1000"/>
                                        <p:tgtEl>
                                          <p:spTgt spid="119"/>
                                        </p:tgtEl>
                                        <p:attrNameLst>
                                          <p:attrName>ppt_w</p:attrName>
                                        </p:attrNameLst>
                                      </p:cBhvr>
                                      <p:tavLst>
                                        <p:tav fmla="" tm="0">
                                          <p:val>
                                            <p:strVal val="0"/>
                                          </p:val>
                                        </p:tav>
                                        <p:tav fmla="" tm="100000">
                                          <p:val>
                                            <p:strVal val="#ppt_w"/>
                                          </p:val>
                                        </p:tav>
                                      </p:tavLst>
                                    </p:anim>
                                    <p:anim calcmode="lin" valueType="num">
                                      <p:cBhvr additive="base">
                                        <p:cTn dur="1000"/>
                                        <p:tgtEl>
                                          <p:spTgt spid="119"/>
                                        </p:tgtEl>
                                        <p:attrNameLst>
                                          <p:attrName>ppt_h</p:attrName>
                                        </p:attrNameLst>
                                      </p:cBhvr>
                                      <p:tavLst>
                                        <p:tav fmla="" tm="0">
                                          <p:val>
                                            <p:strVal val="0"/>
                                          </p:val>
                                        </p:tav>
                                        <p:tav fmla="" tm="100000">
                                          <p:val>
                                            <p:strVal val="#ppt_h"/>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3" presetSubtype="16">
                                  <p:stCondLst>
                                    <p:cond delay="0"/>
                                  </p:stCondLst>
                                  <p:childTnLst>
                                    <p:set>
                                      <p:cBhvr>
                                        <p:cTn dur="1" fill="hold">
                                          <p:stCondLst>
                                            <p:cond delay="0"/>
                                          </p:stCondLst>
                                        </p:cTn>
                                        <p:tgtEl>
                                          <p:spTgt spid="118"/>
                                        </p:tgtEl>
                                        <p:attrNameLst>
                                          <p:attrName>style.visibility</p:attrName>
                                        </p:attrNameLst>
                                      </p:cBhvr>
                                      <p:to>
                                        <p:strVal val="visible"/>
                                      </p:to>
                                    </p:set>
                                    <p:anim calcmode="lin" valueType="num">
                                      <p:cBhvr additive="base">
                                        <p:cTn dur="1000"/>
                                        <p:tgtEl>
                                          <p:spTgt spid="118"/>
                                        </p:tgtEl>
                                        <p:attrNameLst>
                                          <p:attrName>ppt_w</p:attrName>
                                        </p:attrNameLst>
                                      </p:cBhvr>
                                      <p:tavLst>
                                        <p:tav fmla="" tm="0">
                                          <p:val>
                                            <p:strVal val="0"/>
                                          </p:val>
                                        </p:tav>
                                        <p:tav fmla="" tm="100000">
                                          <p:val>
                                            <p:strVal val="#ppt_w"/>
                                          </p:val>
                                        </p:tav>
                                      </p:tavLst>
                                    </p:anim>
                                    <p:anim calcmode="lin" valueType="num">
                                      <p:cBhvr additive="base">
                                        <p:cTn dur="1000"/>
                                        <p:tgtEl>
                                          <p:spTgt spid="118"/>
                                        </p:tgtEl>
                                        <p:attrNameLst>
                                          <p:attrName>ppt_h</p:attrName>
                                        </p:attrNameLst>
                                      </p:cBhvr>
                                      <p:tavLst>
                                        <p:tav fmla="" tm="0">
                                          <p:val>
                                            <p:strVal val="0"/>
                                          </p:val>
                                        </p:tav>
                                        <p:tav fmla="" tm="100000">
                                          <p:val>
                                            <p:strVal val="#ppt_h"/>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3" presetSubtype="16">
                                  <p:stCondLst>
                                    <p:cond delay="0"/>
                                  </p:stCondLst>
                                  <p:childTnLst>
                                    <p:set>
                                      <p:cBhvr>
                                        <p:cTn dur="1" fill="hold">
                                          <p:stCondLst>
                                            <p:cond delay="0"/>
                                          </p:stCondLst>
                                        </p:cTn>
                                        <p:tgtEl>
                                          <p:spTgt spid="120"/>
                                        </p:tgtEl>
                                        <p:attrNameLst>
                                          <p:attrName>style.visibility</p:attrName>
                                        </p:attrNameLst>
                                      </p:cBhvr>
                                      <p:to>
                                        <p:strVal val="visible"/>
                                      </p:to>
                                    </p:set>
                                    <p:anim calcmode="lin" valueType="num">
                                      <p:cBhvr additive="base">
                                        <p:cTn dur="1000"/>
                                        <p:tgtEl>
                                          <p:spTgt spid="120"/>
                                        </p:tgtEl>
                                        <p:attrNameLst>
                                          <p:attrName>ppt_w</p:attrName>
                                        </p:attrNameLst>
                                      </p:cBhvr>
                                      <p:tavLst>
                                        <p:tav fmla="" tm="0">
                                          <p:val>
                                            <p:strVal val="0"/>
                                          </p:val>
                                        </p:tav>
                                        <p:tav fmla="" tm="100000">
                                          <p:val>
                                            <p:strVal val="#ppt_w"/>
                                          </p:val>
                                        </p:tav>
                                      </p:tavLst>
                                    </p:anim>
                                    <p:anim calcmode="lin" valueType="num">
                                      <p:cBhvr additive="base">
                                        <p:cTn dur="1000"/>
                                        <p:tgtEl>
                                          <p:spTgt spid="120"/>
                                        </p:tgtEl>
                                        <p:attrNameLst>
                                          <p:attrName>ppt_h</p:attrName>
                                        </p:attrNameLst>
                                      </p:cBhvr>
                                      <p:tavLst>
                                        <p:tav fmla="" tm="0">
                                          <p:val>
                                            <p:strVal val="0"/>
                                          </p:val>
                                        </p:tav>
                                        <p:tav fmla="" tm="100000">
                                          <p:val>
                                            <p:strVal val="#ppt_h"/>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DC7E04"/>
        </a:solidFill>
      </p:bgPr>
    </p:bg>
    <p:spTree>
      <p:nvGrpSpPr>
        <p:cNvPr id="125" name="Shape 125"/>
        <p:cNvGrpSpPr/>
        <p:nvPr/>
      </p:nvGrpSpPr>
      <p:grpSpPr>
        <a:xfrm>
          <a:off x="0" y="0"/>
          <a:ext cx="0" cy="0"/>
          <a:chOff x="0" y="0"/>
          <a:chExt cx="0" cy="0"/>
        </a:xfrm>
      </p:grpSpPr>
      <p:sp>
        <p:nvSpPr>
          <p:cNvPr id="126" name="Google Shape;126;p21"/>
          <p:cNvSpPr txBox="1"/>
          <p:nvPr>
            <p:ph type="title"/>
          </p:nvPr>
        </p:nvSpPr>
        <p:spPr>
          <a:xfrm>
            <a:off x="138525" y="108625"/>
            <a:ext cx="4979100" cy="579900"/>
          </a:xfrm>
          <a:prstGeom prst="rect">
            <a:avLst/>
          </a:prstGeom>
          <a:ln cap="flat" cmpd="sng" w="38100">
            <a:solidFill>
              <a:srgbClr val="6B3618"/>
            </a:solidFill>
            <a:prstDash val="dashDot"/>
            <a:round/>
            <a:headEnd len="sm" w="sm" type="none"/>
            <a:tailEnd len="sm" w="sm" type="none"/>
          </a:ln>
        </p:spPr>
        <p:txBody>
          <a:bodyPr anchorCtr="0" anchor="t" bIns="91425" lIns="91425" spcFirstLastPara="1" rIns="91425" wrap="square" tIns="91425">
            <a:normAutofit/>
          </a:bodyPr>
          <a:lstStyle/>
          <a:p>
            <a:pPr indent="0" lvl="0" marL="0" rtl="0" algn="l">
              <a:lnSpc>
                <a:spcPct val="115000"/>
              </a:lnSpc>
              <a:spcBef>
                <a:spcPts val="0"/>
              </a:spcBef>
              <a:spcAft>
                <a:spcPts val="1200"/>
              </a:spcAft>
              <a:buClr>
                <a:schemeClr val="dk1"/>
              </a:buClr>
              <a:buSzPts val="1100"/>
              <a:buFont typeface="Arial"/>
              <a:buNone/>
            </a:pPr>
            <a:r>
              <a:rPr b="1" lang="en-GB" sz="2500">
                <a:solidFill>
                  <a:schemeClr val="lt1"/>
                </a:solidFill>
                <a:highlight>
                  <a:srgbClr val="DC7E04"/>
                </a:highlight>
              </a:rPr>
              <a:t> Corporate and property culture</a:t>
            </a:r>
            <a:endParaRPr b="1" sz="3500">
              <a:solidFill>
                <a:schemeClr val="lt1"/>
              </a:solidFill>
              <a:highlight>
                <a:srgbClr val="DC7E04"/>
              </a:highlight>
            </a:endParaRPr>
          </a:p>
        </p:txBody>
      </p:sp>
      <p:sp>
        <p:nvSpPr>
          <p:cNvPr id="127" name="Google Shape;127;p21"/>
          <p:cNvSpPr txBox="1"/>
          <p:nvPr>
            <p:ph idx="1" type="body"/>
          </p:nvPr>
        </p:nvSpPr>
        <p:spPr>
          <a:xfrm>
            <a:off x="138525" y="2571750"/>
            <a:ext cx="4880400" cy="2454300"/>
          </a:xfrm>
          <a:prstGeom prst="rect">
            <a:avLst/>
          </a:prstGeom>
          <a:ln cap="flat" cmpd="sng" w="38100">
            <a:solidFill>
              <a:srgbClr val="6B3618"/>
            </a:solidFill>
            <a:prstDash val="dashDot"/>
            <a:round/>
            <a:headEnd len="sm" w="sm" type="none"/>
            <a:tailEnd len="sm" w="sm" type="none"/>
          </a:ln>
        </p:spPr>
        <p:txBody>
          <a:bodyPr anchorCtr="0" anchor="t" bIns="91425" lIns="91425" spcFirstLastPara="1" rIns="91425" wrap="square" tIns="91425">
            <a:noAutofit/>
          </a:bodyPr>
          <a:lstStyle/>
          <a:p>
            <a:pPr indent="-325437" lvl="0" marL="457200" rtl="0" algn="l">
              <a:lnSpc>
                <a:spcPct val="105000"/>
              </a:lnSpc>
              <a:spcBef>
                <a:spcPts val="0"/>
              </a:spcBef>
              <a:spcAft>
                <a:spcPts val="0"/>
              </a:spcAft>
              <a:buClr>
                <a:schemeClr val="lt1"/>
              </a:buClr>
              <a:buSzPts val="1525"/>
              <a:buChar char="●"/>
            </a:pPr>
            <a:r>
              <a:rPr lang="en-GB" sz="1243">
                <a:solidFill>
                  <a:schemeClr val="lt1"/>
                </a:solidFill>
                <a:highlight>
                  <a:srgbClr val="DC7E04"/>
                </a:highlight>
              </a:rPr>
              <a:t>Create a nurturing, inclusive atmosphere that prioritizes growth and teamwork.</a:t>
            </a:r>
            <a:endParaRPr sz="1243">
              <a:solidFill>
                <a:schemeClr val="lt1"/>
              </a:solidFill>
              <a:highlight>
                <a:srgbClr val="DC7E04"/>
              </a:highlight>
            </a:endParaRPr>
          </a:p>
          <a:p>
            <a:pPr indent="-325437" lvl="0" marL="457200" rtl="0" algn="l">
              <a:lnSpc>
                <a:spcPct val="105000"/>
              </a:lnSpc>
              <a:spcBef>
                <a:spcPts val="0"/>
              </a:spcBef>
              <a:spcAft>
                <a:spcPts val="0"/>
              </a:spcAft>
              <a:buClr>
                <a:schemeClr val="lt1"/>
              </a:buClr>
              <a:buSzPts val="1525"/>
              <a:buChar char="●"/>
            </a:pPr>
            <a:r>
              <a:rPr lang="en-GB" sz="1243">
                <a:solidFill>
                  <a:schemeClr val="lt1"/>
                </a:solidFill>
                <a:highlight>
                  <a:srgbClr val="DC7E04"/>
                </a:highlight>
              </a:rPr>
              <a:t>Embrace the local culture and actively participate in the Swansea community.</a:t>
            </a:r>
            <a:endParaRPr sz="1243">
              <a:solidFill>
                <a:schemeClr val="lt1"/>
              </a:solidFill>
              <a:highlight>
                <a:srgbClr val="DC7E04"/>
              </a:highlight>
            </a:endParaRPr>
          </a:p>
          <a:p>
            <a:pPr indent="-325437" lvl="0" marL="457200" rtl="0" algn="l">
              <a:lnSpc>
                <a:spcPct val="105000"/>
              </a:lnSpc>
              <a:spcBef>
                <a:spcPts val="0"/>
              </a:spcBef>
              <a:spcAft>
                <a:spcPts val="0"/>
              </a:spcAft>
              <a:buClr>
                <a:schemeClr val="lt1"/>
              </a:buClr>
              <a:buSzPts val="1525"/>
              <a:buChar char="●"/>
            </a:pPr>
            <a:r>
              <a:rPr lang="en-GB" sz="1243">
                <a:solidFill>
                  <a:schemeClr val="lt1"/>
                </a:solidFill>
                <a:highlight>
                  <a:srgbClr val="DC7E04"/>
                </a:highlight>
              </a:rPr>
              <a:t>Maintain high standards of ethics, integrity, sustainability, and transparency in everything we do.</a:t>
            </a:r>
            <a:endParaRPr sz="1243">
              <a:solidFill>
                <a:schemeClr val="lt1"/>
              </a:solidFill>
              <a:highlight>
                <a:srgbClr val="DC7E04"/>
              </a:highlight>
            </a:endParaRPr>
          </a:p>
          <a:p>
            <a:pPr indent="-325437" lvl="0" marL="457200" rtl="0" algn="l">
              <a:lnSpc>
                <a:spcPct val="105000"/>
              </a:lnSpc>
              <a:spcBef>
                <a:spcPts val="0"/>
              </a:spcBef>
              <a:spcAft>
                <a:spcPts val="0"/>
              </a:spcAft>
              <a:buClr>
                <a:schemeClr val="lt1"/>
              </a:buClr>
              <a:buSzPts val="1525"/>
              <a:buChar char="●"/>
            </a:pPr>
            <a:r>
              <a:rPr lang="en-GB" sz="1243">
                <a:solidFill>
                  <a:schemeClr val="lt1"/>
                </a:solidFill>
                <a:highlight>
                  <a:srgbClr val="DC7E04"/>
                </a:highlight>
              </a:rPr>
              <a:t>Foster a culture of continuous learning, creativity, and innovation at all levels of the organization.</a:t>
            </a:r>
            <a:endParaRPr sz="1243">
              <a:solidFill>
                <a:schemeClr val="lt1"/>
              </a:solidFill>
              <a:highlight>
                <a:srgbClr val="DC7E04"/>
              </a:highlight>
            </a:endParaRPr>
          </a:p>
          <a:p>
            <a:pPr indent="-307578" lvl="0" marL="457200" rtl="0" algn="l">
              <a:lnSpc>
                <a:spcPct val="105000"/>
              </a:lnSpc>
              <a:spcBef>
                <a:spcPts val="0"/>
              </a:spcBef>
              <a:spcAft>
                <a:spcPts val="0"/>
              </a:spcAft>
              <a:buClr>
                <a:schemeClr val="lt1"/>
              </a:buClr>
              <a:buSzPts val="1244"/>
              <a:buChar char="●"/>
            </a:pPr>
            <a:r>
              <a:rPr lang="en-GB" sz="1243">
                <a:solidFill>
                  <a:schemeClr val="lt1"/>
                </a:solidFill>
                <a:highlight>
                  <a:srgbClr val="DC7E04"/>
                </a:highlight>
              </a:rPr>
              <a:t>Motivate our staff to exceed guest expectations with a friendly approach and a focus on the little things that matter.</a:t>
            </a:r>
            <a:endParaRPr sz="1243">
              <a:solidFill>
                <a:schemeClr val="lt1"/>
              </a:solidFill>
              <a:highlight>
                <a:srgbClr val="DC7E04"/>
              </a:highlight>
            </a:endParaRPr>
          </a:p>
        </p:txBody>
      </p:sp>
      <p:pic>
        <p:nvPicPr>
          <p:cNvPr id="128" name="Google Shape;128;p21" title="ChatGPT Image May 6, 2025, 07_42_42 PM.png"/>
          <p:cNvPicPr preferRelativeResize="0"/>
          <p:nvPr/>
        </p:nvPicPr>
        <p:blipFill>
          <a:blip r:embed="rId3">
            <a:alphaModFix/>
          </a:blip>
          <a:stretch>
            <a:fillRect/>
          </a:stretch>
        </p:blipFill>
        <p:spPr>
          <a:xfrm>
            <a:off x="5209725" y="108625"/>
            <a:ext cx="3813251" cy="3813251"/>
          </a:xfrm>
          <a:prstGeom prst="rect">
            <a:avLst/>
          </a:prstGeom>
          <a:noFill/>
          <a:ln>
            <a:noFill/>
          </a:ln>
          <a:effectLst>
            <a:reflection blurRad="0" dir="5400000" dist="38100" endA="0" endPos="30000" fadeDir="5400012" kx="0" rotWithShape="0" algn="bl" stPos="0" sy="-100000" ky="0"/>
          </a:effectLst>
        </p:spPr>
      </p:pic>
      <p:pic>
        <p:nvPicPr>
          <p:cNvPr id="129" name="Google Shape;129;p21"/>
          <p:cNvPicPr preferRelativeResize="0"/>
          <p:nvPr/>
        </p:nvPicPr>
        <p:blipFill>
          <a:blip r:embed="rId4">
            <a:alphaModFix/>
          </a:blip>
          <a:stretch>
            <a:fillRect/>
          </a:stretch>
        </p:blipFill>
        <p:spPr>
          <a:xfrm>
            <a:off x="191650" y="833975"/>
            <a:ext cx="2305998" cy="1681575"/>
          </a:xfrm>
          <a:prstGeom prst="rect">
            <a:avLst/>
          </a:prstGeom>
          <a:noFill/>
          <a:ln>
            <a:noFill/>
          </a:ln>
        </p:spPr>
      </p:pic>
      <p:pic>
        <p:nvPicPr>
          <p:cNvPr id="130" name="Google Shape;130;p21"/>
          <p:cNvPicPr preferRelativeResize="0"/>
          <p:nvPr/>
        </p:nvPicPr>
        <p:blipFill>
          <a:blip r:embed="rId5">
            <a:alphaModFix/>
          </a:blip>
          <a:stretch>
            <a:fillRect/>
          </a:stretch>
        </p:blipFill>
        <p:spPr>
          <a:xfrm>
            <a:off x="2589750" y="744725"/>
            <a:ext cx="2527876" cy="1770826"/>
          </a:xfrm>
          <a:prstGeom prst="rect">
            <a:avLst/>
          </a:prstGeom>
          <a:noFill/>
          <a:ln>
            <a:noFill/>
          </a:ln>
        </p:spPr>
      </p:pic>
      <p:sp>
        <p:nvSpPr>
          <p:cNvPr id="131" name="Google Shape;131;p21"/>
          <p:cNvSpPr txBox="1"/>
          <p:nvPr/>
        </p:nvSpPr>
        <p:spPr>
          <a:xfrm>
            <a:off x="6861600" y="4230300"/>
            <a:ext cx="2161500" cy="7959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Clr>
                <a:schemeClr val="dk1"/>
              </a:buClr>
              <a:buSzPts val="1100"/>
              <a:buFont typeface="Arial"/>
              <a:buNone/>
            </a:pPr>
            <a:r>
              <a:rPr lang="en-GB" sz="1350">
                <a:solidFill>
                  <a:schemeClr val="lt1"/>
                </a:solidFill>
              </a:rPr>
              <a:t>(Tesone, 2022; O'Fallon &amp; Rutherford, 2020;Walker, 2020</a:t>
            </a:r>
            <a:endParaRPr sz="1800">
              <a:solidFill>
                <a:schemeClr val="lt1"/>
              </a:solidFill>
            </a:endParaRPr>
          </a:p>
        </p:txBody>
      </p:sp>
    </p:spTree>
  </p:cSld>
  <p:clrMapOvr>
    <a:masterClrMapping/>
  </p:clrMapOvr>
  <mc:AlternateContent>
    <mc:Choice Requires="p14">
      <p:transition spd="slow" p14:dur="1500">
        <p:fade/>
      </p:transition>
    </mc:Choice>
    <mc:Fallback>
      <p:transition spd="slow">
        <p:fade/>
      </p:transition>
    </mc:Fallback>
  </mc:AlternateContent>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26"/>
                                        </p:tgtEl>
                                        <p:attrNameLst>
                                          <p:attrName>style.visibility</p:attrName>
                                        </p:attrNameLst>
                                      </p:cBhvr>
                                      <p:to>
                                        <p:strVal val="visible"/>
                                      </p:to>
                                    </p:set>
                                    <p:animEffect filter="fade" transition="in">
                                      <p:cBhvr>
                                        <p:cTn dur="1000"/>
                                        <p:tgtEl>
                                          <p:spTgt spid="126"/>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23" presetSubtype="16">
                                  <p:stCondLst>
                                    <p:cond delay="0"/>
                                  </p:stCondLst>
                                  <p:childTnLst>
                                    <p:set>
                                      <p:cBhvr>
                                        <p:cTn dur="1" fill="hold">
                                          <p:stCondLst>
                                            <p:cond delay="0"/>
                                          </p:stCondLst>
                                        </p:cTn>
                                        <p:tgtEl>
                                          <p:spTgt spid="128"/>
                                        </p:tgtEl>
                                        <p:attrNameLst>
                                          <p:attrName>style.visibility</p:attrName>
                                        </p:attrNameLst>
                                      </p:cBhvr>
                                      <p:to>
                                        <p:strVal val="visible"/>
                                      </p:to>
                                    </p:set>
                                    <p:anim calcmode="lin" valueType="num">
                                      <p:cBhvr additive="base">
                                        <p:cTn dur="1000"/>
                                        <p:tgtEl>
                                          <p:spTgt spid="128"/>
                                        </p:tgtEl>
                                        <p:attrNameLst>
                                          <p:attrName>ppt_w</p:attrName>
                                        </p:attrNameLst>
                                      </p:cBhvr>
                                      <p:tavLst>
                                        <p:tav fmla="" tm="0">
                                          <p:val>
                                            <p:strVal val="0"/>
                                          </p:val>
                                        </p:tav>
                                        <p:tav fmla="" tm="100000">
                                          <p:val>
                                            <p:strVal val="#ppt_w"/>
                                          </p:val>
                                        </p:tav>
                                      </p:tavLst>
                                    </p:anim>
                                    <p:anim calcmode="lin" valueType="num">
                                      <p:cBhvr additive="base">
                                        <p:cTn dur="1000"/>
                                        <p:tgtEl>
                                          <p:spTgt spid="128"/>
                                        </p:tgtEl>
                                        <p:attrNameLst>
                                          <p:attrName>ppt_h</p:attrName>
                                        </p:attrNameLst>
                                      </p:cBhvr>
                                      <p:tavLst>
                                        <p:tav fmla="" tm="0">
                                          <p:val>
                                            <p:strVal val="0"/>
                                          </p:val>
                                        </p:tav>
                                        <p:tav fmla="" tm="100000">
                                          <p:val>
                                            <p:strVal val="#ppt_h"/>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29"/>
                                        </p:tgtEl>
                                        <p:attrNameLst>
                                          <p:attrName>style.visibility</p:attrName>
                                        </p:attrNameLst>
                                      </p:cBhvr>
                                      <p:to>
                                        <p:strVal val="visible"/>
                                      </p:to>
                                    </p:set>
                                    <p:animEffect filter="fade" transition="in">
                                      <p:cBhvr>
                                        <p:cTn dur="1000"/>
                                        <p:tgtEl>
                                          <p:spTgt spid="129"/>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30"/>
                                        </p:tgtEl>
                                        <p:attrNameLst>
                                          <p:attrName>style.visibility</p:attrName>
                                        </p:attrNameLst>
                                      </p:cBhvr>
                                      <p:to>
                                        <p:strVal val="visible"/>
                                      </p:to>
                                    </p:set>
                                    <p:animEffect filter="fade" transition="in">
                                      <p:cBhvr>
                                        <p:cTn dur="1000"/>
                                        <p:tgtEl>
                                          <p:spTgt spid="130"/>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23" presetSubtype="16">
                                  <p:stCondLst>
                                    <p:cond delay="0"/>
                                  </p:stCondLst>
                                  <p:childTnLst>
                                    <p:set>
                                      <p:cBhvr>
                                        <p:cTn dur="1" fill="hold">
                                          <p:stCondLst>
                                            <p:cond delay="0"/>
                                          </p:stCondLst>
                                        </p:cTn>
                                        <p:tgtEl>
                                          <p:spTgt spid="127"/>
                                        </p:tgtEl>
                                        <p:attrNameLst>
                                          <p:attrName>style.visibility</p:attrName>
                                        </p:attrNameLst>
                                      </p:cBhvr>
                                      <p:to>
                                        <p:strVal val="visible"/>
                                      </p:to>
                                    </p:set>
                                    <p:anim calcmode="lin" valueType="num">
                                      <p:cBhvr additive="base">
                                        <p:cTn dur="1000"/>
                                        <p:tgtEl>
                                          <p:spTgt spid="127"/>
                                        </p:tgtEl>
                                        <p:attrNameLst>
                                          <p:attrName>ppt_w</p:attrName>
                                        </p:attrNameLst>
                                      </p:cBhvr>
                                      <p:tavLst>
                                        <p:tav fmla="" tm="0">
                                          <p:val>
                                            <p:strVal val="0"/>
                                          </p:val>
                                        </p:tav>
                                        <p:tav fmla="" tm="100000">
                                          <p:val>
                                            <p:strVal val="#ppt_w"/>
                                          </p:val>
                                        </p:tav>
                                      </p:tavLst>
                                    </p:anim>
                                    <p:anim calcmode="lin" valueType="num">
                                      <p:cBhvr additive="base">
                                        <p:cTn dur="1000"/>
                                        <p:tgtEl>
                                          <p:spTgt spid="127"/>
                                        </p:tgtEl>
                                        <p:attrNameLst>
                                          <p:attrName>ppt_h</p:attrName>
                                        </p:attrNameLst>
                                      </p:cBhvr>
                                      <p:tavLst>
                                        <p:tav fmla="" tm="0">
                                          <p:val>
                                            <p:strVal val="0"/>
                                          </p:val>
                                        </p:tav>
                                        <p:tav fmla="" tm="100000">
                                          <p:val>
                                            <p:strVal val="#ppt_h"/>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4A86E8"/>
        </a:solidFill>
      </p:bgPr>
    </p:bg>
    <p:spTree>
      <p:nvGrpSpPr>
        <p:cNvPr id="135" name="Shape 135"/>
        <p:cNvGrpSpPr/>
        <p:nvPr/>
      </p:nvGrpSpPr>
      <p:grpSpPr>
        <a:xfrm>
          <a:off x="0" y="0"/>
          <a:ext cx="0" cy="0"/>
          <a:chOff x="0" y="0"/>
          <a:chExt cx="0" cy="0"/>
        </a:xfrm>
      </p:grpSpPr>
      <p:sp>
        <p:nvSpPr>
          <p:cNvPr id="136" name="Google Shape;136;p22"/>
          <p:cNvSpPr txBox="1"/>
          <p:nvPr>
            <p:ph type="title"/>
          </p:nvPr>
        </p:nvSpPr>
        <p:spPr>
          <a:xfrm>
            <a:off x="220375" y="216775"/>
            <a:ext cx="3726000" cy="572700"/>
          </a:xfrm>
          <a:prstGeom prst="rect">
            <a:avLst/>
          </a:prstGeom>
          <a:ln cap="flat" cmpd="sng" w="28575">
            <a:solidFill>
              <a:srgbClr val="000000"/>
            </a:solidFill>
            <a:prstDash val="lgDash"/>
            <a:round/>
            <a:headEnd len="sm" w="sm" type="none"/>
            <a:tailEnd len="sm" w="sm" type="none"/>
          </a:ln>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t>Challenges &amp; Obstacles</a:t>
            </a:r>
            <a:endParaRPr/>
          </a:p>
        </p:txBody>
      </p:sp>
      <p:sp>
        <p:nvSpPr>
          <p:cNvPr id="137" name="Google Shape;137;p22"/>
          <p:cNvSpPr txBox="1"/>
          <p:nvPr>
            <p:ph idx="1" type="body"/>
          </p:nvPr>
        </p:nvSpPr>
        <p:spPr>
          <a:xfrm>
            <a:off x="129100" y="1212100"/>
            <a:ext cx="6465300" cy="3416400"/>
          </a:xfrm>
          <a:prstGeom prst="rect">
            <a:avLst/>
          </a:prstGeom>
          <a:ln cap="flat" cmpd="sng" w="28575">
            <a:solidFill>
              <a:srgbClr val="000000"/>
            </a:solidFill>
            <a:prstDash val="dot"/>
            <a:round/>
            <a:headEnd len="sm" w="sm" type="none"/>
            <a:tailEnd len="sm" w="sm" type="none"/>
          </a:ln>
        </p:spPr>
        <p:txBody>
          <a:bodyPr anchorCtr="0" anchor="t" bIns="91425" lIns="91425" spcFirstLastPara="1" rIns="91425" wrap="square" tIns="91425">
            <a:normAutofit/>
          </a:bodyPr>
          <a:lstStyle/>
          <a:p>
            <a:pPr indent="0" lvl="0" marL="0" rtl="0" algn="l">
              <a:spcBef>
                <a:spcPts val="0"/>
              </a:spcBef>
              <a:spcAft>
                <a:spcPts val="0"/>
              </a:spcAft>
              <a:buNone/>
            </a:pPr>
            <a:r>
              <a:rPr lang="en-GB" sz="1100">
                <a:solidFill>
                  <a:schemeClr val="dk1"/>
                </a:solidFill>
              </a:rPr>
              <a:t>:</a:t>
            </a:r>
            <a:endParaRPr sz="1400">
              <a:solidFill>
                <a:schemeClr val="dk1"/>
              </a:solidFill>
            </a:endParaRPr>
          </a:p>
          <a:p>
            <a:pPr indent="0" lvl="0" marL="0" rtl="0" algn="l">
              <a:spcBef>
                <a:spcPts val="1200"/>
              </a:spcBef>
              <a:spcAft>
                <a:spcPts val="0"/>
              </a:spcAft>
              <a:buNone/>
            </a:pPr>
            <a:r>
              <a:rPr lang="en-GB" sz="1400">
                <a:solidFill>
                  <a:schemeClr val="dk1"/>
                </a:solidFill>
              </a:rPr>
              <a:t> Luxury hotel occupancy rates plummeted by 41.6 percentage points from February 2020, marking a 57% decrease in rooms booked.</a:t>
            </a:r>
            <a:r>
              <a:rPr lang="en-GB" sz="1400">
                <a:solidFill>
                  <a:srgbClr val="444444"/>
                </a:solidFill>
                <a:highlight>
                  <a:schemeClr val="accent1"/>
                </a:highlight>
                <a:latin typeface="Roboto"/>
                <a:ea typeface="Roboto"/>
                <a:cs typeface="Roboto"/>
                <a:sym typeface="Roboto"/>
              </a:rPr>
              <a:t> </a:t>
            </a:r>
            <a:r>
              <a:rPr lang="en-GB" sz="1400">
                <a:solidFill>
                  <a:schemeClr val="dk1"/>
                </a:solidFill>
                <a:highlight>
                  <a:schemeClr val="accent1"/>
                </a:highlight>
                <a:latin typeface="Times New Roman"/>
                <a:ea typeface="Times New Roman"/>
                <a:cs typeface="Times New Roman"/>
                <a:sym typeface="Times New Roman"/>
              </a:rPr>
              <a:t>(Sinclair, 2023)</a:t>
            </a:r>
            <a:endParaRPr sz="1400">
              <a:solidFill>
                <a:schemeClr val="dk1"/>
              </a:solidFill>
              <a:highlight>
                <a:schemeClr val="accent1"/>
              </a:highlight>
              <a:latin typeface="Times New Roman"/>
              <a:ea typeface="Times New Roman"/>
              <a:cs typeface="Times New Roman"/>
              <a:sym typeface="Times New Roman"/>
            </a:endParaRPr>
          </a:p>
          <a:p>
            <a:pPr indent="0" lvl="0" marL="0" rtl="0" algn="l">
              <a:spcBef>
                <a:spcPts val="1200"/>
              </a:spcBef>
              <a:spcAft>
                <a:spcPts val="0"/>
              </a:spcAft>
              <a:buNone/>
            </a:pPr>
            <a:r>
              <a:t/>
            </a:r>
            <a:endParaRPr sz="1400">
              <a:solidFill>
                <a:schemeClr val="dk1"/>
              </a:solidFill>
              <a:highlight>
                <a:schemeClr val="lt1"/>
              </a:highlight>
              <a:latin typeface="Times New Roman"/>
              <a:ea typeface="Times New Roman"/>
              <a:cs typeface="Times New Roman"/>
              <a:sym typeface="Times New Roman"/>
            </a:endParaRPr>
          </a:p>
          <a:p>
            <a:pPr indent="0" lvl="0" marL="0" rtl="0" algn="l">
              <a:spcBef>
                <a:spcPts val="1200"/>
              </a:spcBef>
              <a:spcAft>
                <a:spcPts val="0"/>
              </a:spcAft>
              <a:buNone/>
            </a:pPr>
            <a:r>
              <a:rPr lang="en-GB" sz="1400">
                <a:solidFill>
                  <a:schemeClr val="dk1"/>
                </a:solidFill>
              </a:rPr>
              <a:t>Luxury hotels, dependent on non-essential and professional travel, were more adversely impacted compared to economy hotels, which were more resilient during the crisis.</a:t>
            </a:r>
            <a:endParaRPr sz="1400">
              <a:solidFill>
                <a:schemeClr val="dk1"/>
              </a:solidFill>
            </a:endParaRPr>
          </a:p>
          <a:p>
            <a:pPr indent="0" lvl="0" marL="0" rtl="0" algn="l">
              <a:spcBef>
                <a:spcPts val="1200"/>
              </a:spcBef>
              <a:spcAft>
                <a:spcPts val="0"/>
              </a:spcAft>
              <a:buNone/>
            </a:pPr>
            <a:r>
              <a:t/>
            </a:r>
            <a:endParaRPr sz="1400">
              <a:solidFill>
                <a:schemeClr val="dk1"/>
              </a:solidFill>
            </a:endParaRPr>
          </a:p>
          <a:p>
            <a:pPr indent="0" lvl="0" marL="0" rtl="0" algn="l">
              <a:spcBef>
                <a:spcPts val="1200"/>
              </a:spcBef>
              <a:spcAft>
                <a:spcPts val="1200"/>
              </a:spcAft>
              <a:buNone/>
            </a:pPr>
            <a:r>
              <a:rPr lang="en-GB" sz="1400">
                <a:solidFill>
                  <a:schemeClr val="dk1"/>
                </a:solidFill>
              </a:rPr>
              <a:t>Forward thinking, and further staff training are all essential in Marina Suite’s progression during this challenging time.</a:t>
            </a:r>
            <a:endParaRPr sz="1400">
              <a:solidFill>
                <a:schemeClr val="dk1"/>
              </a:solidFill>
            </a:endParaRPr>
          </a:p>
        </p:txBody>
      </p:sp>
      <p:pic>
        <p:nvPicPr>
          <p:cNvPr id="138" name="Google Shape;138;p22"/>
          <p:cNvPicPr preferRelativeResize="0"/>
          <p:nvPr/>
        </p:nvPicPr>
        <p:blipFill>
          <a:blip r:embed="rId3">
            <a:alphaModFix/>
          </a:blip>
          <a:stretch>
            <a:fillRect/>
          </a:stretch>
        </p:blipFill>
        <p:spPr>
          <a:xfrm>
            <a:off x="6746800" y="104900"/>
            <a:ext cx="2244800" cy="2244800"/>
          </a:xfrm>
          <a:prstGeom prst="rect">
            <a:avLst/>
          </a:prstGeom>
          <a:noFill/>
          <a:ln>
            <a:noFill/>
          </a:ln>
        </p:spPr>
      </p:pic>
      <p:pic>
        <p:nvPicPr>
          <p:cNvPr id="139" name="Google Shape;139;p22"/>
          <p:cNvPicPr preferRelativeResize="0"/>
          <p:nvPr/>
        </p:nvPicPr>
        <p:blipFill>
          <a:blip r:embed="rId4">
            <a:alphaModFix/>
          </a:blip>
          <a:stretch>
            <a:fillRect/>
          </a:stretch>
        </p:blipFill>
        <p:spPr>
          <a:xfrm>
            <a:off x="6746800" y="2502100"/>
            <a:ext cx="2244800" cy="2244800"/>
          </a:xfrm>
          <a:prstGeom prst="rect">
            <a:avLst/>
          </a:prstGeom>
          <a:noFill/>
          <a:ln>
            <a:noFill/>
          </a:ln>
        </p:spPr>
      </p:pic>
    </p:spTree>
  </p:cSld>
  <p:clrMapOvr>
    <a:masterClrMapping/>
  </p:clrMapOvr>
  <mc:AlternateContent>
    <mc:Choice Requires="p14">
      <p:transition spd="med">
        <p14:flip dir="l"/>
      </p:transition>
    </mc:Choice>
    <mc:Fallback>
      <p:transition spd="med">
        <p:fade/>
      </p:transition>
    </mc:Fallback>
  </mc:AlternateContent>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2" presetSubtype="4">
                                  <p:stCondLst>
                                    <p:cond delay="0"/>
                                  </p:stCondLst>
                                  <p:childTnLst>
                                    <p:set>
                                      <p:cBhvr>
                                        <p:cTn dur="1" fill="hold">
                                          <p:stCondLst>
                                            <p:cond delay="0"/>
                                          </p:stCondLst>
                                        </p:cTn>
                                        <p:tgtEl>
                                          <p:spTgt spid="139"/>
                                        </p:tgtEl>
                                        <p:attrNameLst>
                                          <p:attrName>style.visibility</p:attrName>
                                        </p:attrNameLst>
                                      </p:cBhvr>
                                      <p:to>
                                        <p:strVal val="visible"/>
                                      </p:to>
                                    </p:set>
                                    <p:anim calcmode="lin" valueType="num">
                                      <p:cBhvr additive="base">
                                        <p:cTn dur="1000"/>
                                        <p:tgtEl>
                                          <p:spTgt spid="139"/>
                                        </p:tgtEl>
                                        <p:attrNameLst>
                                          <p:attrName>ppt_y</p:attrName>
                                        </p:attrNameLst>
                                      </p:cBhvr>
                                      <p:tavLst>
                                        <p:tav fmla="" tm="0">
                                          <p:val>
                                            <p:strVal val="#ppt_y+1"/>
                                          </p:val>
                                        </p:tav>
                                        <p:tav fmla="" tm="100000">
                                          <p:val>
                                            <p:strVal val="#ppt_y"/>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1">
                                  <p:stCondLst>
                                    <p:cond delay="0"/>
                                  </p:stCondLst>
                                  <p:childTnLst>
                                    <p:set>
                                      <p:cBhvr>
                                        <p:cTn dur="1" fill="hold">
                                          <p:stCondLst>
                                            <p:cond delay="0"/>
                                          </p:stCondLst>
                                        </p:cTn>
                                        <p:tgtEl>
                                          <p:spTgt spid="138"/>
                                        </p:tgtEl>
                                        <p:attrNameLst>
                                          <p:attrName>style.visibility</p:attrName>
                                        </p:attrNameLst>
                                      </p:cBhvr>
                                      <p:to>
                                        <p:strVal val="visible"/>
                                      </p:to>
                                    </p:set>
                                    <p:anim calcmode="lin" valueType="num">
                                      <p:cBhvr additive="base">
                                        <p:cTn dur="1000"/>
                                        <p:tgtEl>
                                          <p:spTgt spid="138"/>
                                        </p:tgtEl>
                                        <p:attrNameLst>
                                          <p:attrName>ppt_y</p:attrName>
                                        </p:attrNameLst>
                                      </p:cBhvr>
                                      <p:tavLst>
                                        <p:tav fmla="" tm="0">
                                          <p:val>
                                            <p:strVal val="#ppt_y-1"/>
                                          </p:val>
                                        </p:tav>
                                        <p:tav fmla="" tm="100000">
                                          <p:val>
                                            <p:strVal val="#ppt_y"/>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accent1"/>
        </a:solidFill>
      </p:bgPr>
    </p:bg>
    <p:spTree>
      <p:nvGrpSpPr>
        <p:cNvPr id="143" name="Shape 143"/>
        <p:cNvGrpSpPr/>
        <p:nvPr/>
      </p:nvGrpSpPr>
      <p:grpSpPr>
        <a:xfrm>
          <a:off x="0" y="0"/>
          <a:ext cx="0" cy="0"/>
          <a:chOff x="0" y="0"/>
          <a:chExt cx="0" cy="0"/>
        </a:xfrm>
      </p:grpSpPr>
      <p:sp>
        <p:nvSpPr>
          <p:cNvPr id="144" name="Google Shape;144;p23"/>
          <p:cNvSpPr txBox="1"/>
          <p:nvPr>
            <p:ph type="title"/>
          </p:nvPr>
        </p:nvSpPr>
        <p:spPr>
          <a:xfrm>
            <a:off x="0" y="106525"/>
            <a:ext cx="3763800" cy="572700"/>
          </a:xfrm>
          <a:prstGeom prst="rect">
            <a:avLst/>
          </a:prstGeom>
          <a:ln cap="flat" cmpd="sng" w="28575">
            <a:solidFill>
              <a:srgbClr val="000000"/>
            </a:solidFill>
            <a:prstDash val="lgDash"/>
            <a:round/>
            <a:headEnd len="sm" w="sm" type="none"/>
            <a:tailEnd len="sm" w="sm" type="none"/>
          </a:ln>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t>Challenges &amp; Obstacles</a:t>
            </a:r>
            <a:endParaRPr/>
          </a:p>
        </p:txBody>
      </p:sp>
      <p:sp>
        <p:nvSpPr>
          <p:cNvPr id="145" name="Google Shape;145;p23"/>
          <p:cNvSpPr txBox="1"/>
          <p:nvPr>
            <p:ph idx="1" type="body"/>
          </p:nvPr>
        </p:nvSpPr>
        <p:spPr>
          <a:xfrm>
            <a:off x="0" y="789450"/>
            <a:ext cx="6656100" cy="2162700"/>
          </a:xfrm>
          <a:prstGeom prst="rect">
            <a:avLst/>
          </a:prstGeom>
          <a:ln cap="flat" cmpd="sng" w="28575">
            <a:solidFill>
              <a:srgbClr val="000000"/>
            </a:solidFill>
            <a:prstDash val="dot"/>
            <a:round/>
            <a:headEnd len="sm" w="sm" type="none"/>
            <a:tailEnd len="sm" w="sm" type="none"/>
          </a:ln>
        </p:spPr>
        <p:txBody>
          <a:bodyPr anchorCtr="0" anchor="t" bIns="91425" lIns="91425" spcFirstLastPara="1" rIns="91425" wrap="square" tIns="91425">
            <a:normAutofit/>
          </a:bodyPr>
          <a:lstStyle/>
          <a:p>
            <a:pPr indent="0" lvl="0" marL="0" rtl="0" algn="l">
              <a:spcBef>
                <a:spcPts val="0"/>
              </a:spcBef>
              <a:spcAft>
                <a:spcPts val="0"/>
              </a:spcAft>
              <a:buNone/>
            </a:pPr>
            <a:r>
              <a:t/>
            </a:r>
            <a:endParaRPr sz="1400">
              <a:solidFill>
                <a:schemeClr val="dk1"/>
              </a:solidFill>
              <a:highlight>
                <a:srgbClr val="FFFFFF"/>
              </a:highlight>
              <a:latin typeface="Times New Roman"/>
              <a:ea typeface="Times New Roman"/>
              <a:cs typeface="Times New Roman"/>
              <a:sym typeface="Times New Roman"/>
            </a:endParaRPr>
          </a:p>
          <a:p>
            <a:pPr indent="0" lvl="0" marL="0" rtl="0" algn="l">
              <a:spcBef>
                <a:spcPts val="1200"/>
              </a:spcBef>
              <a:spcAft>
                <a:spcPts val="0"/>
              </a:spcAft>
              <a:buNone/>
            </a:pPr>
            <a:r>
              <a:rPr b="1" lang="en-GB" sz="1400">
                <a:solidFill>
                  <a:schemeClr val="dk1"/>
                </a:solidFill>
              </a:rPr>
              <a:t>Inflationary Pressures</a:t>
            </a:r>
            <a:r>
              <a:rPr lang="en-GB" sz="1400">
                <a:solidFill>
                  <a:schemeClr val="dk1"/>
                </a:solidFill>
              </a:rPr>
              <a:t>: The UK's inflation rate has risen to 3.3% in early 2025,                                                                                    surpassing the anticipated 2.5% for the quarter. </a:t>
            </a:r>
            <a:r>
              <a:rPr lang="en-GB" sz="1200">
                <a:solidFill>
                  <a:schemeClr val="dk1"/>
                </a:solidFill>
                <a:highlight>
                  <a:schemeClr val="accent1"/>
                </a:highlight>
                <a:latin typeface="Times New Roman"/>
                <a:ea typeface="Times New Roman"/>
                <a:cs typeface="Times New Roman"/>
                <a:sym typeface="Times New Roman"/>
              </a:rPr>
              <a:t>(Clark, 2022)</a:t>
            </a:r>
            <a:endParaRPr sz="1400">
              <a:solidFill>
                <a:schemeClr val="dk1"/>
              </a:solidFill>
              <a:highlight>
                <a:schemeClr val="accent1"/>
              </a:highlight>
            </a:endParaRPr>
          </a:p>
          <a:p>
            <a:pPr indent="0" lvl="0" marL="0" rtl="0" algn="l">
              <a:spcBef>
                <a:spcPts val="1200"/>
              </a:spcBef>
              <a:spcAft>
                <a:spcPts val="0"/>
              </a:spcAft>
              <a:buNone/>
            </a:pPr>
            <a:r>
              <a:t/>
            </a:r>
            <a:endParaRPr sz="1400">
              <a:solidFill>
                <a:schemeClr val="dk1"/>
              </a:solidFill>
            </a:endParaRPr>
          </a:p>
          <a:p>
            <a:pPr indent="0" lvl="0" marL="0" rtl="0" algn="l">
              <a:spcBef>
                <a:spcPts val="1200"/>
              </a:spcBef>
              <a:spcAft>
                <a:spcPts val="1200"/>
              </a:spcAft>
              <a:buNone/>
            </a:pPr>
            <a:r>
              <a:rPr b="1" lang="en-GB" sz="1400">
                <a:solidFill>
                  <a:schemeClr val="dk1"/>
                </a:solidFill>
              </a:rPr>
              <a:t>Job Losses</a:t>
            </a:r>
            <a:r>
              <a:rPr lang="en-GB" sz="1400">
                <a:solidFill>
                  <a:schemeClr val="dk1"/>
                </a:solidFill>
              </a:rPr>
              <a:t>: Approximately 58,000 jobs were lost in the accommodation and food                                                                                                                                                                         services sector between January 2024 and January 2025.</a:t>
            </a:r>
            <a:endParaRPr sz="1400">
              <a:solidFill>
                <a:schemeClr val="dk1"/>
              </a:solidFill>
            </a:endParaRPr>
          </a:p>
        </p:txBody>
      </p:sp>
      <p:pic>
        <p:nvPicPr>
          <p:cNvPr id="146" name="Google Shape;146;p23"/>
          <p:cNvPicPr preferRelativeResize="0"/>
          <p:nvPr/>
        </p:nvPicPr>
        <p:blipFill>
          <a:blip r:embed="rId3">
            <a:alphaModFix/>
          </a:blip>
          <a:stretch>
            <a:fillRect/>
          </a:stretch>
        </p:blipFill>
        <p:spPr>
          <a:xfrm>
            <a:off x="6830950" y="0"/>
            <a:ext cx="2313050" cy="2313050"/>
          </a:xfrm>
          <a:prstGeom prst="rect">
            <a:avLst/>
          </a:prstGeom>
          <a:noFill/>
          <a:ln>
            <a:noFill/>
          </a:ln>
        </p:spPr>
      </p:pic>
      <p:pic>
        <p:nvPicPr>
          <p:cNvPr id="147" name="Google Shape;147;p23"/>
          <p:cNvPicPr preferRelativeResize="0"/>
          <p:nvPr/>
        </p:nvPicPr>
        <p:blipFill>
          <a:blip r:embed="rId4">
            <a:alphaModFix/>
          </a:blip>
          <a:stretch>
            <a:fillRect/>
          </a:stretch>
        </p:blipFill>
        <p:spPr>
          <a:xfrm>
            <a:off x="433425" y="2952150"/>
            <a:ext cx="3966075" cy="2644050"/>
          </a:xfrm>
          <a:prstGeom prst="rect">
            <a:avLst/>
          </a:prstGeom>
          <a:noFill/>
          <a:ln>
            <a:noFill/>
          </a:ln>
        </p:spPr>
      </p:pic>
      <p:sp>
        <p:nvSpPr>
          <p:cNvPr id="148" name="Google Shape;148;p23"/>
          <p:cNvSpPr txBox="1"/>
          <p:nvPr/>
        </p:nvSpPr>
        <p:spPr>
          <a:xfrm>
            <a:off x="4799025" y="3570775"/>
            <a:ext cx="4033500" cy="1572600"/>
          </a:xfrm>
          <a:prstGeom prst="rect">
            <a:avLst/>
          </a:prstGeom>
          <a:noFill/>
          <a:ln cap="flat" cmpd="sng" w="28575">
            <a:solidFill>
              <a:srgbClr val="000000"/>
            </a:solidFill>
            <a:prstDash val="dot"/>
            <a:round/>
            <a:headEnd len="sm" w="sm" type="none"/>
            <a:tailEnd len="sm" w="sm" type="none"/>
          </a:ln>
        </p:spPr>
        <p:txBody>
          <a:bodyPr anchorCtr="0" anchor="t" bIns="91425" lIns="91425" spcFirstLastPara="1" rIns="91425" wrap="square" tIns="91425">
            <a:noAutofit/>
          </a:bodyPr>
          <a:lstStyle/>
          <a:p>
            <a:pPr indent="0" lvl="0" marL="0" rtl="0" algn="l">
              <a:lnSpc>
                <a:spcPct val="115000"/>
              </a:lnSpc>
              <a:spcBef>
                <a:spcPts val="0"/>
              </a:spcBef>
              <a:spcAft>
                <a:spcPts val="1200"/>
              </a:spcAft>
              <a:buClr>
                <a:schemeClr val="dk1"/>
              </a:buClr>
              <a:buSzPts val="1100"/>
              <a:buFont typeface="Arial"/>
              <a:buNone/>
            </a:pPr>
            <a:r>
              <a:rPr lang="en-GB">
                <a:solidFill>
                  <a:schemeClr val="dk1"/>
                </a:solidFill>
              </a:rPr>
              <a:t>Positives: More UK based holidays as overseas travel is out of budget for a lot of holiday-goers. </a:t>
            </a:r>
            <a:r>
              <a:rPr lang="en-GB">
                <a:solidFill>
                  <a:schemeClr val="dk1"/>
                </a:solidFill>
                <a:highlight>
                  <a:schemeClr val="lt1"/>
                </a:highlight>
                <a:latin typeface="Times New Roman"/>
                <a:ea typeface="Times New Roman"/>
                <a:cs typeface="Times New Roman"/>
                <a:sym typeface="Times New Roman"/>
              </a:rPr>
              <a:t> </a:t>
            </a:r>
            <a:r>
              <a:rPr lang="en-GB">
                <a:solidFill>
                  <a:schemeClr val="dk1"/>
                </a:solidFill>
                <a:highlight>
                  <a:schemeClr val="accent1"/>
                </a:highlight>
                <a:latin typeface="Times New Roman"/>
                <a:ea typeface="Times New Roman"/>
                <a:cs typeface="Times New Roman"/>
                <a:sym typeface="Times New Roman"/>
              </a:rPr>
              <a:t>(lichfields-co-uk.azurewebsites.net, n.d.)</a:t>
            </a:r>
            <a:endParaRPr>
              <a:solidFill>
                <a:schemeClr val="dk2"/>
              </a:solidFill>
              <a:highlight>
                <a:schemeClr val="accent1"/>
              </a:highlight>
            </a:endParaRPr>
          </a:p>
        </p:txBody>
      </p:sp>
    </p:spTree>
  </p:cSld>
  <p:clrMapOvr>
    <a:masterClrMapping/>
  </p:clrMapOvr>
  <mc:AlternateContent>
    <mc:Choice Requires="p14">
      <p:transition spd="med">
        <p14:flip dir="l"/>
      </p:transition>
    </mc:Choice>
    <mc:Fallback>
      <p:transition spd="med">
        <p:fade/>
      </p:transition>
    </mc:Fallback>
  </mc:AlternateContent>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2" presetSubtype="2">
                                  <p:stCondLst>
                                    <p:cond delay="0"/>
                                  </p:stCondLst>
                                  <p:childTnLst>
                                    <p:set>
                                      <p:cBhvr>
                                        <p:cTn dur="1" fill="hold">
                                          <p:stCondLst>
                                            <p:cond delay="0"/>
                                          </p:stCondLst>
                                        </p:cTn>
                                        <p:tgtEl>
                                          <p:spTgt spid="147"/>
                                        </p:tgtEl>
                                        <p:attrNameLst>
                                          <p:attrName>style.visibility</p:attrName>
                                        </p:attrNameLst>
                                      </p:cBhvr>
                                      <p:to>
                                        <p:strVal val="visible"/>
                                      </p:to>
                                    </p:set>
                                    <p:anim calcmode="lin" valueType="num">
                                      <p:cBhvr additive="base">
                                        <p:cTn dur="1000"/>
                                        <p:tgtEl>
                                          <p:spTgt spid="147"/>
                                        </p:tgtEl>
                                        <p:attrNameLst>
                                          <p:attrName>ppt_x</p:attrName>
                                        </p:attrNameLst>
                                      </p:cBhvr>
                                      <p:tavLst>
                                        <p:tav fmla="" tm="0">
                                          <p:val>
                                            <p:strVal val="#ppt_x+1"/>
                                          </p:val>
                                        </p:tav>
                                        <p:tav fmla="" tm="100000">
                                          <p:val>
                                            <p:strVal val="#ppt_x"/>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accent1"/>
        </a:solidFill>
      </p:bgPr>
    </p:bg>
    <p:spTree>
      <p:nvGrpSpPr>
        <p:cNvPr id="152" name="Shape 152"/>
        <p:cNvGrpSpPr/>
        <p:nvPr/>
      </p:nvGrpSpPr>
      <p:grpSpPr>
        <a:xfrm>
          <a:off x="0" y="0"/>
          <a:ext cx="0" cy="0"/>
          <a:chOff x="0" y="0"/>
          <a:chExt cx="0" cy="0"/>
        </a:xfrm>
      </p:grpSpPr>
      <p:sp>
        <p:nvSpPr>
          <p:cNvPr id="153" name="Google Shape;153;p24"/>
          <p:cNvSpPr txBox="1"/>
          <p:nvPr>
            <p:ph type="title"/>
          </p:nvPr>
        </p:nvSpPr>
        <p:spPr>
          <a:xfrm>
            <a:off x="98650" y="95025"/>
            <a:ext cx="3665100" cy="1345500"/>
          </a:xfrm>
          <a:prstGeom prst="rect">
            <a:avLst/>
          </a:prstGeom>
          <a:ln cap="flat" cmpd="sng" w="28575">
            <a:solidFill>
              <a:srgbClr val="000000"/>
            </a:solidFill>
            <a:prstDash val="lgDash"/>
            <a:round/>
            <a:headEnd len="sm" w="sm" type="none"/>
            <a:tailEnd len="sm" w="sm" type="none"/>
          </a:ln>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t>Adapting: Industry trends, new technology, guest expectations</a:t>
            </a:r>
            <a:endParaRPr/>
          </a:p>
        </p:txBody>
      </p:sp>
      <p:sp>
        <p:nvSpPr>
          <p:cNvPr id="154" name="Google Shape;154;p24"/>
          <p:cNvSpPr txBox="1"/>
          <p:nvPr>
            <p:ph idx="1" type="body"/>
          </p:nvPr>
        </p:nvSpPr>
        <p:spPr>
          <a:xfrm>
            <a:off x="189975" y="1654650"/>
            <a:ext cx="8520600" cy="2525100"/>
          </a:xfrm>
          <a:prstGeom prst="rect">
            <a:avLst/>
          </a:prstGeom>
          <a:ln cap="flat" cmpd="sng" w="28575">
            <a:solidFill>
              <a:srgbClr val="000000"/>
            </a:solidFill>
            <a:prstDash val="dot"/>
            <a:round/>
            <a:headEnd len="sm" w="sm" type="none"/>
            <a:tailEnd len="sm" w="sm" type="none"/>
          </a:ln>
        </p:spPr>
        <p:txBody>
          <a:bodyPr anchorCtr="0" anchor="t" bIns="91425" lIns="91425" spcFirstLastPara="1" rIns="91425" wrap="square" tIns="91425">
            <a:normAutofit/>
          </a:bodyPr>
          <a:lstStyle/>
          <a:p>
            <a:pPr indent="-330200" lvl="0" marL="457200" rtl="0" algn="l">
              <a:spcBef>
                <a:spcPts val="1200"/>
              </a:spcBef>
              <a:spcAft>
                <a:spcPts val="0"/>
              </a:spcAft>
              <a:buClr>
                <a:schemeClr val="dk1"/>
              </a:buClr>
              <a:buSzPts val="1600"/>
              <a:buChar char="-"/>
            </a:pPr>
            <a:r>
              <a:rPr lang="en-GB" sz="1600">
                <a:solidFill>
                  <a:schemeClr val="dk1"/>
                </a:solidFill>
              </a:rPr>
              <a:t>Recognize the shift towards technology, sustainability, and personalized guest experiences.</a:t>
            </a:r>
            <a:endParaRPr sz="1600">
              <a:solidFill>
                <a:schemeClr val="dk1"/>
              </a:solidFill>
            </a:endParaRPr>
          </a:p>
          <a:p>
            <a:pPr indent="-330200" lvl="0" marL="457200" rtl="0" algn="l">
              <a:spcBef>
                <a:spcPts val="0"/>
              </a:spcBef>
              <a:spcAft>
                <a:spcPts val="0"/>
              </a:spcAft>
              <a:buClr>
                <a:schemeClr val="dk1"/>
              </a:buClr>
              <a:buSzPts val="1600"/>
              <a:buChar char="-"/>
            </a:pPr>
            <a:r>
              <a:rPr lang="en-GB" sz="1600">
                <a:solidFill>
                  <a:schemeClr val="dk1"/>
                </a:solidFill>
              </a:rPr>
              <a:t>Adapt to these trends to meet evolving guest expectations.</a:t>
            </a:r>
            <a:endParaRPr sz="1600">
              <a:solidFill>
                <a:schemeClr val="dk1"/>
              </a:solidFill>
            </a:endParaRPr>
          </a:p>
          <a:p>
            <a:pPr indent="-330200" lvl="0" marL="457200" rtl="0" algn="l">
              <a:spcBef>
                <a:spcPts val="0"/>
              </a:spcBef>
              <a:spcAft>
                <a:spcPts val="0"/>
              </a:spcAft>
              <a:buClr>
                <a:schemeClr val="dk1"/>
              </a:buClr>
              <a:buSzPts val="1600"/>
              <a:buChar char="-"/>
            </a:pPr>
            <a:r>
              <a:rPr lang="en-GB" sz="1600">
                <a:solidFill>
                  <a:schemeClr val="dk1"/>
                </a:solidFill>
              </a:rPr>
              <a:t>Adopt paperless check-in processes to streamline guest arrivals.</a:t>
            </a:r>
            <a:endParaRPr sz="1600">
              <a:solidFill>
                <a:schemeClr val="dk1"/>
              </a:solidFill>
            </a:endParaRPr>
          </a:p>
          <a:p>
            <a:pPr indent="-330200" lvl="0" marL="457200" rtl="0" algn="l">
              <a:spcBef>
                <a:spcPts val="0"/>
              </a:spcBef>
              <a:spcAft>
                <a:spcPts val="0"/>
              </a:spcAft>
              <a:buClr>
                <a:schemeClr val="dk1"/>
              </a:buClr>
              <a:buSzPts val="1600"/>
              <a:buChar char="-"/>
            </a:pPr>
            <a:r>
              <a:rPr lang="en-GB" sz="1600">
                <a:solidFill>
                  <a:schemeClr val="dk1"/>
                </a:solidFill>
              </a:rPr>
              <a:t>Stay ahead of industry developments by embracing change and innovation.</a:t>
            </a:r>
            <a:endParaRPr sz="1600">
              <a:solidFill>
                <a:schemeClr val="dk1"/>
              </a:solidFill>
            </a:endParaRPr>
          </a:p>
          <a:p>
            <a:pPr indent="-330200" lvl="0" marL="457200" rtl="0" algn="l">
              <a:spcBef>
                <a:spcPts val="0"/>
              </a:spcBef>
              <a:spcAft>
                <a:spcPts val="0"/>
              </a:spcAft>
              <a:buClr>
                <a:schemeClr val="dk1"/>
              </a:buClr>
              <a:buSzPts val="1600"/>
              <a:buChar char="-"/>
            </a:pPr>
            <a:r>
              <a:rPr lang="en-GB" sz="1600">
                <a:solidFill>
                  <a:schemeClr val="dk1"/>
                </a:solidFill>
              </a:rPr>
              <a:t>Maintain a focus on delivering personalized and memorable guest experiences.</a:t>
            </a:r>
            <a:endParaRPr sz="1600">
              <a:solidFill>
                <a:schemeClr val="dk1"/>
              </a:solidFill>
            </a:endParaRPr>
          </a:p>
          <a:p>
            <a:pPr indent="-330200" lvl="0" marL="457200" rtl="0" algn="l">
              <a:lnSpc>
                <a:spcPct val="100000"/>
              </a:lnSpc>
              <a:spcBef>
                <a:spcPts val="0"/>
              </a:spcBef>
              <a:spcAft>
                <a:spcPts val="0"/>
              </a:spcAft>
              <a:buClr>
                <a:schemeClr val="dk1"/>
              </a:buClr>
              <a:buSzPts val="1600"/>
              <a:buChar char="-"/>
            </a:pPr>
            <a:r>
              <a:rPr lang="en-GB" sz="1200">
                <a:solidFill>
                  <a:schemeClr val="dk1"/>
                </a:solidFill>
                <a:highlight>
                  <a:schemeClr val="accent1"/>
                </a:highlight>
                <a:latin typeface="Times New Roman"/>
                <a:ea typeface="Times New Roman"/>
                <a:cs typeface="Times New Roman"/>
                <a:sym typeface="Times New Roman"/>
              </a:rPr>
              <a:t>(Swiss Education Group, 2025) </a:t>
            </a:r>
            <a:endParaRPr sz="1600">
              <a:solidFill>
                <a:schemeClr val="dk1"/>
              </a:solidFill>
              <a:highlight>
                <a:schemeClr val="accent1"/>
              </a:highlight>
            </a:endParaRPr>
          </a:p>
          <a:p>
            <a:pPr indent="0" lvl="0" marL="0" rtl="0" algn="l">
              <a:spcBef>
                <a:spcPts val="0"/>
              </a:spcBef>
              <a:spcAft>
                <a:spcPts val="1200"/>
              </a:spcAft>
              <a:buNone/>
            </a:pPr>
            <a:r>
              <a:t/>
            </a:r>
            <a:endParaRPr/>
          </a:p>
        </p:txBody>
      </p:sp>
      <p:pic>
        <p:nvPicPr>
          <p:cNvPr id="155" name="Google Shape;155;p24"/>
          <p:cNvPicPr preferRelativeResize="0"/>
          <p:nvPr/>
        </p:nvPicPr>
        <p:blipFill>
          <a:blip r:embed="rId3">
            <a:alphaModFix/>
          </a:blip>
          <a:stretch>
            <a:fillRect/>
          </a:stretch>
        </p:blipFill>
        <p:spPr>
          <a:xfrm>
            <a:off x="3885498" y="-60877"/>
            <a:ext cx="2854126" cy="1822475"/>
          </a:xfrm>
          <a:prstGeom prst="rect">
            <a:avLst/>
          </a:prstGeom>
          <a:noFill/>
          <a:ln>
            <a:noFill/>
          </a:ln>
        </p:spPr>
      </p:pic>
      <p:pic>
        <p:nvPicPr>
          <p:cNvPr id="156" name="Google Shape;156;p24"/>
          <p:cNvPicPr preferRelativeResize="0"/>
          <p:nvPr/>
        </p:nvPicPr>
        <p:blipFill>
          <a:blip r:embed="rId4">
            <a:alphaModFix/>
          </a:blip>
          <a:stretch>
            <a:fillRect/>
          </a:stretch>
        </p:blipFill>
        <p:spPr>
          <a:xfrm>
            <a:off x="6974673" y="86099"/>
            <a:ext cx="2026148" cy="1528526"/>
          </a:xfrm>
          <a:prstGeom prst="rect">
            <a:avLst/>
          </a:prstGeom>
          <a:noFill/>
          <a:ln>
            <a:noFill/>
          </a:ln>
        </p:spPr>
      </p:pic>
      <p:pic>
        <p:nvPicPr>
          <p:cNvPr id="157" name="Google Shape;157;p24"/>
          <p:cNvPicPr preferRelativeResize="0"/>
          <p:nvPr/>
        </p:nvPicPr>
        <p:blipFill>
          <a:blip r:embed="rId5">
            <a:alphaModFix/>
          </a:blip>
          <a:stretch>
            <a:fillRect/>
          </a:stretch>
        </p:blipFill>
        <p:spPr>
          <a:xfrm>
            <a:off x="7311747" y="3448800"/>
            <a:ext cx="1689075" cy="1694699"/>
          </a:xfrm>
          <a:prstGeom prst="rect">
            <a:avLst/>
          </a:prstGeom>
          <a:noFill/>
          <a:ln>
            <a:noFill/>
          </a:ln>
        </p:spPr>
      </p:pic>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accent1"/>
        </a:solidFill>
      </p:bgPr>
    </p:bg>
    <p:spTree>
      <p:nvGrpSpPr>
        <p:cNvPr id="161" name="Shape 161"/>
        <p:cNvGrpSpPr/>
        <p:nvPr/>
      </p:nvGrpSpPr>
      <p:grpSpPr>
        <a:xfrm>
          <a:off x="0" y="0"/>
          <a:ext cx="0" cy="0"/>
          <a:chOff x="0" y="0"/>
          <a:chExt cx="0" cy="0"/>
        </a:xfrm>
      </p:grpSpPr>
      <p:pic>
        <p:nvPicPr>
          <p:cNvPr id="162" name="Google Shape;162;p25"/>
          <p:cNvPicPr preferRelativeResize="0"/>
          <p:nvPr/>
        </p:nvPicPr>
        <p:blipFill>
          <a:blip r:embed="rId3">
            <a:alphaModFix/>
          </a:blip>
          <a:stretch>
            <a:fillRect/>
          </a:stretch>
        </p:blipFill>
        <p:spPr>
          <a:xfrm>
            <a:off x="6982802" y="-106525"/>
            <a:ext cx="2755130" cy="1855499"/>
          </a:xfrm>
          <a:prstGeom prst="rect">
            <a:avLst/>
          </a:prstGeom>
          <a:noFill/>
          <a:ln>
            <a:noFill/>
          </a:ln>
        </p:spPr>
      </p:pic>
      <p:sp>
        <p:nvSpPr>
          <p:cNvPr id="163" name="Google Shape;163;p25"/>
          <p:cNvSpPr txBox="1"/>
          <p:nvPr>
            <p:ph type="title"/>
          </p:nvPr>
        </p:nvSpPr>
        <p:spPr>
          <a:xfrm>
            <a:off x="2161200" y="882050"/>
            <a:ext cx="4821600" cy="572700"/>
          </a:xfrm>
          <a:prstGeom prst="rect">
            <a:avLst/>
          </a:prstGeom>
          <a:ln cap="flat" cmpd="sng" w="28575">
            <a:solidFill>
              <a:srgbClr val="000000"/>
            </a:solidFill>
            <a:prstDash val="lgDash"/>
            <a:round/>
            <a:headEnd len="sm" w="sm" type="none"/>
            <a:tailEnd len="sm" w="sm" type="none"/>
          </a:ln>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t>Sustainability &amp; New technology</a:t>
            </a:r>
            <a:endParaRPr/>
          </a:p>
        </p:txBody>
      </p:sp>
      <p:pic>
        <p:nvPicPr>
          <p:cNvPr id="164" name="Google Shape;164;p25"/>
          <p:cNvPicPr preferRelativeResize="0"/>
          <p:nvPr/>
        </p:nvPicPr>
        <p:blipFill>
          <a:blip r:embed="rId4">
            <a:alphaModFix/>
          </a:blip>
          <a:stretch>
            <a:fillRect/>
          </a:stretch>
        </p:blipFill>
        <p:spPr>
          <a:xfrm>
            <a:off x="-2" y="3310248"/>
            <a:ext cx="3121300" cy="2083425"/>
          </a:xfrm>
          <a:prstGeom prst="rect">
            <a:avLst/>
          </a:prstGeom>
          <a:noFill/>
          <a:ln>
            <a:noFill/>
          </a:ln>
        </p:spPr>
      </p:pic>
      <p:sp>
        <p:nvSpPr>
          <p:cNvPr id="165" name="Google Shape;165;p25"/>
          <p:cNvSpPr txBox="1"/>
          <p:nvPr>
            <p:ph idx="1" type="body"/>
          </p:nvPr>
        </p:nvSpPr>
        <p:spPr>
          <a:xfrm>
            <a:off x="1194800" y="1549375"/>
            <a:ext cx="6906600" cy="1855500"/>
          </a:xfrm>
          <a:prstGeom prst="rect">
            <a:avLst/>
          </a:prstGeom>
          <a:solidFill>
            <a:schemeClr val="accent1"/>
          </a:solidFill>
          <a:ln cap="flat" cmpd="sng" w="28575">
            <a:solidFill>
              <a:srgbClr val="000000"/>
            </a:solidFill>
            <a:prstDash val="dot"/>
            <a:round/>
            <a:headEnd len="sm" w="sm" type="none"/>
            <a:tailEnd len="sm" w="sm" type="none"/>
          </a:ln>
        </p:spPr>
        <p:txBody>
          <a:bodyPr anchorCtr="0" anchor="t" bIns="91425" lIns="91425" spcFirstLastPara="1" rIns="91425" wrap="square" tIns="91425">
            <a:normAutofit/>
          </a:bodyPr>
          <a:lstStyle/>
          <a:p>
            <a:pPr indent="0" lvl="0" marL="0" rtl="0" algn="ctr">
              <a:spcBef>
                <a:spcPts val="0"/>
              </a:spcBef>
              <a:spcAft>
                <a:spcPts val="0"/>
              </a:spcAft>
              <a:buNone/>
            </a:pPr>
            <a:r>
              <a:rPr lang="en-GB">
                <a:solidFill>
                  <a:schemeClr val="dk1"/>
                </a:solidFill>
              </a:rPr>
              <a:t>Provides refillable water bottles for staff.</a:t>
            </a:r>
            <a:endParaRPr>
              <a:solidFill>
                <a:schemeClr val="dk1"/>
              </a:solidFill>
            </a:endParaRPr>
          </a:p>
          <a:p>
            <a:pPr indent="0" lvl="0" marL="0" rtl="0" algn="ctr">
              <a:spcBef>
                <a:spcPts val="1200"/>
              </a:spcBef>
              <a:spcAft>
                <a:spcPts val="0"/>
              </a:spcAft>
              <a:buNone/>
            </a:pPr>
            <a:r>
              <a:rPr lang="en-GB">
                <a:solidFill>
                  <a:schemeClr val="dk1"/>
                </a:solidFill>
              </a:rPr>
              <a:t>Uses biodegradable materials for single-use containers.</a:t>
            </a:r>
            <a:endParaRPr>
              <a:solidFill>
                <a:schemeClr val="dk1"/>
              </a:solidFill>
            </a:endParaRPr>
          </a:p>
          <a:p>
            <a:pPr indent="0" lvl="0" marL="0" rtl="0" algn="ctr">
              <a:spcBef>
                <a:spcPts val="1200"/>
              </a:spcBef>
              <a:spcAft>
                <a:spcPts val="1200"/>
              </a:spcAft>
              <a:buNone/>
            </a:pPr>
            <a:r>
              <a:rPr lang="en-GB">
                <a:solidFill>
                  <a:schemeClr val="dk1"/>
                </a:solidFill>
              </a:rPr>
              <a:t>Eliminates paper usage by adopting digital communication and data collection systems. </a:t>
            </a:r>
            <a:r>
              <a:rPr lang="en-GB" sz="1200">
                <a:solidFill>
                  <a:schemeClr val="dk1"/>
                </a:solidFill>
              </a:rPr>
              <a:t>(GLOBAL OBI S.L, 2025)</a:t>
            </a:r>
            <a:endParaRPr>
              <a:solidFill>
                <a:schemeClr val="dk1"/>
              </a:solidFill>
            </a:endParaRPr>
          </a:p>
        </p:txBody>
      </p:sp>
      <p:pic>
        <p:nvPicPr>
          <p:cNvPr id="166" name="Google Shape;166;p25"/>
          <p:cNvPicPr preferRelativeResize="0"/>
          <p:nvPr/>
        </p:nvPicPr>
        <p:blipFill>
          <a:blip r:embed="rId5">
            <a:alphaModFix/>
          </a:blip>
          <a:stretch>
            <a:fillRect/>
          </a:stretch>
        </p:blipFill>
        <p:spPr>
          <a:xfrm>
            <a:off x="5707900" y="3499497"/>
            <a:ext cx="3436099" cy="1928300"/>
          </a:xfrm>
          <a:prstGeom prst="rect">
            <a:avLst/>
          </a:prstGeom>
          <a:noFill/>
          <a:ln>
            <a:noFill/>
          </a:ln>
        </p:spPr>
      </p:pic>
      <p:pic>
        <p:nvPicPr>
          <p:cNvPr id="167" name="Google Shape;167;p25"/>
          <p:cNvPicPr preferRelativeResize="0"/>
          <p:nvPr/>
        </p:nvPicPr>
        <p:blipFill rotWithShape="1">
          <a:blip r:embed="rId6">
            <a:alphaModFix/>
          </a:blip>
          <a:srcRect b="0" l="17458" r="12424" t="43490"/>
          <a:stretch/>
        </p:blipFill>
        <p:spPr>
          <a:xfrm>
            <a:off x="0" y="0"/>
            <a:ext cx="2785300" cy="801450"/>
          </a:xfrm>
          <a:prstGeom prst="rect">
            <a:avLst/>
          </a:prstGeom>
          <a:noFill/>
          <a:ln>
            <a:noFill/>
          </a:ln>
        </p:spPr>
      </p:pic>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67"/>
                                        </p:tgtEl>
                                        <p:attrNameLst>
                                          <p:attrName>style.visibility</p:attrName>
                                        </p:attrNameLst>
                                      </p:cBhvr>
                                      <p:to>
                                        <p:strVal val="visible"/>
                                      </p:to>
                                    </p:set>
                                    <p:animEffect filter="fade" transition="in">
                                      <p:cBhvr>
                                        <p:cTn dur="1000"/>
                                        <p:tgtEl>
                                          <p:spTgt spid="167"/>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62"/>
                                        </p:tgtEl>
                                        <p:attrNameLst>
                                          <p:attrName>style.visibility</p:attrName>
                                        </p:attrNameLst>
                                      </p:cBhvr>
                                      <p:to>
                                        <p:strVal val="visible"/>
                                      </p:to>
                                    </p:set>
                                    <p:animEffect filter="fade" transition="in">
                                      <p:cBhvr>
                                        <p:cTn dur="1000"/>
                                        <p:tgtEl>
                                          <p:spTgt spid="162"/>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64"/>
                                        </p:tgtEl>
                                        <p:attrNameLst>
                                          <p:attrName>style.visibility</p:attrName>
                                        </p:attrNameLst>
                                      </p:cBhvr>
                                      <p:to>
                                        <p:strVal val="visible"/>
                                      </p:to>
                                    </p:set>
                                    <p:animEffect filter="fade" transition="in">
                                      <p:cBhvr>
                                        <p:cTn dur="1000"/>
                                        <p:tgtEl>
                                          <p:spTgt spid="164"/>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66"/>
                                        </p:tgtEl>
                                        <p:attrNameLst>
                                          <p:attrName>style.visibility</p:attrName>
                                        </p:attrNameLst>
                                      </p:cBhvr>
                                      <p:to>
                                        <p:strVal val="visible"/>
                                      </p:to>
                                    </p:set>
                                    <p:animEffect filter="fade" transition="in">
                                      <p:cBhvr>
                                        <p:cTn dur="1000"/>
                                        <p:tgtEl>
                                          <p:spTgt spid="166"/>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accent1"/>
        </a:solidFill>
      </p:bgPr>
    </p:bg>
    <p:spTree>
      <p:nvGrpSpPr>
        <p:cNvPr id="171" name="Shape 171"/>
        <p:cNvGrpSpPr/>
        <p:nvPr/>
      </p:nvGrpSpPr>
      <p:grpSpPr>
        <a:xfrm>
          <a:off x="0" y="0"/>
          <a:ext cx="0" cy="0"/>
          <a:chOff x="0" y="0"/>
          <a:chExt cx="0" cy="0"/>
        </a:xfrm>
      </p:grpSpPr>
      <p:sp>
        <p:nvSpPr>
          <p:cNvPr id="172" name="Google Shape;172;p26"/>
          <p:cNvSpPr txBox="1"/>
          <p:nvPr>
            <p:ph type="title"/>
          </p:nvPr>
        </p:nvSpPr>
        <p:spPr>
          <a:xfrm>
            <a:off x="187675" y="110250"/>
            <a:ext cx="5037000" cy="572700"/>
          </a:xfrm>
          <a:prstGeom prst="rect">
            <a:avLst/>
          </a:prstGeom>
          <a:ln cap="flat" cmpd="sng" w="28575">
            <a:solidFill>
              <a:srgbClr val="000000"/>
            </a:solidFill>
            <a:prstDash val="lgDash"/>
            <a:round/>
            <a:headEnd len="sm" w="sm" type="none"/>
            <a:tailEnd len="sm" w="sm" type="none"/>
          </a:ln>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t>Staff training: Expected outcomes</a:t>
            </a:r>
            <a:endParaRPr/>
          </a:p>
        </p:txBody>
      </p:sp>
      <p:sp>
        <p:nvSpPr>
          <p:cNvPr id="173" name="Google Shape;173;p26"/>
          <p:cNvSpPr txBox="1"/>
          <p:nvPr>
            <p:ph idx="1" type="body"/>
          </p:nvPr>
        </p:nvSpPr>
        <p:spPr>
          <a:xfrm>
            <a:off x="3499025" y="1352225"/>
            <a:ext cx="5159700" cy="2707800"/>
          </a:xfrm>
          <a:prstGeom prst="rect">
            <a:avLst/>
          </a:prstGeom>
          <a:ln cap="flat" cmpd="sng" w="28575">
            <a:solidFill>
              <a:srgbClr val="000000"/>
            </a:solidFill>
            <a:prstDash val="dot"/>
            <a:round/>
            <a:headEnd len="sm" w="sm" type="none"/>
            <a:tailEnd len="sm" w="sm" type="none"/>
          </a:ln>
        </p:spPr>
        <p:txBody>
          <a:bodyPr anchorCtr="0" anchor="t" bIns="91425" lIns="91425" spcFirstLastPara="1" rIns="91425" wrap="square" tIns="91425">
            <a:normAutofit fontScale="77500" lnSpcReduction="20000"/>
          </a:bodyPr>
          <a:lstStyle/>
          <a:p>
            <a:pPr indent="-332698" lvl="0" marL="457200" rtl="0" algn="l">
              <a:spcBef>
                <a:spcPts val="0"/>
              </a:spcBef>
              <a:spcAft>
                <a:spcPts val="0"/>
              </a:spcAft>
              <a:buClr>
                <a:schemeClr val="dk1"/>
              </a:buClr>
              <a:buSzPct val="100000"/>
              <a:buChar char="-"/>
            </a:pPr>
            <a:r>
              <a:rPr lang="en-GB" sz="2115">
                <a:solidFill>
                  <a:schemeClr val="dk1"/>
                </a:solidFill>
              </a:rPr>
              <a:t>Staff to exceed guest expectations</a:t>
            </a:r>
            <a:endParaRPr sz="2115">
              <a:solidFill>
                <a:schemeClr val="dk1"/>
              </a:solidFill>
            </a:endParaRPr>
          </a:p>
          <a:p>
            <a:pPr indent="-332698" lvl="0" marL="457200" rtl="0" algn="l">
              <a:spcBef>
                <a:spcPts val="0"/>
              </a:spcBef>
              <a:spcAft>
                <a:spcPts val="0"/>
              </a:spcAft>
              <a:buClr>
                <a:schemeClr val="dk1"/>
              </a:buClr>
              <a:buSzPct val="100000"/>
              <a:buChar char="-"/>
            </a:pPr>
            <a:r>
              <a:t/>
            </a:r>
            <a:endParaRPr sz="2115">
              <a:solidFill>
                <a:schemeClr val="dk1"/>
              </a:solidFill>
            </a:endParaRPr>
          </a:p>
          <a:p>
            <a:pPr indent="-332698" lvl="0" marL="457200" rtl="0" algn="l">
              <a:spcBef>
                <a:spcPts val="0"/>
              </a:spcBef>
              <a:spcAft>
                <a:spcPts val="0"/>
              </a:spcAft>
              <a:buClr>
                <a:schemeClr val="dk1"/>
              </a:buClr>
              <a:buSzPct val="100000"/>
              <a:buChar char="-"/>
            </a:pPr>
            <a:r>
              <a:rPr lang="en-GB" sz="2115">
                <a:solidFill>
                  <a:schemeClr val="dk1"/>
                </a:solidFill>
              </a:rPr>
              <a:t>‘Wow factor’ service delivered </a:t>
            </a:r>
            <a:r>
              <a:rPr lang="en-GB" sz="2115">
                <a:solidFill>
                  <a:schemeClr val="dk1"/>
                </a:solidFill>
              </a:rPr>
              <a:t>every time</a:t>
            </a:r>
            <a:endParaRPr sz="2115">
              <a:solidFill>
                <a:schemeClr val="dk1"/>
              </a:solidFill>
            </a:endParaRPr>
          </a:p>
          <a:p>
            <a:pPr indent="-332698" lvl="0" marL="457200" rtl="0" algn="l">
              <a:spcBef>
                <a:spcPts val="0"/>
              </a:spcBef>
              <a:spcAft>
                <a:spcPts val="0"/>
              </a:spcAft>
              <a:buClr>
                <a:schemeClr val="dk1"/>
              </a:buClr>
              <a:buSzPct val="100000"/>
              <a:buChar char="-"/>
            </a:pPr>
            <a:r>
              <a:t/>
            </a:r>
            <a:endParaRPr sz="2115">
              <a:solidFill>
                <a:schemeClr val="dk1"/>
              </a:solidFill>
            </a:endParaRPr>
          </a:p>
          <a:p>
            <a:pPr indent="-332698" lvl="0" marL="457200" rtl="0" algn="l">
              <a:spcBef>
                <a:spcPts val="0"/>
              </a:spcBef>
              <a:spcAft>
                <a:spcPts val="0"/>
              </a:spcAft>
              <a:buClr>
                <a:schemeClr val="dk1"/>
              </a:buClr>
              <a:buSzPct val="100000"/>
              <a:buChar char="-"/>
            </a:pPr>
            <a:r>
              <a:rPr lang="en-GB" sz="2115">
                <a:solidFill>
                  <a:schemeClr val="dk1"/>
                </a:solidFill>
              </a:rPr>
              <a:t>Increased guest loyalty</a:t>
            </a:r>
            <a:r>
              <a:rPr lang="en-GB" sz="2115">
                <a:solidFill>
                  <a:schemeClr val="dk1"/>
                </a:solidFill>
                <a:highlight>
                  <a:schemeClr val="accent1"/>
                </a:highlight>
              </a:rPr>
              <a:t> </a:t>
            </a:r>
            <a:r>
              <a:rPr lang="en-GB" sz="1200">
                <a:solidFill>
                  <a:schemeClr val="dk1"/>
                </a:solidFill>
                <a:highlight>
                  <a:schemeClr val="accent1"/>
                </a:highlight>
                <a:latin typeface="Times New Roman"/>
                <a:ea typeface="Times New Roman"/>
                <a:cs typeface="Times New Roman"/>
                <a:sym typeface="Times New Roman"/>
              </a:rPr>
              <a:t> (Depierraz, 2024) </a:t>
            </a:r>
            <a:endParaRPr sz="2115">
              <a:solidFill>
                <a:schemeClr val="dk1"/>
              </a:solidFill>
              <a:highlight>
                <a:schemeClr val="accent1"/>
              </a:highlight>
            </a:endParaRPr>
          </a:p>
          <a:p>
            <a:pPr indent="-332698" lvl="0" marL="457200" rtl="0" algn="l">
              <a:spcBef>
                <a:spcPts val="0"/>
              </a:spcBef>
              <a:spcAft>
                <a:spcPts val="0"/>
              </a:spcAft>
              <a:buClr>
                <a:schemeClr val="dk1"/>
              </a:buClr>
              <a:buSzPct val="100000"/>
              <a:buChar char="-"/>
            </a:pPr>
            <a:r>
              <a:t/>
            </a:r>
            <a:endParaRPr sz="2115">
              <a:solidFill>
                <a:schemeClr val="dk1"/>
              </a:solidFill>
            </a:endParaRPr>
          </a:p>
          <a:p>
            <a:pPr indent="-332698" lvl="0" marL="457200" rtl="0" algn="l">
              <a:spcBef>
                <a:spcPts val="0"/>
              </a:spcBef>
              <a:spcAft>
                <a:spcPts val="0"/>
              </a:spcAft>
              <a:buClr>
                <a:schemeClr val="dk1"/>
              </a:buClr>
              <a:buSzPct val="100000"/>
              <a:buChar char="-"/>
            </a:pPr>
            <a:r>
              <a:rPr lang="en-GB" sz="2115">
                <a:solidFill>
                  <a:schemeClr val="dk1"/>
                </a:solidFill>
              </a:rPr>
              <a:t>Improve employee morale</a:t>
            </a:r>
            <a:endParaRPr sz="2115">
              <a:solidFill>
                <a:schemeClr val="dk1"/>
              </a:solidFill>
            </a:endParaRPr>
          </a:p>
          <a:p>
            <a:pPr indent="-332698" lvl="0" marL="457200" rtl="0" algn="l">
              <a:spcBef>
                <a:spcPts val="0"/>
              </a:spcBef>
              <a:spcAft>
                <a:spcPts val="0"/>
              </a:spcAft>
              <a:buClr>
                <a:schemeClr val="dk1"/>
              </a:buClr>
              <a:buSzPct val="100000"/>
              <a:buChar char="-"/>
            </a:pPr>
            <a:r>
              <a:t/>
            </a:r>
            <a:endParaRPr sz="2115">
              <a:solidFill>
                <a:schemeClr val="dk1"/>
              </a:solidFill>
            </a:endParaRPr>
          </a:p>
          <a:p>
            <a:pPr indent="-332698" lvl="0" marL="457200" rtl="0" algn="l">
              <a:spcBef>
                <a:spcPts val="0"/>
              </a:spcBef>
              <a:spcAft>
                <a:spcPts val="0"/>
              </a:spcAft>
              <a:buClr>
                <a:schemeClr val="dk1"/>
              </a:buClr>
              <a:buSzPct val="100000"/>
              <a:buChar char="-"/>
            </a:pPr>
            <a:r>
              <a:rPr lang="en-GB" sz="2115">
                <a:solidFill>
                  <a:schemeClr val="dk1"/>
                </a:solidFill>
              </a:rPr>
              <a:t>Improve employee </a:t>
            </a:r>
            <a:r>
              <a:rPr lang="en-GB" sz="2115">
                <a:solidFill>
                  <a:schemeClr val="dk1"/>
                </a:solidFill>
              </a:rPr>
              <a:t>retention </a:t>
            </a:r>
            <a:r>
              <a:rPr lang="en-GB" sz="1200">
                <a:solidFill>
                  <a:schemeClr val="dk1"/>
                </a:solidFill>
                <a:highlight>
                  <a:schemeClr val="accent1"/>
                </a:highlight>
                <a:latin typeface="Times New Roman"/>
                <a:ea typeface="Times New Roman"/>
                <a:cs typeface="Times New Roman"/>
                <a:sym typeface="Times New Roman"/>
              </a:rPr>
              <a:t>(EHL, 2024) </a:t>
            </a:r>
            <a:endParaRPr sz="2115">
              <a:solidFill>
                <a:schemeClr val="dk1"/>
              </a:solidFill>
              <a:highlight>
                <a:schemeClr val="accent1"/>
              </a:highlight>
            </a:endParaRPr>
          </a:p>
          <a:p>
            <a:pPr indent="0" lvl="0" marL="457200" rtl="0" algn="l">
              <a:spcBef>
                <a:spcPts val="1200"/>
              </a:spcBef>
              <a:spcAft>
                <a:spcPts val="1200"/>
              </a:spcAft>
              <a:buNone/>
            </a:pPr>
            <a:r>
              <a:t/>
            </a:r>
            <a:endParaRPr/>
          </a:p>
        </p:txBody>
      </p:sp>
      <p:pic>
        <p:nvPicPr>
          <p:cNvPr id="174" name="Google Shape;174;p26" title="ChatGPT Image May 6, 2025, 07_42_42 PM.png"/>
          <p:cNvPicPr preferRelativeResize="0"/>
          <p:nvPr/>
        </p:nvPicPr>
        <p:blipFill>
          <a:blip r:embed="rId3">
            <a:alphaModFix/>
          </a:blip>
          <a:stretch>
            <a:fillRect/>
          </a:stretch>
        </p:blipFill>
        <p:spPr>
          <a:xfrm>
            <a:off x="187675" y="916075"/>
            <a:ext cx="3311350" cy="3311350"/>
          </a:xfrm>
          <a:prstGeom prst="rect">
            <a:avLst/>
          </a:prstGeom>
          <a:noFill/>
          <a:ln>
            <a:noFill/>
          </a:ln>
          <a:effectLst>
            <a:reflection blurRad="0" dir="5400000" dist="38100" endA="0" endPos="30000" fadeDir="5400012" kx="0" rotWithShape="0" algn="bl" stPos="0" sy="-100000" ky="0"/>
          </a:effectLst>
        </p:spPr>
      </p:pic>
      <p:pic>
        <p:nvPicPr>
          <p:cNvPr id="175" name="Google Shape;175;p26"/>
          <p:cNvPicPr preferRelativeResize="0"/>
          <p:nvPr/>
        </p:nvPicPr>
        <p:blipFill>
          <a:blip r:embed="rId4">
            <a:alphaModFix/>
          </a:blip>
          <a:stretch>
            <a:fillRect/>
          </a:stretch>
        </p:blipFill>
        <p:spPr>
          <a:xfrm>
            <a:off x="7212075" y="-228275"/>
            <a:ext cx="2053676" cy="2053676"/>
          </a:xfrm>
          <a:prstGeom prst="rect">
            <a:avLst/>
          </a:prstGeom>
          <a:noFill/>
          <a:ln>
            <a:noFill/>
          </a:ln>
        </p:spPr>
      </p:pic>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23" presetSubtype="16">
                                  <p:stCondLst>
                                    <p:cond delay="0"/>
                                  </p:stCondLst>
                                  <p:childTnLst>
                                    <p:set>
                                      <p:cBhvr>
                                        <p:cTn dur="1" fill="hold">
                                          <p:stCondLst>
                                            <p:cond delay="0"/>
                                          </p:stCondLst>
                                        </p:cTn>
                                        <p:tgtEl>
                                          <p:spTgt spid="174"/>
                                        </p:tgtEl>
                                        <p:attrNameLst>
                                          <p:attrName>style.visibility</p:attrName>
                                        </p:attrNameLst>
                                      </p:cBhvr>
                                      <p:to>
                                        <p:strVal val="visible"/>
                                      </p:to>
                                    </p:set>
                                    <p:anim calcmode="lin" valueType="num">
                                      <p:cBhvr additive="base">
                                        <p:cTn dur="1000"/>
                                        <p:tgtEl>
                                          <p:spTgt spid="174"/>
                                        </p:tgtEl>
                                        <p:attrNameLst>
                                          <p:attrName>ppt_w</p:attrName>
                                        </p:attrNameLst>
                                      </p:cBhvr>
                                      <p:tavLst>
                                        <p:tav fmla="" tm="0">
                                          <p:val>
                                            <p:strVal val="0"/>
                                          </p:val>
                                        </p:tav>
                                        <p:tav fmla="" tm="100000">
                                          <p:val>
                                            <p:strVal val="#ppt_w"/>
                                          </p:val>
                                        </p:tav>
                                      </p:tavLst>
                                    </p:anim>
                                    <p:anim calcmode="lin" valueType="num">
                                      <p:cBhvr additive="base">
                                        <p:cTn dur="1000"/>
                                        <p:tgtEl>
                                          <p:spTgt spid="174"/>
                                        </p:tgtEl>
                                        <p:attrNameLst>
                                          <p:attrName>ppt_h</p:attrName>
                                        </p:attrNameLst>
                                      </p:cBhvr>
                                      <p:tavLst>
                                        <p:tav fmla="" tm="0">
                                          <p:val>
                                            <p:strVal val="0"/>
                                          </p:val>
                                        </p:tav>
                                        <p:tav fmla="" tm="100000">
                                          <p:val>
                                            <p:strVal val="#ppt_h"/>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3" presetSubtype="16">
                                  <p:stCondLst>
                                    <p:cond delay="0"/>
                                  </p:stCondLst>
                                  <p:childTnLst>
                                    <p:set>
                                      <p:cBhvr>
                                        <p:cTn dur="1" fill="hold">
                                          <p:stCondLst>
                                            <p:cond delay="0"/>
                                          </p:stCondLst>
                                        </p:cTn>
                                        <p:tgtEl>
                                          <p:spTgt spid="175"/>
                                        </p:tgtEl>
                                        <p:attrNameLst>
                                          <p:attrName>style.visibility</p:attrName>
                                        </p:attrNameLst>
                                      </p:cBhvr>
                                      <p:to>
                                        <p:strVal val="visible"/>
                                      </p:to>
                                    </p:set>
                                    <p:anim calcmode="lin" valueType="num">
                                      <p:cBhvr additive="base">
                                        <p:cTn dur="1000"/>
                                        <p:tgtEl>
                                          <p:spTgt spid="175"/>
                                        </p:tgtEl>
                                        <p:attrNameLst>
                                          <p:attrName>ppt_w</p:attrName>
                                        </p:attrNameLst>
                                      </p:cBhvr>
                                      <p:tavLst>
                                        <p:tav fmla="" tm="0">
                                          <p:val>
                                            <p:strVal val="0"/>
                                          </p:val>
                                        </p:tav>
                                        <p:tav fmla="" tm="100000">
                                          <p:val>
                                            <p:strVal val="#ppt_w"/>
                                          </p:val>
                                        </p:tav>
                                      </p:tavLst>
                                    </p:anim>
                                    <p:anim calcmode="lin" valueType="num">
                                      <p:cBhvr additive="base">
                                        <p:cTn dur="1000"/>
                                        <p:tgtEl>
                                          <p:spTgt spid="175"/>
                                        </p:tgtEl>
                                        <p:attrNameLst>
                                          <p:attrName>ppt_h</p:attrName>
                                        </p:attrNameLst>
                                      </p:cBhvr>
                                      <p:tavLst>
                                        <p:tav fmla="" tm="0">
                                          <p:val>
                                            <p:strVal val="0"/>
                                          </p:val>
                                        </p:tav>
                                        <p:tav fmla="" tm="100000">
                                          <p:val>
                                            <p:strVal val="#ppt_h"/>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accent1"/>
        </a:solidFill>
      </p:bgPr>
    </p:bg>
    <p:spTree>
      <p:nvGrpSpPr>
        <p:cNvPr id="179" name="Shape 179"/>
        <p:cNvGrpSpPr/>
        <p:nvPr/>
      </p:nvGrpSpPr>
      <p:grpSpPr>
        <a:xfrm>
          <a:off x="0" y="0"/>
          <a:ext cx="0" cy="0"/>
          <a:chOff x="0" y="0"/>
          <a:chExt cx="0" cy="0"/>
        </a:xfrm>
      </p:grpSpPr>
      <p:sp>
        <p:nvSpPr>
          <p:cNvPr id="180" name="Google Shape;180;p27"/>
          <p:cNvSpPr txBox="1"/>
          <p:nvPr>
            <p:ph type="title"/>
          </p:nvPr>
        </p:nvSpPr>
        <p:spPr>
          <a:xfrm>
            <a:off x="189975" y="171100"/>
            <a:ext cx="3732300" cy="572700"/>
          </a:xfrm>
          <a:prstGeom prst="rect">
            <a:avLst/>
          </a:prstGeom>
          <a:ln cap="flat" cmpd="sng" w="28575">
            <a:solidFill>
              <a:srgbClr val="000000"/>
            </a:solidFill>
            <a:prstDash val="lgDash"/>
            <a:round/>
            <a:headEnd len="sm" w="sm" type="none"/>
            <a:tailEnd len="sm" w="sm" type="none"/>
          </a:ln>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t>Time to wrap things up…</a:t>
            </a:r>
            <a:endParaRPr/>
          </a:p>
        </p:txBody>
      </p:sp>
      <p:pic>
        <p:nvPicPr>
          <p:cNvPr id="181" name="Google Shape;181;p27"/>
          <p:cNvPicPr preferRelativeResize="0"/>
          <p:nvPr/>
        </p:nvPicPr>
        <p:blipFill>
          <a:blip r:embed="rId3">
            <a:alphaModFix/>
          </a:blip>
          <a:stretch>
            <a:fillRect/>
          </a:stretch>
        </p:blipFill>
        <p:spPr>
          <a:xfrm>
            <a:off x="311700" y="994475"/>
            <a:ext cx="3732399" cy="3732399"/>
          </a:xfrm>
          <a:prstGeom prst="rect">
            <a:avLst/>
          </a:prstGeom>
          <a:noFill/>
          <a:ln>
            <a:noFill/>
          </a:ln>
        </p:spPr>
      </p:pic>
      <p:pic>
        <p:nvPicPr>
          <p:cNvPr id="182" name="Google Shape;182;p27"/>
          <p:cNvPicPr preferRelativeResize="0"/>
          <p:nvPr/>
        </p:nvPicPr>
        <p:blipFill>
          <a:blip r:embed="rId4">
            <a:alphaModFix/>
          </a:blip>
          <a:stretch>
            <a:fillRect/>
          </a:stretch>
        </p:blipFill>
        <p:spPr>
          <a:xfrm>
            <a:off x="4920300" y="994475"/>
            <a:ext cx="3583250" cy="3732400"/>
          </a:xfrm>
          <a:prstGeom prst="rect">
            <a:avLst/>
          </a:prstGeom>
          <a:noFill/>
          <a:ln>
            <a:noFill/>
          </a:ln>
        </p:spPr>
      </p:pic>
    </p:spTree>
  </p:cSld>
  <p:clrMapOvr>
    <a:masterClrMapping/>
  </p:clrMapOvr>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accent1"/>
        </a:solidFill>
      </p:bgPr>
    </p:bg>
    <p:spTree>
      <p:nvGrpSpPr>
        <p:cNvPr id="186" name="Shape 186"/>
        <p:cNvGrpSpPr/>
        <p:nvPr/>
      </p:nvGrpSpPr>
      <p:grpSpPr>
        <a:xfrm>
          <a:off x="0" y="0"/>
          <a:ext cx="0" cy="0"/>
          <a:chOff x="0" y="0"/>
          <a:chExt cx="0" cy="0"/>
        </a:xfrm>
      </p:grpSpPr>
      <p:sp>
        <p:nvSpPr>
          <p:cNvPr id="187" name="Google Shape;187;p28"/>
          <p:cNvSpPr txBox="1"/>
          <p:nvPr>
            <p:ph type="title"/>
          </p:nvPr>
        </p:nvSpPr>
        <p:spPr>
          <a:xfrm>
            <a:off x="3332850" y="323300"/>
            <a:ext cx="2478300" cy="572700"/>
          </a:xfrm>
          <a:prstGeom prst="rect">
            <a:avLst/>
          </a:prstGeom>
          <a:ln cap="flat" cmpd="sng" w="28575">
            <a:solidFill>
              <a:srgbClr val="000000"/>
            </a:solidFill>
            <a:prstDash val="lgDash"/>
            <a:round/>
            <a:headEnd len="sm" w="sm" type="none"/>
            <a:tailEnd len="sm" w="sm" type="none"/>
          </a:ln>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t>Any questions?</a:t>
            </a:r>
            <a:endParaRPr/>
          </a:p>
        </p:txBody>
      </p:sp>
      <p:pic>
        <p:nvPicPr>
          <p:cNvPr id="188" name="Google Shape;188;p28"/>
          <p:cNvPicPr preferRelativeResize="0"/>
          <p:nvPr/>
        </p:nvPicPr>
        <p:blipFill>
          <a:blip r:embed="rId3">
            <a:alphaModFix/>
          </a:blip>
          <a:stretch>
            <a:fillRect/>
          </a:stretch>
        </p:blipFill>
        <p:spPr>
          <a:xfrm>
            <a:off x="1100671" y="896000"/>
            <a:ext cx="6942669" cy="4125775"/>
          </a:xfrm>
          <a:prstGeom prst="rect">
            <a:avLst/>
          </a:prstGeom>
          <a:noFill/>
          <a:ln>
            <a:noFill/>
          </a:ln>
        </p:spPr>
      </p:pic>
    </p:spTree>
  </p:cSld>
  <p:clrMapOvr>
    <a:masterClrMapping/>
  </p:clrMapOvr>
</p:sld>
</file>

<file path=ppt/slides/slide1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dk2"/>
        </a:solidFill>
      </p:bgPr>
    </p:bg>
    <p:spTree>
      <p:nvGrpSpPr>
        <p:cNvPr id="192" name="Shape 192"/>
        <p:cNvGrpSpPr/>
        <p:nvPr/>
      </p:nvGrpSpPr>
      <p:grpSpPr>
        <a:xfrm>
          <a:off x="0" y="0"/>
          <a:ext cx="0" cy="0"/>
          <a:chOff x="0" y="0"/>
          <a:chExt cx="0" cy="0"/>
        </a:xfrm>
      </p:grpSpPr>
      <p:sp>
        <p:nvSpPr>
          <p:cNvPr id="193" name="Google Shape;193;p29"/>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t> Caitlin’s References</a:t>
            </a:r>
            <a:endParaRPr/>
          </a:p>
        </p:txBody>
      </p:sp>
      <p:sp>
        <p:nvSpPr>
          <p:cNvPr id="194" name="Google Shape;194;p29"/>
          <p:cNvSpPr txBox="1"/>
          <p:nvPr>
            <p:ph idx="1" type="body"/>
          </p:nvPr>
        </p:nvSpPr>
        <p:spPr>
          <a:xfrm>
            <a:off x="311700" y="1152475"/>
            <a:ext cx="8520600" cy="3416400"/>
          </a:xfrm>
          <a:prstGeom prst="rect">
            <a:avLst/>
          </a:prstGeom>
        </p:spPr>
        <p:txBody>
          <a:bodyPr anchorCtr="0" anchor="t" bIns="91425" lIns="91425" spcFirstLastPara="1" rIns="91425" wrap="square" tIns="91425">
            <a:normAutofit fontScale="92500" lnSpcReduction="10000"/>
          </a:bodyPr>
          <a:lstStyle/>
          <a:p>
            <a:pPr indent="0" lvl="0" marL="0" rtl="0" algn="l">
              <a:spcBef>
                <a:spcPts val="0"/>
              </a:spcBef>
              <a:spcAft>
                <a:spcPts val="0"/>
              </a:spcAft>
              <a:buClr>
                <a:schemeClr val="dk1"/>
              </a:buClr>
              <a:buSzPct val="91666"/>
              <a:buFont typeface="Arial"/>
              <a:buNone/>
            </a:pPr>
            <a:r>
              <a:rPr lang="en-GB" sz="1200">
                <a:solidFill>
                  <a:schemeClr val="dk1"/>
                </a:solidFill>
                <a:highlight>
                  <a:srgbClr val="FFFFFF"/>
                </a:highlight>
                <a:latin typeface="Times New Roman"/>
                <a:ea typeface="Times New Roman"/>
                <a:cs typeface="Times New Roman"/>
                <a:sym typeface="Times New Roman"/>
              </a:rPr>
              <a:t>Bing Maps. (2023). </a:t>
            </a:r>
            <a:r>
              <a:rPr i="1" lang="en-GB" sz="1200">
                <a:solidFill>
                  <a:schemeClr val="dk1"/>
                </a:solidFill>
                <a:highlight>
                  <a:srgbClr val="FFFFFF"/>
                </a:highlight>
                <a:latin typeface="Times New Roman"/>
                <a:ea typeface="Times New Roman"/>
                <a:cs typeface="Times New Roman"/>
                <a:sym typeface="Times New Roman"/>
              </a:rPr>
              <a:t>Bing Maps</a:t>
            </a:r>
            <a:r>
              <a:rPr lang="en-GB" sz="1200">
                <a:solidFill>
                  <a:schemeClr val="dk1"/>
                </a:solidFill>
                <a:highlight>
                  <a:srgbClr val="FFFFFF"/>
                </a:highlight>
                <a:latin typeface="Times New Roman"/>
                <a:ea typeface="Times New Roman"/>
                <a:cs typeface="Times New Roman"/>
                <a:sym typeface="Times New Roman"/>
              </a:rPr>
              <a:t>. (online) Available at:</a:t>
            </a:r>
            <a:r>
              <a:rPr lang="en-GB" sz="1200">
                <a:solidFill>
                  <a:schemeClr val="dk1"/>
                </a:solidFill>
                <a:highlight>
                  <a:srgbClr val="FFFFFF"/>
                </a:highlight>
                <a:uFill>
                  <a:noFill/>
                </a:uFill>
                <a:latin typeface="Times New Roman"/>
                <a:ea typeface="Times New Roman"/>
                <a:cs typeface="Times New Roman"/>
                <a:sym typeface="Times New Roman"/>
                <a:hlinkClick r:id="rId3">
                  <a:extLst>
                    <a:ext uri="{A12FA001-AC4F-418D-AE19-62706E023703}">
                      <ahyp:hlinkClr val="tx"/>
                    </a:ext>
                  </a:extLst>
                </a:hlinkClick>
              </a:rPr>
              <a:t> </a:t>
            </a:r>
            <a:r>
              <a:rPr lang="en-GB" sz="1200" u="sng">
                <a:solidFill>
                  <a:srgbClr val="467886"/>
                </a:solidFill>
                <a:highlight>
                  <a:srgbClr val="FFFFFF"/>
                </a:highlight>
                <a:latin typeface="Times New Roman"/>
                <a:ea typeface="Times New Roman"/>
                <a:cs typeface="Times New Roman"/>
                <a:sym typeface="Times New Roman"/>
                <a:hlinkClick r:id="rId4">
                  <a:extLst>
                    <a:ext uri="{A12FA001-AC4F-418D-AE19-62706E023703}">
                      <ahyp:hlinkClr val="tx"/>
                    </a:ext>
                  </a:extLst>
                </a:hlinkClick>
              </a:rPr>
              <a:t>https://www.bing.com/maps?q=swansea+marina&amp;FORM=HDRSC7</a:t>
            </a:r>
            <a:r>
              <a:rPr lang="en-GB" sz="1200">
                <a:solidFill>
                  <a:schemeClr val="dk1"/>
                </a:solidFill>
                <a:highlight>
                  <a:srgbClr val="FFFFFF"/>
                </a:highlight>
                <a:latin typeface="Times New Roman"/>
                <a:ea typeface="Times New Roman"/>
                <a:cs typeface="Times New Roman"/>
                <a:sym typeface="Times New Roman"/>
              </a:rPr>
              <a:t> (Accessed 7 May 2025). </a:t>
            </a:r>
            <a:endParaRPr sz="1200">
              <a:solidFill>
                <a:schemeClr val="dk1"/>
              </a:solidFill>
              <a:highlight>
                <a:srgbClr val="FFFFFF"/>
              </a:highlight>
              <a:latin typeface="Times New Roman"/>
              <a:ea typeface="Times New Roman"/>
              <a:cs typeface="Times New Roman"/>
              <a:sym typeface="Times New Roman"/>
            </a:endParaRPr>
          </a:p>
          <a:p>
            <a:pPr indent="0" lvl="0" marL="0" rtl="0" algn="l">
              <a:spcBef>
                <a:spcPts val="1200"/>
              </a:spcBef>
              <a:spcAft>
                <a:spcPts val="0"/>
              </a:spcAft>
              <a:buClr>
                <a:schemeClr val="dk1"/>
              </a:buClr>
              <a:buSzPct val="91666"/>
              <a:buFont typeface="Arial"/>
              <a:buNone/>
            </a:pPr>
            <a:r>
              <a:rPr lang="en-GB" sz="1200">
                <a:solidFill>
                  <a:schemeClr val="dk1"/>
                </a:solidFill>
                <a:highlight>
                  <a:srgbClr val="FFFFFF"/>
                </a:highlight>
                <a:latin typeface="Times New Roman"/>
                <a:ea typeface="Times New Roman"/>
                <a:cs typeface="Times New Roman"/>
                <a:sym typeface="Times New Roman"/>
              </a:rPr>
              <a:t>Color Psychology (2019). </a:t>
            </a:r>
            <a:r>
              <a:rPr i="1" lang="en-GB" sz="1200">
                <a:solidFill>
                  <a:schemeClr val="dk1"/>
                </a:solidFill>
                <a:highlight>
                  <a:srgbClr val="FFFFFF"/>
                </a:highlight>
                <a:latin typeface="Times New Roman"/>
                <a:ea typeface="Times New Roman"/>
                <a:cs typeface="Times New Roman"/>
                <a:sym typeface="Times New Roman"/>
              </a:rPr>
              <a:t>Blue Color Psychology - Blue Meaning &amp; Personality</a:t>
            </a:r>
            <a:r>
              <a:rPr lang="en-GB" sz="1200">
                <a:solidFill>
                  <a:schemeClr val="dk1"/>
                </a:solidFill>
                <a:highlight>
                  <a:srgbClr val="FFFFFF"/>
                </a:highlight>
                <a:latin typeface="Times New Roman"/>
                <a:ea typeface="Times New Roman"/>
                <a:cs typeface="Times New Roman"/>
                <a:sym typeface="Times New Roman"/>
              </a:rPr>
              <a:t>. (online) YouTube. Available at:</a:t>
            </a:r>
            <a:r>
              <a:rPr lang="en-GB" sz="1200">
                <a:solidFill>
                  <a:schemeClr val="dk1"/>
                </a:solidFill>
                <a:highlight>
                  <a:srgbClr val="FFFFFF"/>
                </a:highlight>
                <a:uFill>
                  <a:noFill/>
                </a:uFill>
                <a:latin typeface="Times New Roman"/>
                <a:ea typeface="Times New Roman"/>
                <a:cs typeface="Times New Roman"/>
                <a:sym typeface="Times New Roman"/>
                <a:hlinkClick r:id="rId5">
                  <a:extLst>
                    <a:ext uri="{A12FA001-AC4F-418D-AE19-62706E023703}">
                      <ahyp:hlinkClr val="tx"/>
                    </a:ext>
                  </a:extLst>
                </a:hlinkClick>
              </a:rPr>
              <a:t> </a:t>
            </a:r>
            <a:r>
              <a:rPr lang="en-GB" sz="1200" u="sng">
                <a:solidFill>
                  <a:srgbClr val="467886"/>
                </a:solidFill>
                <a:highlight>
                  <a:srgbClr val="FFFFFF"/>
                </a:highlight>
                <a:latin typeface="Times New Roman"/>
                <a:ea typeface="Times New Roman"/>
                <a:cs typeface="Times New Roman"/>
                <a:sym typeface="Times New Roman"/>
                <a:hlinkClick r:id="rId6">
                  <a:extLst>
                    <a:ext uri="{A12FA001-AC4F-418D-AE19-62706E023703}">
                      <ahyp:hlinkClr val="tx"/>
                    </a:ext>
                  </a:extLst>
                </a:hlinkClick>
              </a:rPr>
              <a:t>https://www.youtube.com/watch?v=E90WyNN1h7Q</a:t>
            </a:r>
            <a:r>
              <a:rPr lang="en-GB" sz="1200">
                <a:solidFill>
                  <a:schemeClr val="dk1"/>
                </a:solidFill>
                <a:highlight>
                  <a:srgbClr val="FFFFFF"/>
                </a:highlight>
                <a:latin typeface="Times New Roman"/>
                <a:ea typeface="Times New Roman"/>
                <a:cs typeface="Times New Roman"/>
                <a:sym typeface="Times New Roman"/>
              </a:rPr>
              <a:t> (Accessed 12 May 2025). </a:t>
            </a:r>
            <a:endParaRPr sz="1200">
              <a:solidFill>
                <a:schemeClr val="dk1"/>
              </a:solidFill>
              <a:highlight>
                <a:srgbClr val="FFFFFF"/>
              </a:highlight>
              <a:latin typeface="Times New Roman"/>
              <a:ea typeface="Times New Roman"/>
              <a:cs typeface="Times New Roman"/>
              <a:sym typeface="Times New Roman"/>
            </a:endParaRPr>
          </a:p>
          <a:p>
            <a:pPr indent="0" lvl="0" marL="0" rtl="0" algn="l">
              <a:spcBef>
                <a:spcPts val="1200"/>
              </a:spcBef>
              <a:spcAft>
                <a:spcPts val="0"/>
              </a:spcAft>
              <a:buClr>
                <a:schemeClr val="dk1"/>
              </a:buClr>
              <a:buSzPct val="91666"/>
              <a:buFont typeface="Arial"/>
              <a:buNone/>
            </a:pPr>
            <a:r>
              <a:rPr lang="en-GB" sz="1200">
                <a:solidFill>
                  <a:schemeClr val="dk1"/>
                </a:solidFill>
                <a:highlight>
                  <a:srgbClr val="FFFFFF"/>
                </a:highlight>
                <a:latin typeface="Times New Roman"/>
                <a:ea typeface="Times New Roman"/>
                <a:cs typeface="Times New Roman"/>
                <a:sym typeface="Times New Roman"/>
              </a:rPr>
              <a:t>GLOBAL OBI S.L (2025a). </a:t>
            </a:r>
            <a:r>
              <a:rPr i="1" lang="en-GB" sz="1200">
                <a:solidFill>
                  <a:schemeClr val="dk1"/>
                </a:solidFill>
                <a:highlight>
                  <a:srgbClr val="FFFFFF"/>
                </a:highlight>
                <a:latin typeface="Times New Roman"/>
                <a:ea typeface="Times New Roman"/>
                <a:cs typeface="Times New Roman"/>
                <a:sym typeface="Times New Roman"/>
              </a:rPr>
              <a:t>Rooms Marina Suites Canary Islands, Official Website</a:t>
            </a:r>
            <a:r>
              <a:rPr lang="en-GB" sz="1200">
                <a:solidFill>
                  <a:schemeClr val="dk1"/>
                </a:solidFill>
                <a:highlight>
                  <a:srgbClr val="FFFFFF"/>
                </a:highlight>
                <a:latin typeface="Times New Roman"/>
                <a:ea typeface="Times New Roman"/>
                <a:cs typeface="Times New Roman"/>
                <a:sym typeface="Times New Roman"/>
              </a:rPr>
              <a:t>. (online) Marinagrancanaria.com. Available at:</a:t>
            </a:r>
            <a:r>
              <a:rPr lang="en-GB" sz="1200">
                <a:solidFill>
                  <a:schemeClr val="dk1"/>
                </a:solidFill>
                <a:highlight>
                  <a:srgbClr val="FFFFFF"/>
                </a:highlight>
                <a:uFill>
                  <a:noFill/>
                </a:uFill>
                <a:latin typeface="Times New Roman"/>
                <a:ea typeface="Times New Roman"/>
                <a:cs typeface="Times New Roman"/>
                <a:sym typeface="Times New Roman"/>
                <a:hlinkClick r:id="rId7">
                  <a:extLst>
                    <a:ext uri="{A12FA001-AC4F-418D-AE19-62706E023703}">
                      <ahyp:hlinkClr val="tx"/>
                    </a:ext>
                  </a:extLst>
                </a:hlinkClick>
              </a:rPr>
              <a:t> </a:t>
            </a:r>
            <a:r>
              <a:rPr lang="en-GB" sz="1200" u="sng">
                <a:solidFill>
                  <a:srgbClr val="467886"/>
                </a:solidFill>
                <a:highlight>
                  <a:srgbClr val="FFFFFF"/>
                </a:highlight>
                <a:latin typeface="Times New Roman"/>
                <a:ea typeface="Times New Roman"/>
                <a:cs typeface="Times New Roman"/>
                <a:sym typeface="Times New Roman"/>
                <a:hlinkClick r:id="rId8">
                  <a:extLst>
                    <a:ext uri="{A12FA001-AC4F-418D-AE19-62706E023703}">
                      <ahyp:hlinkClr val="tx"/>
                    </a:ext>
                  </a:extLst>
                </a:hlinkClick>
              </a:rPr>
              <a:t>https://en.marinagrancanaria.com/hotel-marina-suites-in-canary-islands/rooms/</a:t>
            </a:r>
            <a:r>
              <a:rPr lang="en-GB" sz="1200">
                <a:solidFill>
                  <a:schemeClr val="dk1"/>
                </a:solidFill>
                <a:highlight>
                  <a:srgbClr val="FFFFFF"/>
                </a:highlight>
                <a:latin typeface="Times New Roman"/>
                <a:ea typeface="Times New Roman"/>
                <a:cs typeface="Times New Roman"/>
                <a:sym typeface="Times New Roman"/>
              </a:rPr>
              <a:t> (Accessed 12 May 2025). </a:t>
            </a:r>
            <a:endParaRPr sz="1200">
              <a:solidFill>
                <a:schemeClr val="dk1"/>
              </a:solidFill>
              <a:highlight>
                <a:srgbClr val="FFFFFF"/>
              </a:highlight>
              <a:latin typeface="Times New Roman"/>
              <a:ea typeface="Times New Roman"/>
              <a:cs typeface="Times New Roman"/>
              <a:sym typeface="Times New Roman"/>
            </a:endParaRPr>
          </a:p>
          <a:p>
            <a:pPr indent="0" lvl="0" marL="0" rtl="0" algn="l">
              <a:spcBef>
                <a:spcPts val="1200"/>
              </a:spcBef>
              <a:spcAft>
                <a:spcPts val="0"/>
              </a:spcAft>
              <a:buClr>
                <a:schemeClr val="dk1"/>
              </a:buClr>
              <a:buSzPct val="91666"/>
              <a:buFont typeface="Arial"/>
              <a:buNone/>
            </a:pPr>
            <a:r>
              <a:rPr lang="en-GB" sz="1200">
                <a:solidFill>
                  <a:schemeClr val="dk1"/>
                </a:solidFill>
                <a:highlight>
                  <a:srgbClr val="FFFFFF"/>
                </a:highlight>
                <a:latin typeface="Times New Roman"/>
                <a:ea typeface="Times New Roman"/>
                <a:cs typeface="Times New Roman"/>
                <a:sym typeface="Times New Roman"/>
              </a:rPr>
              <a:t>GLOBAL OBI S.L (2025b). </a:t>
            </a:r>
            <a:r>
              <a:rPr i="1" lang="en-GB" sz="1200">
                <a:solidFill>
                  <a:schemeClr val="dk1"/>
                </a:solidFill>
                <a:highlight>
                  <a:srgbClr val="FFFFFF"/>
                </a:highlight>
                <a:latin typeface="Times New Roman"/>
                <a:ea typeface="Times New Roman"/>
                <a:cs typeface="Times New Roman"/>
                <a:sym typeface="Times New Roman"/>
              </a:rPr>
              <a:t>Services Marina Suites Canary Islands, Official Website</a:t>
            </a:r>
            <a:r>
              <a:rPr lang="en-GB" sz="1200">
                <a:solidFill>
                  <a:schemeClr val="dk1"/>
                </a:solidFill>
                <a:highlight>
                  <a:srgbClr val="FFFFFF"/>
                </a:highlight>
                <a:latin typeface="Times New Roman"/>
                <a:ea typeface="Times New Roman"/>
                <a:cs typeface="Times New Roman"/>
                <a:sym typeface="Times New Roman"/>
              </a:rPr>
              <a:t>. (online) Marinagrancanaria.com. Available at:</a:t>
            </a:r>
            <a:r>
              <a:rPr lang="en-GB" sz="1200">
                <a:solidFill>
                  <a:schemeClr val="dk1"/>
                </a:solidFill>
                <a:highlight>
                  <a:srgbClr val="FFFFFF"/>
                </a:highlight>
                <a:uFill>
                  <a:noFill/>
                </a:uFill>
                <a:latin typeface="Times New Roman"/>
                <a:ea typeface="Times New Roman"/>
                <a:cs typeface="Times New Roman"/>
                <a:sym typeface="Times New Roman"/>
                <a:hlinkClick r:id="rId9">
                  <a:extLst>
                    <a:ext uri="{A12FA001-AC4F-418D-AE19-62706E023703}">
                      <ahyp:hlinkClr val="tx"/>
                    </a:ext>
                  </a:extLst>
                </a:hlinkClick>
              </a:rPr>
              <a:t> </a:t>
            </a:r>
            <a:r>
              <a:rPr lang="en-GB" sz="1200" u="sng">
                <a:solidFill>
                  <a:srgbClr val="467886"/>
                </a:solidFill>
                <a:highlight>
                  <a:srgbClr val="FFFFFF"/>
                </a:highlight>
                <a:latin typeface="Times New Roman"/>
                <a:ea typeface="Times New Roman"/>
                <a:cs typeface="Times New Roman"/>
                <a:sym typeface="Times New Roman"/>
                <a:hlinkClick r:id="rId10">
                  <a:extLst>
                    <a:ext uri="{A12FA001-AC4F-418D-AE19-62706E023703}">
                      <ahyp:hlinkClr val="tx"/>
                    </a:ext>
                  </a:extLst>
                </a:hlinkClick>
              </a:rPr>
              <a:t>https://en.marinagrancanaria.com/hotel-marina-suites-in-canary-islands/services/</a:t>
            </a:r>
            <a:r>
              <a:rPr lang="en-GB" sz="1200">
                <a:solidFill>
                  <a:schemeClr val="dk1"/>
                </a:solidFill>
                <a:highlight>
                  <a:srgbClr val="FFFFFF"/>
                </a:highlight>
                <a:latin typeface="Times New Roman"/>
                <a:ea typeface="Times New Roman"/>
                <a:cs typeface="Times New Roman"/>
                <a:sym typeface="Times New Roman"/>
              </a:rPr>
              <a:t> (Accessed 6 May 2025). </a:t>
            </a:r>
            <a:endParaRPr sz="1200">
              <a:solidFill>
                <a:schemeClr val="dk1"/>
              </a:solidFill>
              <a:highlight>
                <a:srgbClr val="FFFFFF"/>
              </a:highlight>
              <a:latin typeface="Times New Roman"/>
              <a:ea typeface="Times New Roman"/>
              <a:cs typeface="Times New Roman"/>
              <a:sym typeface="Times New Roman"/>
            </a:endParaRPr>
          </a:p>
          <a:p>
            <a:pPr indent="0" lvl="0" marL="0" rtl="0" algn="l">
              <a:spcBef>
                <a:spcPts val="1200"/>
              </a:spcBef>
              <a:spcAft>
                <a:spcPts val="0"/>
              </a:spcAft>
              <a:buClr>
                <a:schemeClr val="dk1"/>
              </a:buClr>
              <a:buSzPct val="91666"/>
              <a:buFont typeface="Arial"/>
              <a:buNone/>
            </a:pPr>
            <a:r>
              <a:rPr lang="en-GB" sz="1200">
                <a:solidFill>
                  <a:schemeClr val="dk1"/>
                </a:solidFill>
                <a:highlight>
                  <a:srgbClr val="FFFFFF"/>
                </a:highlight>
                <a:latin typeface="Times New Roman"/>
                <a:ea typeface="Times New Roman"/>
                <a:cs typeface="Times New Roman"/>
                <a:sym typeface="Times New Roman"/>
              </a:rPr>
              <a:t>Tfw.wales. (2024). </a:t>
            </a:r>
            <a:r>
              <a:rPr i="1" lang="en-GB" sz="1200">
                <a:solidFill>
                  <a:schemeClr val="dk1"/>
                </a:solidFill>
                <a:highlight>
                  <a:srgbClr val="FFFFFF"/>
                </a:highlight>
                <a:latin typeface="Times New Roman"/>
                <a:ea typeface="Times New Roman"/>
                <a:cs typeface="Times New Roman"/>
                <a:sym typeface="Times New Roman"/>
              </a:rPr>
              <a:t>Things to do in Swansea | Transport for Wales</a:t>
            </a:r>
            <a:r>
              <a:rPr lang="en-GB" sz="1200">
                <a:solidFill>
                  <a:schemeClr val="dk1"/>
                </a:solidFill>
                <a:highlight>
                  <a:srgbClr val="FFFFFF"/>
                </a:highlight>
                <a:latin typeface="Times New Roman"/>
                <a:ea typeface="Times New Roman"/>
                <a:cs typeface="Times New Roman"/>
                <a:sym typeface="Times New Roman"/>
              </a:rPr>
              <a:t>. (online) Available at:</a:t>
            </a:r>
            <a:r>
              <a:rPr lang="en-GB" sz="1200">
                <a:solidFill>
                  <a:schemeClr val="dk1"/>
                </a:solidFill>
                <a:highlight>
                  <a:srgbClr val="FFFFFF"/>
                </a:highlight>
                <a:uFill>
                  <a:noFill/>
                </a:uFill>
                <a:latin typeface="Times New Roman"/>
                <a:ea typeface="Times New Roman"/>
                <a:cs typeface="Times New Roman"/>
                <a:sym typeface="Times New Roman"/>
                <a:hlinkClick r:id="rId11">
                  <a:extLst>
                    <a:ext uri="{A12FA001-AC4F-418D-AE19-62706E023703}">
                      <ahyp:hlinkClr val="tx"/>
                    </a:ext>
                  </a:extLst>
                </a:hlinkClick>
              </a:rPr>
              <a:t> </a:t>
            </a:r>
            <a:r>
              <a:rPr lang="en-GB" sz="1200" u="sng">
                <a:solidFill>
                  <a:srgbClr val="467886"/>
                </a:solidFill>
                <a:highlight>
                  <a:srgbClr val="FFFFFF"/>
                </a:highlight>
                <a:latin typeface="Times New Roman"/>
                <a:ea typeface="Times New Roman"/>
                <a:cs typeface="Times New Roman"/>
                <a:sym typeface="Times New Roman"/>
                <a:hlinkClick r:id="rId12">
                  <a:extLst>
                    <a:ext uri="{A12FA001-AC4F-418D-AE19-62706E023703}">
                      <ahyp:hlinkClr val="tx"/>
                    </a:ext>
                  </a:extLst>
                </a:hlinkClick>
              </a:rPr>
              <a:t>https://tfw.wales/places/things-to-do-in/swansea</a:t>
            </a:r>
            <a:r>
              <a:rPr lang="en-GB" sz="1200">
                <a:solidFill>
                  <a:schemeClr val="dk1"/>
                </a:solidFill>
                <a:highlight>
                  <a:srgbClr val="FFFFFF"/>
                </a:highlight>
                <a:latin typeface="Times New Roman"/>
                <a:ea typeface="Times New Roman"/>
                <a:cs typeface="Times New Roman"/>
                <a:sym typeface="Times New Roman"/>
              </a:rPr>
              <a:t>. </a:t>
            </a:r>
            <a:endParaRPr sz="1200">
              <a:solidFill>
                <a:schemeClr val="dk1"/>
              </a:solidFill>
              <a:highlight>
                <a:srgbClr val="FFFFFF"/>
              </a:highlight>
              <a:latin typeface="Times New Roman"/>
              <a:ea typeface="Times New Roman"/>
              <a:cs typeface="Times New Roman"/>
              <a:sym typeface="Times New Roman"/>
            </a:endParaRPr>
          </a:p>
          <a:p>
            <a:pPr indent="0" lvl="0" marL="0" rtl="0" algn="l">
              <a:spcBef>
                <a:spcPts val="1200"/>
              </a:spcBef>
              <a:spcAft>
                <a:spcPts val="0"/>
              </a:spcAft>
              <a:buClr>
                <a:schemeClr val="dk1"/>
              </a:buClr>
              <a:buSzPct val="91666"/>
              <a:buFont typeface="Arial"/>
              <a:buNone/>
            </a:pPr>
            <a:r>
              <a:rPr lang="en-GB" sz="1200">
                <a:solidFill>
                  <a:schemeClr val="dk1"/>
                </a:solidFill>
                <a:highlight>
                  <a:srgbClr val="FFFFFF"/>
                </a:highlight>
                <a:latin typeface="Times New Roman"/>
                <a:ea typeface="Times New Roman"/>
                <a:cs typeface="Times New Roman"/>
                <a:sym typeface="Times New Roman"/>
              </a:rPr>
              <a:t>The Ritz-Carlton Leadership Center (2025). </a:t>
            </a:r>
            <a:r>
              <a:rPr i="1" lang="en-GB" sz="1200">
                <a:solidFill>
                  <a:schemeClr val="dk1"/>
                </a:solidFill>
                <a:highlight>
                  <a:srgbClr val="FFFFFF"/>
                </a:highlight>
                <a:latin typeface="Times New Roman"/>
                <a:ea typeface="Times New Roman"/>
                <a:cs typeface="Times New Roman"/>
                <a:sym typeface="Times New Roman"/>
              </a:rPr>
              <a:t>Foundations of Our Brand</a:t>
            </a:r>
            <a:r>
              <a:rPr lang="en-GB" sz="1200">
                <a:solidFill>
                  <a:schemeClr val="dk1"/>
                </a:solidFill>
                <a:highlight>
                  <a:srgbClr val="FFFFFF"/>
                </a:highlight>
                <a:latin typeface="Times New Roman"/>
                <a:ea typeface="Times New Roman"/>
                <a:cs typeface="Times New Roman"/>
                <a:sym typeface="Times New Roman"/>
              </a:rPr>
              <a:t>. (online) Ritz-Carlton Leadership Center. Available at:</a:t>
            </a:r>
            <a:r>
              <a:rPr lang="en-GB" sz="1200">
                <a:solidFill>
                  <a:schemeClr val="dk1"/>
                </a:solidFill>
                <a:highlight>
                  <a:srgbClr val="FFFFFF"/>
                </a:highlight>
                <a:uFill>
                  <a:noFill/>
                </a:uFill>
                <a:latin typeface="Times New Roman"/>
                <a:ea typeface="Times New Roman"/>
                <a:cs typeface="Times New Roman"/>
                <a:sym typeface="Times New Roman"/>
                <a:hlinkClick r:id="rId13">
                  <a:extLst>
                    <a:ext uri="{A12FA001-AC4F-418D-AE19-62706E023703}">
                      <ahyp:hlinkClr val="tx"/>
                    </a:ext>
                  </a:extLst>
                </a:hlinkClick>
              </a:rPr>
              <a:t> </a:t>
            </a:r>
            <a:r>
              <a:rPr lang="en-GB" sz="1200" u="sng">
                <a:solidFill>
                  <a:srgbClr val="467886"/>
                </a:solidFill>
                <a:highlight>
                  <a:srgbClr val="FFFFFF"/>
                </a:highlight>
                <a:latin typeface="Times New Roman"/>
                <a:ea typeface="Times New Roman"/>
                <a:cs typeface="Times New Roman"/>
                <a:sym typeface="Times New Roman"/>
                <a:hlinkClick r:id="rId14">
                  <a:extLst>
                    <a:ext uri="{A12FA001-AC4F-418D-AE19-62706E023703}">
                      <ahyp:hlinkClr val="tx"/>
                    </a:ext>
                  </a:extLst>
                </a:hlinkClick>
              </a:rPr>
              <a:t>https://ritzcarltonleadershipcenter.com/about-us/about-us-foundations-of-our-brand/</a:t>
            </a:r>
            <a:r>
              <a:rPr lang="en-GB" sz="1200">
                <a:solidFill>
                  <a:schemeClr val="dk1"/>
                </a:solidFill>
                <a:highlight>
                  <a:srgbClr val="FFFFFF"/>
                </a:highlight>
                <a:latin typeface="Times New Roman"/>
                <a:ea typeface="Times New Roman"/>
                <a:cs typeface="Times New Roman"/>
                <a:sym typeface="Times New Roman"/>
              </a:rPr>
              <a:t>. (Accessed 5 May 2025).</a:t>
            </a:r>
            <a:endParaRPr sz="1200">
              <a:solidFill>
                <a:schemeClr val="dk1"/>
              </a:solidFill>
              <a:highlight>
                <a:srgbClr val="FFFFFF"/>
              </a:highlight>
              <a:latin typeface="Times New Roman"/>
              <a:ea typeface="Times New Roman"/>
              <a:cs typeface="Times New Roman"/>
              <a:sym typeface="Times New Roman"/>
            </a:endParaRPr>
          </a:p>
          <a:p>
            <a:pPr indent="0" lvl="0" marL="0" rtl="0" algn="l">
              <a:spcBef>
                <a:spcPts val="1200"/>
              </a:spcBef>
              <a:spcAft>
                <a:spcPts val="1200"/>
              </a:spcAft>
              <a:buNone/>
            </a:pPr>
            <a:r>
              <a:t/>
            </a:r>
            <a:endParaRPr/>
          </a:p>
        </p:txBody>
      </p:sp>
    </p:spTree>
  </p:cSld>
  <p:clrMapOvr>
    <a:masterClrMapping/>
  </p:clrMapOvr>
</p:sld>
</file>

<file path=ppt/slides/slide1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DC7E04"/>
        </a:solidFill>
      </p:bgPr>
    </p:bg>
    <p:spTree>
      <p:nvGrpSpPr>
        <p:cNvPr id="198" name="Shape 198"/>
        <p:cNvGrpSpPr/>
        <p:nvPr/>
      </p:nvGrpSpPr>
      <p:grpSpPr>
        <a:xfrm>
          <a:off x="0" y="0"/>
          <a:ext cx="0" cy="0"/>
          <a:chOff x="0" y="0"/>
          <a:chExt cx="0" cy="0"/>
        </a:xfrm>
      </p:grpSpPr>
      <p:sp>
        <p:nvSpPr>
          <p:cNvPr id="199" name="Google Shape;199;p30"/>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b="1" lang="en-GB"/>
              <a:t>Karina’s References</a:t>
            </a:r>
            <a:endParaRPr b="1"/>
          </a:p>
        </p:txBody>
      </p:sp>
      <p:sp>
        <p:nvSpPr>
          <p:cNvPr id="200" name="Google Shape;200;p30"/>
          <p:cNvSpPr txBox="1"/>
          <p:nvPr>
            <p:ph idx="1" type="body"/>
          </p:nvPr>
        </p:nvSpPr>
        <p:spPr>
          <a:xfrm>
            <a:off x="238250" y="909575"/>
            <a:ext cx="8905800" cy="3065700"/>
          </a:xfrm>
          <a:prstGeom prst="rect">
            <a:avLst/>
          </a:prstGeom>
        </p:spPr>
        <p:txBody>
          <a:bodyPr anchorCtr="0" anchor="t" bIns="91425" lIns="91425" spcFirstLastPara="1" rIns="91425" wrap="square" tIns="91425">
            <a:normAutofit fontScale="25000" lnSpcReduction="20000"/>
          </a:bodyPr>
          <a:lstStyle/>
          <a:p>
            <a:pPr indent="0" lvl="0" marL="0" rtl="0" algn="l">
              <a:lnSpc>
                <a:spcPct val="200000"/>
              </a:lnSpc>
              <a:spcBef>
                <a:spcPts val="0"/>
              </a:spcBef>
              <a:spcAft>
                <a:spcPts val="0"/>
              </a:spcAft>
              <a:buClr>
                <a:schemeClr val="dk1"/>
              </a:buClr>
              <a:buSzPct val="50360"/>
              <a:buFont typeface="Arial"/>
              <a:buNone/>
            </a:pPr>
            <a:r>
              <a:t/>
            </a:r>
            <a:endParaRPr b="1" sz="2184">
              <a:solidFill>
                <a:schemeClr val="dk1"/>
              </a:solidFill>
            </a:endParaRPr>
          </a:p>
          <a:p>
            <a:pPr indent="-304793" lvl="0" marL="457200" rtl="0" algn="l">
              <a:lnSpc>
                <a:spcPct val="200000"/>
              </a:lnSpc>
              <a:spcBef>
                <a:spcPts val="0"/>
              </a:spcBef>
              <a:spcAft>
                <a:spcPts val="0"/>
              </a:spcAft>
              <a:buClr>
                <a:schemeClr val="dk1"/>
              </a:buClr>
              <a:buSzPct val="100000"/>
              <a:buAutoNum type="arabicPeriod"/>
            </a:pPr>
            <a:r>
              <a:rPr lang="en-GB" sz="4799">
                <a:solidFill>
                  <a:schemeClr val="dk1"/>
                </a:solidFill>
              </a:rPr>
              <a:t>Heppell, Michael. 5 Star Service : How to Deliver Exceptional Customer Service. Harlow, England ; New York, Ny, Prentice Hall Business, 2010.</a:t>
            </a:r>
            <a:endParaRPr sz="4799">
              <a:solidFill>
                <a:schemeClr val="dk1"/>
              </a:solidFill>
            </a:endParaRPr>
          </a:p>
          <a:p>
            <a:pPr indent="-304793" lvl="0" marL="457200" rtl="0" algn="l">
              <a:lnSpc>
                <a:spcPct val="200000"/>
              </a:lnSpc>
              <a:spcBef>
                <a:spcPts val="0"/>
              </a:spcBef>
              <a:spcAft>
                <a:spcPts val="0"/>
              </a:spcAft>
              <a:buClr>
                <a:schemeClr val="dk1"/>
              </a:buClr>
              <a:buSzPct val="100000"/>
              <a:buAutoNum type="arabicPeriod"/>
            </a:pPr>
            <a:r>
              <a:rPr lang="en-GB" sz="4799">
                <a:solidFill>
                  <a:schemeClr val="dk1"/>
                </a:solidFill>
              </a:rPr>
              <a:t>O’fallon, Michael J, and Denney G Rutherford. Hotel Management and Operations. Hoboken, N.J., Wiley, 2020.</a:t>
            </a:r>
            <a:endParaRPr sz="4799">
              <a:solidFill>
                <a:schemeClr val="dk1"/>
              </a:solidFill>
            </a:endParaRPr>
          </a:p>
          <a:p>
            <a:pPr indent="-304793" lvl="0" marL="457200" rtl="0" algn="l">
              <a:lnSpc>
                <a:spcPct val="200000"/>
              </a:lnSpc>
              <a:spcBef>
                <a:spcPts val="0"/>
              </a:spcBef>
              <a:spcAft>
                <a:spcPts val="0"/>
              </a:spcAft>
              <a:buClr>
                <a:schemeClr val="dk1"/>
              </a:buClr>
              <a:buSzPct val="100000"/>
              <a:buAutoNum type="arabicPeriod"/>
            </a:pPr>
            <a:r>
              <a:rPr lang="en-GB" sz="4799">
                <a:solidFill>
                  <a:schemeClr val="dk1"/>
                </a:solidFill>
              </a:rPr>
              <a:t>Tesone, Dana V. Principles of Management for the Hospitality Industry. Routledge, 23 May 2022.</a:t>
            </a:r>
            <a:endParaRPr sz="4799">
              <a:solidFill>
                <a:schemeClr val="dk1"/>
              </a:solidFill>
            </a:endParaRPr>
          </a:p>
          <a:p>
            <a:pPr indent="-304793" lvl="0" marL="457200" rtl="0" algn="l">
              <a:lnSpc>
                <a:spcPct val="200000"/>
              </a:lnSpc>
              <a:spcBef>
                <a:spcPts val="0"/>
              </a:spcBef>
              <a:spcAft>
                <a:spcPts val="0"/>
              </a:spcAft>
              <a:buClr>
                <a:schemeClr val="dk1"/>
              </a:buClr>
              <a:buSzPct val="100000"/>
              <a:buAutoNum type="arabicPeriod"/>
            </a:pPr>
            <a:r>
              <a:rPr lang="en-GB" sz="4799">
                <a:solidFill>
                  <a:schemeClr val="dk1"/>
                </a:solidFill>
              </a:rPr>
              <a:t>“Things to See and Do in Swansea.” VisitWales, www.visitwales.com/destinations/west-wales/swansea-bay/things-see-and-do-swansea.</a:t>
            </a:r>
            <a:endParaRPr sz="4799">
              <a:solidFill>
                <a:schemeClr val="dk1"/>
              </a:solidFill>
            </a:endParaRPr>
          </a:p>
          <a:p>
            <a:pPr indent="-304793" lvl="0" marL="457200" rtl="0" algn="l">
              <a:lnSpc>
                <a:spcPct val="200000"/>
              </a:lnSpc>
              <a:spcBef>
                <a:spcPts val="0"/>
              </a:spcBef>
              <a:spcAft>
                <a:spcPts val="0"/>
              </a:spcAft>
              <a:buClr>
                <a:schemeClr val="dk1"/>
              </a:buClr>
              <a:buSzPct val="100000"/>
              <a:buAutoNum type="arabicPeriod"/>
            </a:pPr>
            <a:r>
              <a:rPr lang="en-GB" sz="4799">
                <a:solidFill>
                  <a:schemeClr val="dk1"/>
                </a:solidFill>
              </a:rPr>
              <a:t>“Tourism – Invest Swansea.” Investswansea.com, 2025, investswansea.com/key-sectors/tourism/. .</a:t>
            </a:r>
            <a:endParaRPr sz="4799">
              <a:solidFill>
                <a:schemeClr val="dk1"/>
              </a:solidFill>
            </a:endParaRPr>
          </a:p>
          <a:p>
            <a:pPr indent="-304793" lvl="0" marL="457200" rtl="0" algn="l">
              <a:lnSpc>
                <a:spcPct val="200000"/>
              </a:lnSpc>
              <a:spcBef>
                <a:spcPts val="0"/>
              </a:spcBef>
              <a:spcAft>
                <a:spcPts val="0"/>
              </a:spcAft>
              <a:buClr>
                <a:schemeClr val="dk1"/>
              </a:buClr>
              <a:buSzPct val="100000"/>
              <a:buAutoNum type="arabicPeriod"/>
            </a:pPr>
            <a:r>
              <a:rPr lang="en-GB" sz="4799">
                <a:solidFill>
                  <a:schemeClr val="dk1"/>
                </a:solidFill>
              </a:rPr>
              <a:t>“Tourism Research and Statistics.” Swansea, www.swansea.gov.uk/article/8449/Tourism-research-and-statistics.</a:t>
            </a:r>
            <a:endParaRPr sz="4799">
              <a:solidFill>
                <a:schemeClr val="dk1"/>
              </a:solidFill>
            </a:endParaRPr>
          </a:p>
          <a:p>
            <a:pPr indent="-304793" lvl="0" marL="457200" rtl="0" algn="l">
              <a:lnSpc>
                <a:spcPct val="200000"/>
              </a:lnSpc>
              <a:spcBef>
                <a:spcPts val="0"/>
              </a:spcBef>
              <a:spcAft>
                <a:spcPts val="0"/>
              </a:spcAft>
              <a:buClr>
                <a:schemeClr val="dk1"/>
              </a:buClr>
              <a:buSzPct val="100000"/>
              <a:buAutoNum type="arabicPeriod"/>
            </a:pPr>
            <a:r>
              <a:rPr lang="en-GB" sz="4799">
                <a:solidFill>
                  <a:schemeClr val="dk1"/>
                </a:solidFill>
              </a:rPr>
              <a:t>“Tripadvisor.” Tripadvisor, 2025, www.tripadvisor.co.uk/Attraction_Review-g186466-d215434-Reviews-Swansea_Marina-Swansea_Swansea_County_South_Wales_Wales.html. </a:t>
            </a:r>
            <a:endParaRPr sz="4799">
              <a:solidFill>
                <a:schemeClr val="dk1"/>
              </a:solidFill>
            </a:endParaRPr>
          </a:p>
          <a:p>
            <a:pPr indent="-304793" lvl="0" marL="457200" rtl="0" algn="l">
              <a:lnSpc>
                <a:spcPct val="200000"/>
              </a:lnSpc>
              <a:spcBef>
                <a:spcPts val="0"/>
              </a:spcBef>
              <a:spcAft>
                <a:spcPts val="0"/>
              </a:spcAft>
              <a:buClr>
                <a:schemeClr val="dk1"/>
              </a:buClr>
              <a:buSzPct val="100000"/>
              <a:buAutoNum type="arabicPeriod"/>
            </a:pPr>
            <a:r>
              <a:rPr lang="en-GB" sz="4799">
                <a:solidFill>
                  <a:schemeClr val="dk1"/>
                </a:solidFill>
              </a:rPr>
              <a:t>Walker, John R. Introduction to Hospitality Management. Boston, Pearson, 2020.</a:t>
            </a:r>
            <a:endParaRPr sz="4799">
              <a:solidFill>
                <a:schemeClr val="dk1"/>
              </a:solidFill>
            </a:endParaRPr>
          </a:p>
          <a:p>
            <a:pPr indent="0" lvl="0" marL="0" rtl="0" algn="l">
              <a:spcBef>
                <a:spcPts val="0"/>
              </a:spcBef>
              <a:spcAft>
                <a:spcPts val="1200"/>
              </a:spcAft>
              <a:buNone/>
            </a:pPr>
            <a:r>
              <a:t/>
            </a:r>
            <a:endParaRPr sz="1500">
              <a:solidFill>
                <a:schemeClr val="dk1"/>
              </a:solidFill>
            </a:endParaRPr>
          </a:p>
        </p:txBody>
      </p:sp>
    </p:spTree>
  </p:cSld>
  <p:clrMapOvr>
    <a:masterClrMapping/>
  </p:clrMapOvr>
</p:sld>
</file>

<file path=ppt/slides/slide1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accent1"/>
        </a:solidFill>
      </p:bgPr>
    </p:bg>
    <p:spTree>
      <p:nvGrpSpPr>
        <p:cNvPr id="204" name="Shape 204"/>
        <p:cNvGrpSpPr/>
        <p:nvPr/>
      </p:nvGrpSpPr>
      <p:grpSpPr>
        <a:xfrm>
          <a:off x="0" y="0"/>
          <a:ext cx="0" cy="0"/>
          <a:chOff x="0" y="0"/>
          <a:chExt cx="0" cy="0"/>
        </a:xfrm>
      </p:grpSpPr>
      <p:sp>
        <p:nvSpPr>
          <p:cNvPr id="205" name="Google Shape;205;p31"/>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t>Eva’s References</a:t>
            </a:r>
            <a:endParaRPr/>
          </a:p>
        </p:txBody>
      </p:sp>
      <p:sp>
        <p:nvSpPr>
          <p:cNvPr id="206" name="Google Shape;206;p31"/>
          <p:cNvSpPr txBox="1"/>
          <p:nvPr>
            <p:ph idx="1" type="body"/>
          </p:nvPr>
        </p:nvSpPr>
        <p:spPr>
          <a:xfrm>
            <a:off x="311700" y="1152475"/>
            <a:ext cx="8520600" cy="3416400"/>
          </a:xfrm>
          <a:prstGeom prst="rect">
            <a:avLst/>
          </a:prstGeom>
        </p:spPr>
        <p:txBody>
          <a:bodyPr anchorCtr="0" anchor="t" bIns="91425" lIns="91425" spcFirstLastPara="1" rIns="91425" wrap="square" tIns="91425">
            <a:normAutofit fontScale="55000"/>
          </a:bodyPr>
          <a:lstStyle/>
          <a:p>
            <a:pPr indent="0" lvl="0" marL="0" rtl="0" algn="l">
              <a:lnSpc>
                <a:spcPct val="150000"/>
              </a:lnSpc>
              <a:spcBef>
                <a:spcPts val="0"/>
              </a:spcBef>
              <a:spcAft>
                <a:spcPts val="0"/>
              </a:spcAft>
              <a:buClr>
                <a:schemeClr val="dk1"/>
              </a:buClr>
              <a:buSzPct val="91666"/>
              <a:buFont typeface="Arial"/>
              <a:buNone/>
            </a:pPr>
            <a:r>
              <a:rPr lang="en-GB" sz="1200">
                <a:solidFill>
                  <a:schemeClr val="dk1"/>
                </a:solidFill>
              </a:rPr>
              <a:t>Clark, D. (2022). </a:t>
            </a:r>
            <a:r>
              <a:rPr i="1" lang="en-GB" sz="1200">
                <a:solidFill>
                  <a:schemeClr val="dk1"/>
                </a:solidFill>
              </a:rPr>
              <a:t>Restaurants and hotels inflation rate UK 2022 | Statista</a:t>
            </a:r>
            <a:r>
              <a:rPr lang="en-GB" sz="1200">
                <a:solidFill>
                  <a:schemeClr val="dk1"/>
                </a:solidFill>
              </a:rPr>
              <a:t>. [online] Statista. Available at: https://www.statista.com/statistics/621993/cpi-restaurants-and-hotels-uk/.</a:t>
            </a:r>
            <a:endParaRPr sz="1200">
              <a:solidFill>
                <a:schemeClr val="dk1"/>
              </a:solidFill>
            </a:endParaRPr>
          </a:p>
          <a:p>
            <a:pPr indent="0" lvl="0" marL="0" rtl="0" algn="l">
              <a:lnSpc>
                <a:spcPct val="150000"/>
              </a:lnSpc>
              <a:spcBef>
                <a:spcPts val="1200"/>
              </a:spcBef>
              <a:spcAft>
                <a:spcPts val="0"/>
              </a:spcAft>
              <a:buClr>
                <a:schemeClr val="dk1"/>
              </a:buClr>
              <a:buSzPct val="91666"/>
              <a:buFont typeface="Arial"/>
              <a:buNone/>
            </a:pPr>
            <a:r>
              <a:rPr lang="en-GB" sz="1200">
                <a:solidFill>
                  <a:schemeClr val="dk1"/>
                </a:solidFill>
              </a:rPr>
              <a:t>Depierraz, A.-C. (2024). </a:t>
            </a:r>
            <a:r>
              <a:rPr i="1" lang="en-GB" sz="1200">
                <a:solidFill>
                  <a:schemeClr val="dk1"/>
                </a:solidFill>
              </a:rPr>
              <a:t>Hotel Employee Training Impacts Customer Experience and Happiness</a:t>
            </a:r>
            <a:r>
              <a:rPr lang="en-GB" sz="1200">
                <a:solidFill>
                  <a:schemeClr val="dk1"/>
                </a:solidFill>
              </a:rPr>
              <a:t>. [online] Ehl.edu. Available at: https://hospitalityinsights.ehl.edu/hotel-employee-training-impacts-customer-experience-and-happiness.</a:t>
            </a:r>
            <a:endParaRPr sz="1200">
              <a:solidFill>
                <a:schemeClr val="dk1"/>
              </a:solidFill>
            </a:endParaRPr>
          </a:p>
          <a:p>
            <a:pPr indent="0" lvl="0" marL="0" rtl="0" algn="l">
              <a:lnSpc>
                <a:spcPct val="150000"/>
              </a:lnSpc>
              <a:spcBef>
                <a:spcPts val="1200"/>
              </a:spcBef>
              <a:spcAft>
                <a:spcPts val="0"/>
              </a:spcAft>
              <a:buClr>
                <a:schemeClr val="dk1"/>
              </a:buClr>
              <a:buSzPct val="91666"/>
              <a:buFont typeface="Arial"/>
              <a:buNone/>
            </a:pPr>
            <a:r>
              <a:rPr lang="en-GB" sz="1200">
                <a:solidFill>
                  <a:schemeClr val="dk1"/>
                </a:solidFill>
              </a:rPr>
              <a:t>EHL (2024). </a:t>
            </a:r>
            <a:r>
              <a:rPr i="1" lang="en-GB" sz="1200">
                <a:solidFill>
                  <a:schemeClr val="dk1"/>
                </a:solidFill>
              </a:rPr>
              <a:t>Hotel Employee Training Impacts Customer Experience and Happiness - By Anne-Céline Depierraz</a:t>
            </a:r>
            <a:r>
              <a:rPr lang="en-GB" sz="1200">
                <a:solidFill>
                  <a:schemeClr val="dk1"/>
                </a:solidFill>
              </a:rPr>
              <a:t>. [online] 1hotelnews. Available at: https://www.hotelnewsresource.com/article133021.html.</a:t>
            </a:r>
            <a:endParaRPr sz="1200">
              <a:solidFill>
                <a:schemeClr val="dk1"/>
              </a:solidFill>
            </a:endParaRPr>
          </a:p>
          <a:p>
            <a:pPr indent="0" lvl="0" marL="0" rtl="0" algn="l">
              <a:lnSpc>
                <a:spcPct val="150000"/>
              </a:lnSpc>
              <a:spcBef>
                <a:spcPts val="1200"/>
              </a:spcBef>
              <a:spcAft>
                <a:spcPts val="0"/>
              </a:spcAft>
              <a:buClr>
                <a:schemeClr val="dk1"/>
              </a:buClr>
              <a:buSzPct val="91666"/>
              <a:buFont typeface="Arial"/>
              <a:buNone/>
            </a:pPr>
            <a:r>
              <a:rPr lang="en-GB" sz="1200">
                <a:solidFill>
                  <a:schemeClr val="dk1"/>
                </a:solidFill>
              </a:rPr>
              <a:t>GLOBAL OBI S.L (2025). </a:t>
            </a:r>
            <a:r>
              <a:rPr i="1" lang="en-GB" sz="1200">
                <a:solidFill>
                  <a:schemeClr val="dk1"/>
                </a:solidFill>
              </a:rPr>
              <a:t>Sustainability Marina Gran Canaria Hotels, Official Website</a:t>
            </a:r>
            <a:r>
              <a:rPr lang="en-GB" sz="1200">
                <a:solidFill>
                  <a:schemeClr val="dk1"/>
                </a:solidFill>
              </a:rPr>
              <a:t>. [online] Marinagrancanaria.com. Available at: https://en.marinagrancanaria.com/sustainability/?_gl=1 [Accessed 8 May 2025].</a:t>
            </a:r>
            <a:endParaRPr sz="1200">
              <a:solidFill>
                <a:schemeClr val="dk1"/>
              </a:solidFill>
            </a:endParaRPr>
          </a:p>
          <a:p>
            <a:pPr indent="0" lvl="0" marL="0" rtl="0" algn="l">
              <a:lnSpc>
                <a:spcPct val="150000"/>
              </a:lnSpc>
              <a:spcBef>
                <a:spcPts val="1200"/>
              </a:spcBef>
              <a:spcAft>
                <a:spcPts val="0"/>
              </a:spcAft>
              <a:buClr>
                <a:schemeClr val="dk1"/>
              </a:buClr>
              <a:buSzPct val="91666"/>
              <a:buFont typeface="Arial"/>
              <a:buNone/>
            </a:pPr>
            <a:r>
              <a:rPr lang="en-GB" sz="1200">
                <a:solidFill>
                  <a:schemeClr val="dk1"/>
                </a:solidFill>
              </a:rPr>
              <a:t>Hollander, J. (2022). </a:t>
            </a:r>
            <a:r>
              <a:rPr i="1" lang="en-GB" sz="1200">
                <a:solidFill>
                  <a:schemeClr val="dk1"/>
                </a:solidFill>
              </a:rPr>
              <a:t>Hotel Sustainability: 27 Statistics Illustrating the Growth of ESG in the Hotel Industry</a:t>
            </a:r>
            <a:r>
              <a:rPr lang="en-GB" sz="1200">
                <a:solidFill>
                  <a:schemeClr val="dk1"/>
                </a:solidFill>
              </a:rPr>
              <a:t>. [online] Hotel Tech Report. Available at: https://hoteltechreport.com/news/hotel-sustainability-statistics.</a:t>
            </a:r>
            <a:endParaRPr sz="1200">
              <a:solidFill>
                <a:schemeClr val="dk1"/>
              </a:solidFill>
            </a:endParaRPr>
          </a:p>
          <a:p>
            <a:pPr indent="0" lvl="0" marL="0" rtl="0" algn="l">
              <a:lnSpc>
                <a:spcPct val="150000"/>
              </a:lnSpc>
              <a:spcBef>
                <a:spcPts val="1200"/>
              </a:spcBef>
              <a:spcAft>
                <a:spcPts val="0"/>
              </a:spcAft>
              <a:buClr>
                <a:schemeClr val="dk1"/>
              </a:buClr>
              <a:buSzPct val="91666"/>
              <a:buFont typeface="Arial"/>
              <a:buNone/>
            </a:pPr>
            <a:r>
              <a:rPr lang="en-GB" sz="1200">
                <a:solidFill>
                  <a:schemeClr val="dk1"/>
                </a:solidFill>
              </a:rPr>
              <a:t>lichfields-co-uk.azurewebsites.net. (n.d.). </a:t>
            </a:r>
            <a:r>
              <a:rPr i="1" lang="en-GB" sz="1200">
                <a:solidFill>
                  <a:schemeClr val="dk1"/>
                </a:solidFill>
              </a:rPr>
              <a:t>UK hotels market after Covid-19 – an uneven recovery?</a:t>
            </a:r>
            <a:r>
              <a:rPr lang="en-GB" sz="1200">
                <a:solidFill>
                  <a:schemeClr val="dk1"/>
                </a:solidFill>
              </a:rPr>
              <a:t> [online] Available at: https://lichfields.uk/blog/2022/november/30/uk-hotels-market-after-covid-19-an-uneven-recovery/.</a:t>
            </a:r>
            <a:endParaRPr sz="1200">
              <a:solidFill>
                <a:schemeClr val="dk1"/>
              </a:solidFill>
            </a:endParaRPr>
          </a:p>
          <a:p>
            <a:pPr indent="0" lvl="0" marL="0" rtl="0" algn="l">
              <a:lnSpc>
                <a:spcPct val="150000"/>
              </a:lnSpc>
              <a:spcBef>
                <a:spcPts val="1200"/>
              </a:spcBef>
              <a:spcAft>
                <a:spcPts val="0"/>
              </a:spcAft>
              <a:buClr>
                <a:schemeClr val="dk1"/>
              </a:buClr>
              <a:buSzPct val="91666"/>
              <a:buFont typeface="Arial"/>
              <a:buNone/>
            </a:pPr>
            <a:r>
              <a:rPr lang="en-GB" sz="1200">
                <a:solidFill>
                  <a:schemeClr val="dk1"/>
                </a:solidFill>
              </a:rPr>
              <a:t>Sinclair, M. (2023). </a:t>
            </a:r>
            <a:r>
              <a:rPr i="1" lang="en-GB" sz="1200">
                <a:solidFill>
                  <a:schemeClr val="dk1"/>
                </a:solidFill>
              </a:rPr>
              <a:t>The Pandemic and the Hospitality Industry: From Impact to Recovery</a:t>
            </a:r>
            <a:r>
              <a:rPr lang="en-GB" sz="1200">
                <a:solidFill>
                  <a:schemeClr val="dk1"/>
                </a:solidFill>
              </a:rPr>
              <a:t>. [online] The Plasencia Group. Available at: https://tpghotels.com/the-pandemic-and-the-hospitality-industry-from-impact-to-recovery/.</a:t>
            </a:r>
            <a:endParaRPr sz="1200">
              <a:solidFill>
                <a:schemeClr val="dk1"/>
              </a:solidFill>
            </a:endParaRPr>
          </a:p>
          <a:p>
            <a:pPr indent="0" lvl="0" marL="0" rtl="0" algn="l">
              <a:lnSpc>
                <a:spcPct val="150000"/>
              </a:lnSpc>
              <a:spcBef>
                <a:spcPts val="1200"/>
              </a:spcBef>
              <a:spcAft>
                <a:spcPts val="0"/>
              </a:spcAft>
              <a:buClr>
                <a:schemeClr val="dk1"/>
              </a:buClr>
              <a:buSzPct val="91666"/>
              <a:buFont typeface="Arial"/>
              <a:buNone/>
            </a:pPr>
            <a:r>
              <a:rPr lang="en-GB" sz="1200">
                <a:solidFill>
                  <a:schemeClr val="dk1"/>
                </a:solidFill>
              </a:rPr>
              <a:t>Swiss Education Group (2025). </a:t>
            </a:r>
            <a:r>
              <a:rPr i="1" lang="en-GB" sz="1200">
                <a:solidFill>
                  <a:schemeClr val="dk1"/>
                </a:solidFill>
              </a:rPr>
              <a:t>Top 10 Hospitality Trends to Look Out for in 2025</a:t>
            </a:r>
            <a:r>
              <a:rPr lang="en-GB" sz="1200">
                <a:solidFill>
                  <a:schemeClr val="dk1"/>
                </a:solidFill>
              </a:rPr>
              <a:t>. [online] Shms.com. Available at: https://www.shms.com/en/news/top-hospitality-trends/.</a:t>
            </a:r>
            <a:endParaRPr sz="1200">
              <a:solidFill>
                <a:schemeClr val="dk1"/>
              </a:solidFill>
            </a:endParaRPr>
          </a:p>
          <a:p>
            <a:pPr indent="0" lvl="0" marL="0" rtl="0" algn="l">
              <a:spcBef>
                <a:spcPts val="1200"/>
              </a:spcBef>
              <a:spcAft>
                <a:spcPts val="1200"/>
              </a:spcAft>
              <a:buNone/>
            </a:pPr>
            <a:r>
              <a:t/>
            </a:r>
            <a:endParaRPr/>
          </a:p>
        </p:txBody>
      </p:sp>
    </p:spTree>
  </p:cSld>
  <p:clrMapOvr>
    <a:masterClrMapping/>
  </p:clrMapOvr>
</p:sld>
</file>

<file path=ppt/theme/theme1.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Simple Light">
  <a:themeElements>
    <a:clrScheme name="Simple Light">
      <a:dk1>
        <a:srgbClr val="000000"/>
      </a:dk1>
      <a:lt1>
        <a:srgbClr val="FFFFFF"/>
      </a:lt1>
      <a:dk2>
        <a:srgbClr val="595959"/>
      </a:dk2>
      <a:lt2>
        <a:srgbClr val="EEEEEE"/>
      </a:lt2>
      <a:accent1>
        <a:srgbClr val="4285F4"/>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