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 id="2147483660" r:id="rId2"/>
  </p:sldMasterIdLst>
  <p:notesMasterIdLst>
    <p:notesMasterId r:id="rId31"/>
  </p:notesMasterIdLst>
  <p:handoutMasterIdLst>
    <p:handoutMasterId r:id="rId32"/>
  </p:handoutMasterIdLst>
  <p:sldIdLst>
    <p:sldId id="301" r:id="rId3"/>
    <p:sldId id="306" r:id="rId4"/>
    <p:sldId id="307" r:id="rId5"/>
    <p:sldId id="368" r:id="rId6"/>
    <p:sldId id="369" r:id="rId7"/>
    <p:sldId id="412" r:id="rId8"/>
    <p:sldId id="370" r:id="rId9"/>
    <p:sldId id="373" r:id="rId10"/>
    <p:sldId id="374" r:id="rId11"/>
    <p:sldId id="375" r:id="rId12"/>
    <p:sldId id="376" r:id="rId13"/>
    <p:sldId id="378" r:id="rId14"/>
    <p:sldId id="379" r:id="rId15"/>
    <p:sldId id="408" r:id="rId16"/>
    <p:sldId id="382" r:id="rId17"/>
    <p:sldId id="409" r:id="rId18"/>
    <p:sldId id="393" r:id="rId19"/>
    <p:sldId id="406" r:id="rId20"/>
    <p:sldId id="395" r:id="rId21"/>
    <p:sldId id="399" r:id="rId22"/>
    <p:sldId id="401" r:id="rId23"/>
    <p:sldId id="405" r:id="rId24"/>
    <p:sldId id="388" r:id="rId25"/>
    <p:sldId id="386" r:id="rId26"/>
    <p:sldId id="384" r:id="rId27"/>
    <p:sldId id="383" r:id="rId28"/>
    <p:sldId id="385" r:id="rId29"/>
    <p:sldId id="305" r:id="rId30"/>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003" userDrawn="1">
          <p15:clr>
            <a:srgbClr val="A4A3A4"/>
          </p15:clr>
        </p15:guide>
        <p15:guide id="2" pos="272"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effrey Holcomb" initials="" lastIdx="3" clrIdx="0"/>
  <p:cmAuthor id="1" name="Ruchi Sachdev" initials="" lastIdx="8" clrIdx="1"/>
  <p:cmAuthor id="2" name="Sarah Reusché" initials="" lastIdx="13" clrIdx="2"/>
  <p:cmAuthor id="3" name="Nitin Shankar" initials="" lastIdx="6" clrIdx="3"/>
  <p:cmAuthor id="4" name="Kristen Flathman" initials="" lastIdx="1" clrIdx="4"/>
  <p:cmAuthor id="5" name="Ben Schroeter" initials="" lastIdx="0" clrIdx="5"/>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0F9630F-82C1-40B7-BC3A-925EFCFF5E92}">
  <a:tblStyle styleId="{40F9630F-82C1-40B7-BC3A-925EFCFF5E92}" styleName="Table_0">
    <a:wholeTbl>
      <a:tcTxStyle b="off" i="off">
        <a:font>
          <a:latin typeface="Arial"/>
          <a:ea typeface="Arial"/>
          <a:cs typeface="Arial"/>
        </a:font>
        <a:schemeClr val="dk1"/>
      </a:tcTxStyle>
      <a:tcStyle>
        <a:tcBdr>
          <a:left>
            <a:ln w="9525" cap="flat" cmpd="sng">
              <a:solidFill>
                <a:srgbClr val="000000">
                  <a:alpha val="0"/>
                </a:srgbClr>
              </a:solidFill>
              <a:prstDash val="solid"/>
              <a:round/>
              <a:headEnd type="none" w="med" len="med"/>
              <a:tailEnd type="none" w="med" len="med"/>
            </a:ln>
          </a:left>
          <a:right>
            <a:ln w="9525" cap="flat" cmpd="sng">
              <a:solidFill>
                <a:srgbClr val="000000">
                  <a:alpha val="0"/>
                </a:srgbClr>
              </a:solidFill>
              <a:prstDash val="solid"/>
              <a:round/>
              <a:headEnd type="none" w="med" len="med"/>
              <a:tailEnd type="none" w="med" len="med"/>
            </a:ln>
          </a:right>
          <a:top>
            <a:ln w="12700" cap="flat" cmpd="sng">
              <a:solidFill>
                <a:schemeClr val="accent1"/>
              </a:solidFill>
              <a:prstDash val="solid"/>
              <a:round/>
              <a:headEnd type="none" w="med" len="med"/>
              <a:tailEnd type="none" w="med" len="med"/>
            </a:ln>
          </a:top>
          <a:bottom>
            <a:ln w="12700" cap="flat" cmpd="sng">
              <a:solidFill>
                <a:schemeClr val="accent1"/>
              </a:solidFill>
              <a:prstDash val="solid"/>
              <a:round/>
              <a:headEnd type="none" w="med" len="med"/>
              <a:tailEnd type="none" w="med" len="med"/>
            </a:ln>
          </a:bottom>
          <a:insideH>
            <a:ln w="9525" cap="flat" cmpd="sng">
              <a:solidFill>
                <a:srgbClr val="000000">
                  <a:alpha val="0"/>
                </a:srgbClr>
              </a:solidFill>
              <a:prstDash val="solid"/>
              <a:round/>
              <a:headEnd type="none" w="med" len="med"/>
              <a:tailEnd type="none" w="med" len="med"/>
            </a:ln>
          </a:insideH>
          <a:insideV>
            <a:ln w="9525" cap="flat" cmpd="sng">
              <a:solidFill>
                <a:srgbClr val="000000">
                  <a:alpha val="0"/>
                </a:srgbClr>
              </a:solidFill>
              <a:prstDash val="solid"/>
              <a:round/>
              <a:headEnd type="none" w="med" len="med"/>
              <a:tailEnd type="none" w="med" len="med"/>
            </a:ln>
          </a:insideV>
        </a:tcBdr>
        <a:fill>
          <a:solidFill>
            <a:srgbClr val="FFFFFF">
              <a:alpha val="0"/>
            </a:srgbClr>
          </a:solid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i="off"/>
      <a:tcStyle>
        <a:tcBdr/>
      </a:tcStyle>
    </a:lastCol>
    <a:firstCol>
      <a:tcTxStyle b="on" i="off"/>
      <a:tcStyle>
        <a:tcBdr/>
      </a:tcStyle>
    </a:firstCol>
    <a:lastRow>
      <a:tcTxStyle b="on" i="off"/>
      <a:tcStyle>
        <a:tcBdr>
          <a:top>
            <a:ln w="12700" cap="flat" cmpd="sng">
              <a:solidFill>
                <a:schemeClr val="accent1"/>
              </a:solidFill>
              <a:prstDash val="solid"/>
              <a:round/>
              <a:headEnd type="none" w="med" len="med"/>
              <a:tailEnd type="none" w="med" len="med"/>
            </a:ln>
          </a:top>
        </a:tcBdr>
        <a:fill>
          <a:solidFill>
            <a:srgbClr val="FFFFFF">
              <a:alpha val="0"/>
            </a:srgbClr>
          </a:solidFill>
        </a:fill>
      </a:tcStyle>
    </a:lastRow>
    <a:firstRow>
      <a:tcTxStyle b="on" i="off"/>
      <a:tcStyle>
        <a:tcBdr>
          <a:bottom>
            <a:ln w="12700" cap="flat" cmpd="sng">
              <a:solidFill>
                <a:schemeClr val="accent1"/>
              </a:solidFill>
              <a:prstDash val="solid"/>
              <a:round/>
              <a:headEnd type="none" w="med" len="med"/>
              <a:tailEnd type="none" w="med" len="med"/>
            </a:ln>
          </a:bottom>
        </a:tcBdr>
        <a:fill>
          <a:solidFill>
            <a:srgbClr val="FFFFFF">
              <a:alpha val="0"/>
            </a:srgbClr>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41" autoAdjust="0"/>
    <p:restoredTop sz="86364" autoAdjust="0"/>
  </p:normalViewPr>
  <p:slideViewPr>
    <p:cSldViewPr snapToGrid="0" snapToObjects="1">
      <p:cViewPr varScale="1">
        <p:scale>
          <a:sx n="71" d="100"/>
          <a:sy n="71" d="100"/>
        </p:scale>
        <p:origin x="1173" y="45"/>
      </p:cViewPr>
      <p:guideLst>
        <p:guide orient="horz" pos="1003"/>
        <p:guide pos="272"/>
      </p:guideLst>
    </p:cSldViewPr>
  </p:slideViewPr>
  <p:outlineViewPr>
    <p:cViewPr>
      <p:scale>
        <a:sx n="33" d="100"/>
        <a:sy n="33" d="100"/>
      </p:scale>
      <p:origin x="0" y="-6252"/>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handoutMaster" Target="handoutMasters/handoutMaster1.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2885CB01-6679-D646-ACB3-8B04B786C15F}" type="datetimeFigureOut">
              <a:rPr lang="en-US" smtClean="0"/>
              <a:t>1/14/2026</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2AC0F4D-8A6F-1C4A-B6BF-1558431E4F79}" type="slidenum">
              <a:rPr lang="en-US" smtClean="0"/>
              <a:t>‹#›</a:t>
            </a:fld>
            <a:endParaRPr lang="en-US" dirty="0"/>
          </a:p>
        </p:txBody>
      </p:sp>
    </p:spTree>
    <p:extLst>
      <p:ext uri="{BB962C8B-B14F-4D97-AF65-F5344CB8AC3E}">
        <p14:creationId xmlns:p14="http://schemas.microsoft.com/office/powerpoint/2010/main" val="355406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Shape 3"/>
          <p:cNvSpPr txBox="1">
            <a:spLocks noGrp="1"/>
          </p:cNvSpPr>
          <p:nvPr>
            <p:ph type="hdr" idx="2"/>
          </p:nvPr>
        </p:nvSpPr>
        <p:spPr>
          <a:xfrm>
            <a:off x="0" y="0"/>
            <a:ext cx="2971799" cy="457200"/>
          </a:xfrm>
          <a:prstGeom prst="rect">
            <a:avLst/>
          </a:prstGeom>
          <a:noFill/>
          <a:ln>
            <a:noFill/>
          </a:ln>
        </p:spPr>
        <p:txBody>
          <a:bodyPr lIns="91425" tIns="91425" rIns="91425" bIns="91425" anchor="t"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4" name="Shape 4"/>
          <p:cNvSpPr txBox="1">
            <a:spLocks noGrp="1"/>
          </p:cNvSpPr>
          <p:nvPr>
            <p:ph type="dt" idx="10"/>
          </p:nvPr>
        </p:nvSpPr>
        <p:spPr>
          <a:xfrm>
            <a:off x="3884612" y="0"/>
            <a:ext cx="2971799" cy="457200"/>
          </a:xfrm>
          <a:prstGeom prst="rect">
            <a:avLst/>
          </a:prstGeom>
          <a:noFill/>
          <a:ln>
            <a:noFill/>
          </a:ln>
        </p:spPr>
        <p:txBody>
          <a:bodyPr lIns="91425" tIns="91425" rIns="91425" bIns="91425" anchor="t" anchorCtr="0"/>
          <a:lstStyle>
            <a:lvl1pPr marL="0" marR="0" lvl="0" indent="0" algn="r"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5" name="Shape 5"/>
          <p:cNvSpPr>
            <a:spLocks noGrp="1" noRot="1" noChangeAspect="1"/>
          </p:cNvSpPr>
          <p:nvPr>
            <p:ph type="sldImg" idx="3"/>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6" name="Shape 6"/>
          <p:cNvSpPr txBox="1">
            <a:spLocks noGrp="1"/>
          </p:cNvSpPr>
          <p:nvPr>
            <p:ph type="body" idx="1"/>
          </p:nvPr>
        </p:nvSpPr>
        <p:spPr>
          <a:xfrm>
            <a:off x="685800" y="4343400"/>
            <a:ext cx="5486399" cy="4114800"/>
          </a:xfrm>
          <a:prstGeom prst="rect">
            <a:avLst/>
          </a:prstGeom>
          <a:noFill/>
          <a:ln>
            <a:noFill/>
          </a:ln>
        </p:spPr>
        <p:txBody>
          <a:bodyPr lIns="91425" tIns="91425" rIns="91425" bIns="91425" anchor="t"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200" b="0" i="0" u="none" strike="noStrike" cap="none">
                <a:solidFill>
                  <a:schemeClr val="dk1"/>
                </a:solidFill>
                <a:latin typeface="Arial"/>
                <a:ea typeface="Arial"/>
                <a:cs typeface="Arial"/>
                <a:sym typeface="Arial"/>
              </a:defRPr>
            </a:lvl2pPr>
            <a:lvl3pPr marL="914400" marR="0" lvl="2" indent="0" algn="l" rtl="0">
              <a:spcBef>
                <a:spcPts val="0"/>
              </a:spcBef>
              <a:buNone/>
              <a:defRPr sz="1200" b="0" i="0" u="none" strike="noStrike" cap="none">
                <a:solidFill>
                  <a:schemeClr val="dk1"/>
                </a:solidFill>
                <a:latin typeface="Arial"/>
                <a:ea typeface="Arial"/>
                <a:cs typeface="Arial"/>
                <a:sym typeface="Arial"/>
              </a:defRPr>
            </a:lvl3pPr>
            <a:lvl4pPr marL="1371600" marR="0" lvl="3" indent="0" algn="l" rtl="0">
              <a:spcBef>
                <a:spcPts val="0"/>
              </a:spcBef>
              <a:buNone/>
              <a:defRPr sz="1200" b="0" i="0" u="none" strike="noStrike" cap="none">
                <a:solidFill>
                  <a:schemeClr val="dk1"/>
                </a:solidFill>
                <a:latin typeface="Arial"/>
                <a:ea typeface="Arial"/>
                <a:cs typeface="Arial"/>
                <a:sym typeface="Arial"/>
              </a:defRPr>
            </a:lvl4pPr>
            <a:lvl5pPr marL="1828800" marR="0" lvl="4" indent="0" algn="l" rtl="0">
              <a:spcBef>
                <a:spcPts val="0"/>
              </a:spcBef>
              <a:buNone/>
              <a:defRPr sz="1200" b="0" i="0" u="none" strike="noStrike" cap="none">
                <a:solidFill>
                  <a:schemeClr val="dk1"/>
                </a:solidFill>
                <a:latin typeface="Arial"/>
                <a:ea typeface="Arial"/>
                <a:cs typeface="Arial"/>
                <a:sym typeface="Arial"/>
              </a:defRPr>
            </a:lvl5pPr>
            <a:lvl6pPr marL="2286000" marR="0" lvl="5" indent="0" algn="l" rtl="0">
              <a:spcBef>
                <a:spcPts val="0"/>
              </a:spcBef>
              <a:buNone/>
              <a:defRPr sz="1200" b="0" i="0" u="none" strike="noStrike" cap="none">
                <a:solidFill>
                  <a:schemeClr val="dk1"/>
                </a:solidFill>
                <a:latin typeface="Arial"/>
                <a:ea typeface="Arial"/>
                <a:cs typeface="Arial"/>
                <a:sym typeface="Arial"/>
              </a:defRPr>
            </a:lvl6pPr>
            <a:lvl7pPr marL="2743200" marR="0" lvl="6" indent="0" algn="l" rtl="0">
              <a:spcBef>
                <a:spcPts val="0"/>
              </a:spcBef>
              <a:buNone/>
              <a:defRPr sz="1200" b="0" i="0" u="none" strike="noStrike" cap="none">
                <a:solidFill>
                  <a:schemeClr val="dk1"/>
                </a:solidFill>
                <a:latin typeface="Arial"/>
                <a:ea typeface="Arial"/>
                <a:cs typeface="Arial"/>
                <a:sym typeface="Arial"/>
              </a:defRPr>
            </a:lvl7pPr>
            <a:lvl8pPr marL="3200400" marR="0" lvl="7" indent="0" algn="l" rtl="0">
              <a:spcBef>
                <a:spcPts val="0"/>
              </a:spcBef>
              <a:buNone/>
              <a:defRPr sz="1200" b="0" i="0" u="none" strike="noStrike" cap="none">
                <a:solidFill>
                  <a:schemeClr val="dk1"/>
                </a:solidFill>
                <a:latin typeface="Arial"/>
                <a:ea typeface="Arial"/>
                <a:cs typeface="Arial"/>
                <a:sym typeface="Arial"/>
              </a:defRPr>
            </a:lvl8pPr>
            <a:lvl9pPr marL="3657600" marR="0" lvl="8" indent="0" algn="l" rtl="0">
              <a:spcBef>
                <a:spcPts val="0"/>
              </a:spcBef>
              <a:buNone/>
              <a:defRPr sz="1200" b="0" i="0" u="none" strike="noStrike" cap="none">
                <a:solidFill>
                  <a:schemeClr val="dk1"/>
                </a:solidFill>
                <a:latin typeface="Arial"/>
                <a:ea typeface="Arial"/>
                <a:cs typeface="Arial"/>
                <a:sym typeface="Arial"/>
              </a:defRPr>
            </a:lvl9pPr>
          </a:lstStyle>
          <a:p>
            <a:endParaRPr/>
          </a:p>
        </p:txBody>
      </p:sp>
      <p:sp>
        <p:nvSpPr>
          <p:cNvPr id="7" name="Shape 7"/>
          <p:cNvSpPr txBox="1">
            <a:spLocks noGrp="1"/>
          </p:cNvSpPr>
          <p:nvPr>
            <p:ph type="ftr" idx="11"/>
          </p:nvPr>
        </p:nvSpPr>
        <p:spPr>
          <a:xfrm>
            <a:off x="0" y="8685213"/>
            <a:ext cx="2971799" cy="457200"/>
          </a:xfrm>
          <a:prstGeom prst="rect">
            <a:avLst/>
          </a:prstGeom>
          <a:noFill/>
          <a:ln>
            <a:noFill/>
          </a:ln>
        </p:spPr>
        <p:txBody>
          <a:bodyPr lIns="91425" tIns="91425" rIns="91425" bIns="91425" anchor="b" anchorCtr="0"/>
          <a:lstStyle>
            <a:lvl1pPr marL="0" marR="0" lvl="0" indent="0" algn="l" rtl="0">
              <a:spcBef>
                <a:spcPts val="0"/>
              </a:spcBef>
              <a:buNone/>
              <a:defRPr sz="12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8" name="Shape 8"/>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Arial"/>
                <a:ea typeface="Arial"/>
                <a:cs typeface="Arial"/>
                <a:sym typeface="Arial"/>
              </a:rPr>
              <a:t>‹#›</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457102709"/>
      </p:ext>
    </p:extLst>
  </p:cSld>
  <p:clrMap bg1="lt1" tx1="dk1" bg2="dk2" tx2="lt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cap="none" dirty="0">
                <a:solidFill>
                  <a:schemeClr val="dk1"/>
                </a:solidFill>
                <a:latin typeface="Arial"/>
                <a:ea typeface="Arial"/>
                <a:cs typeface="Arial"/>
                <a:sym typeface="Arial"/>
              </a:rPr>
              <a:t>If this PowerPoint presentation contains mathematical equations, you may need to check that your computer has the following installed:</a:t>
            </a:r>
          </a:p>
          <a:p>
            <a:r>
              <a:rPr lang="en-US" sz="1200" b="0" i="0" u="none" strike="noStrike" kern="1200" cap="none" dirty="0">
                <a:solidFill>
                  <a:schemeClr val="dk1"/>
                </a:solidFill>
                <a:latin typeface="Arial"/>
                <a:ea typeface="Arial"/>
                <a:cs typeface="Arial"/>
                <a:sym typeface="Arial"/>
              </a:rPr>
              <a:t>1) MathType Plugin</a:t>
            </a:r>
          </a:p>
          <a:p>
            <a:r>
              <a:rPr lang="en-US" sz="1200" b="0" i="0" u="none" strike="noStrike" kern="1200" cap="none" dirty="0">
                <a:solidFill>
                  <a:schemeClr val="dk1"/>
                </a:solidFill>
                <a:latin typeface="Arial"/>
                <a:ea typeface="Arial"/>
                <a:cs typeface="Arial"/>
                <a:sym typeface="Arial"/>
              </a:rPr>
              <a:t>2) Math Player (free versions available)</a:t>
            </a:r>
          </a:p>
          <a:p>
            <a:r>
              <a:rPr lang="en-US" sz="1200" b="0" i="0" u="none" strike="noStrike" kern="1200" cap="none" dirty="0">
                <a:solidFill>
                  <a:schemeClr val="dk1"/>
                </a:solidFill>
                <a:latin typeface="Arial"/>
                <a:ea typeface="Arial"/>
                <a:cs typeface="Arial"/>
                <a:sym typeface="Arial"/>
              </a:rPr>
              <a:t>3) NVDA Reader (free versions available)</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3099114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b="0" dirty="0"/>
              <a:t>Slide 2 is a list of textbook LO numbers and statements.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2</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6113543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b="0" dirty="0"/>
              <a:t>Slide 3 is a list of textbook LO numbers and statements.</a:t>
            </a:r>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3</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2570437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en-US" b="0"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4</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1084383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Shape 17"/>
        <p:cNvGrpSpPr/>
        <p:nvPr/>
      </p:nvGrpSpPr>
      <p:grpSpPr>
        <a:xfrm>
          <a:off x="0" y="0"/>
          <a:ext cx="0" cy="0"/>
          <a:chOff x="0" y="0"/>
          <a:chExt cx="0" cy="0"/>
        </a:xfrm>
      </p:grpSpPr>
      <p:sp>
        <p:nvSpPr>
          <p:cNvPr id="18" name="Shape 18"/>
          <p:cNvSpPr/>
          <p:nvPr/>
        </p:nvSpPr>
        <p:spPr>
          <a:xfrm>
            <a:off x="0" y="0"/>
            <a:ext cx="9144000" cy="3886200"/>
          </a:xfrm>
          <a:prstGeom prst="rect">
            <a:avLst/>
          </a:prstGeom>
          <a:solidFill>
            <a:srgbClr val="007FA3"/>
          </a:solidFill>
          <a:ln w="25400" cap="flat" cmpd="sng">
            <a:solidFill>
              <a:srgbClr val="007FA3"/>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b="0" i="0" u="none" strike="noStrike" cap="none" dirty="0">
              <a:solidFill>
                <a:schemeClr val="lt1"/>
              </a:solidFill>
              <a:latin typeface="Arial"/>
              <a:ea typeface="Arial"/>
              <a:cs typeface="Arial"/>
              <a:sym typeface="Arial"/>
            </a:endParaRPr>
          </a:p>
        </p:txBody>
      </p:sp>
      <p:sp>
        <p:nvSpPr>
          <p:cNvPr id="19" name="Shape 19"/>
          <p:cNvSpPr txBox="1">
            <a:spLocks noGrp="1"/>
          </p:cNvSpPr>
          <p:nvPr>
            <p:ph type="ctrTitle"/>
          </p:nvPr>
        </p:nvSpPr>
        <p:spPr>
          <a:xfrm>
            <a:off x="685800" y="762000"/>
            <a:ext cx="7772400" cy="2838451"/>
          </a:xfrm>
          <a:prstGeom prst="rect">
            <a:avLst/>
          </a:prstGeom>
          <a:noFill/>
          <a:ln>
            <a:noFill/>
          </a:ln>
        </p:spPr>
        <p:txBody>
          <a:bodyPr lIns="91425" tIns="91425" rIns="91425" bIns="91425" anchor="b" anchorCtr="0"/>
          <a:lstStyle>
            <a:lvl1pPr marL="0" marR="0" lvl="0" indent="0" algn="l" rtl="0">
              <a:lnSpc>
                <a:spcPct val="100000"/>
              </a:lnSpc>
              <a:spcBef>
                <a:spcPts val="0"/>
              </a:spcBef>
              <a:buClr>
                <a:schemeClr val="lt1"/>
              </a:buClr>
              <a:buFont typeface="Times New Roman"/>
              <a:buNone/>
              <a:defRPr sz="3600" b="1" i="0" u="none" strike="noStrike" cap="none">
                <a:solidFill>
                  <a:schemeClr val="lt1"/>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20" name="Shape 20"/>
          <p:cNvSpPr txBox="1">
            <a:spLocks noGrp="1"/>
          </p:cNvSpPr>
          <p:nvPr>
            <p:ph type="subTitle" idx="1"/>
          </p:nvPr>
        </p:nvSpPr>
        <p:spPr>
          <a:xfrm>
            <a:off x="674687" y="3962400"/>
            <a:ext cx="7794625" cy="175260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800" b="0" i="0" u="none" strike="noStrike" cap="none">
                <a:solidFill>
                  <a:schemeClr val="dk1"/>
                </a:solidFill>
                <a:latin typeface="Arial"/>
                <a:ea typeface="Arial"/>
                <a:cs typeface="Arial"/>
                <a:sym typeface="Arial"/>
              </a:defRPr>
            </a:lvl1pPr>
            <a:lvl2pPr marL="457200" marR="0" lvl="1"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2pPr>
            <a:lvl3pPr marL="914400" marR="0" lvl="2" indent="0" algn="ctr" rtl="0">
              <a:spcBef>
                <a:spcPts val="600"/>
              </a:spcBef>
              <a:buClr>
                <a:srgbClr val="007FA3"/>
              </a:buClr>
              <a:buFont typeface="Noto Sans Symbols"/>
              <a:buNone/>
              <a:defRPr sz="1600" b="0" i="0" u="none" strike="noStrike" cap="none">
                <a:solidFill>
                  <a:srgbClr val="888888"/>
                </a:solidFill>
                <a:latin typeface="Arial"/>
                <a:ea typeface="Arial"/>
                <a:cs typeface="Arial"/>
                <a:sym typeface="Arial"/>
              </a:defRPr>
            </a:lvl3pPr>
            <a:lvl4pPr marL="1371600" marR="0" lvl="3"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4pPr>
            <a:lvl5pPr marL="1828800" marR="0" lvl="4" indent="0" algn="ctr" rtl="0">
              <a:spcBef>
                <a:spcPts val="600"/>
              </a:spcBef>
              <a:buClr>
                <a:srgbClr val="007FA3"/>
              </a:buClr>
              <a:buFont typeface="Arial"/>
              <a:buNone/>
              <a:defRPr sz="1600" b="0" i="0" u="none" strike="noStrike" cap="none">
                <a:solidFill>
                  <a:srgbClr val="888888"/>
                </a:solidFill>
                <a:latin typeface="Arial"/>
                <a:ea typeface="Arial"/>
                <a:cs typeface="Arial"/>
                <a:sym typeface="Arial"/>
              </a:defRPr>
            </a:lvl5pPr>
            <a:lvl6pPr marL="2286000" marR="0" lvl="5"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6pPr>
            <a:lvl7pPr marL="2743200" marR="0" lvl="6"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7pPr>
            <a:lvl8pPr marL="3200400" marR="0" lvl="7"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8pPr>
            <a:lvl9pPr marL="3657600" marR="0" lvl="8" indent="0" algn="ctr" rtl="0">
              <a:spcBef>
                <a:spcPts val="300"/>
              </a:spcBef>
              <a:buClr>
                <a:srgbClr val="007FA3"/>
              </a:buClr>
              <a:buFont typeface="Arial"/>
              <a:buNone/>
              <a:defRPr sz="1600" b="0" i="0" u="none" strike="noStrike" cap="none">
                <a:solidFill>
                  <a:srgbClr val="888888"/>
                </a:solidFill>
                <a:latin typeface="Arial"/>
                <a:ea typeface="Arial"/>
                <a:cs typeface="Arial"/>
                <a:sym typeface="Arial"/>
              </a:defRPr>
            </a:lvl9pPr>
          </a:lstStyle>
          <a:p>
            <a:endParaRPr dirty="0"/>
          </a:p>
        </p:txBody>
      </p:sp>
      <p:sp>
        <p:nvSpPr>
          <p:cNvPr id="21" name="Shape 21"/>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2" name="Shape 22"/>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3" name="Shape 23"/>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3245734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Figure + Caption">
    <p:spTree>
      <p:nvGrpSpPr>
        <p:cNvPr id="1" name="Shape 53"/>
        <p:cNvGrpSpPr/>
        <p:nvPr/>
      </p:nvGrpSpPr>
      <p:grpSpPr>
        <a:xfrm>
          <a:off x="0" y="0"/>
          <a:ext cx="0" cy="0"/>
          <a:chOff x="0" y="0"/>
          <a:chExt cx="0" cy="0"/>
        </a:xfrm>
      </p:grpSpPr>
      <p:sp>
        <p:nvSpPr>
          <p:cNvPr id="54" name="Shape 54"/>
          <p:cNvSpPr txBox="1">
            <a:spLocks noGrp="1"/>
          </p:cNvSpPr>
          <p:nvPr>
            <p:ph type="title"/>
          </p:nvPr>
        </p:nvSpPr>
        <p:spPr>
          <a:xfrm>
            <a:off x="457200" y="228600"/>
            <a:ext cx="8229600" cy="1066799"/>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5" name="Shape 55"/>
          <p:cNvSpPr txBox="1">
            <a:spLocks noGrp="1"/>
          </p:cNvSpPr>
          <p:nvPr>
            <p:ph type="body" idx="1"/>
          </p:nvPr>
        </p:nvSpPr>
        <p:spPr>
          <a:xfrm>
            <a:off x="457200" y="5368160"/>
            <a:ext cx="8229600" cy="916856"/>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8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56" name="Shape 56"/>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57" name="Shape 57"/>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58" name="Shape 58"/>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dk1"/>
                </a:solidFill>
                <a:latin typeface="Arial"/>
                <a:ea typeface="Arial"/>
                <a:cs typeface="Arial"/>
                <a:sym typeface="Arial"/>
              </a:rPr>
              <a:t>‹#›</a:t>
            </a:fld>
            <a:endParaRPr lang="en-US" sz="9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826302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Title and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tabLst>
                <a:tab pos="176213" algn="l"/>
              </a:tabLst>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a:p>
            <a:pPr lvl="1"/>
            <a:endParaRPr lang="en-IN" dirty="0"/>
          </a:p>
          <a:p>
            <a:pPr lvl="2"/>
            <a:endParaRPr lang="en-IN"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and Two Content">
    <p:spTree>
      <p:nvGrpSpPr>
        <p:cNvPr id="1" name="Shape 30"/>
        <p:cNvGrpSpPr/>
        <p:nvPr/>
      </p:nvGrpSpPr>
      <p:grpSpPr>
        <a:xfrm>
          <a:off x="0" y="0"/>
          <a:ext cx="0" cy="0"/>
          <a:chOff x="0" y="0"/>
          <a:chExt cx="0" cy="0"/>
        </a:xfrm>
      </p:grpSpPr>
      <p:sp>
        <p:nvSpPr>
          <p:cNvPr id="31" name="Shape 3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2" name="Shape 32"/>
          <p:cNvSpPr txBox="1">
            <a:spLocks noGrp="1"/>
          </p:cNvSpPr>
          <p:nvPr>
            <p:ph type="body" idx="1"/>
          </p:nvPr>
        </p:nvSpPr>
        <p:spPr>
          <a:xfrm>
            <a:off x="457200" y="1600200"/>
            <a:ext cx="8229600" cy="21637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lang="en-US" dirty="0"/>
          </a:p>
          <a:p>
            <a:pPr lvl="1"/>
            <a:endParaRPr lang="en-US" dirty="0"/>
          </a:p>
          <a:p>
            <a:pPr lvl="2"/>
            <a:endParaRPr dirty="0"/>
          </a:p>
        </p:txBody>
      </p:sp>
      <p:sp>
        <p:nvSpPr>
          <p:cNvPr id="33" name="Shape 33"/>
          <p:cNvSpPr txBox="1">
            <a:spLocks noGrp="1"/>
          </p:cNvSpPr>
          <p:nvPr>
            <p:ph type="body" idx="2"/>
          </p:nvPr>
        </p:nvSpPr>
        <p:spPr>
          <a:xfrm>
            <a:off x="457200" y="3962400"/>
            <a:ext cx="8229600" cy="21637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lang="en-US" dirty="0"/>
          </a:p>
          <a:p>
            <a:pPr lvl="1"/>
            <a:endParaRPr lang="en-US" dirty="0"/>
          </a:p>
          <a:p>
            <a:pPr lvl="2"/>
            <a:endParaRPr dirty="0"/>
          </a:p>
        </p:txBody>
      </p:sp>
      <p:sp>
        <p:nvSpPr>
          <p:cNvPr id="34" name="Shape 34"/>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5" name="Shape 35"/>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146176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p:cNvSpPr txBox="1">
            <a:spLocks noGrp="1"/>
          </p:cNvSpPr>
          <p:nvPr>
            <p:ph type="body" idx="1"/>
          </p:nvPr>
        </p:nvSpPr>
        <p:spPr>
          <a:xfrm>
            <a:off x="457200" y="1600201"/>
            <a:ext cx="8229600" cy="13716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tabLst>
                <a:tab pos="176213" algn="l"/>
              </a:tabLst>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a:p>
            <a:pPr lvl="1"/>
            <a:endParaRPr lang="en-IN" dirty="0"/>
          </a:p>
          <a:p>
            <a:pPr lvl="2"/>
            <a:endParaRPr lang="en-IN" dirty="0"/>
          </a:p>
        </p:txBody>
      </p:sp>
      <p:sp>
        <p:nvSpPr>
          <p:cNvPr id="4" name="Content Placeholder"/>
          <p:cNvSpPr txBox="1">
            <a:spLocks noGrp="1"/>
          </p:cNvSpPr>
          <p:nvPr>
            <p:ph type="body" idx="10"/>
          </p:nvPr>
        </p:nvSpPr>
        <p:spPr>
          <a:xfrm>
            <a:off x="457200" y="3164542"/>
            <a:ext cx="8229600" cy="13716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tabLst>
                <a:tab pos="176213" algn="l"/>
              </a:tabLst>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a:p>
            <a:pPr lvl="1"/>
            <a:endParaRPr lang="en-IN" dirty="0"/>
          </a:p>
          <a:p>
            <a:pPr lvl="2"/>
            <a:endParaRPr lang="en-IN" dirty="0"/>
          </a:p>
        </p:txBody>
      </p:sp>
      <p:sp>
        <p:nvSpPr>
          <p:cNvPr id="5" name="Content Placeholder"/>
          <p:cNvSpPr txBox="1">
            <a:spLocks noGrp="1"/>
          </p:cNvSpPr>
          <p:nvPr>
            <p:ph type="body" idx="11"/>
          </p:nvPr>
        </p:nvSpPr>
        <p:spPr>
          <a:xfrm>
            <a:off x="457200" y="4728884"/>
            <a:ext cx="8229600" cy="13716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tabLst>
                <a:tab pos="176213" algn="l"/>
              </a:tabLst>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a:p>
            <a:pPr lvl="1"/>
            <a:endParaRPr lang="en-IN" dirty="0"/>
          </a:p>
          <a:p>
            <a:pPr lvl="2"/>
            <a:endParaRPr lang="en-IN" dirty="0"/>
          </a:p>
        </p:txBody>
      </p:sp>
    </p:spTree>
    <p:extLst>
      <p:ext uri="{BB962C8B-B14F-4D97-AF65-F5344CB8AC3E}">
        <p14:creationId xmlns:p14="http://schemas.microsoft.com/office/powerpoint/2010/main" val="39200887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5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1"/>
          <p:cNvSpPr txBox="1">
            <a:spLocks noGrp="1"/>
          </p:cNvSpPr>
          <p:nvPr>
            <p:ph type="body" idx="1"/>
          </p:nvPr>
        </p:nvSpPr>
        <p:spPr>
          <a:xfrm>
            <a:off x="457200" y="1600201"/>
            <a:ext cx="8229600" cy="5334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p:txBody>
      </p:sp>
      <p:sp>
        <p:nvSpPr>
          <p:cNvPr id="3" name="Content Placeholder 2"/>
          <p:cNvSpPr>
            <a:spLocks noGrp="1"/>
          </p:cNvSpPr>
          <p:nvPr>
            <p:ph sz="quarter" idx="13"/>
          </p:nvPr>
        </p:nvSpPr>
        <p:spPr>
          <a:xfrm>
            <a:off x="457200" y="2278063"/>
            <a:ext cx="8229600" cy="5588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5" name="Content Placeholder 4"/>
          <p:cNvSpPr>
            <a:spLocks noGrp="1"/>
          </p:cNvSpPr>
          <p:nvPr>
            <p:ph sz="quarter" idx="14"/>
          </p:nvPr>
        </p:nvSpPr>
        <p:spPr>
          <a:xfrm>
            <a:off x="457200" y="2954338"/>
            <a:ext cx="8232775" cy="6096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7" name="Content Placeholder 6"/>
          <p:cNvSpPr>
            <a:spLocks noGrp="1"/>
          </p:cNvSpPr>
          <p:nvPr>
            <p:ph sz="quarter" idx="15"/>
          </p:nvPr>
        </p:nvSpPr>
        <p:spPr>
          <a:xfrm>
            <a:off x="457200" y="3733800"/>
            <a:ext cx="8229600" cy="5508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9" name="Content Placeholder 8"/>
          <p:cNvSpPr>
            <a:spLocks noGrp="1"/>
          </p:cNvSpPr>
          <p:nvPr>
            <p:ph sz="quarter" idx="16"/>
          </p:nvPr>
        </p:nvSpPr>
        <p:spPr>
          <a:xfrm>
            <a:off x="457200" y="4427538"/>
            <a:ext cx="8229600" cy="652462"/>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11" name="Content Placeholder 10"/>
          <p:cNvSpPr>
            <a:spLocks noGrp="1"/>
          </p:cNvSpPr>
          <p:nvPr>
            <p:ph sz="quarter" idx="17"/>
          </p:nvPr>
        </p:nvSpPr>
        <p:spPr>
          <a:xfrm>
            <a:off x="457200" y="5181600"/>
            <a:ext cx="8229600" cy="5000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Tree>
    <p:extLst>
      <p:ext uri="{BB962C8B-B14F-4D97-AF65-F5344CB8AC3E}">
        <p14:creationId xmlns:p14="http://schemas.microsoft.com/office/powerpoint/2010/main" val="3428980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Title and 5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1"/>
          <p:cNvSpPr txBox="1">
            <a:spLocks noGrp="1"/>
          </p:cNvSpPr>
          <p:nvPr>
            <p:ph type="body" idx="1"/>
          </p:nvPr>
        </p:nvSpPr>
        <p:spPr>
          <a:xfrm>
            <a:off x="457200" y="1600201"/>
            <a:ext cx="8229600" cy="5334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p:txBody>
      </p:sp>
      <p:sp>
        <p:nvSpPr>
          <p:cNvPr id="3" name="Content Placeholder 2"/>
          <p:cNvSpPr>
            <a:spLocks noGrp="1"/>
          </p:cNvSpPr>
          <p:nvPr>
            <p:ph sz="quarter" idx="13"/>
          </p:nvPr>
        </p:nvSpPr>
        <p:spPr>
          <a:xfrm>
            <a:off x="457200" y="2278063"/>
            <a:ext cx="8229600" cy="5588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5" name="Content Placeholder 4"/>
          <p:cNvSpPr>
            <a:spLocks noGrp="1"/>
          </p:cNvSpPr>
          <p:nvPr>
            <p:ph sz="quarter" idx="14"/>
          </p:nvPr>
        </p:nvSpPr>
        <p:spPr>
          <a:xfrm>
            <a:off x="457200" y="2954338"/>
            <a:ext cx="8232775" cy="6096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7" name="Content Placeholder 6"/>
          <p:cNvSpPr>
            <a:spLocks noGrp="1"/>
          </p:cNvSpPr>
          <p:nvPr>
            <p:ph sz="quarter" idx="15"/>
          </p:nvPr>
        </p:nvSpPr>
        <p:spPr>
          <a:xfrm>
            <a:off x="457200" y="3733800"/>
            <a:ext cx="8229600" cy="5508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9" name="Content Placeholder 8"/>
          <p:cNvSpPr>
            <a:spLocks noGrp="1"/>
          </p:cNvSpPr>
          <p:nvPr>
            <p:ph sz="quarter" idx="16"/>
          </p:nvPr>
        </p:nvSpPr>
        <p:spPr>
          <a:xfrm>
            <a:off x="457200" y="4427538"/>
            <a:ext cx="8229600" cy="652462"/>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11" name="Content Placeholder 10"/>
          <p:cNvSpPr>
            <a:spLocks noGrp="1"/>
          </p:cNvSpPr>
          <p:nvPr>
            <p:ph sz="quarter" idx="17"/>
          </p:nvPr>
        </p:nvSpPr>
        <p:spPr>
          <a:xfrm>
            <a:off x="457200" y="5181600"/>
            <a:ext cx="8229600" cy="5000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4" name="Content Placeholder 3"/>
          <p:cNvSpPr>
            <a:spLocks noGrp="1"/>
          </p:cNvSpPr>
          <p:nvPr>
            <p:ph sz="quarter" idx="18"/>
          </p:nvPr>
        </p:nvSpPr>
        <p:spPr>
          <a:xfrm>
            <a:off x="457200" y="5811838"/>
            <a:ext cx="8229600" cy="457200"/>
          </a:xfrm>
        </p:spPr>
        <p:txBody>
          <a:bodyPr/>
          <a:lstStyle>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9"/>
          </p:nvPr>
        </p:nvSpPr>
        <p:spPr>
          <a:xfrm>
            <a:off x="3657601" y="6418263"/>
            <a:ext cx="479834" cy="2984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p:cNvSpPr>
            <a:spLocks noGrp="1"/>
          </p:cNvSpPr>
          <p:nvPr>
            <p:ph sz="quarter" idx="20"/>
          </p:nvPr>
        </p:nvSpPr>
        <p:spPr>
          <a:xfrm>
            <a:off x="5503863" y="6418263"/>
            <a:ext cx="453317" cy="29845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13"/>
          <p:cNvSpPr>
            <a:spLocks noGrp="1"/>
          </p:cNvSpPr>
          <p:nvPr>
            <p:ph sz="quarter" idx="21"/>
          </p:nvPr>
        </p:nvSpPr>
        <p:spPr>
          <a:xfrm>
            <a:off x="7200900" y="6418263"/>
            <a:ext cx="576027" cy="29845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p:cNvSpPr>
            <a:spLocks noGrp="1"/>
          </p:cNvSpPr>
          <p:nvPr>
            <p:ph sz="quarter" idx="22"/>
          </p:nvPr>
        </p:nvSpPr>
        <p:spPr>
          <a:xfrm flipH="1">
            <a:off x="7976101" y="6418263"/>
            <a:ext cx="778599" cy="29845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447949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Chapter Opener">
    <p:spTree>
      <p:nvGrpSpPr>
        <p:cNvPr id="1" name="Shape 37"/>
        <p:cNvGrpSpPr/>
        <p:nvPr/>
      </p:nvGrpSpPr>
      <p:grpSpPr>
        <a:xfrm>
          <a:off x="0" y="0"/>
          <a:ext cx="0" cy="0"/>
          <a:chOff x="0" y="0"/>
          <a:chExt cx="0" cy="0"/>
        </a:xfrm>
      </p:grpSpPr>
      <p:sp>
        <p:nvSpPr>
          <p:cNvPr id="38" name="Shape 38"/>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9" name="Shape 39"/>
          <p:cNvSpPr txBox="1">
            <a:spLocks noGrp="1"/>
          </p:cNvSpPr>
          <p:nvPr>
            <p:ph type="body" idx="1"/>
          </p:nvPr>
        </p:nvSpPr>
        <p:spPr>
          <a:xfrm>
            <a:off x="457200" y="816429"/>
            <a:ext cx="8229600" cy="47897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40" name="Shape 40"/>
          <p:cNvSpPr txBox="1">
            <a:spLocks noGrp="1"/>
          </p:cNvSpPr>
          <p:nvPr>
            <p:ph type="body" idx="2"/>
          </p:nvPr>
        </p:nvSpPr>
        <p:spPr>
          <a:xfrm>
            <a:off x="5029200" y="1600200"/>
            <a:ext cx="3657600" cy="1600198"/>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30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44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9pPr>
          </a:lstStyle>
          <a:p>
            <a:endParaRPr/>
          </a:p>
        </p:txBody>
      </p:sp>
      <p:sp>
        <p:nvSpPr>
          <p:cNvPr id="41" name="Shape 41"/>
          <p:cNvSpPr txBox="1">
            <a:spLocks noGrp="1"/>
          </p:cNvSpPr>
          <p:nvPr>
            <p:ph type="body" idx="3"/>
          </p:nvPr>
        </p:nvSpPr>
        <p:spPr>
          <a:xfrm>
            <a:off x="5029200" y="3200400"/>
            <a:ext cx="3657600" cy="292576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2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42" name="Shape 42"/>
          <p:cNvSpPr txBox="1">
            <a:spLocks noGrp="1"/>
          </p:cNvSpPr>
          <p:nvPr>
            <p:ph type="ftr" idx="11"/>
          </p:nvPr>
        </p:nvSpPr>
        <p:spPr>
          <a:xfrm>
            <a:off x="93969" y="6165337"/>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43" name="Shape 4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44" name="Shape 4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cSld name="Title + Learning Objectives and Content">
    <p:spTree>
      <p:nvGrpSpPr>
        <p:cNvPr id="1" name="Shape 61"/>
        <p:cNvGrpSpPr/>
        <p:nvPr/>
      </p:nvGrpSpPr>
      <p:grpSpPr>
        <a:xfrm>
          <a:off x="0" y="0"/>
          <a:ext cx="0" cy="0"/>
          <a:chOff x="0" y="0"/>
          <a:chExt cx="0" cy="0"/>
        </a:xfrm>
      </p:grpSpPr>
      <p:sp>
        <p:nvSpPr>
          <p:cNvPr id="62" name="Shape 62"/>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63" name="Shape 63"/>
          <p:cNvSpPr txBox="1">
            <a:spLocks noGrp="1"/>
          </p:cNvSpPr>
          <p:nvPr>
            <p:ph type="body" idx="1"/>
          </p:nvPr>
        </p:nvSpPr>
        <p:spPr>
          <a:xfrm>
            <a:off x="457200" y="816429"/>
            <a:ext cx="8229600" cy="402769"/>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6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64" name="Shape 64"/>
          <p:cNvSpPr txBox="1">
            <a:spLocks noGrp="1"/>
          </p:cNvSpPr>
          <p:nvPr>
            <p:ph type="body" idx="2"/>
          </p:nvPr>
        </p:nvSpPr>
        <p:spPr>
          <a:xfrm>
            <a:off x="457200" y="1600200"/>
            <a:ext cx="8229600" cy="45259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65" name="Shape 65"/>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66" name="Shape 66"/>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67" name="Shape 67"/>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68"/>
        <p:cNvGrpSpPr/>
        <p:nvPr/>
      </p:nvGrpSpPr>
      <p:grpSpPr>
        <a:xfrm>
          <a:off x="0" y="0"/>
          <a:ext cx="0" cy="0"/>
          <a:chOff x="0" y="0"/>
          <a:chExt cx="0" cy="0"/>
        </a:xfrm>
      </p:grpSpPr>
      <p:sp>
        <p:nvSpPr>
          <p:cNvPr id="69" name="Shape 69"/>
          <p:cNvSpPr txBox="1">
            <a:spLocks noGrp="1"/>
          </p:cNvSpPr>
          <p:nvPr>
            <p:ph type="title"/>
          </p:nvPr>
        </p:nvSpPr>
        <p:spPr>
          <a:xfrm>
            <a:off x="685800" y="1447800"/>
            <a:ext cx="7772400" cy="2152651"/>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0" name="Shape 70"/>
          <p:cNvSpPr txBox="1">
            <a:spLocks noGrp="1"/>
          </p:cNvSpPr>
          <p:nvPr>
            <p:ph type="body" idx="1"/>
          </p:nvPr>
        </p:nvSpPr>
        <p:spPr>
          <a:xfrm>
            <a:off x="674687" y="3962400"/>
            <a:ext cx="7794626" cy="175260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600" b="0" i="0" u="none" strike="noStrike" cap="none">
                <a:solidFill>
                  <a:srgbClr val="007FA3"/>
                </a:solidFill>
                <a:latin typeface="Arial"/>
                <a:ea typeface="Arial"/>
                <a:cs typeface="Arial"/>
                <a:sym typeface="Arial"/>
              </a:defRPr>
            </a:lvl1pPr>
            <a:lvl2pPr marL="457200" marR="0" lvl="1" indent="0" algn="l" rtl="0">
              <a:spcBef>
                <a:spcPts val="600"/>
              </a:spcBef>
              <a:buClr>
                <a:srgbClr val="007FA3"/>
              </a:buClr>
              <a:buFont typeface="Arial"/>
              <a:buNone/>
              <a:defRPr sz="1800" b="0" i="0" u="none" strike="noStrike" cap="none">
                <a:solidFill>
                  <a:srgbClr val="888888"/>
                </a:solidFill>
                <a:latin typeface="Arial"/>
                <a:ea typeface="Arial"/>
                <a:cs typeface="Arial"/>
                <a:sym typeface="Arial"/>
              </a:defRPr>
            </a:lvl2pPr>
            <a:lvl3pPr marL="914400" marR="0" lvl="2" indent="0" algn="l" rtl="0">
              <a:spcBef>
                <a:spcPts val="600"/>
              </a:spcBef>
              <a:buClr>
                <a:srgbClr val="007FA3"/>
              </a:buClr>
              <a:buFont typeface="Noto Sans Symbols"/>
              <a:buNone/>
              <a:defRPr sz="1600" b="0" i="0" u="none" strike="noStrike" cap="none">
                <a:solidFill>
                  <a:srgbClr val="888888"/>
                </a:solidFill>
                <a:latin typeface="Arial"/>
                <a:ea typeface="Arial"/>
                <a:cs typeface="Arial"/>
                <a:sym typeface="Arial"/>
              </a:defRPr>
            </a:lvl3pPr>
            <a:lvl4pPr marL="1371600" marR="0" lvl="3" indent="0" algn="l" rtl="0">
              <a:spcBef>
                <a:spcPts val="600"/>
              </a:spcBef>
              <a:buClr>
                <a:srgbClr val="007FA3"/>
              </a:buClr>
              <a:buFont typeface="Arial"/>
              <a:buNone/>
              <a:defRPr sz="1400" b="0" i="0" u="none" strike="noStrike" cap="none">
                <a:solidFill>
                  <a:srgbClr val="888888"/>
                </a:solidFill>
                <a:latin typeface="Arial"/>
                <a:ea typeface="Arial"/>
                <a:cs typeface="Arial"/>
                <a:sym typeface="Arial"/>
              </a:defRPr>
            </a:lvl4pPr>
            <a:lvl5pPr marL="1828800" marR="0" lvl="4" indent="0" algn="l" rtl="0">
              <a:spcBef>
                <a:spcPts val="600"/>
              </a:spcBef>
              <a:buClr>
                <a:srgbClr val="007FA3"/>
              </a:buClr>
              <a:buFont typeface="Arial"/>
              <a:buNone/>
              <a:defRPr sz="1400" b="0" i="0" u="none" strike="noStrike" cap="none">
                <a:solidFill>
                  <a:srgbClr val="888888"/>
                </a:solidFill>
                <a:latin typeface="Arial"/>
                <a:ea typeface="Arial"/>
                <a:cs typeface="Arial"/>
                <a:sym typeface="Arial"/>
              </a:defRPr>
            </a:lvl5pPr>
            <a:lvl6pPr marL="2286000" marR="0" lvl="5"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6pPr>
            <a:lvl7pPr marL="2743200" marR="0" lvl="6"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7pPr>
            <a:lvl8pPr marL="3200400" marR="0" lvl="7"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8pPr>
            <a:lvl9pPr marL="3657600" marR="0" lvl="8"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9pPr>
          </a:lstStyle>
          <a:p>
            <a:endParaRPr/>
          </a:p>
        </p:txBody>
      </p:sp>
      <p:sp>
        <p:nvSpPr>
          <p:cNvPr id="71" name="Shape 71"/>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72" name="Shape 72"/>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73" name="Shape 73"/>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Title Only">
    <p:spTree>
      <p:nvGrpSpPr>
        <p:cNvPr id="1" name="Shape 74"/>
        <p:cNvGrpSpPr/>
        <p:nvPr/>
      </p:nvGrpSpPr>
      <p:grpSpPr>
        <a:xfrm>
          <a:off x="0" y="0"/>
          <a:ext cx="0" cy="0"/>
          <a:chOff x="0" y="0"/>
          <a:chExt cx="0" cy="0"/>
        </a:xfrm>
      </p:grpSpPr>
      <p:sp>
        <p:nvSpPr>
          <p:cNvPr id="75" name="Shape 75"/>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6" name="Shape 76"/>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77" name="Shape 77"/>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78" name="Shape 78"/>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Blank">
    <p:spTree>
      <p:nvGrpSpPr>
        <p:cNvPr id="1" name="Shape 79"/>
        <p:cNvGrpSpPr/>
        <p:nvPr/>
      </p:nvGrpSpPr>
      <p:grpSpPr>
        <a:xfrm>
          <a:off x="0" y="0"/>
          <a:ext cx="0" cy="0"/>
          <a:chOff x="0" y="0"/>
          <a:chExt cx="0" cy="0"/>
        </a:xfrm>
      </p:grpSpPr>
      <p:sp>
        <p:nvSpPr>
          <p:cNvPr id="80" name="Shape 80"/>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81" name="Shape 81"/>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82" name="Shape 82"/>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dk1"/>
                </a:solidFill>
                <a:latin typeface="Arial"/>
                <a:ea typeface="Arial"/>
                <a:cs typeface="Arial"/>
                <a:sym typeface="Arial"/>
              </a:rPr>
              <a:t>‹#›</a:t>
            </a:fld>
            <a:endParaRPr lang="en-US" sz="900" b="0" i="0" u="none" strike="noStrike" cap="none" dirty="0">
              <a:solidFill>
                <a:schemeClr val="dk1"/>
              </a:solidFill>
              <a:latin typeface="Arial"/>
              <a:ea typeface="Arial"/>
              <a:cs typeface="Arial"/>
              <a:sym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Shape 37"/>
        <p:cNvGrpSpPr/>
        <p:nvPr/>
      </p:nvGrpSpPr>
      <p:grpSpPr>
        <a:xfrm>
          <a:off x="0" y="0"/>
          <a:ext cx="0" cy="0"/>
          <a:chOff x="0" y="0"/>
          <a:chExt cx="0" cy="0"/>
        </a:xfrm>
      </p:grpSpPr>
      <p:sp>
        <p:nvSpPr>
          <p:cNvPr id="38" name="Shape 38"/>
          <p:cNvSpPr txBox="1">
            <a:spLocks noGrp="1"/>
          </p:cNvSpPr>
          <p:nvPr>
            <p:ph type="title"/>
          </p:nvPr>
        </p:nvSpPr>
        <p:spPr>
          <a:xfrm>
            <a:off x="457200" y="215371"/>
            <a:ext cx="82296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9" name="Shape 39"/>
          <p:cNvSpPr txBox="1">
            <a:spLocks noGrp="1"/>
          </p:cNvSpPr>
          <p:nvPr>
            <p:ph type="body" idx="1"/>
          </p:nvPr>
        </p:nvSpPr>
        <p:spPr>
          <a:xfrm>
            <a:off x="457200" y="816429"/>
            <a:ext cx="8229600" cy="47897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40" name="Shape 40"/>
          <p:cNvSpPr txBox="1">
            <a:spLocks noGrp="1"/>
          </p:cNvSpPr>
          <p:nvPr>
            <p:ph type="body" idx="2"/>
          </p:nvPr>
        </p:nvSpPr>
        <p:spPr>
          <a:xfrm>
            <a:off x="5029200" y="1600200"/>
            <a:ext cx="3657600" cy="1600198"/>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30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44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4400" b="0" i="0" u="none" strike="noStrike" cap="none">
                <a:solidFill>
                  <a:schemeClr val="dk1"/>
                </a:solidFill>
                <a:latin typeface="Arial"/>
                <a:ea typeface="Arial"/>
                <a:cs typeface="Arial"/>
                <a:sym typeface="Arial"/>
              </a:defRPr>
            </a:lvl9pPr>
          </a:lstStyle>
          <a:p>
            <a:endParaRPr/>
          </a:p>
        </p:txBody>
      </p:sp>
      <p:sp>
        <p:nvSpPr>
          <p:cNvPr id="41" name="Shape 41"/>
          <p:cNvSpPr txBox="1">
            <a:spLocks noGrp="1"/>
          </p:cNvSpPr>
          <p:nvPr>
            <p:ph type="body" idx="3"/>
          </p:nvPr>
        </p:nvSpPr>
        <p:spPr>
          <a:xfrm>
            <a:off x="5029200" y="3200400"/>
            <a:ext cx="3657600" cy="292576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2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42" name="Shape 42"/>
          <p:cNvSpPr txBox="1">
            <a:spLocks noGrp="1"/>
          </p:cNvSpPr>
          <p:nvPr>
            <p:ph type="ftr" idx="11"/>
          </p:nvPr>
        </p:nvSpPr>
        <p:spPr>
          <a:xfrm>
            <a:off x="93969" y="6165337"/>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43" name="Shape 4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44" name="Shape 4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sp>
        <p:nvSpPr>
          <p:cNvPr id="9" name="Shape 39"/>
          <p:cNvSpPr txBox="1">
            <a:spLocks noGrp="1"/>
          </p:cNvSpPr>
          <p:nvPr>
            <p:ph type="body" idx="13"/>
          </p:nvPr>
        </p:nvSpPr>
        <p:spPr>
          <a:xfrm>
            <a:off x="474779" y="1500547"/>
            <a:ext cx="8229600" cy="205153"/>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20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Tree>
    <p:extLst>
      <p:ext uri="{BB962C8B-B14F-4D97-AF65-F5344CB8AC3E}">
        <p14:creationId xmlns:p14="http://schemas.microsoft.com/office/powerpoint/2010/main" val="3068857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12" name="Shape 12"/>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13" name="Shape 1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14" name="Shape 1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pic>
        <p:nvPicPr>
          <p:cNvPr id="15" name="Shape 15" descr="Pearson Logo"/>
          <p:cNvPicPr preferRelativeResize="0"/>
          <p:nvPr/>
        </p:nvPicPr>
        <p:blipFill rotWithShape="1">
          <a:blip r:embed="rId14">
            <a:alphaModFix/>
          </a:blip>
          <a:srcRect/>
          <a:stretch/>
        </p:blipFill>
        <p:spPr>
          <a:xfrm>
            <a:off x="443972" y="6429709"/>
            <a:ext cx="917999" cy="279914"/>
          </a:xfrm>
          <a:prstGeom prst="rect">
            <a:avLst/>
          </a:prstGeom>
          <a:noFill/>
          <a:ln>
            <a:noFill/>
          </a:ln>
        </p:spPr>
      </p:pic>
      <p:sp>
        <p:nvSpPr>
          <p:cNvPr id="16" name="Shape 16"/>
          <p:cNvSpPr txBox="1"/>
          <p:nvPr/>
        </p:nvSpPr>
        <p:spPr>
          <a:xfrm>
            <a:off x="1600200" y="6429344"/>
            <a:ext cx="7162799" cy="200054"/>
          </a:xfrm>
          <a:prstGeom prst="rect">
            <a:avLst/>
          </a:prstGeom>
          <a:noFill/>
          <a:ln>
            <a:noFill/>
          </a:ln>
        </p:spPr>
        <p:txBody>
          <a:bodyPr lIns="91425" tIns="45700" rIns="91425" bIns="45700" anchor="t" anchorCtr="0">
            <a:noAutofit/>
          </a:bodyPr>
          <a:lstStyle/>
          <a:p>
            <a:pPr algn="r"/>
            <a:r>
              <a:rPr lang="en-US" altLang="en-US" sz="1200" dirty="0">
                <a:solidFill>
                  <a:schemeClr val="tx1"/>
                </a:solidFill>
                <a:latin typeface="Verdana"/>
                <a:ea typeface="Verdana" panose="020B0604030504040204" pitchFamily="34" charset="0"/>
                <a:cs typeface="Verdana" panose="020B0604030504040204" pitchFamily="34" charset="0"/>
              </a:rPr>
              <a:t>Copyright © 2018, 2014, 2011 Pearson Education, Inc. All Rights Reserved</a:t>
            </a:r>
          </a:p>
        </p:txBody>
      </p:sp>
    </p:spTree>
  </p:cSld>
  <p:clrMap bg1="lt1" tx1="dk1" bg2="dk2" tx2="lt2" accent1="accent1" accent2="accent2" accent3="accent3" accent4="accent4" accent5="accent5" accent6="accent6" hlink="hlink" folHlink="folHlink"/>
  <p:sldLayoutIdLst>
    <p:sldLayoutId id="2147483665" r:id="rId1"/>
    <p:sldLayoutId id="2147483666" r:id="rId2"/>
    <p:sldLayoutId id="2147483649" r:id="rId3"/>
    <p:sldLayoutId id="2147483667" r:id="rId4"/>
    <p:sldLayoutId id="2147483670" r:id="rId5"/>
    <p:sldLayoutId id="2147483668" r:id="rId6"/>
    <p:sldLayoutId id="2147483669" r:id="rId7"/>
    <p:sldLayoutId id="2147483651" r:id="rId8"/>
    <p:sldLayoutId id="2147483654" r:id="rId9"/>
    <p:sldLayoutId id="2147483655" r:id="rId10"/>
    <p:sldLayoutId id="2147483656" r:id="rId11"/>
    <p:sldLayoutId id="2147483657"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L="255588" marR="0" lvl="0" indent="-25558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457200" y="215371"/>
            <a:ext cx="82296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457200" y="1600200"/>
            <a:ext cx="82296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12" name="Shape 12"/>
          <p:cNvSpPr txBox="1">
            <a:spLocks noGrp="1"/>
          </p:cNvSpPr>
          <p:nvPr>
            <p:ph type="ftr" idx="11"/>
          </p:nvPr>
        </p:nvSpPr>
        <p:spPr>
          <a:xfrm>
            <a:off x="93969" y="6172200"/>
            <a:ext cx="859535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13" name="Shape 13"/>
          <p:cNvSpPr txBox="1">
            <a:spLocks noGrp="1"/>
          </p:cNvSpPr>
          <p:nvPr>
            <p:ph type="dt" idx="10"/>
          </p:nvPr>
        </p:nvSpPr>
        <p:spPr>
          <a:xfrm>
            <a:off x="6335712" y="113071"/>
            <a:ext cx="21335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14" name="Shape 14"/>
          <p:cNvSpPr txBox="1">
            <a:spLocks noGrp="1"/>
          </p:cNvSpPr>
          <p:nvPr>
            <p:ph type="sldNum" idx="12"/>
          </p:nvPr>
        </p:nvSpPr>
        <p:spPr>
          <a:xfrm>
            <a:off x="8469311" y="113071"/>
            <a:ext cx="551783"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dirty="0">
              <a:solidFill>
                <a:schemeClr val="lt1"/>
              </a:solidFill>
              <a:latin typeface="Arial"/>
              <a:ea typeface="Arial"/>
              <a:cs typeface="Arial"/>
              <a:sym typeface="Arial"/>
            </a:endParaRPr>
          </a:p>
        </p:txBody>
      </p:sp>
      <p:pic>
        <p:nvPicPr>
          <p:cNvPr id="15" name="Shape 15" descr="Pearson Logo"/>
          <p:cNvPicPr preferRelativeResize="0"/>
          <p:nvPr/>
        </p:nvPicPr>
        <p:blipFill rotWithShape="1">
          <a:blip r:embed="rId3">
            <a:alphaModFix/>
          </a:blip>
          <a:srcRect/>
          <a:stretch/>
        </p:blipFill>
        <p:spPr>
          <a:xfrm>
            <a:off x="443972" y="6429709"/>
            <a:ext cx="917999" cy="279914"/>
          </a:xfrm>
          <a:prstGeom prst="rect">
            <a:avLst/>
          </a:prstGeom>
          <a:noFill/>
          <a:ln>
            <a:noFill/>
          </a:ln>
        </p:spPr>
      </p:pic>
    </p:spTree>
    <p:extLst>
      <p:ext uri="{BB962C8B-B14F-4D97-AF65-F5344CB8AC3E}">
        <p14:creationId xmlns:p14="http://schemas.microsoft.com/office/powerpoint/2010/main" val="200283969"/>
      </p:ext>
    </p:extLst>
  </p:cSld>
  <p:clrMap bg1="lt1" tx1="dk1" bg2="dk2" tx2="lt2" accent1="accent1" accent2="accent2" accent3="accent3" accent4="accent4" accent5="accent5" accent6="accent6" hlink="hlink" folHlink="folHlink"/>
  <p:sldLayoutIdLst>
    <p:sldLayoutId id="2147483664"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L="255588" marR="0" lvl="0" indent="-25603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3.xml"/><Relationship Id="rId4" Type="http://schemas.openxmlformats.org/officeDocument/2006/relationships/image" Target="../media/image6.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hyperlink" Target="https://mapr.com/" TargetMode="External"/><Relationship Id="rId2" Type="http://schemas.openxmlformats.org/officeDocument/2006/relationships/hyperlink" Target="https://www.cloudera.com/" TargetMode="External"/><Relationship Id="rId1" Type="http://schemas.openxmlformats.org/officeDocument/2006/relationships/slideLayout" Target="../slideLayouts/slideLayout4.xml"/><Relationship Id="rId4" Type="http://schemas.openxmlformats.org/officeDocument/2006/relationships/hyperlink" Target="https://hortonworks.com/"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132735"/>
            <a:ext cx="8363663" cy="1038801"/>
          </a:xfrm>
        </p:spPr>
        <p:txBody>
          <a:bodyPr anchor="ctr"/>
          <a:lstStyle/>
          <a:p>
            <a:r>
              <a:rPr lang="en-US" dirty="0"/>
              <a:t>Business Intelligence, Analytics, and Data Science: A Managerial Perspective</a:t>
            </a:r>
            <a:endParaRPr lang="en-US"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a:xfrm>
            <a:off x="457200" y="1171536"/>
            <a:ext cx="8229600" cy="478970"/>
          </a:xfrm>
        </p:spPr>
        <p:txBody>
          <a:bodyPr/>
          <a:lstStyle/>
          <a:p>
            <a:r>
              <a:rPr lang="en-US" dirty="0"/>
              <a:t>Fourth</a:t>
            </a:r>
            <a:r>
              <a:rPr lang="en-US" dirty="0">
                <a:latin typeface="+mn-lt"/>
              </a:rPr>
              <a:t> Edition</a:t>
            </a:r>
          </a:p>
        </p:txBody>
      </p:sp>
      <p:sp>
        <p:nvSpPr>
          <p:cNvPr id="4" name="Text Placeholder 3"/>
          <p:cNvSpPr>
            <a:spLocks noGrp="1"/>
          </p:cNvSpPr>
          <p:nvPr>
            <p:ph type="body" idx="2"/>
          </p:nvPr>
        </p:nvSpPr>
        <p:spPr>
          <a:xfrm>
            <a:off x="5029200" y="1923051"/>
            <a:ext cx="3657600" cy="1102032"/>
          </a:xfrm>
        </p:spPr>
        <p:txBody>
          <a:bodyPr/>
          <a:lstStyle/>
          <a:p>
            <a:pPr lvl="0" algn="ctr"/>
            <a:r>
              <a:rPr lang="en-US" b="1" dirty="0">
                <a:latin typeface="+mn-lt"/>
              </a:rPr>
              <a:t>Chapter 7</a:t>
            </a:r>
          </a:p>
        </p:txBody>
      </p:sp>
      <p:sp>
        <p:nvSpPr>
          <p:cNvPr id="5" name="Text Placeholder 4"/>
          <p:cNvSpPr>
            <a:spLocks noGrp="1"/>
          </p:cNvSpPr>
          <p:nvPr>
            <p:ph type="body" idx="3"/>
          </p:nvPr>
        </p:nvSpPr>
        <p:spPr>
          <a:xfrm>
            <a:off x="5397500" y="3113191"/>
            <a:ext cx="2921000" cy="780206"/>
          </a:xfrm>
        </p:spPr>
        <p:txBody>
          <a:bodyPr/>
          <a:lstStyle/>
          <a:p>
            <a:pPr algn="ctr"/>
            <a:r>
              <a:rPr lang="en-US" dirty="0">
                <a:latin typeface="+mn-lt"/>
              </a:rPr>
              <a:t>Big Data Concepts and Tools</a:t>
            </a:r>
          </a:p>
        </p:txBody>
      </p:sp>
      <p:pic>
        <p:nvPicPr>
          <p:cNvPr id="8" name="Picture 7" descr="Front Cover: Business Intelligence, Analytics, and Data Science: A Managerial Perspective Fourth Edition by Sharda, Delen and Turban."/>
          <p:cNvPicPr>
            <a:picLocks noChangeAspect="1"/>
          </p:cNvPicPr>
          <p:nvPr/>
        </p:nvPicPr>
        <p:blipFill>
          <a:blip r:embed="rId3"/>
          <a:stretch>
            <a:fillRect/>
          </a:stretch>
        </p:blipFill>
        <p:spPr>
          <a:xfrm>
            <a:off x="748552" y="1790180"/>
            <a:ext cx="3395831" cy="4458220"/>
          </a:xfrm>
          <a:prstGeom prst="rect">
            <a:avLst/>
          </a:prstGeom>
          <a:ln w="9525">
            <a:solidFill>
              <a:schemeClr val="tx1"/>
            </a:solidFill>
          </a:ln>
          <a:effectLst/>
        </p:spPr>
      </p:pic>
      <p:sp>
        <p:nvSpPr>
          <p:cNvPr id="6" name="Text Placeholder 5"/>
          <p:cNvSpPr>
            <a:spLocks noGrp="1"/>
          </p:cNvSpPr>
          <p:nvPr>
            <p:ph type="body" idx="13"/>
          </p:nvPr>
        </p:nvSpPr>
        <p:spPr>
          <a:xfrm>
            <a:off x="2784142" y="6474315"/>
            <a:ext cx="6036720" cy="171990"/>
          </a:xfrm>
        </p:spPr>
        <p:txBody>
          <a:bodyPr anchor="ctr"/>
          <a:lstStyle/>
          <a:p>
            <a:r>
              <a:rPr lang="en-US" altLang="en-US" sz="1200" dirty="0">
                <a:solidFill>
                  <a:schemeClr val="tx1"/>
                </a:solidFill>
                <a:latin typeface="Verdana"/>
                <a:ea typeface="Verdana" panose="020B0604030504040204" pitchFamily="34" charset="0"/>
                <a:cs typeface="Verdana" panose="020B0604030504040204" pitchFamily="34" charset="0"/>
              </a:rPr>
              <a:t>Copyright © 2018, 2014, 2011 Pearson Education, Inc. All Rights Reserved</a:t>
            </a:r>
          </a:p>
        </p:txBody>
      </p:sp>
      <p:sp>
        <p:nvSpPr>
          <p:cNvPr id="7" name="TextBox 6"/>
          <p:cNvSpPr txBox="1"/>
          <p:nvPr/>
        </p:nvSpPr>
        <p:spPr>
          <a:xfrm>
            <a:off x="5164667" y="4385733"/>
            <a:ext cx="3386666" cy="646331"/>
          </a:xfrm>
          <a:prstGeom prst="rect">
            <a:avLst/>
          </a:prstGeom>
          <a:noFill/>
        </p:spPr>
        <p:txBody>
          <a:bodyPr wrap="square" rtlCol="0">
            <a:spAutoFit/>
          </a:bodyPr>
          <a:lstStyle/>
          <a:p>
            <a:r>
              <a:rPr lang="en-IN" sz="1200" dirty="0">
                <a:solidFill>
                  <a:schemeClr val="bg1"/>
                </a:solidFill>
                <a:latin typeface="+mn-lt"/>
              </a:rPr>
              <a:t>Slides in this presentation contain hyperlinks. JAWS users should be able to get a list of links by using INSERT+F7</a:t>
            </a:r>
            <a:endParaRPr lang="en-US" sz="1200" dirty="0">
              <a:solidFill>
                <a:schemeClr val="bg1"/>
              </a:solidFill>
              <a:latin typeface="+mn-lt"/>
            </a:endParaRPr>
          </a:p>
        </p:txBody>
      </p:sp>
    </p:spTree>
    <p:extLst>
      <p:ext uri="{BB962C8B-B14F-4D97-AF65-F5344CB8AC3E}">
        <p14:creationId xmlns:p14="http://schemas.microsoft.com/office/powerpoint/2010/main" val="41404159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Learning Objectives </a:t>
            </a:r>
            <a:r>
              <a:rPr lang="en-US" sz="2000" b="0" dirty="0"/>
              <a:t>(1 of 2)</a:t>
            </a:r>
          </a:p>
        </p:txBody>
      </p:sp>
      <p:sp>
        <p:nvSpPr>
          <p:cNvPr id="8" name="Text Placeholder 7"/>
          <p:cNvSpPr>
            <a:spLocks noGrp="1"/>
          </p:cNvSpPr>
          <p:nvPr>
            <p:ph type="body" idx="1"/>
          </p:nvPr>
        </p:nvSpPr>
        <p:spPr/>
        <p:txBody>
          <a:bodyPr/>
          <a:lstStyle/>
          <a:p>
            <a:pPr marL="0" indent="0">
              <a:buClr>
                <a:schemeClr val="bg1"/>
              </a:buClr>
              <a:buNone/>
            </a:pPr>
            <a:r>
              <a:rPr lang="en-US" sz="2400" b="1" dirty="0">
                <a:solidFill>
                  <a:schemeClr val="tx2"/>
                </a:solidFill>
                <a:latin typeface="+mn-lt"/>
              </a:rPr>
              <a:t>7.1</a:t>
            </a:r>
            <a:r>
              <a:rPr lang="en-US" sz="2400" b="1" dirty="0">
                <a:solidFill>
                  <a:schemeClr val="tx1"/>
                </a:solidFill>
                <a:latin typeface="+mn-lt"/>
              </a:rPr>
              <a:t> </a:t>
            </a:r>
            <a:r>
              <a:rPr lang="en-US" sz="2400" dirty="0">
                <a:solidFill>
                  <a:schemeClr val="tx1"/>
                </a:solidFill>
                <a:latin typeface="+mn-lt"/>
              </a:rPr>
              <a:t>Learn what Big Data is and how it is changing the world of analytics</a:t>
            </a:r>
          </a:p>
          <a:p>
            <a:pPr marL="0" indent="0">
              <a:buClr>
                <a:schemeClr val="bg1"/>
              </a:buClr>
              <a:buNone/>
            </a:pPr>
            <a:r>
              <a:rPr lang="en-US" sz="2400" b="1" dirty="0">
                <a:solidFill>
                  <a:schemeClr val="tx2"/>
                </a:solidFill>
                <a:latin typeface="+mn-lt"/>
              </a:rPr>
              <a:t>7.2</a:t>
            </a:r>
            <a:r>
              <a:rPr lang="en-US" sz="2400" b="1" dirty="0">
                <a:solidFill>
                  <a:schemeClr val="tx1"/>
                </a:solidFill>
                <a:latin typeface="+mn-lt"/>
              </a:rPr>
              <a:t> </a:t>
            </a:r>
            <a:r>
              <a:rPr lang="en-US" sz="2400" dirty="0">
                <a:solidFill>
                  <a:schemeClr val="tx1"/>
                </a:solidFill>
                <a:latin typeface="+mn-lt"/>
              </a:rPr>
              <a:t>Understand the motivation for and business drivers of Big Data analytics</a:t>
            </a:r>
          </a:p>
          <a:p>
            <a:pPr marL="0" indent="0">
              <a:buClr>
                <a:schemeClr val="bg1"/>
              </a:buClr>
              <a:buNone/>
            </a:pPr>
            <a:r>
              <a:rPr lang="en-US" sz="2400" b="1" dirty="0">
                <a:solidFill>
                  <a:schemeClr val="tx2"/>
                </a:solidFill>
                <a:latin typeface="+mn-lt"/>
              </a:rPr>
              <a:t>7.3</a:t>
            </a:r>
            <a:r>
              <a:rPr lang="en-US" sz="2400" b="1" dirty="0">
                <a:solidFill>
                  <a:schemeClr val="tx1"/>
                </a:solidFill>
                <a:latin typeface="+mn-lt"/>
              </a:rPr>
              <a:t> </a:t>
            </a:r>
            <a:r>
              <a:rPr lang="en-US" sz="2400" dirty="0">
                <a:solidFill>
                  <a:schemeClr val="tx1"/>
                </a:solidFill>
                <a:latin typeface="+mn-lt"/>
              </a:rPr>
              <a:t>Become familiar with the wide range of enabling technologies for Big Data analytics</a:t>
            </a:r>
          </a:p>
        </p:txBody>
      </p:sp>
    </p:spTree>
    <p:extLst>
      <p:ext uri="{BB962C8B-B14F-4D97-AF65-F5344CB8AC3E}">
        <p14:creationId xmlns:p14="http://schemas.microsoft.com/office/powerpoint/2010/main" val="2331216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Learning Objectives </a:t>
            </a:r>
            <a:r>
              <a:rPr lang="en-US" sz="2000" b="0" dirty="0"/>
              <a:t>(2 of 2)</a:t>
            </a:r>
          </a:p>
        </p:txBody>
      </p:sp>
      <p:sp>
        <p:nvSpPr>
          <p:cNvPr id="8" name="Text Placeholder 7"/>
          <p:cNvSpPr>
            <a:spLocks noGrp="1"/>
          </p:cNvSpPr>
          <p:nvPr>
            <p:ph type="body" idx="1"/>
          </p:nvPr>
        </p:nvSpPr>
        <p:spPr/>
        <p:txBody>
          <a:bodyPr/>
          <a:lstStyle/>
          <a:p>
            <a:pPr marL="0" indent="0">
              <a:buClr>
                <a:schemeClr val="bg1"/>
              </a:buClr>
              <a:buNone/>
            </a:pPr>
            <a:r>
              <a:rPr lang="en-US" sz="2400" b="1" dirty="0">
                <a:solidFill>
                  <a:srgbClr val="007FA3"/>
                </a:solidFill>
                <a:latin typeface="+mn-lt"/>
              </a:rPr>
              <a:t>7.6 </a:t>
            </a:r>
            <a:r>
              <a:rPr lang="en-US" sz="2400" dirty="0">
                <a:solidFill>
                  <a:schemeClr val="tx1"/>
                </a:solidFill>
                <a:latin typeface="+mn-lt"/>
              </a:rPr>
              <a:t>Become familiar with select Big Data platforms and services</a:t>
            </a:r>
          </a:p>
          <a:p>
            <a:pPr marL="0" indent="0">
              <a:buClr>
                <a:schemeClr val="bg1"/>
              </a:buClr>
              <a:buNone/>
            </a:pPr>
            <a:r>
              <a:rPr lang="en-US" sz="2400" b="1" dirty="0">
                <a:solidFill>
                  <a:srgbClr val="007FA3"/>
                </a:solidFill>
                <a:latin typeface="+mn-lt"/>
              </a:rPr>
              <a:t>7.7 </a:t>
            </a:r>
            <a:r>
              <a:rPr lang="en-US" sz="2400" dirty="0">
                <a:solidFill>
                  <a:schemeClr val="tx1"/>
                </a:solidFill>
                <a:latin typeface="+mn-lt"/>
              </a:rPr>
              <a:t>Understand the need for and appreciate the capabilities of stream analytics</a:t>
            </a:r>
          </a:p>
          <a:p>
            <a:pPr marL="0" indent="0">
              <a:buClr>
                <a:schemeClr val="bg1"/>
              </a:buClr>
              <a:buNone/>
            </a:pPr>
            <a:r>
              <a:rPr lang="en-US" sz="2400" b="1" dirty="0">
                <a:solidFill>
                  <a:srgbClr val="007FA3"/>
                </a:solidFill>
                <a:latin typeface="+mn-lt"/>
              </a:rPr>
              <a:t>7.8 </a:t>
            </a:r>
            <a:r>
              <a:rPr lang="en-US" sz="2400" dirty="0">
                <a:solidFill>
                  <a:schemeClr val="tx1"/>
                </a:solidFill>
                <a:latin typeface="+mn-lt"/>
              </a:rPr>
              <a:t>Learn about the applications of stream analytics</a:t>
            </a:r>
          </a:p>
        </p:txBody>
      </p:sp>
    </p:spTree>
    <p:extLst>
      <p:ext uri="{BB962C8B-B14F-4D97-AF65-F5344CB8AC3E}">
        <p14:creationId xmlns:p14="http://schemas.microsoft.com/office/powerpoint/2010/main" val="1247681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 Definition and Concepts </a:t>
            </a:r>
            <a:r>
              <a:rPr lang="en-US" sz="2000" b="0" dirty="0"/>
              <a:t>(1 of 2)</a:t>
            </a:r>
          </a:p>
        </p:txBody>
      </p:sp>
      <p:sp>
        <p:nvSpPr>
          <p:cNvPr id="3" name="Text Placeholder 2"/>
          <p:cNvSpPr>
            <a:spLocks noGrp="1"/>
          </p:cNvSpPr>
          <p:nvPr>
            <p:ph type="body" idx="1"/>
          </p:nvPr>
        </p:nvSpPr>
        <p:spPr/>
        <p:txBody>
          <a:bodyPr/>
          <a:lstStyle/>
          <a:p>
            <a:r>
              <a:rPr lang="en-US" sz="2200" dirty="0">
                <a:latin typeface="+mn-lt"/>
              </a:rPr>
              <a:t>Big Data means different things to people with different backgrounds and interests</a:t>
            </a:r>
          </a:p>
          <a:p>
            <a:r>
              <a:rPr lang="en-US" sz="2200" dirty="0">
                <a:latin typeface="+mn-lt"/>
              </a:rPr>
              <a:t>Traditionally, “Big Data” = massive volumes of data</a:t>
            </a:r>
          </a:p>
          <a:p>
            <a:pPr lvl="1"/>
            <a:r>
              <a:rPr lang="en-US" sz="2200" dirty="0">
                <a:latin typeface="+mn-lt"/>
              </a:rPr>
              <a:t>Example, volume of data at CERN, NASA, Google, …</a:t>
            </a:r>
          </a:p>
          <a:p>
            <a:r>
              <a:rPr lang="en-US" sz="2200" dirty="0">
                <a:latin typeface="+mn-lt"/>
              </a:rPr>
              <a:t>Where does the Big Data come from?</a:t>
            </a:r>
          </a:p>
          <a:p>
            <a:pPr lvl="1"/>
            <a:r>
              <a:rPr lang="en-US" sz="2200" dirty="0">
                <a:latin typeface="+mn-lt"/>
              </a:rPr>
              <a:t>Everywhere! Web logs, R</a:t>
            </a:r>
            <a:r>
              <a:rPr lang="en-US" sz="100" dirty="0">
                <a:latin typeface="+mn-lt"/>
              </a:rPr>
              <a:t> </a:t>
            </a:r>
            <a:r>
              <a:rPr lang="en-US" sz="2200" dirty="0">
                <a:latin typeface="+mn-lt"/>
              </a:rPr>
              <a:t>F</a:t>
            </a:r>
            <a:r>
              <a:rPr lang="en-US" sz="100" dirty="0">
                <a:latin typeface="+mn-lt"/>
              </a:rPr>
              <a:t> </a:t>
            </a:r>
            <a:r>
              <a:rPr lang="en-US" sz="2200" dirty="0">
                <a:latin typeface="+mn-lt"/>
              </a:rPr>
              <a:t>I</a:t>
            </a:r>
            <a:r>
              <a:rPr lang="en-US" sz="100" dirty="0">
                <a:latin typeface="+mn-lt"/>
              </a:rPr>
              <a:t> </a:t>
            </a:r>
            <a:r>
              <a:rPr lang="en-US" sz="2200" dirty="0">
                <a:latin typeface="+mn-lt"/>
              </a:rPr>
              <a:t>D, G</a:t>
            </a:r>
            <a:r>
              <a:rPr lang="en-US" sz="100" dirty="0">
                <a:latin typeface="+mn-lt"/>
              </a:rPr>
              <a:t> </a:t>
            </a:r>
            <a:r>
              <a:rPr lang="en-US" sz="2200" dirty="0">
                <a:latin typeface="+mn-lt"/>
              </a:rPr>
              <a:t>P</a:t>
            </a:r>
            <a:r>
              <a:rPr lang="en-US" sz="100" dirty="0">
                <a:latin typeface="+mn-lt"/>
              </a:rPr>
              <a:t> </a:t>
            </a:r>
            <a:r>
              <a:rPr lang="en-US" sz="2200" dirty="0">
                <a:latin typeface="+mn-lt"/>
              </a:rPr>
              <a:t>S systems, sensor networks, social networks, Internet-based text documents, Internet search indexes, detail call records, astronomy, atmospheric science, biology, genomics, nuclear physics, biochemical experiments, medical records, scientific research, military surveillance, multimedia archives, …</a:t>
            </a:r>
          </a:p>
        </p:txBody>
      </p:sp>
    </p:spTree>
    <p:extLst>
      <p:ext uri="{BB962C8B-B14F-4D97-AF65-F5344CB8AC3E}">
        <p14:creationId xmlns:p14="http://schemas.microsoft.com/office/powerpoint/2010/main" val="21088742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Technology Insights 7.1 </a:t>
            </a:r>
            <a:r>
              <a:rPr lang="en-US" sz="2000" b="0" dirty="0"/>
              <a:t>(1 of 2)</a:t>
            </a:r>
          </a:p>
        </p:txBody>
      </p:sp>
      <p:sp>
        <p:nvSpPr>
          <p:cNvPr id="3" name="Text Placeholder 2"/>
          <p:cNvSpPr>
            <a:spLocks noGrp="1"/>
          </p:cNvSpPr>
          <p:nvPr>
            <p:ph type="body" idx="1"/>
          </p:nvPr>
        </p:nvSpPr>
        <p:spPr>
          <a:xfrm>
            <a:off x="457200" y="1600200"/>
            <a:ext cx="8229600" cy="567267"/>
          </a:xfrm>
        </p:spPr>
        <p:txBody>
          <a:bodyPr/>
          <a:lstStyle/>
          <a:p>
            <a:pPr marL="0" indent="0">
              <a:buNone/>
            </a:pPr>
            <a:r>
              <a:rPr lang="en-US" sz="2400" b="1" dirty="0">
                <a:latin typeface="+mn-lt"/>
              </a:rPr>
              <a:t>The Data Size Is Getting Big, Bigger, and Bigger</a:t>
            </a:r>
          </a:p>
        </p:txBody>
      </p:sp>
      <p:sp>
        <p:nvSpPr>
          <p:cNvPr id="4" name="Text Placeholder 3"/>
          <p:cNvSpPr>
            <a:spLocks noGrp="1"/>
          </p:cNvSpPr>
          <p:nvPr>
            <p:ph type="body" idx="2"/>
          </p:nvPr>
        </p:nvSpPr>
        <p:spPr>
          <a:xfrm>
            <a:off x="457200" y="2404219"/>
            <a:ext cx="8229600" cy="3302314"/>
          </a:xfrm>
        </p:spPr>
        <p:txBody>
          <a:bodyPr/>
          <a:lstStyle/>
          <a:p>
            <a:r>
              <a:rPr lang="en-US" sz="2400" dirty="0">
                <a:latin typeface="+mn-lt"/>
              </a:rPr>
              <a:t>Hadron Collider - 1 P</a:t>
            </a:r>
            <a:r>
              <a:rPr lang="en-US" sz="100" dirty="0">
                <a:latin typeface="+mn-lt"/>
              </a:rPr>
              <a:t> </a:t>
            </a:r>
            <a:r>
              <a:rPr lang="en-US" sz="2400" dirty="0">
                <a:latin typeface="+mn-lt"/>
              </a:rPr>
              <a:t>B/sec</a:t>
            </a:r>
          </a:p>
          <a:p>
            <a:r>
              <a:rPr lang="en-US" sz="2400" dirty="0">
                <a:latin typeface="+mn-lt"/>
              </a:rPr>
              <a:t>Boeing jet - 20 T</a:t>
            </a:r>
            <a:r>
              <a:rPr lang="en-US" sz="100" dirty="0">
                <a:latin typeface="+mn-lt"/>
              </a:rPr>
              <a:t> </a:t>
            </a:r>
            <a:r>
              <a:rPr lang="en-US" sz="2400" dirty="0">
                <a:latin typeface="+mn-lt"/>
              </a:rPr>
              <a:t>B/hr</a:t>
            </a:r>
          </a:p>
          <a:p>
            <a:r>
              <a:rPr lang="en-US" sz="2400" dirty="0">
                <a:latin typeface="+mn-lt"/>
              </a:rPr>
              <a:t>Facebook - 500 T</a:t>
            </a:r>
            <a:r>
              <a:rPr lang="en-US" sz="100" dirty="0">
                <a:latin typeface="+mn-lt"/>
              </a:rPr>
              <a:t> </a:t>
            </a:r>
            <a:r>
              <a:rPr lang="en-US" sz="2400" dirty="0">
                <a:latin typeface="+mn-lt"/>
              </a:rPr>
              <a:t>B/day</a:t>
            </a:r>
          </a:p>
          <a:p>
            <a:r>
              <a:rPr lang="en-US" sz="2400" dirty="0">
                <a:latin typeface="+mn-lt"/>
              </a:rPr>
              <a:t>YouTube – 1 T</a:t>
            </a:r>
            <a:r>
              <a:rPr lang="en-US" sz="100" dirty="0">
                <a:latin typeface="+mn-lt"/>
              </a:rPr>
              <a:t> </a:t>
            </a:r>
            <a:r>
              <a:rPr lang="en-US" sz="2400" dirty="0">
                <a:latin typeface="+mn-lt"/>
              </a:rPr>
              <a:t>B/4 min</a:t>
            </a:r>
          </a:p>
          <a:p>
            <a:r>
              <a:rPr lang="en-US" sz="2400" dirty="0">
                <a:latin typeface="+mn-lt"/>
              </a:rPr>
              <a:t>The proposed Square Kilometer Array telescope (the world’s proposed biggest telescope) – 1</a:t>
            </a:r>
            <a:r>
              <a:rPr lang="en-US" sz="100" dirty="0">
                <a:latin typeface="+mn-lt"/>
              </a:rPr>
              <a:t> </a:t>
            </a:r>
            <a:r>
              <a:rPr lang="en-US" sz="2400" dirty="0">
                <a:latin typeface="+mn-lt"/>
              </a:rPr>
              <a:t>E</a:t>
            </a:r>
            <a:r>
              <a:rPr lang="en-US" sz="100" dirty="0">
                <a:latin typeface="+mn-lt"/>
              </a:rPr>
              <a:t> </a:t>
            </a:r>
            <a:r>
              <a:rPr lang="en-US" sz="2400" dirty="0">
                <a:latin typeface="+mn-lt"/>
              </a:rPr>
              <a:t>B/day</a:t>
            </a:r>
          </a:p>
        </p:txBody>
      </p:sp>
    </p:spTree>
    <p:extLst>
      <p:ext uri="{BB962C8B-B14F-4D97-AF65-F5344CB8AC3E}">
        <p14:creationId xmlns:p14="http://schemas.microsoft.com/office/powerpoint/2010/main" val="770350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Technology Insights 7.1 </a:t>
            </a:r>
            <a:r>
              <a:rPr lang="en-US" sz="2000" b="0" dirty="0"/>
              <a:t>(2 of 2)</a:t>
            </a:r>
          </a:p>
        </p:txBody>
      </p:sp>
      <p:graphicFrame>
        <p:nvGraphicFramePr>
          <p:cNvPr id="5" name="Table 4"/>
          <p:cNvGraphicFramePr>
            <a:graphicFrameLocks noGrp="1"/>
          </p:cNvGraphicFramePr>
          <p:nvPr>
            <p:extLst>
              <p:ext uri="{D42A27DB-BD31-4B8C-83A1-F6EECF244321}">
                <p14:modId xmlns:p14="http://schemas.microsoft.com/office/powerpoint/2010/main" val="3979457645"/>
              </p:ext>
            </p:extLst>
          </p:nvPr>
        </p:nvGraphicFramePr>
        <p:xfrm>
          <a:off x="1524000" y="1634596"/>
          <a:ext cx="6096000" cy="4023360"/>
        </p:xfrm>
        <a:graphic>
          <a:graphicData uri="http://schemas.openxmlformats.org/drawingml/2006/table">
            <a:tbl>
              <a:tblPr firstRow="1" bandRow="1">
                <a:tableStyleId>{40F9630F-82C1-40B7-BC3A-925EFCFF5E92}</a:tableStyleId>
              </a:tblPr>
              <a:tblGrid>
                <a:gridCol w="2032000">
                  <a:extLst>
                    <a:ext uri="{9D8B030D-6E8A-4147-A177-3AD203B41FA5}">
                      <a16:colId xmlns:a16="http://schemas.microsoft.com/office/drawing/2014/main" val="1960199671"/>
                    </a:ext>
                  </a:extLst>
                </a:gridCol>
                <a:gridCol w="2032000">
                  <a:extLst>
                    <a:ext uri="{9D8B030D-6E8A-4147-A177-3AD203B41FA5}">
                      <a16:colId xmlns:a16="http://schemas.microsoft.com/office/drawing/2014/main" val="2802587415"/>
                    </a:ext>
                  </a:extLst>
                </a:gridCol>
                <a:gridCol w="2032000">
                  <a:extLst>
                    <a:ext uri="{9D8B030D-6E8A-4147-A177-3AD203B41FA5}">
                      <a16:colId xmlns:a16="http://schemas.microsoft.com/office/drawing/2014/main" val="2513360625"/>
                    </a:ext>
                  </a:extLst>
                </a:gridCol>
              </a:tblGrid>
              <a:tr h="0">
                <a:tc>
                  <a:txBody>
                    <a:bodyPr/>
                    <a:lstStyle/>
                    <a:p>
                      <a:r>
                        <a:rPr lang="en-US" sz="1800" b="1" i="0" u="none" strike="noStrike" cap="none" baseline="0" dirty="0">
                          <a:solidFill>
                            <a:schemeClr val="dk1"/>
                          </a:solidFill>
                          <a:latin typeface="+mn-lt"/>
                          <a:ea typeface="Arial"/>
                          <a:cs typeface="Arial"/>
                          <a:sym typeface="Arial"/>
                        </a:rPr>
                        <a:t>Name</a:t>
                      </a:r>
                      <a:endParaRPr lang="en-US" sz="1800" b="1"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1" i="0" u="none" strike="noStrike" cap="none" baseline="0" dirty="0">
                          <a:solidFill>
                            <a:schemeClr val="dk1"/>
                          </a:solidFill>
                          <a:latin typeface="+mn-lt"/>
                          <a:ea typeface="Arial"/>
                          <a:cs typeface="Arial"/>
                          <a:sym typeface="Arial"/>
                        </a:rPr>
                        <a:t>Symbol</a:t>
                      </a:r>
                      <a:endParaRPr lang="en-US" sz="1800" b="1"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1" i="0" u="none" strike="noStrike" cap="none" baseline="0" dirty="0">
                          <a:solidFill>
                            <a:schemeClr val="dk1"/>
                          </a:solidFill>
                          <a:latin typeface="+mn-lt"/>
                          <a:ea typeface="Arial"/>
                          <a:cs typeface="Arial"/>
                          <a:sym typeface="Arial"/>
                        </a:rPr>
                        <a:t>Value</a:t>
                      </a:r>
                      <a:endParaRPr lang="en-US" sz="1800" b="1"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743798671"/>
                  </a:ext>
                </a:extLst>
              </a:tr>
              <a:tr h="0">
                <a:tc>
                  <a:txBody>
                    <a:bodyPr/>
                    <a:lstStyle/>
                    <a:p>
                      <a:r>
                        <a:rPr lang="en-US" sz="1800" b="0" i="0" u="none" strike="noStrike" cap="none" baseline="0" dirty="0">
                          <a:solidFill>
                            <a:schemeClr val="dk1"/>
                          </a:solidFill>
                          <a:latin typeface="+mn-lt"/>
                          <a:ea typeface="Arial"/>
                          <a:cs typeface="Arial"/>
                          <a:sym typeface="Arial"/>
                        </a:rPr>
                        <a:t>Kilobyte</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k</a:t>
                      </a:r>
                      <a:r>
                        <a:rPr lang="en-US" sz="100" b="0" i="0" u="none" strike="noStrike" cap="none" baseline="0" dirty="0">
                          <a:solidFill>
                            <a:schemeClr val="dk1"/>
                          </a:solidFill>
                          <a:latin typeface="+mn-lt"/>
                          <a:ea typeface="Arial"/>
                          <a:cs typeface="Arial"/>
                          <a:sym typeface="Arial"/>
                        </a:rPr>
                        <a:t> </a:t>
                      </a:r>
                      <a:r>
                        <a:rPr lang="en-US" sz="1800" b="0" i="0" u="none" strike="noStrike" cap="none" baseline="0" dirty="0">
                          <a:solidFill>
                            <a:schemeClr val="dk1"/>
                          </a:solidFill>
                          <a:latin typeface="+mn-lt"/>
                          <a:ea typeface="Arial"/>
                          <a:cs typeface="Arial"/>
                          <a:sym typeface="Arial"/>
                        </a:rPr>
                        <a:t>B</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10</a:t>
                      </a:r>
                      <a:r>
                        <a:rPr lang="en-US" sz="1800" b="0" i="0" u="none" strike="noStrike" cap="none" baseline="30000" dirty="0">
                          <a:solidFill>
                            <a:schemeClr val="dk1"/>
                          </a:solidFill>
                          <a:latin typeface="+mn-lt"/>
                          <a:ea typeface="Arial"/>
                          <a:cs typeface="Arial"/>
                          <a:sym typeface="Arial"/>
                        </a:rPr>
                        <a:t>3</a:t>
                      </a:r>
                      <a:endParaRPr lang="en-US" sz="1800" baseline="30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29998906"/>
                  </a:ext>
                </a:extLst>
              </a:tr>
              <a:tr h="0">
                <a:tc>
                  <a:txBody>
                    <a:bodyPr/>
                    <a:lstStyle/>
                    <a:p>
                      <a:r>
                        <a:rPr lang="en-US" sz="1800" b="0" i="0" u="none" strike="noStrike" cap="none" baseline="0" dirty="0">
                          <a:solidFill>
                            <a:schemeClr val="dk1"/>
                          </a:solidFill>
                          <a:latin typeface="+mn-lt"/>
                          <a:ea typeface="Arial"/>
                          <a:cs typeface="Arial"/>
                          <a:sym typeface="Arial"/>
                        </a:rPr>
                        <a:t>Megabyte</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M</a:t>
                      </a:r>
                      <a:r>
                        <a:rPr lang="en-US" sz="100" b="0" i="0" u="none" strike="noStrike" cap="none" baseline="0" dirty="0">
                          <a:solidFill>
                            <a:schemeClr val="dk1"/>
                          </a:solidFill>
                          <a:latin typeface="+mn-lt"/>
                          <a:ea typeface="Arial"/>
                          <a:cs typeface="Arial"/>
                          <a:sym typeface="Arial"/>
                        </a:rPr>
                        <a:t> </a:t>
                      </a:r>
                      <a:r>
                        <a:rPr lang="en-US" sz="1800" b="0" i="0" u="none" strike="noStrike" cap="none" baseline="0" dirty="0">
                          <a:solidFill>
                            <a:schemeClr val="dk1"/>
                          </a:solidFill>
                          <a:latin typeface="+mn-lt"/>
                          <a:ea typeface="Arial"/>
                          <a:cs typeface="Arial"/>
                          <a:sym typeface="Arial"/>
                        </a:rPr>
                        <a:t>B</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10</a:t>
                      </a:r>
                      <a:r>
                        <a:rPr lang="en-US" sz="1800" b="0" i="0" u="none" strike="noStrike" cap="none" baseline="30000" dirty="0">
                          <a:solidFill>
                            <a:schemeClr val="dk1"/>
                          </a:solidFill>
                          <a:latin typeface="+mn-lt"/>
                          <a:ea typeface="Arial"/>
                          <a:cs typeface="Arial"/>
                          <a:sym typeface="Arial"/>
                        </a:rPr>
                        <a:t>6</a:t>
                      </a:r>
                      <a:endParaRPr lang="en-US" sz="1800" baseline="30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31710729"/>
                  </a:ext>
                </a:extLst>
              </a:tr>
              <a:tr h="0">
                <a:tc>
                  <a:txBody>
                    <a:bodyPr/>
                    <a:lstStyle/>
                    <a:p>
                      <a:r>
                        <a:rPr lang="en-US" sz="1800" b="0" i="0" u="none" strike="noStrike" cap="none" baseline="0" dirty="0">
                          <a:solidFill>
                            <a:schemeClr val="dk1"/>
                          </a:solidFill>
                          <a:latin typeface="+mn-lt"/>
                          <a:ea typeface="Arial"/>
                          <a:cs typeface="Arial"/>
                          <a:sym typeface="Arial"/>
                        </a:rPr>
                        <a:t>Gigabyte</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G</a:t>
                      </a:r>
                      <a:r>
                        <a:rPr lang="en-US" sz="100" b="0" i="0" u="none" strike="noStrike" cap="none" baseline="0" dirty="0">
                          <a:solidFill>
                            <a:schemeClr val="dk1"/>
                          </a:solidFill>
                          <a:latin typeface="+mn-lt"/>
                          <a:ea typeface="Arial"/>
                          <a:cs typeface="Arial"/>
                          <a:sym typeface="Arial"/>
                        </a:rPr>
                        <a:t> </a:t>
                      </a:r>
                      <a:r>
                        <a:rPr lang="en-US" sz="1800" b="0" i="0" u="none" strike="noStrike" cap="none" baseline="0" dirty="0">
                          <a:solidFill>
                            <a:schemeClr val="dk1"/>
                          </a:solidFill>
                          <a:latin typeface="+mn-lt"/>
                          <a:ea typeface="Arial"/>
                          <a:cs typeface="Arial"/>
                          <a:sym typeface="Arial"/>
                        </a:rPr>
                        <a:t>B</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10</a:t>
                      </a:r>
                      <a:r>
                        <a:rPr lang="en-US" sz="1800" b="0" i="0" u="none" strike="noStrike" cap="none" baseline="30000" dirty="0">
                          <a:solidFill>
                            <a:schemeClr val="dk1"/>
                          </a:solidFill>
                          <a:latin typeface="+mn-lt"/>
                          <a:ea typeface="Arial"/>
                          <a:cs typeface="Arial"/>
                          <a:sym typeface="Arial"/>
                        </a:rPr>
                        <a:t>9</a:t>
                      </a:r>
                      <a:endParaRPr lang="en-US" sz="1800" baseline="30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71224085"/>
                  </a:ext>
                </a:extLst>
              </a:tr>
              <a:tr h="0">
                <a:tc>
                  <a:txBody>
                    <a:bodyPr/>
                    <a:lstStyle/>
                    <a:p>
                      <a:r>
                        <a:rPr lang="en-US" sz="1800" b="0" i="0" u="none" strike="noStrike" cap="none" baseline="0" dirty="0">
                          <a:solidFill>
                            <a:schemeClr val="dk1"/>
                          </a:solidFill>
                          <a:latin typeface="+mn-lt"/>
                          <a:ea typeface="Arial"/>
                          <a:cs typeface="Arial"/>
                          <a:sym typeface="Arial"/>
                        </a:rPr>
                        <a:t>Terabyte</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T</a:t>
                      </a:r>
                      <a:r>
                        <a:rPr lang="en-US" sz="100" b="0" i="0" u="none" strike="noStrike" cap="none" baseline="0" dirty="0">
                          <a:solidFill>
                            <a:schemeClr val="dk1"/>
                          </a:solidFill>
                          <a:latin typeface="+mn-lt"/>
                          <a:ea typeface="Arial"/>
                          <a:cs typeface="Arial"/>
                          <a:sym typeface="Arial"/>
                        </a:rPr>
                        <a:t> </a:t>
                      </a:r>
                      <a:r>
                        <a:rPr lang="en-US" sz="1800" b="0" i="0" u="none" strike="noStrike" cap="none" baseline="0" dirty="0">
                          <a:solidFill>
                            <a:schemeClr val="dk1"/>
                          </a:solidFill>
                          <a:latin typeface="+mn-lt"/>
                          <a:ea typeface="Arial"/>
                          <a:cs typeface="Arial"/>
                          <a:sym typeface="Arial"/>
                        </a:rPr>
                        <a:t>B</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10</a:t>
                      </a:r>
                      <a:r>
                        <a:rPr lang="en-US" sz="1800" b="0" i="0" u="none" strike="noStrike" cap="none" baseline="30000" dirty="0">
                          <a:solidFill>
                            <a:schemeClr val="dk1"/>
                          </a:solidFill>
                          <a:latin typeface="+mn-lt"/>
                          <a:ea typeface="Arial"/>
                          <a:cs typeface="Arial"/>
                          <a:sym typeface="Arial"/>
                        </a:rPr>
                        <a:t>12</a:t>
                      </a:r>
                      <a:endParaRPr lang="en-US" sz="1800" baseline="30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112051334"/>
                  </a:ext>
                </a:extLst>
              </a:tr>
              <a:tr h="0">
                <a:tc>
                  <a:txBody>
                    <a:bodyPr/>
                    <a:lstStyle/>
                    <a:p>
                      <a:r>
                        <a:rPr lang="en-US" sz="1800" b="0" i="0" u="none" strike="noStrike" cap="none" baseline="0" dirty="0">
                          <a:solidFill>
                            <a:schemeClr val="dk1"/>
                          </a:solidFill>
                          <a:latin typeface="+mn-lt"/>
                          <a:ea typeface="Arial"/>
                          <a:cs typeface="Arial"/>
                          <a:sym typeface="Arial"/>
                        </a:rPr>
                        <a:t>Petabyte</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P</a:t>
                      </a:r>
                      <a:r>
                        <a:rPr lang="en-US" sz="100" b="0" i="0" u="none" strike="noStrike" cap="none" baseline="0" dirty="0">
                          <a:solidFill>
                            <a:schemeClr val="dk1"/>
                          </a:solidFill>
                          <a:latin typeface="+mn-lt"/>
                          <a:ea typeface="Arial"/>
                          <a:cs typeface="Arial"/>
                          <a:sym typeface="Arial"/>
                        </a:rPr>
                        <a:t> </a:t>
                      </a:r>
                      <a:r>
                        <a:rPr lang="en-US" sz="1800" b="0" i="0" u="none" strike="noStrike" cap="none" baseline="0" dirty="0">
                          <a:solidFill>
                            <a:schemeClr val="dk1"/>
                          </a:solidFill>
                          <a:latin typeface="+mn-lt"/>
                          <a:ea typeface="Arial"/>
                          <a:cs typeface="Arial"/>
                          <a:sym typeface="Arial"/>
                        </a:rPr>
                        <a:t>B</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10</a:t>
                      </a:r>
                      <a:r>
                        <a:rPr lang="en-US" sz="1800" b="0" i="0" u="none" strike="noStrike" cap="none" baseline="30000" dirty="0">
                          <a:solidFill>
                            <a:schemeClr val="dk1"/>
                          </a:solidFill>
                          <a:latin typeface="+mn-lt"/>
                          <a:ea typeface="Arial"/>
                          <a:cs typeface="Arial"/>
                          <a:sym typeface="Arial"/>
                        </a:rPr>
                        <a:t>15</a:t>
                      </a:r>
                      <a:endParaRPr lang="en-US" sz="1800" baseline="30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161618416"/>
                  </a:ext>
                </a:extLst>
              </a:tr>
              <a:tr h="0">
                <a:tc>
                  <a:txBody>
                    <a:bodyPr/>
                    <a:lstStyle/>
                    <a:p>
                      <a:r>
                        <a:rPr lang="en-US" sz="1800" b="0" i="0" u="none" strike="noStrike" cap="none" baseline="0" dirty="0">
                          <a:solidFill>
                            <a:schemeClr val="dk1"/>
                          </a:solidFill>
                          <a:latin typeface="+mn-lt"/>
                          <a:ea typeface="Arial"/>
                          <a:cs typeface="Arial"/>
                          <a:sym typeface="Arial"/>
                        </a:rPr>
                        <a:t>Exabyte</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E</a:t>
                      </a:r>
                      <a:r>
                        <a:rPr lang="en-US" sz="100" b="0" i="0" u="none" strike="noStrike" cap="none" baseline="0" dirty="0">
                          <a:solidFill>
                            <a:schemeClr val="dk1"/>
                          </a:solidFill>
                          <a:latin typeface="+mn-lt"/>
                          <a:ea typeface="Arial"/>
                          <a:cs typeface="Arial"/>
                          <a:sym typeface="Arial"/>
                        </a:rPr>
                        <a:t> </a:t>
                      </a:r>
                      <a:r>
                        <a:rPr lang="en-US" sz="1800" b="0" i="0" u="none" strike="noStrike" cap="none" baseline="0" dirty="0">
                          <a:solidFill>
                            <a:schemeClr val="dk1"/>
                          </a:solidFill>
                          <a:latin typeface="+mn-lt"/>
                          <a:ea typeface="Arial"/>
                          <a:cs typeface="Arial"/>
                          <a:sym typeface="Arial"/>
                        </a:rPr>
                        <a:t>B</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10</a:t>
                      </a:r>
                      <a:r>
                        <a:rPr lang="en-US" sz="1800" b="0" i="0" u="none" strike="noStrike" cap="none" baseline="30000" dirty="0">
                          <a:solidFill>
                            <a:schemeClr val="dk1"/>
                          </a:solidFill>
                          <a:latin typeface="+mn-lt"/>
                          <a:ea typeface="Arial"/>
                          <a:cs typeface="Arial"/>
                          <a:sym typeface="Arial"/>
                        </a:rPr>
                        <a:t>18</a:t>
                      </a:r>
                      <a:endParaRPr lang="en-US" sz="1800" baseline="30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11601448"/>
                  </a:ext>
                </a:extLst>
              </a:tr>
              <a:tr h="0">
                <a:tc>
                  <a:txBody>
                    <a:bodyPr/>
                    <a:lstStyle/>
                    <a:p>
                      <a:r>
                        <a:rPr lang="en-US" sz="1800" b="0" i="0" u="none" strike="noStrike" cap="none" baseline="0" dirty="0">
                          <a:solidFill>
                            <a:schemeClr val="dk1"/>
                          </a:solidFill>
                          <a:latin typeface="+mn-lt"/>
                          <a:ea typeface="Arial"/>
                          <a:cs typeface="Arial"/>
                          <a:sym typeface="Arial"/>
                        </a:rPr>
                        <a:t>Zettabyte</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Z</a:t>
                      </a:r>
                      <a:r>
                        <a:rPr lang="en-US" sz="100" b="0" i="0" u="none" strike="noStrike" cap="none" baseline="0" dirty="0">
                          <a:solidFill>
                            <a:schemeClr val="dk1"/>
                          </a:solidFill>
                          <a:latin typeface="+mn-lt"/>
                          <a:ea typeface="Arial"/>
                          <a:cs typeface="Arial"/>
                          <a:sym typeface="Arial"/>
                        </a:rPr>
                        <a:t> </a:t>
                      </a:r>
                      <a:r>
                        <a:rPr lang="en-US" sz="1800" b="0" i="0" u="none" strike="noStrike" cap="none" baseline="0" dirty="0">
                          <a:solidFill>
                            <a:schemeClr val="dk1"/>
                          </a:solidFill>
                          <a:latin typeface="+mn-lt"/>
                          <a:ea typeface="Arial"/>
                          <a:cs typeface="Arial"/>
                          <a:sym typeface="Arial"/>
                        </a:rPr>
                        <a:t>B</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10</a:t>
                      </a:r>
                      <a:r>
                        <a:rPr lang="en-US" sz="1800" b="0" i="0" u="none" strike="noStrike" cap="none" baseline="30000" dirty="0">
                          <a:solidFill>
                            <a:schemeClr val="dk1"/>
                          </a:solidFill>
                          <a:latin typeface="+mn-lt"/>
                          <a:ea typeface="Arial"/>
                          <a:cs typeface="Arial"/>
                          <a:sym typeface="Arial"/>
                        </a:rPr>
                        <a:t>21</a:t>
                      </a:r>
                      <a:endParaRPr lang="en-US" sz="1800" baseline="30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083328501"/>
                  </a:ext>
                </a:extLst>
              </a:tr>
              <a:tr h="0">
                <a:tc>
                  <a:txBody>
                    <a:bodyPr/>
                    <a:lstStyle/>
                    <a:p>
                      <a:r>
                        <a:rPr lang="en-US" sz="1800" b="0" i="0" u="none" strike="noStrike" cap="none" baseline="0" dirty="0">
                          <a:solidFill>
                            <a:schemeClr val="dk1"/>
                          </a:solidFill>
                          <a:latin typeface="+mn-lt"/>
                          <a:ea typeface="Arial"/>
                          <a:cs typeface="Arial"/>
                          <a:sym typeface="Arial"/>
                        </a:rPr>
                        <a:t>Yottabyte</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Y</a:t>
                      </a:r>
                      <a:r>
                        <a:rPr lang="en-US" sz="100" b="0" i="0" u="none" strike="noStrike" cap="none" baseline="0" dirty="0">
                          <a:solidFill>
                            <a:schemeClr val="dk1"/>
                          </a:solidFill>
                          <a:latin typeface="+mn-lt"/>
                          <a:ea typeface="Arial"/>
                          <a:cs typeface="Arial"/>
                          <a:sym typeface="Arial"/>
                        </a:rPr>
                        <a:t> </a:t>
                      </a:r>
                      <a:r>
                        <a:rPr lang="en-US" sz="1800" b="0" i="0" u="none" strike="noStrike" cap="none" baseline="0" dirty="0">
                          <a:solidFill>
                            <a:schemeClr val="dk1"/>
                          </a:solidFill>
                          <a:latin typeface="+mn-lt"/>
                          <a:ea typeface="Arial"/>
                          <a:cs typeface="Arial"/>
                          <a:sym typeface="Arial"/>
                        </a:rPr>
                        <a:t>B</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10</a:t>
                      </a:r>
                      <a:r>
                        <a:rPr lang="en-US" sz="1800" b="0" i="0" u="none" strike="noStrike" cap="none" baseline="30000" dirty="0">
                          <a:solidFill>
                            <a:schemeClr val="dk1"/>
                          </a:solidFill>
                          <a:latin typeface="+mn-lt"/>
                          <a:ea typeface="Arial"/>
                          <a:cs typeface="Arial"/>
                          <a:sym typeface="Arial"/>
                        </a:rPr>
                        <a:t>24</a:t>
                      </a:r>
                      <a:endParaRPr lang="en-US" sz="1800" baseline="30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16795657"/>
                  </a:ext>
                </a:extLst>
              </a:tr>
              <a:tr h="0">
                <a:tc>
                  <a:txBody>
                    <a:bodyPr/>
                    <a:lstStyle/>
                    <a:p>
                      <a:r>
                        <a:rPr lang="en-US" sz="1800" b="0" i="0" u="none" strike="noStrike" cap="none" baseline="0" dirty="0">
                          <a:solidFill>
                            <a:schemeClr val="dk1"/>
                          </a:solidFill>
                          <a:latin typeface="+mn-lt"/>
                          <a:ea typeface="Arial"/>
                          <a:cs typeface="Arial"/>
                          <a:sym typeface="Arial"/>
                        </a:rPr>
                        <a:t>Brontobyte*</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B</a:t>
                      </a:r>
                      <a:r>
                        <a:rPr lang="en-US" sz="100" b="0" i="0" u="none" strike="noStrike" cap="none" baseline="0" dirty="0">
                          <a:solidFill>
                            <a:schemeClr val="dk1"/>
                          </a:solidFill>
                          <a:latin typeface="+mn-lt"/>
                          <a:ea typeface="Arial"/>
                          <a:cs typeface="Arial"/>
                          <a:sym typeface="Arial"/>
                        </a:rPr>
                        <a:t> </a:t>
                      </a:r>
                      <a:r>
                        <a:rPr lang="en-US" sz="1800" b="0" i="0" u="none" strike="noStrike" cap="none" baseline="0" dirty="0">
                          <a:solidFill>
                            <a:schemeClr val="dk1"/>
                          </a:solidFill>
                          <a:latin typeface="+mn-lt"/>
                          <a:ea typeface="Arial"/>
                          <a:cs typeface="Arial"/>
                          <a:sym typeface="Arial"/>
                        </a:rPr>
                        <a:t>B</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10</a:t>
                      </a:r>
                      <a:r>
                        <a:rPr lang="en-US" sz="1800" b="0" i="0" u="none" strike="noStrike" cap="none" baseline="30000" dirty="0">
                          <a:solidFill>
                            <a:schemeClr val="dk1"/>
                          </a:solidFill>
                          <a:latin typeface="+mn-lt"/>
                          <a:ea typeface="Arial"/>
                          <a:cs typeface="Arial"/>
                          <a:sym typeface="Arial"/>
                        </a:rPr>
                        <a:t>27</a:t>
                      </a:r>
                      <a:endParaRPr lang="en-US" sz="1800" baseline="30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85213223"/>
                  </a:ext>
                </a:extLst>
              </a:tr>
              <a:tr h="0">
                <a:tc>
                  <a:txBody>
                    <a:bodyPr/>
                    <a:lstStyle/>
                    <a:p>
                      <a:r>
                        <a:rPr lang="en-US" sz="1800" b="0" i="0" u="none" strike="noStrike" cap="none" baseline="0" dirty="0">
                          <a:solidFill>
                            <a:schemeClr val="dk1"/>
                          </a:solidFill>
                          <a:latin typeface="+mn-lt"/>
                          <a:ea typeface="Arial"/>
                          <a:cs typeface="Arial"/>
                          <a:sym typeface="Arial"/>
                        </a:rPr>
                        <a:t>Gegobyte*</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G</a:t>
                      </a:r>
                      <a:r>
                        <a:rPr lang="en-US" sz="100" b="0" i="0" u="none" strike="noStrike" cap="none" baseline="0" dirty="0">
                          <a:solidFill>
                            <a:schemeClr val="dk1"/>
                          </a:solidFill>
                          <a:latin typeface="+mn-lt"/>
                          <a:ea typeface="Arial"/>
                          <a:cs typeface="Arial"/>
                          <a:sym typeface="Arial"/>
                        </a:rPr>
                        <a:t> </a:t>
                      </a:r>
                      <a:r>
                        <a:rPr lang="en-US" sz="1800" b="0" i="0" u="none" strike="noStrike" cap="none" baseline="0" dirty="0">
                          <a:solidFill>
                            <a:schemeClr val="dk1"/>
                          </a:solidFill>
                          <a:latin typeface="+mn-lt"/>
                          <a:ea typeface="Arial"/>
                          <a:cs typeface="Arial"/>
                          <a:sym typeface="Arial"/>
                        </a:rPr>
                        <a:t>e</a:t>
                      </a:r>
                      <a:r>
                        <a:rPr lang="en-US" sz="100" b="0" i="0" u="none" strike="noStrike" cap="none" baseline="0" dirty="0">
                          <a:solidFill>
                            <a:schemeClr val="dk1"/>
                          </a:solidFill>
                          <a:latin typeface="+mn-lt"/>
                          <a:ea typeface="Arial"/>
                          <a:cs typeface="Arial"/>
                          <a:sym typeface="Arial"/>
                        </a:rPr>
                        <a:t> </a:t>
                      </a:r>
                      <a:r>
                        <a:rPr lang="en-US" sz="1800" b="0" i="0" u="none" strike="noStrike" cap="none" baseline="0" dirty="0">
                          <a:solidFill>
                            <a:schemeClr val="dk1"/>
                          </a:solidFill>
                          <a:latin typeface="+mn-lt"/>
                          <a:ea typeface="Arial"/>
                          <a:cs typeface="Arial"/>
                          <a:sym typeface="Arial"/>
                        </a:rPr>
                        <a:t>B</a:t>
                      </a:r>
                      <a:endParaRPr lang="en-US" sz="18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800" b="0" i="0" u="none" strike="noStrike" cap="none" baseline="0" dirty="0">
                          <a:solidFill>
                            <a:schemeClr val="dk1"/>
                          </a:solidFill>
                          <a:latin typeface="+mn-lt"/>
                          <a:ea typeface="Arial"/>
                          <a:cs typeface="Arial"/>
                          <a:sym typeface="Arial"/>
                        </a:rPr>
                        <a:t>10</a:t>
                      </a:r>
                      <a:r>
                        <a:rPr lang="en-US" sz="1800" b="0" i="0" u="none" strike="noStrike" cap="none" baseline="30000" dirty="0">
                          <a:solidFill>
                            <a:schemeClr val="dk1"/>
                          </a:solidFill>
                          <a:latin typeface="+mn-lt"/>
                          <a:ea typeface="Arial"/>
                          <a:cs typeface="Arial"/>
                          <a:sym typeface="Arial"/>
                        </a:rPr>
                        <a:t>30</a:t>
                      </a:r>
                      <a:endParaRPr lang="en-US" sz="1800" baseline="30000" dirty="0">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95805674"/>
                  </a:ext>
                </a:extLst>
              </a:tr>
            </a:tbl>
          </a:graphicData>
        </a:graphic>
      </p:graphicFrame>
      <p:sp>
        <p:nvSpPr>
          <p:cNvPr id="6" name="Text Placeholder 5"/>
          <p:cNvSpPr>
            <a:spLocks noGrp="1"/>
          </p:cNvSpPr>
          <p:nvPr>
            <p:ph type="body" idx="1"/>
          </p:nvPr>
        </p:nvSpPr>
        <p:spPr>
          <a:xfrm>
            <a:off x="457200" y="5858934"/>
            <a:ext cx="8229600" cy="372534"/>
          </a:xfrm>
        </p:spPr>
        <p:txBody>
          <a:bodyPr/>
          <a:lstStyle/>
          <a:p>
            <a:pPr marL="0" indent="0">
              <a:buNone/>
            </a:pPr>
            <a:r>
              <a:rPr lang="en-US" sz="2000" dirty="0">
                <a:latin typeface="+mn-lt"/>
              </a:rPr>
              <a:t>*Not an official S</a:t>
            </a:r>
            <a:r>
              <a:rPr lang="en-US" sz="100" dirty="0">
                <a:latin typeface="+mn-lt"/>
              </a:rPr>
              <a:t> </a:t>
            </a:r>
            <a:r>
              <a:rPr lang="en-US" sz="2000" dirty="0">
                <a:latin typeface="+mn-lt"/>
              </a:rPr>
              <a:t>I (International System of Units) name/symbol, yet.</a:t>
            </a:r>
          </a:p>
        </p:txBody>
      </p:sp>
    </p:spTree>
    <p:extLst>
      <p:ext uri="{BB962C8B-B14F-4D97-AF65-F5344CB8AC3E}">
        <p14:creationId xmlns:p14="http://schemas.microsoft.com/office/powerpoint/2010/main" val="2159938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 Definition and Concepts </a:t>
            </a:r>
            <a:r>
              <a:rPr lang="en-US" sz="2000" b="0" dirty="0"/>
              <a:t>(2 of 2)</a:t>
            </a:r>
          </a:p>
        </p:txBody>
      </p:sp>
      <p:sp>
        <p:nvSpPr>
          <p:cNvPr id="8" name="Text Placeholder 7"/>
          <p:cNvSpPr>
            <a:spLocks noGrp="1"/>
          </p:cNvSpPr>
          <p:nvPr>
            <p:ph type="body" idx="1"/>
          </p:nvPr>
        </p:nvSpPr>
        <p:spPr>
          <a:xfrm>
            <a:off x="457200" y="1600200"/>
            <a:ext cx="8229600" cy="4730262"/>
          </a:xfrm>
        </p:spPr>
        <p:txBody>
          <a:bodyPr/>
          <a:lstStyle/>
          <a:p>
            <a:r>
              <a:rPr lang="en-US" sz="2400" dirty="0">
                <a:latin typeface="+mn-lt"/>
              </a:rPr>
              <a:t>Big Data is a misnomer!</a:t>
            </a:r>
          </a:p>
          <a:p>
            <a:r>
              <a:rPr lang="en-US" sz="2400" dirty="0">
                <a:latin typeface="+mn-lt"/>
              </a:rPr>
              <a:t>Big Data is more than just “big”</a:t>
            </a:r>
          </a:p>
          <a:p>
            <a:r>
              <a:rPr lang="en-US" sz="2400" dirty="0">
                <a:latin typeface="+mn-lt"/>
              </a:rPr>
              <a:t>The Vs that define Big Data</a:t>
            </a:r>
          </a:p>
          <a:p>
            <a:pPr lvl="1"/>
            <a:r>
              <a:rPr lang="en-US" sz="2400" b="1" dirty="0">
                <a:solidFill>
                  <a:schemeClr val="tx1"/>
                </a:solidFill>
                <a:latin typeface="+mn-lt"/>
              </a:rPr>
              <a:t>Volume</a:t>
            </a:r>
          </a:p>
          <a:p>
            <a:pPr lvl="1"/>
            <a:r>
              <a:rPr lang="en-US" sz="2400" b="1" dirty="0">
                <a:solidFill>
                  <a:schemeClr val="tx1"/>
                </a:solidFill>
                <a:latin typeface="+mn-lt"/>
              </a:rPr>
              <a:t>Variety</a:t>
            </a:r>
          </a:p>
          <a:p>
            <a:pPr lvl="1"/>
            <a:r>
              <a:rPr lang="en-US" sz="2400" b="1" dirty="0">
                <a:solidFill>
                  <a:schemeClr val="tx1"/>
                </a:solidFill>
                <a:latin typeface="+mn-lt"/>
              </a:rPr>
              <a:t>Velocity</a:t>
            </a:r>
          </a:p>
          <a:p>
            <a:pPr lvl="1"/>
            <a:r>
              <a:rPr lang="en-US" sz="2400" dirty="0">
                <a:latin typeface="+mn-lt"/>
              </a:rPr>
              <a:t>Veracity</a:t>
            </a:r>
          </a:p>
          <a:p>
            <a:pPr lvl="1"/>
            <a:r>
              <a:rPr lang="en-US" sz="2400" dirty="0">
                <a:latin typeface="+mn-lt"/>
              </a:rPr>
              <a:t>Variability</a:t>
            </a:r>
          </a:p>
          <a:p>
            <a:pPr lvl="1"/>
            <a:r>
              <a:rPr lang="en-US" sz="2400" dirty="0">
                <a:latin typeface="+mn-lt"/>
              </a:rPr>
              <a:t>Value</a:t>
            </a:r>
          </a:p>
          <a:p>
            <a:pPr lvl="1"/>
            <a:r>
              <a:rPr lang="en-US" sz="2400" dirty="0">
                <a:latin typeface="+mn-lt"/>
              </a:rPr>
              <a:t>…</a:t>
            </a:r>
          </a:p>
        </p:txBody>
      </p:sp>
    </p:spTree>
    <p:extLst>
      <p:ext uri="{BB962C8B-B14F-4D97-AF65-F5344CB8AC3E}">
        <p14:creationId xmlns:p14="http://schemas.microsoft.com/office/powerpoint/2010/main" val="2062128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Fundamentals of Big Data Analytics</a:t>
            </a:r>
          </a:p>
        </p:txBody>
      </p:sp>
      <p:sp>
        <p:nvSpPr>
          <p:cNvPr id="3" name="Text Placeholder 2"/>
          <p:cNvSpPr>
            <a:spLocks noGrp="1"/>
          </p:cNvSpPr>
          <p:nvPr>
            <p:ph type="body" idx="1"/>
          </p:nvPr>
        </p:nvSpPr>
        <p:spPr/>
        <p:txBody>
          <a:bodyPr/>
          <a:lstStyle/>
          <a:p>
            <a:r>
              <a:rPr lang="en-US" sz="2400" dirty="0">
                <a:latin typeface="+mn-lt"/>
              </a:rPr>
              <a:t>Big Data by itself, regardless of the size, type, or speed, is worthless</a:t>
            </a:r>
          </a:p>
          <a:p>
            <a:r>
              <a:rPr lang="en-US" sz="2400" dirty="0">
                <a:latin typeface="+mn-lt"/>
              </a:rPr>
              <a:t>Big Data + “big” analytics = value</a:t>
            </a:r>
          </a:p>
          <a:p>
            <a:r>
              <a:rPr lang="en-US" sz="2400" dirty="0">
                <a:latin typeface="+mn-lt"/>
              </a:rPr>
              <a:t>With the value proposition, Big Data also brought about big challenges</a:t>
            </a:r>
          </a:p>
          <a:p>
            <a:pPr lvl="1"/>
            <a:r>
              <a:rPr lang="en-US" sz="2400" dirty="0">
                <a:latin typeface="+mn-lt"/>
              </a:rPr>
              <a:t>Effectively and efficiently capturing, storing, and analyzing Big Data</a:t>
            </a:r>
          </a:p>
          <a:p>
            <a:pPr lvl="1"/>
            <a:r>
              <a:rPr lang="en-US" sz="2400" dirty="0">
                <a:latin typeface="+mn-lt"/>
              </a:rPr>
              <a:t>New breed of technologies needed (developed or purchased or hired or outsourced …)</a:t>
            </a:r>
          </a:p>
        </p:txBody>
      </p:sp>
    </p:spTree>
    <p:extLst>
      <p:ext uri="{BB962C8B-B14F-4D97-AF65-F5344CB8AC3E}">
        <p14:creationId xmlns:p14="http://schemas.microsoft.com/office/powerpoint/2010/main" val="3454990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Considerations</a:t>
            </a:r>
          </a:p>
        </p:txBody>
      </p:sp>
      <p:sp>
        <p:nvSpPr>
          <p:cNvPr id="3" name="Text Placeholder 2"/>
          <p:cNvSpPr>
            <a:spLocks noGrp="1"/>
          </p:cNvSpPr>
          <p:nvPr>
            <p:ph type="body" idx="1"/>
          </p:nvPr>
        </p:nvSpPr>
        <p:spPr>
          <a:xfrm>
            <a:off x="457200" y="1600200"/>
            <a:ext cx="8229600" cy="4715933"/>
          </a:xfrm>
        </p:spPr>
        <p:txBody>
          <a:bodyPr/>
          <a:lstStyle/>
          <a:p>
            <a:r>
              <a:rPr lang="en-US" sz="2000" dirty="0">
                <a:latin typeface="+mn-lt"/>
              </a:rPr>
              <a:t>You can’t process the amount of data that you want to because of the limitations of your current platform.</a:t>
            </a:r>
          </a:p>
          <a:p>
            <a:r>
              <a:rPr lang="en-US" sz="2000" dirty="0">
                <a:latin typeface="+mn-lt"/>
              </a:rPr>
              <a:t>You can’t include new/contemporary data sources (example, social media, R</a:t>
            </a:r>
            <a:r>
              <a:rPr lang="en-US" sz="100" dirty="0">
                <a:latin typeface="+mn-lt"/>
              </a:rPr>
              <a:t> </a:t>
            </a:r>
            <a:r>
              <a:rPr lang="en-US" sz="2000" dirty="0">
                <a:latin typeface="+mn-lt"/>
              </a:rPr>
              <a:t>F</a:t>
            </a:r>
            <a:r>
              <a:rPr lang="en-US" sz="100" dirty="0">
                <a:latin typeface="+mn-lt"/>
              </a:rPr>
              <a:t> </a:t>
            </a:r>
            <a:r>
              <a:rPr lang="en-US" sz="2000" dirty="0">
                <a:latin typeface="+mn-lt"/>
              </a:rPr>
              <a:t>I</a:t>
            </a:r>
            <a:r>
              <a:rPr lang="en-US" sz="100" dirty="0">
                <a:latin typeface="+mn-lt"/>
              </a:rPr>
              <a:t> </a:t>
            </a:r>
            <a:r>
              <a:rPr lang="en-US" sz="2000" dirty="0">
                <a:latin typeface="+mn-lt"/>
              </a:rPr>
              <a:t>D, Sensory, Web, G</a:t>
            </a:r>
            <a:r>
              <a:rPr lang="en-US" sz="100" dirty="0">
                <a:latin typeface="+mn-lt"/>
              </a:rPr>
              <a:t> </a:t>
            </a:r>
            <a:r>
              <a:rPr lang="en-US" sz="2000" dirty="0">
                <a:latin typeface="+mn-lt"/>
              </a:rPr>
              <a:t>P</a:t>
            </a:r>
            <a:r>
              <a:rPr lang="en-US" sz="100" dirty="0">
                <a:latin typeface="+mn-lt"/>
              </a:rPr>
              <a:t> </a:t>
            </a:r>
            <a:r>
              <a:rPr lang="en-US" sz="2000" dirty="0">
                <a:latin typeface="+mn-lt"/>
              </a:rPr>
              <a:t>S, textual data) because it does not comply with the data storage schema</a:t>
            </a:r>
          </a:p>
          <a:p>
            <a:r>
              <a:rPr lang="en-US" sz="2000" dirty="0">
                <a:latin typeface="+mn-lt"/>
              </a:rPr>
              <a:t>You need to (or want to) integrate data as quickly as possible to be current on your analysis.</a:t>
            </a:r>
          </a:p>
          <a:p>
            <a:r>
              <a:rPr lang="en-US" sz="2000" dirty="0">
                <a:latin typeface="+mn-lt"/>
              </a:rPr>
              <a:t>You want to work with a schema-on-demand data storage paradigm because the variety of data types involved.</a:t>
            </a:r>
          </a:p>
          <a:p>
            <a:r>
              <a:rPr lang="en-US" sz="2000" dirty="0">
                <a:latin typeface="+mn-lt"/>
              </a:rPr>
              <a:t>The data is arriving so fast at your organization’s doorstep that your traditional analytics platform cannot handle it.</a:t>
            </a:r>
          </a:p>
          <a:p>
            <a:r>
              <a:rPr lang="en-US" sz="2000" dirty="0">
                <a:latin typeface="+mn-lt"/>
              </a:rPr>
              <a:t>…</a:t>
            </a:r>
          </a:p>
        </p:txBody>
      </p:sp>
    </p:spTree>
    <p:extLst>
      <p:ext uri="{BB962C8B-B14F-4D97-AF65-F5344CB8AC3E}">
        <p14:creationId xmlns:p14="http://schemas.microsoft.com/office/powerpoint/2010/main" val="11495343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Critical Success Factors for Big Data Analytics </a:t>
            </a:r>
            <a:r>
              <a:rPr lang="en-US" sz="2000" b="0" dirty="0"/>
              <a:t>(1 of 2)</a:t>
            </a:r>
          </a:p>
        </p:txBody>
      </p:sp>
      <p:sp>
        <p:nvSpPr>
          <p:cNvPr id="3" name="Text Placeholder 2"/>
          <p:cNvSpPr>
            <a:spLocks noGrp="1"/>
          </p:cNvSpPr>
          <p:nvPr>
            <p:ph type="body" idx="1"/>
          </p:nvPr>
        </p:nvSpPr>
        <p:spPr/>
        <p:txBody>
          <a:bodyPr/>
          <a:lstStyle/>
          <a:p>
            <a:r>
              <a:rPr lang="en-US" sz="2400" dirty="0">
                <a:latin typeface="+mn-lt"/>
              </a:rPr>
              <a:t>A clear business need (alignment with the vision and the strategy)</a:t>
            </a:r>
          </a:p>
          <a:p>
            <a:r>
              <a:rPr lang="en-US" sz="2400" dirty="0">
                <a:latin typeface="+mn-lt"/>
              </a:rPr>
              <a:t>Strong, committed sponsorship (executive champion)</a:t>
            </a:r>
          </a:p>
          <a:p>
            <a:r>
              <a:rPr lang="en-US" sz="2400" dirty="0">
                <a:latin typeface="+mn-lt"/>
              </a:rPr>
              <a:t>Alignment between the business and I</a:t>
            </a:r>
            <a:r>
              <a:rPr lang="en-US" sz="100" dirty="0">
                <a:latin typeface="+mn-lt"/>
              </a:rPr>
              <a:t> </a:t>
            </a:r>
            <a:r>
              <a:rPr lang="en-US" sz="2400" dirty="0">
                <a:latin typeface="+mn-lt"/>
              </a:rPr>
              <a:t>T strategy</a:t>
            </a:r>
          </a:p>
          <a:p>
            <a:r>
              <a:rPr lang="en-US" sz="2400" dirty="0">
                <a:latin typeface="+mn-lt"/>
              </a:rPr>
              <a:t>A fact-based decision-making culture</a:t>
            </a:r>
          </a:p>
          <a:p>
            <a:r>
              <a:rPr lang="en-US" sz="2400" dirty="0">
                <a:latin typeface="+mn-lt"/>
              </a:rPr>
              <a:t>A strong data infrastructure</a:t>
            </a:r>
          </a:p>
          <a:p>
            <a:r>
              <a:rPr lang="en-US" sz="2400" dirty="0">
                <a:latin typeface="+mn-lt"/>
              </a:rPr>
              <a:t>The right analytics tools</a:t>
            </a:r>
          </a:p>
          <a:p>
            <a:r>
              <a:rPr lang="en-US" sz="2400" dirty="0">
                <a:latin typeface="+mn-lt"/>
              </a:rPr>
              <a:t>Right people with right skills</a:t>
            </a:r>
          </a:p>
        </p:txBody>
      </p:sp>
    </p:spTree>
    <p:extLst>
      <p:ext uri="{BB962C8B-B14F-4D97-AF65-F5344CB8AC3E}">
        <p14:creationId xmlns:p14="http://schemas.microsoft.com/office/powerpoint/2010/main" val="26086091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Critical Success Factors for Big Data Analytics </a:t>
            </a:r>
            <a:r>
              <a:rPr lang="en-US" sz="2000" b="0" dirty="0"/>
              <a:t>(2 of 2)</a:t>
            </a:r>
            <a:endParaRPr lang="en-US" sz="2000" dirty="0"/>
          </a:p>
        </p:txBody>
      </p:sp>
      <p:pic>
        <p:nvPicPr>
          <p:cNvPr id="5" name="Picture 4" descr="A diagram shows seven critical factors that hold keys to success with data analytics. They are as follows. A clear business need. Strong, committed sponsorship. Alignment between the business and I T strategy. A fact based decision making culture. A strong data infrastructure. The right analytics tools. Personnel with advanced analytical skills."/>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61151" y="1661146"/>
            <a:ext cx="8325650" cy="4412943"/>
          </a:xfrm>
          <a:prstGeom prst="rect">
            <a:avLst/>
          </a:prstGeom>
          <a:noFill/>
          <a:ln>
            <a:noFill/>
          </a:ln>
        </p:spPr>
      </p:pic>
    </p:spTree>
    <p:extLst>
      <p:ext uri="{BB962C8B-B14F-4D97-AF65-F5344CB8AC3E}">
        <p14:creationId xmlns:p14="http://schemas.microsoft.com/office/powerpoint/2010/main" val="6354667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Challenges of Big Data Analytics</a:t>
            </a:r>
            <a:endParaRPr lang="en-US" sz="2000" b="0" dirty="0"/>
          </a:p>
        </p:txBody>
      </p:sp>
      <p:sp>
        <p:nvSpPr>
          <p:cNvPr id="3" name="Text Placeholder 2"/>
          <p:cNvSpPr>
            <a:spLocks noGrp="1"/>
          </p:cNvSpPr>
          <p:nvPr>
            <p:ph type="body" idx="1"/>
          </p:nvPr>
        </p:nvSpPr>
        <p:spPr>
          <a:xfrm>
            <a:off x="457200" y="1600200"/>
            <a:ext cx="8229600" cy="4665133"/>
          </a:xfrm>
        </p:spPr>
        <p:txBody>
          <a:bodyPr/>
          <a:lstStyle/>
          <a:p>
            <a:r>
              <a:rPr lang="en-US" sz="2000" dirty="0">
                <a:latin typeface="+mn-lt"/>
              </a:rPr>
              <a:t>Data volume</a:t>
            </a:r>
          </a:p>
          <a:p>
            <a:pPr lvl="1"/>
            <a:r>
              <a:rPr lang="en-US" sz="2000" dirty="0">
                <a:latin typeface="+mn-lt"/>
              </a:rPr>
              <a:t>The ability to capture, store, and process the huge volume of data in a timely manner</a:t>
            </a:r>
          </a:p>
          <a:p>
            <a:r>
              <a:rPr lang="en-US" sz="2000" dirty="0">
                <a:latin typeface="+mn-lt"/>
              </a:rPr>
              <a:t>Data integration</a:t>
            </a:r>
          </a:p>
          <a:p>
            <a:pPr lvl="1"/>
            <a:r>
              <a:rPr lang="en-US" sz="2000" dirty="0">
                <a:latin typeface="+mn-lt"/>
              </a:rPr>
              <a:t>The ability to combine data quickly and at reasonable cost</a:t>
            </a:r>
          </a:p>
          <a:p>
            <a:r>
              <a:rPr lang="en-US" sz="2000" dirty="0">
                <a:latin typeface="+mn-lt"/>
              </a:rPr>
              <a:t>Processing capabilities</a:t>
            </a:r>
          </a:p>
          <a:p>
            <a:pPr lvl="1"/>
            <a:r>
              <a:rPr lang="en-US" sz="2000" dirty="0">
                <a:latin typeface="+mn-lt"/>
              </a:rPr>
              <a:t>The ability to process the data quickly, as it is captured (i.e., stream analytics)</a:t>
            </a:r>
          </a:p>
          <a:p>
            <a:r>
              <a:rPr lang="en-US" sz="2000" dirty="0">
                <a:latin typeface="+mn-lt"/>
              </a:rPr>
              <a:t>Data governance (… security, privacy, access)</a:t>
            </a:r>
          </a:p>
          <a:p>
            <a:r>
              <a:rPr lang="en-US" sz="2000" dirty="0">
                <a:latin typeface="+mn-lt"/>
              </a:rPr>
              <a:t>Skill availability (… data scientist)</a:t>
            </a:r>
          </a:p>
          <a:p>
            <a:r>
              <a:rPr lang="en-US" sz="2000" dirty="0">
                <a:latin typeface="+mn-lt"/>
              </a:rPr>
              <a:t>Solution cost (R</a:t>
            </a:r>
            <a:r>
              <a:rPr lang="en-US" sz="100" dirty="0">
                <a:latin typeface="+mn-lt"/>
              </a:rPr>
              <a:t> </a:t>
            </a:r>
            <a:r>
              <a:rPr lang="en-US" sz="2000" dirty="0">
                <a:latin typeface="+mn-lt"/>
              </a:rPr>
              <a:t>O</a:t>
            </a:r>
            <a:r>
              <a:rPr lang="en-US" sz="100" dirty="0">
                <a:latin typeface="+mn-lt"/>
              </a:rPr>
              <a:t> </a:t>
            </a:r>
            <a:r>
              <a:rPr lang="en-US" sz="2000" dirty="0">
                <a:latin typeface="+mn-lt"/>
              </a:rPr>
              <a:t>I)</a:t>
            </a:r>
          </a:p>
        </p:txBody>
      </p:sp>
    </p:spTree>
    <p:extLst>
      <p:ext uri="{BB962C8B-B14F-4D97-AF65-F5344CB8AC3E}">
        <p14:creationId xmlns:p14="http://schemas.microsoft.com/office/powerpoint/2010/main" val="31063110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Problems Addressed by Big Data Analytics </a:t>
            </a:r>
            <a:r>
              <a:rPr lang="en-US" sz="2000" b="0" dirty="0"/>
              <a:t>(1 of 2)</a:t>
            </a:r>
          </a:p>
        </p:txBody>
      </p:sp>
      <p:sp>
        <p:nvSpPr>
          <p:cNvPr id="3" name="Text Placeholder 2"/>
          <p:cNvSpPr>
            <a:spLocks noGrp="1"/>
          </p:cNvSpPr>
          <p:nvPr>
            <p:ph type="body" idx="1"/>
          </p:nvPr>
        </p:nvSpPr>
        <p:spPr>
          <a:xfrm>
            <a:off x="457200" y="1600201"/>
            <a:ext cx="8229600" cy="4038600"/>
          </a:xfrm>
        </p:spPr>
        <p:txBody>
          <a:bodyPr/>
          <a:lstStyle/>
          <a:p>
            <a:r>
              <a:rPr lang="en-US" sz="2400" dirty="0">
                <a:latin typeface="+mn-lt"/>
              </a:rPr>
              <a:t>Process efficiency and cost reduction</a:t>
            </a:r>
          </a:p>
          <a:p>
            <a:r>
              <a:rPr lang="en-US" sz="2400" dirty="0">
                <a:latin typeface="+mn-lt"/>
              </a:rPr>
              <a:t>Brand management</a:t>
            </a:r>
          </a:p>
          <a:p>
            <a:r>
              <a:rPr lang="en-US" sz="2400" dirty="0">
                <a:latin typeface="+mn-lt"/>
              </a:rPr>
              <a:t>Revenue maximization, cross-selling/up-selling</a:t>
            </a:r>
          </a:p>
          <a:p>
            <a:r>
              <a:rPr lang="en-US" sz="2400" dirty="0">
                <a:latin typeface="+mn-lt"/>
              </a:rPr>
              <a:t>Enhanced customer experience</a:t>
            </a:r>
          </a:p>
          <a:p>
            <a:r>
              <a:rPr lang="en-US" sz="2400" dirty="0">
                <a:latin typeface="+mn-lt"/>
              </a:rPr>
              <a:t>Churn identification, customer recruiting</a:t>
            </a:r>
          </a:p>
          <a:p>
            <a:r>
              <a:rPr lang="en-US" sz="2400" dirty="0">
                <a:latin typeface="+mn-lt"/>
              </a:rPr>
              <a:t>Improved customer service</a:t>
            </a:r>
          </a:p>
          <a:p>
            <a:r>
              <a:rPr lang="en-US" sz="2400" dirty="0">
                <a:latin typeface="+mn-lt"/>
              </a:rPr>
              <a:t>Identifying new products and market opportunities</a:t>
            </a:r>
          </a:p>
        </p:txBody>
      </p:sp>
    </p:spTree>
    <p:extLst>
      <p:ext uri="{BB962C8B-B14F-4D97-AF65-F5344CB8AC3E}">
        <p14:creationId xmlns:p14="http://schemas.microsoft.com/office/powerpoint/2010/main" val="23828691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Problems Addressed by Big Data Analytics </a:t>
            </a:r>
            <a:r>
              <a:rPr lang="en-US" sz="2000" b="0" dirty="0"/>
              <a:t>(2 of 2)</a:t>
            </a:r>
            <a:endParaRPr lang="en-US" dirty="0"/>
          </a:p>
        </p:txBody>
      </p:sp>
      <p:sp>
        <p:nvSpPr>
          <p:cNvPr id="3" name="Text Placeholder 2"/>
          <p:cNvSpPr>
            <a:spLocks noGrp="1"/>
          </p:cNvSpPr>
          <p:nvPr>
            <p:ph type="body" idx="1"/>
          </p:nvPr>
        </p:nvSpPr>
        <p:spPr/>
        <p:txBody>
          <a:bodyPr/>
          <a:lstStyle/>
          <a:p>
            <a:r>
              <a:rPr lang="en-US" sz="2400" dirty="0">
                <a:latin typeface="+mn-lt"/>
              </a:rPr>
              <a:t>Risk management</a:t>
            </a:r>
          </a:p>
          <a:p>
            <a:r>
              <a:rPr lang="en-US" sz="2400" dirty="0">
                <a:latin typeface="+mn-lt"/>
              </a:rPr>
              <a:t>Regulatory compliance</a:t>
            </a:r>
          </a:p>
          <a:p>
            <a:r>
              <a:rPr lang="en-US" sz="2400" dirty="0">
                <a:latin typeface="+mn-lt"/>
              </a:rPr>
              <a:t>Enhanced security capabilities</a:t>
            </a:r>
          </a:p>
          <a:p>
            <a:r>
              <a:rPr lang="en-US" sz="2400" dirty="0">
                <a:latin typeface="+mn-lt"/>
              </a:rPr>
              <a:t>…</a:t>
            </a:r>
          </a:p>
        </p:txBody>
      </p:sp>
    </p:spTree>
    <p:extLst>
      <p:ext uri="{BB962C8B-B14F-4D97-AF65-F5344CB8AC3E}">
        <p14:creationId xmlns:p14="http://schemas.microsoft.com/office/powerpoint/2010/main" val="42754119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Technologies </a:t>
            </a:r>
            <a:r>
              <a:rPr lang="en-US" sz="2000" b="0" dirty="0"/>
              <a:t>(1 of 2)</a:t>
            </a:r>
          </a:p>
        </p:txBody>
      </p:sp>
      <p:sp>
        <p:nvSpPr>
          <p:cNvPr id="3" name="Text Placeholder 2"/>
          <p:cNvSpPr>
            <a:spLocks noGrp="1"/>
          </p:cNvSpPr>
          <p:nvPr>
            <p:ph type="body" idx="1"/>
          </p:nvPr>
        </p:nvSpPr>
        <p:spPr>
          <a:xfrm>
            <a:off x="457199" y="1600200"/>
            <a:ext cx="2831073" cy="4525963"/>
          </a:xfrm>
        </p:spPr>
        <p:txBody>
          <a:bodyPr/>
          <a:lstStyle/>
          <a:p>
            <a:r>
              <a:rPr lang="en-US" sz="2400" dirty="0">
                <a:latin typeface="+mn-lt"/>
              </a:rPr>
              <a:t>MapReduce …</a:t>
            </a:r>
          </a:p>
          <a:p>
            <a:r>
              <a:rPr lang="en-US" sz="2400" dirty="0">
                <a:latin typeface="+mn-lt"/>
              </a:rPr>
              <a:t>Hadoop …</a:t>
            </a:r>
          </a:p>
          <a:p>
            <a:r>
              <a:rPr lang="en-US" sz="2400" dirty="0">
                <a:latin typeface="+mn-lt"/>
              </a:rPr>
              <a:t>Hive</a:t>
            </a:r>
          </a:p>
          <a:p>
            <a:r>
              <a:rPr lang="en-US" sz="2400" dirty="0">
                <a:latin typeface="+mn-lt"/>
              </a:rPr>
              <a:t>Pig</a:t>
            </a:r>
          </a:p>
          <a:p>
            <a:r>
              <a:rPr lang="en-US" sz="2400" dirty="0">
                <a:latin typeface="+mn-lt"/>
              </a:rPr>
              <a:t>Hbase</a:t>
            </a:r>
          </a:p>
          <a:p>
            <a:r>
              <a:rPr lang="en-US" sz="2400" dirty="0">
                <a:latin typeface="+mn-lt"/>
              </a:rPr>
              <a:t>Flume</a:t>
            </a:r>
          </a:p>
          <a:p>
            <a:r>
              <a:rPr lang="en-US" sz="2400" dirty="0">
                <a:latin typeface="+mn-lt"/>
              </a:rPr>
              <a:t>Oozie</a:t>
            </a:r>
          </a:p>
          <a:p>
            <a:r>
              <a:rPr lang="en-US" sz="2400" dirty="0">
                <a:latin typeface="+mn-lt"/>
              </a:rPr>
              <a:t>Ambari</a:t>
            </a:r>
          </a:p>
        </p:txBody>
      </p:sp>
      <p:pic>
        <p:nvPicPr>
          <p:cNvPr id="9" name="Picture 6" descr="A logo displays a yellow elephant next to the text, Hadoop map redu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32180" y="1732032"/>
            <a:ext cx="3414792" cy="104578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A logo displays a yellow elephant head with a bee body, over the word, hiv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81940" y="2964321"/>
            <a:ext cx="1739158" cy="156524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A logo displays a yellow elephant over the text, Hadoop."/>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26863" y="3929173"/>
            <a:ext cx="3047497" cy="2285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59168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Technologies </a:t>
            </a:r>
            <a:r>
              <a:rPr lang="en-US" sz="2000" b="0" dirty="0"/>
              <a:t>(2 of 2)</a:t>
            </a:r>
            <a:endParaRPr lang="en-US" dirty="0"/>
          </a:p>
        </p:txBody>
      </p:sp>
      <p:sp>
        <p:nvSpPr>
          <p:cNvPr id="3" name="Text Placeholder 2"/>
          <p:cNvSpPr>
            <a:spLocks noGrp="1"/>
          </p:cNvSpPr>
          <p:nvPr>
            <p:ph type="body" idx="1"/>
          </p:nvPr>
        </p:nvSpPr>
        <p:spPr/>
        <p:txBody>
          <a:bodyPr/>
          <a:lstStyle/>
          <a:p>
            <a:r>
              <a:rPr lang="en-US" sz="2400" dirty="0">
                <a:latin typeface="+mn-lt"/>
              </a:rPr>
              <a:t>Avro</a:t>
            </a:r>
          </a:p>
          <a:p>
            <a:r>
              <a:rPr lang="en-US" sz="2400" dirty="0">
                <a:latin typeface="+mn-lt"/>
              </a:rPr>
              <a:t>Mahout</a:t>
            </a:r>
          </a:p>
          <a:p>
            <a:r>
              <a:rPr lang="en-US" sz="2400" dirty="0">
                <a:latin typeface="+mn-lt"/>
              </a:rPr>
              <a:t>Sqoop, Hcatalog, ….</a:t>
            </a:r>
          </a:p>
        </p:txBody>
      </p:sp>
    </p:spTree>
    <p:extLst>
      <p:ext uri="{BB962C8B-B14F-4D97-AF65-F5344CB8AC3E}">
        <p14:creationId xmlns:p14="http://schemas.microsoft.com/office/powerpoint/2010/main" val="17762745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1"/>
            <a:ext cx="8382000" cy="1097279"/>
          </a:xfrm>
        </p:spPr>
        <p:txBody>
          <a:bodyPr/>
          <a:lstStyle/>
          <a:p>
            <a:r>
              <a:rPr lang="en-US" dirty="0"/>
              <a:t>Big Data Technologies--MapReduce </a:t>
            </a:r>
            <a:r>
              <a:rPr lang="en-US" sz="2000" b="0" dirty="0"/>
              <a:t>(1 of 2)</a:t>
            </a:r>
          </a:p>
        </p:txBody>
      </p:sp>
      <p:sp>
        <p:nvSpPr>
          <p:cNvPr id="3" name="Text Placeholder 2"/>
          <p:cNvSpPr>
            <a:spLocks noGrp="1"/>
          </p:cNvSpPr>
          <p:nvPr>
            <p:ph type="body" idx="1"/>
          </p:nvPr>
        </p:nvSpPr>
        <p:spPr/>
        <p:txBody>
          <a:bodyPr/>
          <a:lstStyle/>
          <a:p>
            <a:r>
              <a:rPr lang="en-US" sz="2400" dirty="0">
                <a:latin typeface="+mn-lt"/>
              </a:rPr>
              <a:t>MapReduce distributes the processing of very large multi-structured data files across a large cluster of ordinary machines/processors</a:t>
            </a:r>
          </a:p>
          <a:p>
            <a:r>
              <a:rPr lang="en-US" sz="2400" dirty="0">
                <a:latin typeface="+mn-lt"/>
                <a:sym typeface="Wingdings" panose="05000000000000000000" pitchFamily="2" charset="2"/>
              </a:rPr>
              <a:t>Goal - achieving high performance with “simple” computers</a:t>
            </a:r>
            <a:endParaRPr lang="en-US" sz="2400" dirty="0">
              <a:latin typeface="+mn-lt"/>
            </a:endParaRPr>
          </a:p>
          <a:p>
            <a:r>
              <a:rPr lang="en-US" sz="2400" dirty="0">
                <a:latin typeface="+mn-lt"/>
              </a:rPr>
              <a:t>Developed and popularized by Google</a:t>
            </a:r>
          </a:p>
          <a:p>
            <a:r>
              <a:rPr lang="en-US" sz="2400" dirty="0">
                <a:latin typeface="+mn-lt"/>
              </a:rPr>
              <a:t>Good at processing and analyzing large volumes of multi-structured data in a timely manner</a:t>
            </a:r>
          </a:p>
          <a:p>
            <a:r>
              <a:rPr lang="en-US" sz="2400" dirty="0">
                <a:latin typeface="+mn-lt"/>
              </a:rPr>
              <a:t>Example tasks: indexing the Web for search, graph analysis, text analysis, machine learning, …</a:t>
            </a:r>
          </a:p>
        </p:txBody>
      </p:sp>
    </p:spTree>
    <p:extLst>
      <p:ext uri="{BB962C8B-B14F-4D97-AF65-F5344CB8AC3E}">
        <p14:creationId xmlns:p14="http://schemas.microsoft.com/office/powerpoint/2010/main" val="18102886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1"/>
            <a:ext cx="8229600" cy="1097279"/>
          </a:xfrm>
        </p:spPr>
        <p:txBody>
          <a:bodyPr/>
          <a:lstStyle/>
          <a:p>
            <a:r>
              <a:rPr lang="en-US" dirty="0"/>
              <a:t>Big Data Technologies--Hadoop </a:t>
            </a:r>
            <a:r>
              <a:rPr lang="en-US" sz="2000" b="0" dirty="0"/>
              <a:t>(1 of 3)</a:t>
            </a:r>
            <a:endParaRPr lang="en-US" sz="2000" dirty="0"/>
          </a:p>
        </p:txBody>
      </p:sp>
      <p:sp>
        <p:nvSpPr>
          <p:cNvPr id="3" name="Text Placeholder 2"/>
          <p:cNvSpPr>
            <a:spLocks noGrp="1"/>
          </p:cNvSpPr>
          <p:nvPr>
            <p:ph type="body" idx="1"/>
          </p:nvPr>
        </p:nvSpPr>
        <p:spPr>
          <a:xfrm>
            <a:off x="457200" y="1600201"/>
            <a:ext cx="8229600" cy="3876152"/>
          </a:xfrm>
        </p:spPr>
        <p:txBody>
          <a:bodyPr/>
          <a:lstStyle/>
          <a:p>
            <a:r>
              <a:rPr lang="en-US" sz="2400" dirty="0">
                <a:latin typeface="+mn-lt"/>
              </a:rPr>
              <a:t>Hadoop is an open source framework for storing and analyzing massive amounts of distributed, unstructured data</a:t>
            </a:r>
          </a:p>
          <a:p>
            <a:pPr lvl="1"/>
            <a:r>
              <a:rPr lang="en-US" sz="2400" dirty="0">
                <a:latin typeface="+mn-lt"/>
              </a:rPr>
              <a:t>Originally created by Doug Cutting at Yahoo!</a:t>
            </a:r>
          </a:p>
          <a:p>
            <a:r>
              <a:rPr lang="en-US" sz="2400" dirty="0">
                <a:latin typeface="+mn-lt"/>
              </a:rPr>
              <a:t>Hadoop clusters run on inexpensive commodity hardware so projects can scale-out inexpensively</a:t>
            </a:r>
          </a:p>
          <a:p>
            <a:pPr lvl="1"/>
            <a:r>
              <a:rPr lang="en-US" sz="2400" dirty="0">
                <a:latin typeface="+mn-lt"/>
              </a:rPr>
              <a:t>Hadoop is now part of Apache Software Foundation</a:t>
            </a:r>
          </a:p>
          <a:p>
            <a:pPr lvl="1"/>
            <a:r>
              <a:rPr lang="en-US" sz="2400" dirty="0">
                <a:latin typeface="+mn-lt"/>
              </a:rPr>
              <a:t>Open source - hundreds of contributors continuously improve the core technology</a:t>
            </a:r>
          </a:p>
        </p:txBody>
      </p:sp>
    </p:spTree>
    <p:extLst>
      <p:ext uri="{BB962C8B-B14F-4D97-AF65-F5344CB8AC3E}">
        <p14:creationId xmlns:p14="http://schemas.microsoft.com/office/powerpoint/2010/main" val="28003738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1"/>
            <a:ext cx="8325058" cy="1097279"/>
          </a:xfrm>
        </p:spPr>
        <p:txBody>
          <a:bodyPr/>
          <a:lstStyle/>
          <a:p>
            <a:r>
              <a:rPr lang="en-US" dirty="0"/>
              <a:t>Big Data Technologies--Hadoop </a:t>
            </a:r>
            <a:r>
              <a:rPr lang="en-US" sz="2000" b="0" dirty="0"/>
              <a:t>(2 of 3)</a:t>
            </a:r>
            <a:endParaRPr lang="en-US" sz="2000" dirty="0"/>
          </a:p>
        </p:txBody>
      </p:sp>
      <p:sp>
        <p:nvSpPr>
          <p:cNvPr id="3" name="Text Placeholder 2"/>
          <p:cNvSpPr>
            <a:spLocks noGrp="1"/>
          </p:cNvSpPr>
          <p:nvPr>
            <p:ph type="body" idx="1"/>
          </p:nvPr>
        </p:nvSpPr>
        <p:spPr>
          <a:xfrm>
            <a:off x="457199" y="1600200"/>
            <a:ext cx="8325059" cy="4247941"/>
          </a:xfrm>
        </p:spPr>
        <p:txBody>
          <a:bodyPr/>
          <a:lstStyle/>
          <a:p>
            <a:r>
              <a:rPr lang="en-US" sz="2200" b="1" dirty="0">
                <a:solidFill>
                  <a:schemeClr val="tx1"/>
                </a:solidFill>
                <a:latin typeface="+mn-lt"/>
              </a:rPr>
              <a:t>How Does Hadoop Work?</a:t>
            </a:r>
          </a:p>
          <a:p>
            <a:pPr lvl="1"/>
            <a:r>
              <a:rPr lang="en-US" sz="2200" dirty="0">
                <a:latin typeface="+mn-lt"/>
              </a:rPr>
              <a:t>Access unstructured and semi-structured data (example, log files, social media feeds, other data sources)</a:t>
            </a:r>
          </a:p>
          <a:p>
            <a:pPr lvl="1"/>
            <a:r>
              <a:rPr lang="en-US" sz="2200" dirty="0">
                <a:latin typeface="+mn-lt"/>
              </a:rPr>
              <a:t>Break the data up into “parts,” which are then loaded into a file system made up of multiple nodes running on commodity hardware using H</a:t>
            </a:r>
            <a:r>
              <a:rPr lang="en-US" sz="100" dirty="0">
                <a:latin typeface="+mn-lt"/>
              </a:rPr>
              <a:t> </a:t>
            </a:r>
            <a:r>
              <a:rPr lang="en-US" sz="2200" dirty="0">
                <a:latin typeface="+mn-lt"/>
              </a:rPr>
              <a:t>D</a:t>
            </a:r>
            <a:r>
              <a:rPr lang="en-US" sz="100" dirty="0">
                <a:latin typeface="+mn-lt"/>
              </a:rPr>
              <a:t> </a:t>
            </a:r>
            <a:r>
              <a:rPr lang="en-US" sz="2200" dirty="0">
                <a:latin typeface="+mn-lt"/>
              </a:rPr>
              <a:t>F</a:t>
            </a:r>
            <a:r>
              <a:rPr lang="en-US" sz="100" dirty="0">
                <a:latin typeface="+mn-lt"/>
              </a:rPr>
              <a:t> </a:t>
            </a:r>
            <a:r>
              <a:rPr lang="en-US" sz="2200" dirty="0">
                <a:latin typeface="+mn-lt"/>
              </a:rPr>
              <a:t>S</a:t>
            </a:r>
          </a:p>
          <a:p>
            <a:pPr lvl="1"/>
            <a:r>
              <a:rPr lang="en-US" sz="2200" dirty="0">
                <a:latin typeface="+mn-lt"/>
              </a:rPr>
              <a:t>Each “part” is replicated multiple times and loaded into the file system for replication and failsafe processing</a:t>
            </a:r>
          </a:p>
          <a:p>
            <a:pPr lvl="1"/>
            <a:r>
              <a:rPr lang="en-US" sz="2200" dirty="0">
                <a:latin typeface="+mn-lt"/>
              </a:rPr>
              <a:t>A node acts as the </a:t>
            </a:r>
            <a:r>
              <a:rPr lang="en-US" sz="2200" b="1" dirty="0">
                <a:solidFill>
                  <a:schemeClr val="tx1"/>
                </a:solidFill>
                <a:latin typeface="+mn-lt"/>
              </a:rPr>
              <a:t>Facilitator</a:t>
            </a:r>
            <a:r>
              <a:rPr lang="en-US" sz="2200" dirty="0">
                <a:latin typeface="+mn-lt"/>
              </a:rPr>
              <a:t> and another as </a:t>
            </a:r>
            <a:r>
              <a:rPr lang="en-US" sz="2200" b="1" dirty="0">
                <a:solidFill>
                  <a:schemeClr val="tx1"/>
                </a:solidFill>
                <a:latin typeface="+mn-lt"/>
              </a:rPr>
              <a:t>Job Tracker</a:t>
            </a:r>
          </a:p>
          <a:p>
            <a:pPr lvl="1"/>
            <a:r>
              <a:rPr lang="en-US" sz="2200" dirty="0">
                <a:latin typeface="+mn-lt"/>
              </a:rPr>
              <a:t>Jobs are distributed to the clients, and once completed the results are collected and aggregated using MapReduce</a:t>
            </a:r>
          </a:p>
        </p:txBody>
      </p:sp>
    </p:spTree>
    <p:extLst>
      <p:ext uri="{BB962C8B-B14F-4D97-AF65-F5344CB8AC3E}">
        <p14:creationId xmlns:p14="http://schemas.microsoft.com/office/powerpoint/2010/main" val="8823895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7.3 - eBay’s Big Data Solution</a:t>
            </a:r>
          </a:p>
        </p:txBody>
      </p:sp>
      <p:pic>
        <p:nvPicPr>
          <p:cNvPr id="6" name="Picture 5" descr="An illustration shows eBay’s Multi Data Center Deployment. The flow begins with the user going into D N S. From here, it goes to L B and enters into the Cassandra Ring. Under the Cassandra ring, there are three Data Centers. Analytics Nodes Running D S E Hadoop for near real time analytics. Topology is N T S and R F is 2 is to 2 is to 2 in Data Center 1."/>
          <p:cNvPicPr>
            <a:picLocks noChangeAspect="1"/>
          </p:cNvPicPr>
          <p:nvPr/>
        </p:nvPicPr>
        <p:blipFill>
          <a:blip r:embed="rId2"/>
          <a:stretch>
            <a:fillRect/>
          </a:stretch>
        </p:blipFill>
        <p:spPr>
          <a:xfrm>
            <a:off x="2052017" y="1579597"/>
            <a:ext cx="5039967" cy="2581207"/>
          </a:xfrm>
          <a:prstGeom prst="rect">
            <a:avLst/>
          </a:prstGeom>
        </p:spPr>
      </p:pic>
      <p:sp>
        <p:nvSpPr>
          <p:cNvPr id="3" name="Text Placeholder 2"/>
          <p:cNvSpPr>
            <a:spLocks noGrp="1"/>
          </p:cNvSpPr>
          <p:nvPr>
            <p:ph type="body" idx="1"/>
          </p:nvPr>
        </p:nvSpPr>
        <p:spPr>
          <a:xfrm>
            <a:off x="457200" y="4463988"/>
            <a:ext cx="8229600" cy="1916723"/>
          </a:xfrm>
        </p:spPr>
        <p:txBody>
          <a:bodyPr/>
          <a:lstStyle/>
          <a:p>
            <a:pPr marL="0" indent="0">
              <a:buNone/>
            </a:pPr>
            <a:r>
              <a:rPr lang="en-US" sz="2200" b="1" dirty="0">
                <a:latin typeface="+mn-lt"/>
              </a:rPr>
              <a:t>Questions for Discussion</a:t>
            </a:r>
          </a:p>
          <a:p>
            <a:pPr marL="432000" indent="-432000">
              <a:buFont typeface="+mj-lt"/>
              <a:buAutoNum type="arabicPeriod"/>
            </a:pPr>
            <a:r>
              <a:rPr lang="en-US" sz="2200" dirty="0">
                <a:latin typeface="+mn-lt"/>
              </a:rPr>
              <a:t>Why did eBay need a Big Data solution?</a:t>
            </a:r>
          </a:p>
          <a:p>
            <a:pPr marL="432000" indent="-432000">
              <a:buFont typeface="+mj-lt"/>
              <a:buAutoNum type="arabicPeriod"/>
            </a:pPr>
            <a:r>
              <a:rPr lang="en-US" sz="2200" dirty="0">
                <a:latin typeface="+mn-lt"/>
              </a:rPr>
              <a:t>What were the challenges, the proposed solution, and the obtained results?</a:t>
            </a:r>
          </a:p>
        </p:txBody>
      </p:sp>
    </p:spTree>
    <p:extLst>
      <p:ext uri="{BB962C8B-B14F-4D97-AF65-F5344CB8AC3E}">
        <p14:creationId xmlns:p14="http://schemas.microsoft.com/office/powerpoint/2010/main" val="21122973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and Data Warehousing</a:t>
            </a:r>
          </a:p>
        </p:txBody>
      </p:sp>
      <p:sp>
        <p:nvSpPr>
          <p:cNvPr id="3" name="Text Placeholder 2"/>
          <p:cNvSpPr>
            <a:spLocks noGrp="1"/>
          </p:cNvSpPr>
          <p:nvPr>
            <p:ph type="body" idx="1"/>
          </p:nvPr>
        </p:nvSpPr>
        <p:spPr>
          <a:xfrm>
            <a:off x="457200" y="1600200"/>
            <a:ext cx="8229600" cy="4800600"/>
          </a:xfrm>
        </p:spPr>
        <p:txBody>
          <a:bodyPr/>
          <a:lstStyle/>
          <a:p>
            <a:r>
              <a:rPr lang="en-US" sz="2400" dirty="0">
                <a:latin typeface="+mn-lt"/>
              </a:rPr>
              <a:t>What is the impact of Big Data on D</a:t>
            </a:r>
            <a:r>
              <a:rPr lang="en-US" sz="100" dirty="0">
                <a:latin typeface="+mn-lt"/>
              </a:rPr>
              <a:t> </a:t>
            </a:r>
            <a:r>
              <a:rPr lang="en-US" sz="2400" dirty="0">
                <a:latin typeface="+mn-lt"/>
              </a:rPr>
              <a:t>W?</a:t>
            </a:r>
          </a:p>
          <a:p>
            <a:pPr lvl="1"/>
            <a:r>
              <a:rPr lang="en-US" sz="2400" dirty="0">
                <a:latin typeface="+mn-lt"/>
              </a:rPr>
              <a:t>Big Data and R</a:t>
            </a:r>
            <a:r>
              <a:rPr lang="en-US" sz="100" dirty="0">
                <a:latin typeface="+mn-lt"/>
              </a:rPr>
              <a:t> </a:t>
            </a:r>
            <a:r>
              <a:rPr lang="en-US" sz="2400" dirty="0">
                <a:latin typeface="+mn-lt"/>
              </a:rPr>
              <a:t>D</a:t>
            </a:r>
            <a:r>
              <a:rPr lang="en-US" sz="100" dirty="0">
                <a:latin typeface="+mn-lt"/>
              </a:rPr>
              <a:t> </a:t>
            </a:r>
            <a:r>
              <a:rPr lang="en-US" sz="2400" dirty="0">
                <a:latin typeface="+mn-lt"/>
              </a:rPr>
              <a:t>B</a:t>
            </a:r>
            <a:r>
              <a:rPr lang="en-US" sz="100" dirty="0">
                <a:latin typeface="+mn-lt"/>
              </a:rPr>
              <a:t> </a:t>
            </a:r>
            <a:r>
              <a:rPr lang="en-US" sz="2400" dirty="0">
                <a:latin typeface="+mn-lt"/>
              </a:rPr>
              <a:t>M</a:t>
            </a:r>
            <a:r>
              <a:rPr lang="en-US" sz="100" dirty="0">
                <a:latin typeface="+mn-lt"/>
              </a:rPr>
              <a:t> </a:t>
            </a:r>
            <a:r>
              <a:rPr lang="en-US" sz="2400" dirty="0">
                <a:latin typeface="+mn-lt"/>
              </a:rPr>
              <a:t>S do not go nicely together</a:t>
            </a:r>
          </a:p>
          <a:p>
            <a:pPr lvl="1"/>
            <a:r>
              <a:rPr lang="en-US" sz="2400" dirty="0">
                <a:latin typeface="+mn-lt"/>
              </a:rPr>
              <a:t>Will Hadoop replace data warehousing/R</a:t>
            </a:r>
            <a:r>
              <a:rPr lang="en-US" sz="100" dirty="0">
                <a:latin typeface="+mn-lt"/>
              </a:rPr>
              <a:t> </a:t>
            </a:r>
            <a:r>
              <a:rPr lang="en-US" sz="2400" dirty="0">
                <a:latin typeface="+mn-lt"/>
              </a:rPr>
              <a:t>D</a:t>
            </a:r>
            <a:r>
              <a:rPr lang="en-US" sz="100" dirty="0">
                <a:latin typeface="+mn-lt"/>
              </a:rPr>
              <a:t> </a:t>
            </a:r>
            <a:r>
              <a:rPr lang="en-US" sz="2400" dirty="0">
                <a:latin typeface="+mn-lt"/>
              </a:rPr>
              <a:t>B</a:t>
            </a:r>
            <a:r>
              <a:rPr lang="en-US" sz="100" dirty="0">
                <a:latin typeface="+mn-lt"/>
              </a:rPr>
              <a:t> </a:t>
            </a:r>
            <a:r>
              <a:rPr lang="en-US" sz="2400" dirty="0">
                <a:latin typeface="+mn-lt"/>
              </a:rPr>
              <a:t>M</a:t>
            </a:r>
            <a:r>
              <a:rPr lang="en-US" sz="100" dirty="0">
                <a:latin typeface="+mn-lt"/>
              </a:rPr>
              <a:t> </a:t>
            </a:r>
            <a:r>
              <a:rPr lang="en-US" sz="2400" dirty="0">
                <a:latin typeface="+mn-lt"/>
              </a:rPr>
              <a:t>S?</a:t>
            </a:r>
          </a:p>
          <a:p>
            <a:r>
              <a:rPr lang="en-US" sz="2400" dirty="0">
                <a:latin typeface="+mn-lt"/>
              </a:rPr>
              <a:t>Use Cases for Hadoop</a:t>
            </a:r>
          </a:p>
          <a:p>
            <a:pPr lvl="1"/>
            <a:r>
              <a:rPr lang="en-US" sz="2400" dirty="0">
                <a:latin typeface="+mn-lt"/>
              </a:rPr>
              <a:t>Hadoop as the repository and refinery</a:t>
            </a:r>
          </a:p>
          <a:p>
            <a:pPr lvl="1"/>
            <a:r>
              <a:rPr lang="en-US" sz="2400" dirty="0">
                <a:latin typeface="+mn-lt"/>
              </a:rPr>
              <a:t>Hadoop as the active archive</a:t>
            </a:r>
          </a:p>
          <a:p>
            <a:r>
              <a:rPr lang="en-US" sz="2400" dirty="0">
                <a:latin typeface="+mn-lt"/>
              </a:rPr>
              <a:t>Use Cases for Data Warehousing</a:t>
            </a:r>
          </a:p>
          <a:p>
            <a:pPr lvl="1"/>
            <a:r>
              <a:rPr lang="en-US" sz="2400" dirty="0">
                <a:latin typeface="+mn-lt"/>
              </a:rPr>
              <a:t>Data warehouse performance</a:t>
            </a:r>
          </a:p>
          <a:p>
            <a:pPr lvl="1"/>
            <a:r>
              <a:rPr lang="en-US" sz="2400" dirty="0">
                <a:latin typeface="+mn-lt"/>
              </a:rPr>
              <a:t>Integrating data that provides business value</a:t>
            </a:r>
          </a:p>
          <a:p>
            <a:pPr lvl="1"/>
            <a:r>
              <a:rPr lang="en-US" sz="2400" dirty="0">
                <a:latin typeface="+mn-lt"/>
              </a:rPr>
              <a:t>Interactive B</a:t>
            </a:r>
            <a:r>
              <a:rPr lang="en-US" sz="100" dirty="0">
                <a:latin typeface="+mn-lt"/>
              </a:rPr>
              <a:t> </a:t>
            </a:r>
            <a:r>
              <a:rPr lang="en-US" sz="2400" dirty="0">
                <a:latin typeface="+mn-lt"/>
              </a:rPr>
              <a:t>I tools</a:t>
            </a:r>
          </a:p>
        </p:txBody>
      </p:sp>
    </p:spTree>
    <p:extLst>
      <p:ext uri="{BB962C8B-B14F-4D97-AF65-F5344CB8AC3E}">
        <p14:creationId xmlns:p14="http://schemas.microsoft.com/office/powerpoint/2010/main" val="3229015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Vendors</a:t>
            </a:r>
          </a:p>
        </p:txBody>
      </p:sp>
      <p:sp>
        <p:nvSpPr>
          <p:cNvPr id="3" name="Text Placeholder 2"/>
          <p:cNvSpPr>
            <a:spLocks noGrp="1"/>
          </p:cNvSpPr>
          <p:nvPr>
            <p:ph type="body" idx="1"/>
          </p:nvPr>
        </p:nvSpPr>
        <p:spPr>
          <a:xfrm>
            <a:off x="457200" y="1600200"/>
            <a:ext cx="8229600" cy="3920067"/>
          </a:xfrm>
        </p:spPr>
        <p:txBody>
          <a:bodyPr/>
          <a:lstStyle/>
          <a:p>
            <a:pPr marL="0" indent="0">
              <a:buNone/>
            </a:pPr>
            <a:r>
              <a:rPr lang="en-US" sz="2400" b="1" dirty="0">
                <a:solidFill>
                  <a:schemeClr val="tx1"/>
                </a:solidFill>
                <a:latin typeface="+mn-lt"/>
              </a:rPr>
              <a:t>Software, Hardware, Service, …</a:t>
            </a:r>
          </a:p>
          <a:p>
            <a:r>
              <a:rPr lang="en-US" sz="2400" dirty="0">
                <a:latin typeface="+mn-lt"/>
              </a:rPr>
              <a:t>Big Data vendor landscape is developing very rapidly</a:t>
            </a:r>
          </a:p>
          <a:p>
            <a:r>
              <a:rPr lang="en-US" sz="2400" dirty="0">
                <a:latin typeface="+mn-lt"/>
              </a:rPr>
              <a:t>A representative list would include</a:t>
            </a:r>
          </a:p>
          <a:p>
            <a:pPr lvl="1"/>
            <a:r>
              <a:rPr lang="en-US" sz="2400" dirty="0">
                <a:latin typeface="+mn-lt"/>
              </a:rPr>
              <a:t>Cloudera - </a:t>
            </a:r>
            <a:r>
              <a:rPr lang="en-US" sz="2400" dirty="0">
                <a:latin typeface="+mn-lt"/>
                <a:hlinkClick r:id="rId2" tooltip="https://www.cloudera.com/"/>
              </a:rPr>
              <a:t>cloudera.com</a:t>
            </a:r>
            <a:endParaRPr lang="en-US" sz="2400" dirty="0">
              <a:latin typeface="+mn-lt"/>
            </a:endParaRPr>
          </a:p>
          <a:p>
            <a:pPr lvl="1"/>
            <a:r>
              <a:rPr lang="en-US" sz="2400" dirty="0">
                <a:latin typeface="+mn-lt"/>
              </a:rPr>
              <a:t>MapR – </a:t>
            </a:r>
            <a:r>
              <a:rPr lang="en-US" sz="2400" dirty="0">
                <a:latin typeface="+mn-lt"/>
                <a:hlinkClick r:id="rId3" tooltip="https://mapr.com/"/>
              </a:rPr>
              <a:t>mapr.com</a:t>
            </a:r>
            <a:endParaRPr lang="en-US" sz="2400" dirty="0">
              <a:latin typeface="+mn-lt"/>
            </a:endParaRPr>
          </a:p>
          <a:p>
            <a:pPr lvl="1"/>
            <a:r>
              <a:rPr lang="en-US" sz="2400" dirty="0">
                <a:latin typeface="+mn-lt"/>
              </a:rPr>
              <a:t>Hortonworks - </a:t>
            </a:r>
            <a:r>
              <a:rPr lang="en-US" sz="2400" dirty="0">
                <a:latin typeface="+mn-lt"/>
                <a:hlinkClick r:id="rId4" tooltip="https://hortonworks.com/"/>
              </a:rPr>
              <a:t>hortonworks.com</a:t>
            </a:r>
            <a:endParaRPr lang="en-US" sz="2400" dirty="0">
              <a:latin typeface="+mn-lt"/>
            </a:endParaRPr>
          </a:p>
          <a:p>
            <a:pPr lvl="1"/>
            <a:r>
              <a:rPr lang="en-US" sz="2400" dirty="0">
                <a:latin typeface="+mn-lt"/>
              </a:rPr>
              <a:t>Also, I</a:t>
            </a:r>
            <a:r>
              <a:rPr lang="en-US" sz="100" dirty="0">
                <a:latin typeface="+mn-lt"/>
              </a:rPr>
              <a:t> </a:t>
            </a:r>
            <a:r>
              <a:rPr lang="en-US" sz="2400" dirty="0">
                <a:latin typeface="+mn-lt"/>
              </a:rPr>
              <a:t>B</a:t>
            </a:r>
            <a:r>
              <a:rPr lang="en-US" sz="100" dirty="0">
                <a:latin typeface="+mn-lt"/>
              </a:rPr>
              <a:t> </a:t>
            </a:r>
            <a:r>
              <a:rPr lang="en-US" sz="2400" dirty="0">
                <a:latin typeface="+mn-lt"/>
              </a:rPr>
              <a:t>M (Netezza, InfoSphere), Oracle (Exadata, Exalogic), Microsoft, Amazon, Google, …</a:t>
            </a:r>
          </a:p>
        </p:txBody>
      </p:sp>
    </p:spTree>
    <p:extLst>
      <p:ext uri="{BB962C8B-B14F-4D97-AF65-F5344CB8AC3E}">
        <p14:creationId xmlns:p14="http://schemas.microsoft.com/office/powerpoint/2010/main" val="10136932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Technology Insights 7.3</a:t>
            </a:r>
            <a:endParaRPr lang="en-US" sz="2000" b="0" dirty="0"/>
          </a:p>
        </p:txBody>
      </p:sp>
      <p:sp>
        <p:nvSpPr>
          <p:cNvPr id="3" name="Text Placeholder 2"/>
          <p:cNvSpPr>
            <a:spLocks noGrp="1"/>
          </p:cNvSpPr>
          <p:nvPr>
            <p:ph type="body" idx="1"/>
          </p:nvPr>
        </p:nvSpPr>
        <p:spPr>
          <a:xfrm>
            <a:off x="457200" y="1600200"/>
            <a:ext cx="7890933" cy="516467"/>
          </a:xfrm>
        </p:spPr>
        <p:txBody>
          <a:bodyPr/>
          <a:lstStyle/>
          <a:p>
            <a:pPr marL="0" indent="0">
              <a:buNone/>
            </a:pPr>
            <a:r>
              <a:rPr lang="en-US" sz="2400" b="1" dirty="0">
                <a:latin typeface="+mn-lt"/>
              </a:rPr>
              <a:t>How to Succeed with Big Data</a:t>
            </a:r>
          </a:p>
        </p:txBody>
      </p:sp>
      <p:sp>
        <p:nvSpPr>
          <p:cNvPr id="4" name="Text Placeholder 3"/>
          <p:cNvSpPr>
            <a:spLocks noGrp="1"/>
          </p:cNvSpPr>
          <p:nvPr>
            <p:ph type="body" idx="2"/>
          </p:nvPr>
        </p:nvSpPr>
        <p:spPr>
          <a:xfrm>
            <a:off x="457200" y="2269071"/>
            <a:ext cx="2963333" cy="3911595"/>
          </a:xfrm>
        </p:spPr>
        <p:txBody>
          <a:bodyPr/>
          <a:lstStyle/>
          <a:p>
            <a:pPr marL="432000" indent="-432000">
              <a:buFont typeface="+mj-lt"/>
              <a:buAutoNum type="arabicPeriod"/>
            </a:pPr>
            <a:r>
              <a:rPr lang="en-US" sz="2400" dirty="0">
                <a:latin typeface="+mn-lt"/>
              </a:rPr>
              <a:t>Simplify</a:t>
            </a:r>
          </a:p>
          <a:p>
            <a:pPr marL="432000" indent="-432000">
              <a:buFont typeface="+mj-lt"/>
              <a:buAutoNum type="arabicPeriod"/>
            </a:pPr>
            <a:r>
              <a:rPr lang="en-US" sz="2400" dirty="0">
                <a:latin typeface="+mn-lt"/>
              </a:rPr>
              <a:t>Coexist</a:t>
            </a:r>
          </a:p>
          <a:p>
            <a:pPr marL="432000" indent="-432000">
              <a:buFont typeface="+mj-lt"/>
              <a:buAutoNum type="arabicPeriod"/>
            </a:pPr>
            <a:r>
              <a:rPr lang="en-US" sz="2400" dirty="0">
                <a:latin typeface="+mn-lt"/>
              </a:rPr>
              <a:t>Visualize</a:t>
            </a:r>
          </a:p>
          <a:p>
            <a:pPr marL="432000" indent="-432000">
              <a:buFont typeface="+mj-lt"/>
              <a:buAutoNum type="arabicPeriod"/>
            </a:pPr>
            <a:r>
              <a:rPr lang="en-US" sz="2400" dirty="0">
                <a:latin typeface="+mn-lt"/>
              </a:rPr>
              <a:t>Empower</a:t>
            </a:r>
          </a:p>
          <a:p>
            <a:pPr marL="432000" indent="-432000">
              <a:buFont typeface="+mj-lt"/>
              <a:buAutoNum type="arabicPeriod"/>
            </a:pPr>
            <a:r>
              <a:rPr lang="en-US" sz="2400" dirty="0">
                <a:latin typeface="+mn-lt"/>
              </a:rPr>
              <a:t>Integrate</a:t>
            </a:r>
          </a:p>
          <a:p>
            <a:pPr marL="432000" indent="-432000">
              <a:buFont typeface="+mj-lt"/>
              <a:buAutoNum type="arabicPeriod"/>
            </a:pPr>
            <a:r>
              <a:rPr lang="en-US" sz="2400" dirty="0">
                <a:latin typeface="+mn-lt"/>
              </a:rPr>
              <a:t>Govern</a:t>
            </a:r>
          </a:p>
          <a:p>
            <a:pPr marL="432000" indent="-432000">
              <a:buFont typeface="+mj-lt"/>
              <a:buAutoNum type="arabicPeriod"/>
            </a:pPr>
            <a:r>
              <a:rPr lang="en-US" sz="2400" dirty="0">
                <a:latin typeface="+mn-lt"/>
              </a:rPr>
              <a:t>Evangelize</a:t>
            </a:r>
          </a:p>
        </p:txBody>
      </p:sp>
      <p:pic>
        <p:nvPicPr>
          <p:cNvPr id="10" name="Picture 9" descr="A word cloud shows the word, big data, surrounded by smaller words including storage, analytics, and data set."/>
          <p:cNvPicPr>
            <a:picLocks noChangeAspect="1"/>
          </p:cNvPicPr>
          <p:nvPr/>
        </p:nvPicPr>
        <p:blipFill>
          <a:blip r:embed="rId2"/>
          <a:stretch>
            <a:fillRect/>
          </a:stretch>
        </p:blipFill>
        <p:spPr>
          <a:xfrm>
            <a:off x="3759999" y="2527580"/>
            <a:ext cx="4931701" cy="2469964"/>
          </a:xfrm>
          <a:prstGeom prst="rect">
            <a:avLst/>
          </a:prstGeom>
        </p:spPr>
      </p:pic>
    </p:spTree>
    <p:extLst>
      <p:ext uri="{BB962C8B-B14F-4D97-AF65-F5344CB8AC3E}">
        <p14:creationId xmlns:p14="http://schemas.microsoft.com/office/powerpoint/2010/main" val="25531590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and Stream Analytics</a:t>
            </a:r>
          </a:p>
        </p:txBody>
      </p:sp>
      <p:sp>
        <p:nvSpPr>
          <p:cNvPr id="3" name="Text Placeholder 2"/>
          <p:cNvSpPr>
            <a:spLocks noGrp="1"/>
          </p:cNvSpPr>
          <p:nvPr>
            <p:ph type="body" idx="1"/>
          </p:nvPr>
        </p:nvSpPr>
        <p:spPr>
          <a:xfrm>
            <a:off x="457200" y="1600200"/>
            <a:ext cx="8229600" cy="4358473"/>
          </a:xfrm>
        </p:spPr>
        <p:txBody>
          <a:bodyPr/>
          <a:lstStyle/>
          <a:p>
            <a:r>
              <a:rPr lang="en-US" sz="2400" dirty="0">
                <a:latin typeface="+mn-lt"/>
              </a:rPr>
              <a:t>Data-in-motion analytics and real-time data analytics</a:t>
            </a:r>
          </a:p>
          <a:p>
            <a:pPr lvl="1"/>
            <a:r>
              <a:rPr lang="en-US" sz="2400" dirty="0">
                <a:latin typeface="+mn-lt"/>
              </a:rPr>
              <a:t>One of the Vs in Big Data = Velocity</a:t>
            </a:r>
          </a:p>
          <a:p>
            <a:r>
              <a:rPr lang="en-US" sz="2400" dirty="0">
                <a:latin typeface="+mn-lt"/>
              </a:rPr>
              <a:t>Analytic process of extracting actionable information from continuously flowing data</a:t>
            </a:r>
          </a:p>
          <a:p>
            <a:r>
              <a:rPr lang="en-US" sz="2400" dirty="0">
                <a:latin typeface="+mn-lt"/>
              </a:rPr>
              <a:t>Why Stream Analytics?</a:t>
            </a:r>
          </a:p>
          <a:p>
            <a:pPr lvl="1"/>
            <a:r>
              <a:rPr lang="en-US" sz="2400" dirty="0">
                <a:latin typeface="+mn-lt"/>
              </a:rPr>
              <a:t>It may not be feasible to store the data, or lose its value</a:t>
            </a:r>
          </a:p>
          <a:p>
            <a:r>
              <a:rPr lang="en-US" sz="2400" dirty="0">
                <a:latin typeface="+mn-lt"/>
              </a:rPr>
              <a:t>Stream Analytics Versus Perpetual Analytics</a:t>
            </a:r>
          </a:p>
          <a:p>
            <a:r>
              <a:rPr lang="en-US" sz="2400" dirty="0">
                <a:latin typeface="+mn-lt"/>
              </a:rPr>
              <a:t>Critical Event Processing?</a:t>
            </a:r>
          </a:p>
        </p:txBody>
      </p:sp>
    </p:spTree>
    <p:extLst>
      <p:ext uri="{BB962C8B-B14F-4D97-AF65-F5344CB8AC3E}">
        <p14:creationId xmlns:p14="http://schemas.microsoft.com/office/powerpoint/2010/main" val="16187186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Stream Analytics</a:t>
            </a:r>
            <a:endParaRPr lang="en-US" sz="2000" b="0" dirty="0"/>
          </a:p>
        </p:txBody>
      </p:sp>
      <p:sp>
        <p:nvSpPr>
          <p:cNvPr id="3" name="Text Placeholder 2"/>
          <p:cNvSpPr>
            <a:spLocks noGrp="1"/>
          </p:cNvSpPr>
          <p:nvPr>
            <p:ph type="body" idx="1"/>
          </p:nvPr>
        </p:nvSpPr>
        <p:spPr>
          <a:xfrm>
            <a:off x="457200" y="1600200"/>
            <a:ext cx="8229600" cy="601133"/>
          </a:xfrm>
        </p:spPr>
        <p:txBody>
          <a:bodyPr/>
          <a:lstStyle/>
          <a:p>
            <a:pPr marL="0" indent="0">
              <a:buNone/>
            </a:pPr>
            <a:r>
              <a:rPr lang="en-US" sz="2400" b="1" dirty="0">
                <a:latin typeface="+mn-lt"/>
              </a:rPr>
              <a:t>A Use Case in Energy Industry</a:t>
            </a:r>
          </a:p>
        </p:txBody>
      </p:sp>
      <p:pic>
        <p:nvPicPr>
          <p:cNvPr id="7" name="Picture 6" descr="Diagram shows the use of streaming analytics in the energy industry. Input for Data Integration and Temporary Staging comes from the following. Sensor Data, Energy Production System Status. Meteorological Data, Wind, Light, Temperature, etcetera. Usage Data, Smart Meters, Smart Grid Devices. From the Data Integration and Temporary Staging, data is stored in a Permanent Storage Area. From there, it goes to Streaming Analytics, Predicting Usage, Production, and Anomalies. Then, data is used for Capacity Decisions for Energy Production System, Traditional and Renewable, and goes back to Sensor Data, Energy Production System Status, or is used for Pricing Decisions for Energy Consumption Systems, both Residential and Commercial, then returns to Usage Data, Smart Meters and Smart Grid Devises."/>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14723" y="2508576"/>
            <a:ext cx="7868450" cy="3685319"/>
          </a:xfrm>
          <a:prstGeom prst="rect">
            <a:avLst/>
          </a:prstGeom>
          <a:noFill/>
          <a:ln>
            <a:noFill/>
          </a:ln>
        </p:spPr>
      </p:pic>
    </p:spTree>
    <p:extLst>
      <p:ext uri="{BB962C8B-B14F-4D97-AF65-F5344CB8AC3E}">
        <p14:creationId xmlns:p14="http://schemas.microsoft.com/office/powerpoint/2010/main" val="41944291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Stream Analytics Applications</a:t>
            </a:r>
            <a:endParaRPr lang="en-US" sz="2000" b="0" dirty="0"/>
          </a:p>
        </p:txBody>
      </p:sp>
      <p:sp>
        <p:nvSpPr>
          <p:cNvPr id="6" name="Text Placeholder 5"/>
          <p:cNvSpPr>
            <a:spLocks noGrp="1"/>
          </p:cNvSpPr>
          <p:nvPr>
            <p:ph type="body" idx="1"/>
          </p:nvPr>
        </p:nvSpPr>
        <p:spPr/>
        <p:txBody>
          <a:bodyPr/>
          <a:lstStyle/>
          <a:p>
            <a:r>
              <a:rPr lang="en-US" sz="2400" dirty="0">
                <a:latin typeface="+mn-lt"/>
              </a:rPr>
              <a:t>e-Commerce</a:t>
            </a:r>
          </a:p>
          <a:p>
            <a:r>
              <a:rPr lang="en-US" sz="2400" dirty="0">
                <a:latin typeface="+mn-lt"/>
              </a:rPr>
              <a:t>Telecommunication</a:t>
            </a:r>
          </a:p>
          <a:p>
            <a:r>
              <a:rPr lang="en-US" sz="2400" dirty="0">
                <a:latin typeface="+mn-lt"/>
              </a:rPr>
              <a:t>Law Enforcement and Cyber Security</a:t>
            </a:r>
          </a:p>
          <a:p>
            <a:r>
              <a:rPr lang="en-US" sz="2400" dirty="0">
                <a:latin typeface="+mn-lt"/>
              </a:rPr>
              <a:t>Power Industry</a:t>
            </a:r>
          </a:p>
          <a:p>
            <a:r>
              <a:rPr lang="en-US" sz="2400" dirty="0">
                <a:latin typeface="+mn-lt"/>
              </a:rPr>
              <a:t>Financial Services</a:t>
            </a:r>
          </a:p>
          <a:p>
            <a:r>
              <a:rPr lang="en-US" sz="2400" dirty="0">
                <a:latin typeface="+mn-lt"/>
              </a:rPr>
              <a:t>Health Services</a:t>
            </a:r>
          </a:p>
          <a:p>
            <a:r>
              <a:rPr lang="en-US" sz="2400" dirty="0">
                <a:latin typeface="+mn-lt"/>
              </a:rPr>
              <a:t>Government</a:t>
            </a:r>
          </a:p>
        </p:txBody>
      </p:sp>
    </p:spTree>
    <p:extLst>
      <p:ext uri="{BB962C8B-B14F-4D97-AF65-F5344CB8AC3E}">
        <p14:creationId xmlns:p14="http://schemas.microsoft.com/office/powerpoint/2010/main" val="9062141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Application Case 7.7</a:t>
            </a:r>
            <a:endParaRPr lang="en-US" sz="2000" b="0" dirty="0"/>
          </a:p>
        </p:txBody>
      </p:sp>
      <p:sp>
        <p:nvSpPr>
          <p:cNvPr id="5" name="Text Placeholder 4"/>
          <p:cNvSpPr>
            <a:spLocks noGrp="1"/>
          </p:cNvSpPr>
          <p:nvPr>
            <p:ph type="body" idx="1"/>
          </p:nvPr>
        </p:nvSpPr>
        <p:spPr>
          <a:xfrm>
            <a:off x="457200" y="1600200"/>
            <a:ext cx="8229600" cy="891791"/>
          </a:xfrm>
        </p:spPr>
        <p:txBody>
          <a:bodyPr/>
          <a:lstStyle/>
          <a:p>
            <a:pPr marL="0" indent="0">
              <a:buNone/>
            </a:pPr>
            <a:r>
              <a:rPr lang="en-US" sz="2400" b="1" dirty="0">
                <a:latin typeface="+mn-lt"/>
              </a:rPr>
              <a:t>Salesforce Is Using Streaming Data to Enhance Customer Value</a:t>
            </a:r>
          </a:p>
        </p:txBody>
      </p:sp>
      <p:sp>
        <p:nvSpPr>
          <p:cNvPr id="6" name="Text Placeholder 5"/>
          <p:cNvSpPr>
            <a:spLocks noGrp="1"/>
          </p:cNvSpPr>
          <p:nvPr>
            <p:ph type="body" idx="2"/>
          </p:nvPr>
        </p:nvSpPr>
        <p:spPr>
          <a:xfrm>
            <a:off x="457200" y="2494466"/>
            <a:ext cx="8229600" cy="2435553"/>
          </a:xfrm>
        </p:spPr>
        <p:txBody>
          <a:bodyPr/>
          <a:lstStyle/>
          <a:p>
            <a:pPr marL="0" indent="0">
              <a:buNone/>
            </a:pPr>
            <a:r>
              <a:rPr lang="en-US" sz="2400" b="1" dirty="0">
                <a:latin typeface="+mn-lt"/>
              </a:rPr>
              <a:t>Questions for Discussion</a:t>
            </a:r>
          </a:p>
          <a:p>
            <a:pPr marL="432000" indent="-432000">
              <a:buFont typeface="+mj-lt"/>
              <a:buAutoNum type="arabicPeriod"/>
            </a:pPr>
            <a:r>
              <a:rPr lang="en-US" sz="2400" dirty="0">
                <a:latin typeface="+mn-lt"/>
              </a:rPr>
              <a:t>Are there areas in any industry where streaming data is irrelevant?</a:t>
            </a:r>
          </a:p>
          <a:p>
            <a:pPr marL="432000" indent="-432000">
              <a:buFont typeface="+mj-lt"/>
              <a:buAutoNum type="arabicPeriod"/>
            </a:pPr>
            <a:r>
              <a:rPr lang="en-US" sz="2400" dirty="0">
                <a:latin typeface="+mn-lt"/>
              </a:rPr>
              <a:t>Besides customer retention, what are other benefits of using predictive analytics?</a:t>
            </a:r>
          </a:p>
        </p:txBody>
      </p:sp>
    </p:spTree>
    <p:extLst>
      <p:ext uri="{BB962C8B-B14F-4D97-AF65-F5344CB8AC3E}">
        <p14:creationId xmlns:p14="http://schemas.microsoft.com/office/powerpoint/2010/main" val="12259179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lt2"/>
                </a:solidFill>
              </a:rPr>
              <a:t>Copyright</a:t>
            </a:r>
            <a:endParaRPr lang="en-US" dirty="0"/>
          </a:p>
        </p:txBody>
      </p:sp>
      <p:pic>
        <p:nvPicPr>
          <p:cNvPr id="4" name="Picture 2" descr="This work is protected by United States copyright laws and is provided solely for the use of instructors in teaching their courses and assessing student learning. Dissemination or sale of any part of this work (including on the world wide web) will destroy the integrity of the work and is not permitted. The work and materials from it should never be made available to students except by instructors using the accompanying text in their classes. All recipients of this work are expected to abide by these restrictions and to honor the intended pedagogical purposes and the needs of other instructors who rely on these materials."/>
          <p:cNvPicPr>
            <a:picLocks noChangeAspect="1" noChangeArrowheads="1"/>
          </p:cNvPicPr>
          <p:nvPr/>
        </p:nvPicPr>
        <p:blipFill>
          <a:blip r:embed="rId2"/>
          <a:srcRect/>
          <a:stretch>
            <a:fillRect/>
          </a:stretch>
        </p:blipFill>
        <p:spPr bwMode="auto">
          <a:xfrm>
            <a:off x="767157" y="2310096"/>
            <a:ext cx="7423150" cy="2438400"/>
          </a:xfrm>
          <a:prstGeom prst="rect">
            <a:avLst/>
          </a:prstGeom>
          <a:noFill/>
          <a:ln w="9525">
            <a:noFill/>
            <a:miter lim="800000"/>
            <a:headEnd/>
            <a:tailEnd/>
          </a:ln>
        </p:spPr>
      </p:pic>
    </p:spTree>
    <p:extLst>
      <p:ext uri="{BB962C8B-B14F-4D97-AF65-F5344CB8AC3E}">
        <p14:creationId xmlns:p14="http://schemas.microsoft.com/office/powerpoint/2010/main" val="964361951"/>
      </p:ext>
    </p:extLst>
  </p:cSld>
  <p:clrMapOvr>
    <a:masterClrMapping/>
  </p:clrMapOvr>
</p:sld>
</file>

<file path=ppt/theme/theme1.xml><?xml version="1.0" encoding="utf-8"?>
<a:theme xmlns:a="http://schemas.openxmlformats.org/drawingml/2006/main" name="508 Lecture">
  <a:themeElements>
    <a:clrScheme name="Custom 7">
      <a:dk1>
        <a:srgbClr val="000000"/>
      </a:dk1>
      <a:lt1>
        <a:srgbClr val="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508 Lecture">
  <a:themeElements>
    <a:clrScheme name="Custom 7">
      <a:dk1>
        <a:srgbClr val="000000"/>
      </a:dk1>
      <a:lt1>
        <a:srgbClr val="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0</TotalTime>
  <Words>1510</Words>
  <Application>Microsoft Office PowerPoint</Application>
  <PresentationFormat>On-screen Show (4:3)</PresentationFormat>
  <Paragraphs>216</Paragraphs>
  <Slides>28</Slides>
  <Notes>4</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28</vt:i4>
      </vt:variant>
    </vt:vector>
  </HeadingPairs>
  <TitlesOfParts>
    <vt:vector size="34" baseType="lpstr">
      <vt:lpstr>Noto Sans Symbols</vt:lpstr>
      <vt:lpstr>Arial</vt:lpstr>
      <vt:lpstr>Times New Roman</vt:lpstr>
      <vt:lpstr>Verdana</vt:lpstr>
      <vt:lpstr>508 Lecture</vt:lpstr>
      <vt:lpstr>1_508 Lecture</vt:lpstr>
      <vt:lpstr>Business Intelligence, Analytics, and Data Science: A Managerial Perspective</vt:lpstr>
      <vt:lpstr>Learning Objectives (1 of 2)</vt:lpstr>
      <vt:lpstr>Learning Objectives (2 of 2)</vt:lpstr>
      <vt:lpstr>Big Data - Definition and Concepts (1 of 2)</vt:lpstr>
      <vt:lpstr>Technology Insights 7.1 (1 of 2)</vt:lpstr>
      <vt:lpstr>Technology Insights 7.1 (2 of 2)</vt:lpstr>
      <vt:lpstr>Big Data - Definition and Concepts (2 of 2)</vt:lpstr>
      <vt:lpstr>Fundamentals of Big Data Analytics</vt:lpstr>
      <vt:lpstr>Big Data Considerations</vt:lpstr>
      <vt:lpstr>Critical Success Factors for Big Data Analytics (1 of 2)</vt:lpstr>
      <vt:lpstr>Critical Success Factors for Big Data Analytics (2 of 2)</vt:lpstr>
      <vt:lpstr>Challenges of Big Data Analytics</vt:lpstr>
      <vt:lpstr>Business Problems Addressed by Big Data Analytics (1 of 2)</vt:lpstr>
      <vt:lpstr>Business Problems Addressed by Big Data Analytics (2 of 2)</vt:lpstr>
      <vt:lpstr>Big Data Technologies (1 of 2)</vt:lpstr>
      <vt:lpstr>Big Data Technologies (2 of 2)</vt:lpstr>
      <vt:lpstr>Big Data Technologies--MapReduce (1 of 2)</vt:lpstr>
      <vt:lpstr>Big Data Technologies--Hadoop (1 of 3)</vt:lpstr>
      <vt:lpstr>Big Data Technologies--Hadoop (2 of 3)</vt:lpstr>
      <vt:lpstr>Application Case 7.3 - eBay’s Big Data Solution</vt:lpstr>
      <vt:lpstr>Big Data and Data Warehousing</vt:lpstr>
      <vt:lpstr>Big Data Vendors</vt:lpstr>
      <vt:lpstr>Technology Insights 7.3</vt:lpstr>
      <vt:lpstr>Big Data and Stream Analytics</vt:lpstr>
      <vt:lpstr>Stream Analytics</vt:lpstr>
      <vt:lpstr>Stream Analytics Applications</vt:lpstr>
      <vt:lpstr>Application Case 7.7</vt:lpstr>
      <vt:lpstr>Copyright</vt:lpstr>
    </vt:vector>
  </TitlesOfParts>
  <Company>SPi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Intelligence, Analytics, and Data Science: A Managerial Perspective, 4e</dc:title>
  <dc:subject>MIS</dc:subject>
  <dc:creator>Sharda/Delen/Turban</dc:creator>
  <cp:keywords>Business Intelligence, Analytics, and Data Science</cp:keywords>
  <cp:lastModifiedBy>Irina Neaga</cp:lastModifiedBy>
  <cp:revision>1404</cp:revision>
  <dcterms:modified xsi:type="dcterms:W3CDTF">2026-01-14T08:27:15Z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UniqueId">
    <vt:lpwstr>682739</vt:lpwstr>
  </property>
  <property fmtid="{D5CDD505-2E9C-101B-9397-08002B2CF9AE}" pid="3" name="Offisync_ServerID">
    <vt:lpwstr>7e960520-0e88-4f05-9fa0-24079b61e486</vt:lpwstr>
  </property>
  <property fmtid="{D5CDD505-2E9C-101B-9397-08002B2CF9AE}" pid="4" name="Offisync_UpdateToken">
    <vt:lpwstr>2</vt:lpwstr>
  </property>
  <property fmtid="{D5CDD505-2E9C-101B-9397-08002B2CF9AE}" pid="5" name="Jive_VersionGuid">
    <vt:lpwstr>2e874262-9747-49d3-bf1e-677aeb587663</vt:lpwstr>
  </property>
  <property fmtid="{D5CDD505-2E9C-101B-9397-08002B2CF9AE}" pid="6" name="Offisync_ProviderInitializationData">
    <vt:lpwstr>https://neo.pearson.com</vt:lpwstr>
  </property>
  <property fmtid="{D5CDD505-2E9C-101B-9397-08002B2CF9AE}" pid="7" name="Jive_LatestUserAccountName">
    <vt:lpwstr>joel</vt:lpwstr>
  </property>
</Properties>
</file>