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70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71" r:id="rId16"/>
    <p:sldId id="268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42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91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267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85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092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51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73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382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791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079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1388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348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8673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120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817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583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F56F6-1CA4-4214-8BA3-8F731832F40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F2716EB-BBE4-4825-BE09-FD7BD017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297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6000" u="sng" dirty="0"/>
              <a:t>Heritage, Tourism and National Identity</a:t>
            </a:r>
            <a:br>
              <a:rPr lang="en-GB" sz="6000" u="sng" dirty="0"/>
            </a:br>
            <a:endParaRPr lang="en-GB" sz="6000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5400" i="1" u="sng" dirty="0">
                <a:solidFill>
                  <a:srgbClr val="FF0000"/>
                </a:solidFill>
              </a:rPr>
              <a:t>SENSE OF PLACE</a:t>
            </a:r>
            <a:r>
              <a:rPr lang="en-GB" i="1" u="sng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760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86" y="171719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86" y="832119"/>
            <a:ext cx="8596668" cy="3880773"/>
          </a:xfrm>
        </p:spPr>
        <p:txBody>
          <a:bodyPr>
            <a:noAutofit/>
          </a:bodyPr>
          <a:lstStyle/>
          <a:p>
            <a:r>
              <a:rPr lang="en-GB" sz="2800" dirty="0"/>
              <a:t>Heritage is deeply associated with constructing and legitimising collective constructs of identity ranging from class, gender, ethnicity to nationalisation. (GRAHAM et al 2000)</a:t>
            </a:r>
          </a:p>
          <a:p>
            <a:endParaRPr lang="en-GB" sz="2800" dirty="0"/>
          </a:p>
          <a:p>
            <a:r>
              <a:rPr lang="en-GB" sz="2800" dirty="0"/>
              <a:t>MacDonald says that Heritage sites / attractions are material testimony of </a:t>
            </a:r>
            <a:r>
              <a:rPr lang="en-GB" sz="2800" b="1" u="sng" dirty="0"/>
              <a:t>identity</a:t>
            </a:r>
            <a:r>
              <a:rPr lang="en-GB" sz="2800" dirty="0"/>
              <a:t>. (MacDonald 2006).</a:t>
            </a:r>
          </a:p>
          <a:p>
            <a:endParaRPr lang="en-GB" sz="2800" dirty="0"/>
          </a:p>
          <a:p>
            <a:r>
              <a:rPr lang="en-GB" sz="2800" dirty="0"/>
              <a:t>Heritage sites / attractions create “symbolic meanings and national embodiments” (Park 2015, P93)</a:t>
            </a:r>
          </a:p>
        </p:txBody>
      </p:sp>
    </p:spTree>
    <p:extLst>
      <p:ext uri="{BB962C8B-B14F-4D97-AF65-F5344CB8AC3E}">
        <p14:creationId xmlns:p14="http://schemas.microsoft.com/office/powerpoint/2010/main" val="2171625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69332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90132"/>
            <a:ext cx="8596668" cy="3880773"/>
          </a:xfrm>
        </p:spPr>
        <p:txBody>
          <a:bodyPr>
            <a:noAutofit/>
          </a:bodyPr>
          <a:lstStyle/>
          <a:p>
            <a:r>
              <a:rPr lang="en-GB" sz="2800" dirty="0"/>
              <a:t>Heritage portrayal and interpretation assists nationals to realise their essential elements of their own unique cultures and history. (Park 2014) </a:t>
            </a:r>
          </a:p>
          <a:p>
            <a:endParaRPr lang="en-GB" sz="2800" dirty="0"/>
          </a:p>
          <a:p>
            <a:r>
              <a:rPr lang="en-GB" sz="2800" dirty="0"/>
              <a:t>Potential to reinforce identities and encourage national pride, in the way that they often communicate histories past and present.</a:t>
            </a:r>
          </a:p>
        </p:txBody>
      </p:sp>
      <p:sp>
        <p:nvSpPr>
          <p:cNvPr id="4" name="Down Arrow 3"/>
          <p:cNvSpPr/>
          <p:nvPr/>
        </p:nvSpPr>
        <p:spPr>
          <a:xfrm>
            <a:off x="4885516" y="3392637"/>
            <a:ext cx="832704" cy="4378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887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29172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dirty="0"/>
              <a:t>CAVEATS!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NB: Outcomes are very much dependant on the way in which a heritage / history is depicted! (Positive or Negative Interpretation / Biased Accounts / ‘Rose Tinted’ Past / Commercialised Focus????).</a:t>
            </a:r>
          </a:p>
          <a:p>
            <a:endParaRPr lang="en-GB" sz="2800" dirty="0"/>
          </a:p>
          <a:p>
            <a:r>
              <a:rPr lang="en-GB" sz="2800" dirty="0"/>
              <a:t>Views and opinions of heritage interpretation can be very subjective!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81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684" y="0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622" y="706192"/>
            <a:ext cx="10515600" cy="4703964"/>
          </a:xfrm>
        </p:spPr>
        <p:txBody>
          <a:bodyPr>
            <a:noAutofit/>
          </a:bodyPr>
          <a:lstStyle/>
          <a:p>
            <a:r>
              <a:rPr lang="en-GB" sz="2800" dirty="0"/>
              <a:t>What is crucial for any heritage portrayal  / interpretation for  IDENTITY, is that it is ‘authentic’ and holds ‘genuine meaning’ to a community and locality. </a:t>
            </a:r>
          </a:p>
          <a:p>
            <a:endParaRPr lang="en-GB" sz="2800" dirty="0"/>
          </a:p>
          <a:p>
            <a:r>
              <a:rPr lang="en-GB" sz="2800" dirty="0"/>
              <a:t>“The popularity of heritage tourism , particularly within domestic settings relates to the fact that its images and symbols encountered and experienced during visits reveal a past that is “OURS”….. and communally enduring” (Park  2010, p29).</a:t>
            </a:r>
          </a:p>
          <a:p>
            <a:endParaRPr lang="en-GB" sz="2800" dirty="0"/>
          </a:p>
          <a:p>
            <a:r>
              <a:rPr lang="en-GB" sz="2800" dirty="0"/>
              <a:t>Bell 2003, argues that this relates to ‘shared memories’ (Community Solidarity)</a:t>
            </a:r>
          </a:p>
        </p:txBody>
      </p:sp>
    </p:spTree>
    <p:extLst>
      <p:ext uri="{BB962C8B-B14F-4D97-AF65-F5344CB8AC3E}">
        <p14:creationId xmlns:p14="http://schemas.microsoft.com/office/powerpoint/2010/main" val="1662021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605" y="145960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862" y="1880317"/>
            <a:ext cx="10515600" cy="5595870"/>
          </a:xfrm>
        </p:spPr>
        <p:txBody>
          <a:bodyPr>
            <a:noAutofit/>
          </a:bodyPr>
          <a:lstStyle/>
          <a:p>
            <a:r>
              <a:rPr lang="en-GB" sz="2800" dirty="0"/>
              <a:t>Heritage sites therefore can hold much significance to a ‘Community’ / Group….. , it is therefore VITAL that </a:t>
            </a:r>
            <a:r>
              <a:rPr lang="en-GB" sz="2800" i="1" dirty="0"/>
              <a:t>accounts of a past </a:t>
            </a:r>
            <a:r>
              <a:rPr lang="en-GB" sz="2800" dirty="0"/>
              <a:t>are genuine. </a:t>
            </a:r>
          </a:p>
          <a:p>
            <a:endParaRPr lang="en-GB" sz="2800" i="1" dirty="0"/>
          </a:p>
          <a:p>
            <a:r>
              <a:rPr lang="en-GB" sz="2800" dirty="0"/>
              <a:t>Heritage needs to be as AUTHENTIC as possible! Both for formal / informal education – (Wider Tourists), but also to ensure ‘connectivity’ with </a:t>
            </a:r>
            <a:r>
              <a:rPr lang="en-GB" sz="2800" i="1" dirty="0"/>
              <a:t>locals </a:t>
            </a:r>
            <a:r>
              <a:rPr lang="en-GB" sz="2800" dirty="0"/>
              <a:t>(Sense of Pride / Identity….)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88370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87887"/>
            <a:ext cx="8596668" cy="5434885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2800" dirty="0"/>
              <a:t>Such outcomes can be detrimentally influenced if heritage is invented, acquired, embellished!!! </a:t>
            </a:r>
          </a:p>
          <a:p>
            <a:endParaRPr lang="en-GB" sz="2800" dirty="0"/>
          </a:p>
          <a:p>
            <a:r>
              <a:rPr lang="en-GB" sz="2800" dirty="0"/>
              <a:t>Some attractions have been criticised for being overly commercial in their focus: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*Overly nostalgic / reminiscent, overly exaggerated in accounts of history, inauthentic in interpretation (falsified heritage).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*Exhibits being subject to modifications / </a:t>
            </a:r>
            <a:r>
              <a:rPr lang="en-GB" sz="2800" dirty="0" err="1"/>
              <a:t>reappropriation</a:t>
            </a:r>
            <a:r>
              <a:rPr lang="en-GB" sz="2800" dirty="0"/>
              <a:t> and reinterpretation </a:t>
            </a:r>
            <a:r>
              <a:rPr lang="en-GB" sz="2800" dirty="0" err="1"/>
              <a:t>etc</a:t>
            </a:r>
            <a:r>
              <a:rPr lang="en-GB" sz="2800" dirty="0"/>
              <a:t>…….</a:t>
            </a:r>
          </a:p>
        </p:txBody>
      </p:sp>
      <p:sp>
        <p:nvSpPr>
          <p:cNvPr id="4" name="Down Arrow 3"/>
          <p:cNvSpPr/>
          <p:nvPr/>
        </p:nvSpPr>
        <p:spPr>
          <a:xfrm>
            <a:off x="5486400" y="3258356"/>
            <a:ext cx="1068946" cy="8242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08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86029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991674"/>
            <a:ext cx="8596668" cy="4534534"/>
          </a:xfrm>
        </p:spPr>
        <p:txBody>
          <a:bodyPr>
            <a:noAutofit/>
          </a:bodyPr>
          <a:lstStyle/>
          <a:p>
            <a:r>
              <a:rPr lang="en-GB" sz="2800" dirty="0"/>
              <a:t>Objectives / Challenges of a heritage site need to be clearly understood.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-COMMERCIAL FOCUS or EDUCATION FOCUS (Historic    Community).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-Dilemmas of differing sectors: Public  / Private and Voluntary.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-Different remits / objectives / societal pressures  / economic confines……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525036" y="2318198"/>
            <a:ext cx="25758" cy="6697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601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58839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95757"/>
            <a:ext cx="8596668" cy="4705798"/>
          </a:xfrm>
        </p:spPr>
        <p:txBody>
          <a:bodyPr>
            <a:noAutofit/>
          </a:bodyPr>
          <a:lstStyle/>
          <a:p>
            <a:r>
              <a:rPr lang="en-GB" sz="2800" dirty="0"/>
              <a:t>A strong emphasis needs to be placed on heritage interpretation at sites, as it commonplace today to see “Regional Identities” being articulated via the heritage sector.</a:t>
            </a:r>
          </a:p>
          <a:p>
            <a:endParaRPr lang="en-GB" sz="800" dirty="0"/>
          </a:p>
          <a:p>
            <a:r>
              <a:rPr lang="en-GB" sz="2800" dirty="0"/>
              <a:t>HERITAGE  = Contemporary means by which to represent regional / national identities.</a:t>
            </a:r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pPr marL="0" indent="0">
              <a:buNone/>
            </a:pPr>
            <a:r>
              <a:rPr lang="en-GB" sz="2800" dirty="0"/>
              <a:t>    EG: Europe in the 19</a:t>
            </a:r>
            <a:r>
              <a:rPr lang="en-GB" sz="2800" baseline="30000" dirty="0"/>
              <a:t>th</a:t>
            </a:r>
            <a:r>
              <a:rPr lang="en-GB" sz="2800" dirty="0"/>
              <a:t> Century (Nation States)</a:t>
            </a:r>
          </a:p>
        </p:txBody>
      </p:sp>
      <p:sp>
        <p:nvSpPr>
          <p:cNvPr id="4" name="Down Arrow 3"/>
          <p:cNvSpPr/>
          <p:nvPr/>
        </p:nvSpPr>
        <p:spPr>
          <a:xfrm>
            <a:off x="5653825" y="4417454"/>
            <a:ext cx="940158" cy="631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88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32555"/>
            <a:ext cx="8596668" cy="4510668"/>
          </a:xfrm>
        </p:spPr>
        <p:txBody>
          <a:bodyPr>
            <a:normAutofit/>
          </a:bodyPr>
          <a:lstStyle/>
          <a:p>
            <a:r>
              <a:rPr lang="en-GB" sz="2800" dirty="0" err="1"/>
              <a:t>Hobsbawm</a:t>
            </a:r>
            <a:r>
              <a:rPr lang="en-GB" sz="2800" dirty="0"/>
              <a:t> 1983 - - Took this further and suggested that heritage </a:t>
            </a:r>
            <a:r>
              <a:rPr lang="en-GB" sz="2800" i="1" dirty="0"/>
              <a:t>has and is </a:t>
            </a:r>
            <a:r>
              <a:rPr lang="en-GB" sz="2800" dirty="0"/>
              <a:t>used as ‘Social Engineering’ ??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	EG; use of sports / festivals / systems / clubs – 	associations, to instil social order a result of 	patriotism????!!!!</a:t>
            </a:r>
          </a:p>
        </p:txBody>
      </p:sp>
    </p:spTree>
    <p:extLst>
      <p:ext uri="{BB962C8B-B14F-4D97-AF65-F5344CB8AC3E}">
        <p14:creationId xmlns:p14="http://schemas.microsoft.com/office/powerpoint/2010/main" val="1605837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424" y="223234"/>
            <a:ext cx="8596668" cy="1320800"/>
          </a:xfrm>
        </p:spPr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619" y="1258954"/>
            <a:ext cx="10515600" cy="4781237"/>
          </a:xfrm>
        </p:spPr>
        <p:txBody>
          <a:bodyPr>
            <a:noAutofit/>
          </a:bodyPr>
          <a:lstStyle/>
          <a:p>
            <a:r>
              <a:rPr lang="en-GB" sz="2800" dirty="0"/>
              <a:t>Theorists non supportive of the positives of heritage tourism positively impacting on regional / national identity quote the examples of commercialised attractions and sites. </a:t>
            </a:r>
          </a:p>
          <a:p>
            <a:endParaRPr lang="en-GB" sz="2800" dirty="0"/>
          </a:p>
          <a:p>
            <a:r>
              <a:rPr lang="en-GB" sz="2800" dirty="0"/>
              <a:t>Views: They question whether commercially orientated sites fully fulfil the role of supporting ‘identity formation and maintenance’.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	Other concerns - Difficulties  / complexities of interpreting and 	portraying political unrest, War…..??!!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	Addressing modern times of globalisation (loss of traditions – 	modernity??!!)</a:t>
            </a:r>
          </a:p>
        </p:txBody>
      </p:sp>
    </p:spTree>
    <p:extLst>
      <p:ext uri="{BB962C8B-B14F-4D97-AF65-F5344CB8AC3E}">
        <p14:creationId xmlns:p14="http://schemas.microsoft.com/office/powerpoint/2010/main" val="3177790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00735"/>
            <a:ext cx="8596668" cy="3880773"/>
          </a:xfrm>
        </p:spPr>
        <p:txBody>
          <a:bodyPr>
            <a:noAutofit/>
          </a:bodyPr>
          <a:lstStyle/>
          <a:p>
            <a:r>
              <a:rPr lang="en-GB" sz="2800" dirty="0"/>
              <a:t>Others would disagree and suggest that today heritage is particularly important and is a positive entity as it ensures identities are maintained in a globalised and changing world.</a:t>
            </a:r>
          </a:p>
          <a:p>
            <a:endParaRPr lang="en-GB" sz="2800" dirty="0"/>
          </a:p>
          <a:p>
            <a:r>
              <a:rPr lang="en-GB" sz="2800" dirty="0"/>
              <a:t>DIASPORAS TRAVEL = Individuals in search of their “roots” - -often satisfied through heritage attractions.</a:t>
            </a:r>
          </a:p>
          <a:p>
            <a:endParaRPr lang="en-GB" sz="2800" dirty="0"/>
          </a:p>
          <a:p>
            <a:r>
              <a:rPr lang="en-GB" sz="2800" dirty="0"/>
              <a:t>Harrison 2010 - - Heritage attractions create the ‘LOCAL’ at a ‘GLOBAL level   </a:t>
            </a:r>
          </a:p>
        </p:txBody>
      </p:sp>
    </p:spTree>
    <p:extLst>
      <p:ext uri="{BB962C8B-B14F-4D97-AF65-F5344CB8AC3E}">
        <p14:creationId xmlns:p14="http://schemas.microsoft.com/office/powerpoint/2010/main" val="4124255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 - - DIASPORAS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26525"/>
            <a:ext cx="8596668" cy="4714838"/>
          </a:xfrm>
        </p:spPr>
        <p:txBody>
          <a:bodyPr>
            <a:noAutofit/>
          </a:bodyPr>
          <a:lstStyle/>
          <a:p>
            <a:r>
              <a:rPr lang="en-GB" sz="2800" dirty="0"/>
              <a:t>Diasporas and Tourism 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Nations or ethnic groups living outside their traditional homelands and bound together by spatial concentration  / identities.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Popular examples of Diasporas Tourism  = </a:t>
            </a:r>
            <a:r>
              <a:rPr lang="en-GB" sz="2800" b="1" i="1" dirty="0">
                <a:solidFill>
                  <a:srgbClr val="FF0000"/>
                </a:solidFill>
              </a:rPr>
              <a:t>Scotland , Ireland , China….</a:t>
            </a: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dirty="0"/>
              <a:t>[Scotland Handout - - -Year of the Homecoming 2009 / 2014…]</a:t>
            </a:r>
          </a:p>
          <a:p>
            <a:pPr marL="0" indent="0">
              <a:buNone/>
            </a:pPr>
            <a:r>
              <a:rPr lang="en-GB" sz="1600" dirty="0"/>
              <a:t>[Red Tourism in China – Domestic Tourism ]</a:t>
            </a:r>
          </a:p>
          <a:p>
            <a:endParaRPr lang="en-GB" sz="2800" dirty="0"/>
          </a:p>
        </p:txBody>
      </p:sp>
      <p:sp>
        <p:nvSpPr>
          <p:cNvPr id="4" name="Down Arrow 3"/>
          <p:cNvSpPr/>
          <p:nvPr/>
        </p:nvSpPr>
        <p:spPr>
          <a:xfrm>
            <a:off x="5112913" y="1738648"/>
            <a:ext cx="1532586" cy="6825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02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695" y="970208"/>
            <a:ext cx="8596668" cy="1320800"/>
          </a:xfrm>
        </p:spPr>
        <p:txBody>
          <a:bodyPr/>
          <a:lstStyle/>
          <a:p>
            <a:r>
              <a:rPr lang="en-GB" dirty="0"/>
              <a:t>Heritage and Identity - DIASPORAS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789707"/>
            <a:ext cx="10515600" cy="5473521"/>
          </a:xfrm>
        </p:spPr>
        <p:txBody>
          <a:bodyPr>
            <a:noAutofit/>
          </a:bodyPr>
          <a:lstStyle/>
          <a:p>
            <a:r>
              <a:rPr lang="en-GB" sz="2800" dirty="0"/>
              <a:t>With Diaspora Tourists having little knowledge of a culture or heritage , it is important for an accurate portrayal of a ‘past’ to be provided so that a ‘valid / legitimised’ identity can be created.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60731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0"/>
            <a:ext cx="8596668" cy="1320800"/>
          </a:xfrm>
        </p:spPr>
        <p:txBody>
          <a:bodyPr/>
          <a:lstStyle/>
          <a:p>
            <a:r>
              <a:rPr lang="en-GB" dirty="0"/>
              <a:t>Heritage and Identity - DIASPORAS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814" y="1068946"/>
            <a:ext cx="10308346" cy="5640947"/>
          </a:xfrm>
        </p:spPr>
        <p:txBody>
          <a:bodyPr>
            <a:noAutofit/>
          </a:bodyPr>
          <a:lstStyle/>
          <a:p>
            <a:r>
              <a:rPr lang="en-GB" sz="2800" dirty="0"/>
              <a:t>NB: PROBLEMS / CAVEATS!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Problem</a:t>
            </a:r>
            <a:r>
              <a:rPr lang="en-GB" sz="2400" dirty="0"/>
              <a:t> - Danger of creating something that the industry believes that the visitor wants (£ orientated + driven?! / Inauthentic Imagery?!)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Problem</a:t>
            </a:r>
            <a:r>
              <a:rPr lang="en-GB" sz="2400" dirty="0"/>
              <a:t> – ‘Created Identity’ to benefit from an affluent overseas visitor (USA / IRELAND?).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Problem</a:t>
            </a:r>
            <a:r>
              <a:rPr lang="en-GB" sz="2400" dirty="0"/>
              <a:t> – ‘Alienation of Heritage’ - International tourist becoming aware through heritage interpretation of a ‘darker’ past  - - which can lead to ‘troubling, disconcerting and ambiguous’ experiences and links not wanted! (Coles and Timothy 2004).</a:t>
            </a:r>
          </a:p>
        </p:txBody>
      </p:sp>
    </p:spTree>
    <p:extLst>
      <p:ext uri="{BB962C8B-B14F-4D97-AF65-F5344CB8AC3E}">
        <p14:creationId xmlns:p14="http://schemas.microsoft.com/office/powerpoint/2010/main" val="2364746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788" y="592428"/>
            <a:ext cx="8596668" cy="1320800"/>
          </a:xfrm>
        </p:spPr>
        <p:txBody>
          <a:bodyPr/>
          <a:lstStyle/>
          <a:p>
            <a:r>
              <a:rPr lang="en-GB" dirty="0"/>
              <a:t>Heritage and Identity - DIASPORAS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850" y="1596981"/>
            <a:ext cx="8596668" cy="4856506"/>
          </a:xfrm>
        </p:spPr>
        <p:txBody>
          <a:bodyPr>
            <a:noAutofit/>
          </a:bodyPr>
          <a:lstStyle/>
          <a:p>
            <a:r>
              <a:rPr lang="en-GB" sz="2800" dirty="0"/>
              <a:t>Positives of Diaspora Tourism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“GLOCALISATION”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Large scale micro targeting towards increasingly differentiated consumers within a localised context (Robertson 1995) - - - - - - </a:t>
            </a:r>
            <a:r>
              <a:rPr lang="en-GB" sz="3600" dirty="0">
                <a:solidFill>
                  <a:srgbClr val="FF0000"/>
                </a:solidFill>
              </a:rPr>
              <a:t>LOCAL TO GLOBAL</a:t>
            </a:r>
          </a:p>
          <a:p>
            <a:pPr marL="0" indent="0">
              <a:buNone/>
            </a:pPr>
            <a:endParaRPr lang="en-GB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Positive and active ‘wide’ promotion of a heritage  / culture.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99303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Identity - DIASPORAS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48465"/>
            <a:ext cx="8596668" cy="4446273"/>
          </a:xfrm>
        </p:spPr>
        <p:txBody>
          <a:bodyPr>
            <a:noAutofit/>
          </a:bodyPr>
          <a:lstStyle/>
          <a:p>
            <a:r>
              <a:rPr lang="en-GB" sz="2800" dirty="0"/>
              <a:t>Heritage sites can be a ‘positive’ to promote heritage and history , as they are capable of </a:t>
            </a:r>
            <a:r>
              <a:rPr lang="en-GB" sz="2800" dirty="0" err="1"/>
              <a:t>reappropriating</a:t>
            </a:r>
            <a:r>
              <a:rPr lang="en-GB" sz="2800" dirty="0"/>
              <a:t> and reinterpreting distinctive local (national) culture and identity within a global setting .</a:t>
            </a:r>
          </a:p>
          <a:p>
            <a:endParaRPr lang="en-GB" sz="2800" dirty="0"/>
          </a:p>
          <a:p>
            <a:r>
              <a:rPr lang="en-GB" sz="2800" dirty="0"/>
              <a:t>Such sites assist in reaffirming PLACE –BASED IDENTITIES / SENSE OF PLACE.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270648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125</TotalTime>
  <Words>1013</Words>
  <Application>Microsoft Office PowerPoint</Application>
  <PresentationFormat>Widescreen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Heritage, Tourism and National Identity 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</vt:lpstr>
      <vt:lpstr>Heritage and Identity - - DIASPORAS</vt:lpstr>
      <vt:lpstr>Heritage and Identity - DIASPORAS</vt:lpstr>
      <vt:lpstr>Heritage and Identity - DIASPORAS</vt:lpstr>
      <vt:lpstr>Heritage and Identity - DIASPORAS</vt:lpstr>
      <vt:lpstr>Heritage and Identity - DIASPORAS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Heritage, Tourism and National Identity</dc:title>
  <dc:creator>Kathryn Flynn</dc:creator>
  <cp:lastModifiedBy>Kathryn PC</cp:lastModifiedBy>
  <cp:revision>15</cp:revision>
  <dcterms:created xsi:type="dcterms:W3CDTF">2019-10-22T20:50:48Z</dcterms:created>
  <dcterms:modified xsi:type="dcterms:W3CDTF">2021-03-01T09:01:37Z</dcterms:modified>
</cp:coreProperties>
</file>