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256" r:id="rId5"/>
    <p:sldId id="309" r:id="rId6"/>
    <p:sldId id="279" r:id="rId7"/>
    <p:sldId id="310" r:id="rId8"/>
    <p:sldId id="312" r:id="rId9"/>
    <p:sldId id="277" r:id="rId10"/>
    <p:sldId id="281" r:id="rId11"/>
    <p:sldId id="272" r:id="rId12"/>
    <p:sldId id="271" r:id="rId13"/>
    <p:sldId id="293" r:id="rId14"/>
    <p:sldId id="295" r:id="rId15"/>
    <p:sldId id="260" r:id="rId16"/>
    <p:sldId id="301" r:id="rId17"/>
    <p:sldId id="298" r:id="rId18"/>
    <p:sldId id="306" r:id="rId19"/>
    <p:sldId id="302" r:id="rId20"/>
    <p:sldId id="303" r:id="rId21"/>
    <p:sldId id="304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112A97-9E3D-4AA0-B847-47CC54E9592C}" v="15" dt="2022-03-03T11:55:04.569"/>
    <p1510:client id="{0E96E897-4618-4096-BD3D-0BBADF89508B}" v="72" dt="2022-03-19T11:34:15.937"/>
    <p1510:client id="{12994122-04DF-48B5-8321-D2F3FAECF5D6}" v="22" dt="2022-02-09T12:57:58.786"/>
    <p1510:client id="{1778D4FC-4DDC-4291-8DA3-4DCEF0841BE5}" v="136" dt="2022-02-13T20:41:49.742"/>
    <p1510:client id="{1C296B0F-851F-4ED4-A98C-981A205BE663}" v="83" dt="2022-03-03T10:59:59.771"/>
    <p1510:client id="{2DA12E78-19AB-458D-AB0D-E5F36DC225A6}" v="39" dt="2022-03-07T13:04:50.254"/>
    <p1510:client id="{3B706BF1-C028-4F7D-A35C-D0CDAFA4B3B4}" v="204" dt="2022-03-23T14:02:47.326"/>
    <p1510:client id="{4110C5C7-2CC3-4325-BD0F-2898EEF254F3}" v="712" dt="2022-02-07T18:34:14.314"/>
    <p1510:client id="{411F71EB-9073-4C14-B658-820D637F18A9}" v="65" dt="2022-03-24T15:36:01.244"/>
    <p1510:client id="{44668B02-3AD7-42B8-B524-5C83BCA510DF}" v="54" dt="2022-02-09T12:51:30.241"/>
    <p1510:client id="{45CA3051-72A5-475D-97AC-B77E75347E26}" v="53" dt="2022-02-03T10:57:49.391"/>
    <p1510:client id="{5E451861-5E28-494F-B206-E0DA4F428BA8}" v="422" dt="2022-03-05T15:37:58.452"/>
    <p1510:client id="{653619FF-6D46-4449-811D-6D8A9F15E110}" v="6" dt="2022-03-10T10:47:53.625"/>
    <p1510:client id="{69BBBDFA-EB8A-4151-8736-2CD7E5648E0E}" v="13" dt="2022-02-09T12:40:51.201"/>
    <p1510:client id="{69BFBE21-F5A5-47D0-8026-22B2DFFCE6D7}" v="146" dt="2022-03-09T20:13:59.695"/>
    <p1510:client id="{70FF9A4F-FD1C-4B34-A1A7-FFC07FA302A4}" v="78" dt="2022-03-19T10:48:05.171"/>
    <p1510:client id="{73595DB3-E5D8-401B-AD3D-3B58C07C5339}" v="159" dt="2022-03-05T10:15:05.007"/>
    <p1510:client id="{7E6AFEB7-1E2D-4A4A-8675-9C9AA52F68E8}" v="12" dt="2022-03-17T11:01:46.130"/>
    <p1510:client id="{7FF5DE4A-1646-5350-F554-6B7A30F6251D}" v="248" dt="2022-02-09T14:12:50.480"/>
    <p1510:client id="{85AA2374-1DB9-4BF2-B07E-AE887947B6BA}" v="59" dt="2022-03-09T19:33:48.530"/>
    <p1510:client id="{87424B02-998F-412F-AA7E-CF5F4037960F}" v="89" dt="2022-02-09T14:01:48.340"/>
    <p1510:client id="{99D1D463-6FC6-4E1E-B96C-E20A2C353C41}" v="744" dt="2022-02-09T13:34:04.719"/>
    <p1510:client id="{A0884964-41EE-4B00-8C1F-B2F44C9CBAFF}" v="394" dt="2022-03-14T12:39:23.592"/>
    <p1510:client id="{A129A23D-14AF-4A82-ABBA-072B14626FF4}" v="412" dt="2022-03-13T18:02:12.288"/>
    <p1510:client id="{AAE8364B-93CC-4E6A-8309-7FD3FA3FE741}" v="63" dt="2022-03-03T11:02:58.217"/>
    <p1510:client id="{ACB64790-352C-4CCF-B491-0795C6738896}" v="64" dt="2022-03-09T21:01:04.793"/>
    <p1510:client id="{C3E0D37E-AF1C-4514-A822-AC7047049A72}" v="354" dt="2022-03-13T18:42:09.016"/>
    <p1510:client id="{C651A6A2-D970-4FDE-BC59-5143EE4E4D0B}" v="3" dt="2022-03-15T12:15:51.584"/>
    <p1510:client id="{CCB31E6A-B2EA-4E18-A8B6-A2D91AC58547}" v="557" dt="2022-03-24T14:48:49.378"/>
    <p1510:client id="{CE1FD7CC-8F09-4326-A217-5B3B3451F125}" v="236" dt="2022-03-05T09:27:20.573"/>
    <p1510:client id="{D7A5F1D2-2E4F-4DD4-9F08-6F9E8292C9F4}" v="239" dt="2022-03-26T13:32:13.282"/>
    <p1510:client id="{D8B80BB3-E56C-4E8D-8E69-451C9B6FC461}" v="5" dt="2022-03-15T12:07:32.768"/>
    <p1510:client id="{DF21811E-0D85-4BE1-A4DF-01D86D45C9BC}" v="23" dt="2022-02-14T15:25:53.179"/>
    <p1510:client id="{EB0061D4-D930-4AE5-AAB6-64C1D36971DF}" v="170" dt="2022-02-03T10:57:46.869"/>
    <p1510:client id="{F3999027-9953-85F4-DC4D-B2DEF3FB92B1}" v="309" dt="2022-03-17T11:23:48.544"/>
    <p1510:client id="{F3B1D6AC-C96F-427F-A647-2C2F48214739}" v="22" dt="2022-03-24T13:56:30.995"/>
    <p1510:client id="{F6C54E73-CC7F-48D5-AE11-4C7E47FBED62}" v="323" dt="2022-03-12T18:29:40.660"/>
    <p1510:client id="{FCDB3E85-AD00-479A-A0B5-D6A07E376AE4}" v="124" dt="2022-02-05T15:09:08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D0C5B-69DE-47F7-90EC-F16E7316E7D5}" type="datetimeFigureOut">
              <a:t>4/7/2022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0AB253-095B-4E85-B207-D83F1B47E0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4891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adobe.com/uk/images/word-writing-text-conclusion-business-photo-showcasing-results-analysis-final-decision-end-of-an-event-or-process/254580011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Monk, S. (2022) What is psychodynamic therapy? Available at: https://www.bacp.co.uk/about-therapy/types-of-therapy/psychodynamic-therapy/ (Accessed 03 March 2022)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0AB253-095B-4E85-B207-D83F1B47E0F2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380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https://stock.adobe.com/uk/images/word-writing-text-conclusion-business-photo-showcasing-results-analysis-final-decision-end-of-an-event-or-process/254580011</a:t>
            </a:r>
            <a:r>
              <a:rPr lang="en-GB"/>
              <a:t> 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0AB253-095B-4E85-B207-D83F1B47E0F2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324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1D98CAC-3EFF-4342-BD5A-6C0E8CAB4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40068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659957"/>
          </a:xfrm>
        </p:spPr>
        <p:txBody>
          <a:bodyPr>
            <a:normAutofit/>
          </a:bodyPr>
          <a:lstStyle/>
          <a:p>
            <a:r>
              <a:rPr lang="en-GB" sz="8000">
                <a:solidFill>
                  <a:srgbClr val="FFFFFF"/>
                </a:solidFill>
                <a:cs typeface="Calibri Light"/>
              </a:rPr>
              <a:t>Freud's Psychosexual theory</a:t>
            </a:r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368800"/>
            <a:ext cx="10515600" cy="13906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200">
                <a:cs typeface="Calibri"/>
              </a:rPr>
              <a:t>Lorraine Lewis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AF709B-38FC-4D96-882F-5CCC56EA8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 dirty="0">
                <a:solidFill>
                  <a:srgbClr val="FFFFFF"/>
                </a:solidFill>
                <a:cs typeface="Calibri Light"/>
              </a:rPr>
              <a:t>Main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64892-206C-4741-AB3A-B2B8099D3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10515600" cy="3738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2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2600">
              <a:ea typeface="+mn-lt"/>
              <a:cs typeface="+mn-lt"/>
            </a:endParaRPr>
          </a:p>
          <a:p>
            <a:pPr marL="457200" lvl="1" indent="0">
              <a:buNone/>
            </a:pPr>
            <a:r>
              <a:rPr lang="en-GB" sz="2600" dirty="0">
                <a:ea typeface="+mn-lt"/>
                <a:cs typeface="+mn-lt"/>
              </a:rPr>
              <a:t>Monk and Jacobs defines the Psychosexual theory as how current feelings and behaviour, are shaped by past experiences, the unconscious mind and impulses. </a:t>
            </a:r>
          </a:p>
          <a:p>
            <a:pPr marL="457200" lvl="1" indent="0">
              <a:buNone/>
            </a:pPr>
            <a:endParaRPr lang="en-GB" sz="2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800" dirty="0">
              <a:ea typeface="+mn-lt"/>
              <a:cs typeface="+mn-lt"/>
            </a:endParaRPr>
          </a:p>
          <a:p>
            <a:pPr marL="457200" lvl="1" indent="0">
              <a:buNone/>
            </a:pPr>
            <a:r>
              <a:rPr lang="en-GB" sz="800" dirty="0">
                <a:ea typeface="+mn-lt"/>
                <a:cs typeface="+mn-lt"/>
              </a:rPr>
              <a:t>(Monk, 2022) (Jacobs, 2017) (Horner et al, 1988)</a:t>
            </a:r>
            <a:endParaRPr lang="en-GB" sz="800" dirty="0">
              <a:cs typeface="Calibri"/>
            </a:endParaRPr>
          </a:p>
          <a:p>
            <a:pPr marL="457200" lvl="1" indent="0">
              <a:buNone/>
            </a:pPr>
            <a:endParaRPr lang="en-US" sz="2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US" sz="2600">
              <a:ea typeface="+mn-lt"/>
              <a:cs typeface="+mn-lt"/>
            </a:endParaRPr>
          </a:p>
          <a:p>
            <a:pPr marL="914400" lvl="2" indent="0">
              <a:buNone/>
            </a:pPr>
            <a:endParaRPr lang="en-GB" sz="2600">
              <a:cs typeface="Calibri"/>
            </a:endParaRPr>
          </a:p>
          <a:p>
            <a:endParaRPr lang="en-GB" sz="2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85540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1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182BF5E-E8A6-4F4C-BF5C-49256800A22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-584" r="195" b="5865"/>
          <a:stretch/>
        </p:blipFill>
        <p:spPr>
          <a:xfrm>
            <a:off x="635454" y="555625"/>
            <a:ext cx="7015373" cy="4357646"/>
          </a:xfr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24EB99E-7185-433D-A9F3-6E5BBE40FC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739063" y="419554"/>
            <a:ext cx="3776663" cy="462915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64F714-D9C8-4F9B-8499-3613174D4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5200" kern="1200">
                <a:latin typeface="+mj-lt"/>
                <a:ea typeface="+mj-ea"/>
                <a:cs typeface="+mj-cs"/>
              </a:rPr>
              <a:t>ID Ego and Superego</a:t>
            </a:r>
            <a:br>
              <a:rPr lang="en-US" sz="5200"/>
            </a:br>
            <a:r>
              <a:rPr lang="en-US" sz="5200" kern="1200"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EF0D72-FD18-441B-A498-6B62BA4B8080}"/>
              </a:ext>
            </a:extLst>
          </p:cNvPr>
          <p:cNvSpPr txBox="1"/>
          <p:nvPr/>
        </p:nvSpPr>
        <p:spPr>
          <a:xfrm>
            <a:off x="3390900" y="4547507"/>
            <a:ext cx="16410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FFFFF"/>
                </a:solidFill>
                <a:latin typeface="Calibri Light"/>
                <a:cs typeface="Calibri Light"/>
              </a:rPr>
              <a:t>(Cherry, 2020a)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B56A0F-AED8-4A5A-B23D-411C89233A89}"/>
              </a:ext>
            </a:extLst>
          </p:cNvPr>
          <p:cNvSpPr txBox="1"/>
          <p:nvPr/>
        </p:nvSpPr>
        <p:spPr>
          <a:xfrm>
            <a:off x="8826953" y="5044168"/>
            <a:ext cx="1600201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 Light"/>
                <a:cs typeface="Calibri Light"/>
              </a:rPr>
              <a:t>(</a:t>
            </a:r>
            <a:r>
              <a:rPr lang="en-GB" sz="800" dirty="0">
                <a:latin typeface="Calibri Light"/>
                <a:cs typeface="Calibri Light"/>
              </a:rPr>
              <a:t>Cherry, 2020a)</a:t>
            </a:r>
          </a:p>
          <a:p>
            <a:r>
              <a:rPr lang="en-GB" sz="800" dirty="0">
                <a:latin typeface="Calibri Light"/>
                <a:cs typeface="Calibri Light"/>
              </a:rPr>
              <a:t>(Wilson, 2009)</a:t>
            </a:r>
          </a:p>
          <a:p>
            <a:r>
              <a:rPr lang="en-GB" sz="800" dirty="0">
                <a:latin typeface="Calibri Light"/>
                <a:cs typeface="Calibri Light"/>
              </a:rPr>
              <a:t>(Davey, 2018)</a:t>
            </a:r>
          </a:p>
          <a:p>
            <a:r>
              <a:rPr lang="en-GB" sz="800" dirty="0">
                <a:latin typeface="Calibri Light"/>
                <a:cs typeface="Calibri Light"/>
              </a:rPr>
              <a:t>(Cave,1999)</a:t>
            </a:r>
          </a:p>
          <a:p>
            <a:r>
              <a:rPr lang="en-GB" sz="800" dirty="0">
                <a:latin typeface="Calibri Light"/>
                <a:cs typeface="Calibri Light"/>
              </a:rPr>
              <a:t>(Lunbeck, et al, 2019)</a:t>
            </a:r>
          </a:p>
          <a:p>
            <a:r>
              <a:rPr lang="en-GB" sz="800" dirty="0">
                <a:latin typeface="Calibri Light"/>
                <a:cs typeface="Calibri Light"/>
              </a:rPr>
              <a:t>(Marcia, 2001)</a:t>
            </a:r>
          </a:p>
          <a:p>
            <a:endParaRPr lang="en-GB" sz="120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950779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94B1F-C8C8-44D3-A605-DC5CCD7D6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Iceberg theory and defense mechanisms</a:t>
            </a:r>
            <a:endParaRPr lang="en-US" sz="3600">
              <a:cs typeface="Calibri Ligh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F7FB869-8445-4263-AAB3-630574BFCB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849" r="891" b="2"/>
          <a:stretch/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Picture 16" descr="Table&#10;&#10;Description automatically generated">
            <a:extLst>
              <a:ext uri="{FF2B5EF4-FFF2-40B4-BE49-F238E27FC236}">
                <a16:creationId xmlns:a16="http://schemas.microsoft.com/office/drawing/2014/main" id="{7E63259C-E9AB-42DD-AFD4-ED88E6B2669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98524" y="1716595"/>
            <a:ext cx="4238867" cy="459424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08C52E-906F-42CD-BFCC-AC00FAC283DA}"/>
              </a:ext>
            </a:extLst>
          </p:cNvPr>
          <p:cNvSpPr txBox="1"/>
          <p:nvPr/>
        </p:nvSpPr>
        <p:spPr>
          <a:xfrm>
            <a:off x="4122057" y="6528299"/>
            <a:ext cx="258354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cs typeface="Calibri"/>
              </a:rPr>
              <a:t>(Mcleod, 2018) (Mcleod, 2020) (Bailey and Pico, 2021) Griggs and Jackson, (2012)</a:t>
            </a:r>
          </a:p>
        </p:txBody>
      </p:sp>
    </p:spTree>
    <p:extLst>
      <p:ext uri="{BB962C8B-B14F-4D97-AF65-F5344CB8AC3E}">
        <p14:creationId xmlns:p14="http://schemas.microsoft.com/office/powerpoint/2010/main" val="918712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99664-7E9E-CC00-23F5-5271E6211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>
                <a:latin typeface="Calibri"/>
                <a:cs typeface="Calibri"/>
              </a:rPr>
              <a:t>Freud's Psychosexual Theory of Development</a:t>
            </a:r>
            <a:endParaRPr lang="en-GB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A522BF0-1D70-A593-CBD4-084DA3FA1C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17"/>
          <a:stretch/>
        </p:blipFill>
        <p:spPr>
          <a:xfrm>
            <a:off x="1739679" y="1453395"/>
            <a:ext cx="8727037" cy="49157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54813A-D892-11A3-1114-1B15DF7D1E99}"/>
              </a:ext>
            </a:extLst>
          </p:cNvPr>
          <p:cNvSpPr txBox="1"/>
          <p:nvPr/>
        </p:nvSpPr>
        <p:spPr>
          <a:xfrm>
            <a:off x="6452484" y="6363418"/>
            <a:ext cx="56042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sz="1200" dirty="0">
                <a:ea typeface="+mn-lt"/>
                <a:cs typeface="+mn-lt"/>
              </a:rPr>
              <a:t>Lantz and Ray 2021) (Woodward, 2015) (</a:t>
            </a:r>
            <a:r>
              <a:rPr lang="en-GB" sz="1200" dirty="0">
                <a:cs typeface="Calibri"/>
              </a:rPr>
              <a:t>Gumiandari, S  and </a:t>
            </a:r>
            <a:r>
              <a:rPr lang="en-GB" sz="1200" dirty="0" err="1">
                <a:cs typeface="Calibri"/>
              </a:rPr>
              <a:t>Nafi’a</a:t>
            </a:r>
            <a:r>
              <a:rPr lang="en-GB" sz="1200" dirty="0">
                <a:cs typeface="Calibri"/>
              </a:rPr>
              <a:t>, I , ND) (Gross, 2020) (practical psyhology,2022)</a:t>
            </a:r>
            <a:endParaRPr lang="en-GB" sz="1200" dirty="0">
              <a:ea typeface="+mn-lt"/>
              <a:cs typeface="+mn-lt"/>
            </a:endParaRPr>
          </a:p>
          <a:p>
            <a:pPr algn="l"/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8870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FE921-A3B5-4F49-95F0-0BB9ADCF2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cs typeface="Calibri Light"/>
              </a:rPr>
              <a:t>Are you stuck on a development stage?</a:t>
            </a:r>
            <a:endParaRPr lang="en-GB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E7242-9250-413A-8487-E3184E3C4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2479471" cy="2089489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GB" sz="3200">
                <a:cs typeface="Calibri"/>
              </a:rPr>
              <a:t>Oral </a:t>
            </a:r>
            <a:r>
              <a:rPr lang="en-GB" sz="1900">
                <a:cs typeface="Calibri"/>
              </a:rPr>
              <a:t>    </a:t>
            </a:r>
            <a:endParaRPr lang="en-US"/>
          </a:p>
          <a:p>
            <a:pPr marL="0" indent="0">
              <a:buNone/>
            </a:pPr>
            <a:r>
              <a:rPr lang="en-GB" sz="1900">
                <a:cs typeface="Calibri"/>
              </a:rPr>
              <a:t>                            </a:t>
            </a:r>
            <a:endParaRPr lang="en-GB"/>
          </a:p>
          <a:p>
            <a:pPr marL="0" indent="0">
              <a:buNone/>
            </a:pPr>
            <a:r>
              <a:rPr lang="en-GB">
                <a:cs typeface="Calibri"/>
              </a:rPr>
              <a:t>Smoking                  Chew gum           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Bite nails </a:t>
            </a:r>
            <a:r>
              <a:rPr lang="en-GB" sz="1900">
                <a:cs typeface="Calibri"/>
              </a:rPr>
              <a:t>                        </a:t>
            </a:r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8B8F248-C54C-4769-A98D-B42B4B312A97}"/>
              </a:ext>
            </a:extLst>
          </p:cNvPr>
          <p:cNvSpPr txBox="1"/>
          <p:nvPr/>
        </p:nvSpPr>
        <p:spPr>
          <a:xfrm>
            <a:off x="4336212" y="3200400"/>
            <a:ext cx="1894936" cy="27002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/>
              <a:t>Anal</a:t>
            </a:r>
            <a:r>
              <a:rPr lang="en-GB" sz="3200">
                <a:ea typeface="+mn-lt"/>
                <a:cs typeface="+mn-lt"/>
              </a:rPr>
              <a:t> </a:t>
            </a:r>
            <a:endParaRPr lang="en-US" sz="32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>
                <a:ea typeface="+mn-lt"/>
                <a:cs typeface="+mn-lt"/>
              </a:rPr>
              <a:t>Order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>
                <a:ea typeface="+mn-lt"/>
                <a:cs typeface="+mn-lt"/>
              </a:rPr>
              <a:t>Obsessive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>
                <a:ea typeface="+mn-lt"/>
                <a:cs typeface="+mn-lt"/>
              </a:rPr>
              <a:t>Rigid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>
                <a:cs typeface="Calibri"/>
              </a:rPr>
              <a:t>Messy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>
                <a:cs typeface="Calibri"/>
              </a:rPr>
              <a:t>disorganised</a:t>
            </a:r>
          </a:p>
          <a:p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5DE9C-070F-4D77-AA25-11A45D5F892F}"/>
              </a:ext>
            </a:extLst>
          </p:cNvPr>
          <p:cNvSpPr txBox="1"/>
          <p:nvPr/>
        </p:nvSpPr>
        <p:spPr>
          <a:xfrm>
            <a:off x="7642105" y="3199501"/>
            <a:ext cx="27432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/>
              <a:t>Phallic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Vain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Exhibitionist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Pride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C533B5-997B-4EFA-A30B-C61D8488C238}"/>
              </a:ext>
            </a:extLst>
          </p:cNvPr>
          <p:cNvSpPr txBox="1"/>
          <p:nvPr/>
        </p:nvSpPr>
        <p:spPr>
          <a:xfrm>
            <a:off x="8803341" y="5896215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cs typeface="Calibri"/>
              </a:rPr>
              <a:t>(Knight, 2014) (Slater, 2017) (Salkind,2004)</a:t>
            </a:r>
            <a:endParaRPr lang="en-US" sz="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7507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2157D-1D4D-4C86-AF95-E6A8E4DEF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 dirty="0">
                <a:solidFill>
                  <a:srgbClr val="FFFFFF"/>
                </a:solidFill>
                <a:cs typeface="Calibri Light"/>
              </a:rPr>
              <a:t>Other Theorists include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F6D71-68B2-4546-8989-8EBCB1662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10515600" cy="3738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US" sz="2600" dirty="0">
              <a:ea typeface="+mn-lt"/>
              <a:cs typeface="+mn-lt"/>
            </a:endParaRPr>
          </a:p>
          <a:p>
            <a:pPr lvl="1"/>
            <a:r>
              <a:rPr lang="en-US" sz="2600" dirty="0">
                <a:cs typeface="Calibri"/>
              </a:rPr>
              <a:t> Alfred Adler </a:t>
            </a:r>
            <a:endParaRPr lang="en-US" sz="2600">
              <a:ea typeface="+mn-lt"/>
              <a:cs typeface="+mn-lt"/>
            </a:endParaRPr>
          </a:p>
          <a:p>
            <a:pPr lvl="1"/>
            <a:r>
              <a:rPr lang="en-US" sz="2600" dirty="0">
                <a:cs typeface="Calibri"/>
              </a:rPr>
              <a:t>Eric Erickson </a:t>
            </a:r>
            <a:endParaRPr lang="en-US" sz="2600">
              <a:ea typeface="+mn-lt"/>
              <a:cs typeface="+mn-lt"/>
            </a:endParaRPr>
          </a:p>
          <a:p>
            <a:pPr lvl="1"/>
            <a:r>
              <a:rPr lang="en-US" sz="2600" dirty="0">
                <a:cs typeface="Calibri"/>
              </a:rPr>
              <a:t>Karen Horney  </a:t>
            </a:r>
          </a:p>
          <a:p>
            <a:pPr lvl="1"/>
            <a:endParaRPr lang="en-US" sz="2600">
              <a:cs typeface="Calibri"/>
            </a:endParaRPr>
          </a:p>
          <a:p>
            <a:pPr marL="457200" lvl="1" indent="0">
              <a:buNone/>
            </a:pPr>
            <a:endParaRPr lang="en-US" sz="260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9B6C8-800B-112D-0B3B-55D2A310527F}"/>
              </a:ext>
            </a:extLst>
          </p:cNvPr>
          <p:cNvSpPr txBox="1"/>
          <p:nvPr/>
        </p:nvSpPr>
        <p:spPr>
          <a:xfrm>
            <a:off x="3213207" y="6440501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ea typeface="+mn-lt"/>
                <a:cs typeface="+mn-lt"/>
              </a:rPr>
              <a:t>(Hitchcock, 2009) (Malone et al, 2015) (Horner et al, 1998)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232639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14F85BE-973D-4414-B8B1-368D7C816C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83" r="-259" b="5115"/>
          <a:stretch/>
        </p:blipFill>
        <p:spPr>
          <a:xfrm>
            <a:off x="10491" y="1441401"/>
            <a:ext cx="12187313" cy="514036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925792-030E-4D8E-98D0-8ECE863ADC61}"/>
              </a:ext>
            </a:extLst>
          </p:cNvPr>
          <p:cNvSpPr txBox="1"/>
          <p:nvPr/>
        </p:nvSpPr>
        <p:spPr>
          <a:xfrm>
            <a:off x="281796" y="511834"/>
            <a:ext cx="1157089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/>
              <a:t>      Erickson's Theory of Psychosocial development</a:t>
            </a:r>
            <a:endParaRPr lang="en-GB" sz="400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9DA80E-2A79-43F8-B25E-8E5FC864CA5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9D0D22-B23E-475E-82DB-D7D01B44DD89}"/>
              </a:ext>
            </a:extLst>
          </p:cNvPr>
          <p:cNvSpPr txBox="1"/>
          <p:nvPr/>
        </p:nvSpPr>
        <p:spPr>
          <a:xfrm>
            <a:off x="10031185" y="6166758"/>
            <a:ext cx="2022022" cy="3416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9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  <a:cs typeface="Calibri"/>
              </a:rPr>
              <a:t>      (Cherry, 2020b) </a:t>
            </a:r>
            <a:endParaRPr lang="en-GB" i="1">
              <a:solidFill>
                <a:schemeClr val="bg1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A4C5E9-1719-41A6-8BE1-103DF70F4871}"/>
              </a:ext>
            </a:extLst>
          </p:cNvPr>
          <p:cNvSpPr txBox="1"/>
          <p:nvPr/>
        </p:nvSpPr>
        <p:spPr>
          <a:xfrm>
            <a:off x="595086" y="6582229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cs typeface="Calibri"/>
              </a:rPr>
              <a:t>(Stepney and ford, 2012) (Scheck, 2014) (Singh, A 2002)</a:t>
            </a:r>
          </a:p>
        </p:txBody>
      </p:sp>
    </p:spTree>
    <p:extLst>
      <p:ext uri="{BB962C8B-B14F-4D97-AF65-F5344CB8AC3E}">
        <p14:creationId xmlns:p14="http://schemas.microsoft.com/office/powerpoint/2010/main" val="422299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7D6BF-90BA-4562-AF66-3E6CB503C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Adlers Birth order theory.</a:t>
            </a: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8CC69A6-F386-4AE8-B7F8-19BAE88C17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409" y="1825625"/>
            <a:ext cx="11198853" cy="43513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0ACDF2-28BC-4FC7-BC2A-AD843AE44872}"/>
              </a:ext>
            </a:extLst>
          </p:cNvPr>
          <p:cNvSpPr txBox="1"/>
          <p:nvPr/>
        </p:nvSpPr>
        <p:spPr>
          <a:xfrm>
            <a:off x="7700759" y="6411221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cs typeface="Calibri"/>
              </a:rPr>
              <a:t>(Maes, 2017) (Frey- Rhon, 2001)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675501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CE98B90-B8B8-439F-A3F0-87395385A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3945" y="643467"/>
            <a:ext cx="8284110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F7A7AD-6612-4FB8-8516-2620D3BC250A}"/>
              </a:ext>
            </a:extLst>
          </p:cNvPr>
          <p:cNvSpPr txBox="1"/>
          <p:nvPr/>
        </p:nvSpPr>
        <p:spPr>
          <a:xfrm>
            <a:off x="2725387" y="6357256"/>
            <a:ext cx="39134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</a:t>
            </a:r>
            <a:r>
              <a:rPr lang="en-GB" sz="1200"/>
              <a:t>Theories of personality, 2022) ( Paris, 2014)</a:t>
            </a:r>
            <a:endParaRPr lang="en-GB" sz="120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4ADE7F-3EAB-484C-9626-94CC2F825074}"/>
              </a:ext>
            </a:extLst>
          </p:cNvPr>
          <p:cNvSpPr txBox="1"/>
          <p:nvPr/>
        </p:nvSpPr>
        <p:spPr>
          <a:xfrm>
            <a:off x="1785258" y="43543"/>
            <a:ext cx="98733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cs typeface="Calibri"/>
              </a:rPr>
              <a:t>Horney's Psychoanalytical Social Theory</a:t>
            </a:r>
          </a:p>
        </p:txBody>
      </p:sp>
    </p:spTree>
    <p:extLst>
      <p:ext uri="{BB962C8B-B14F-4D97-AF65-F5344CB8AC3E}">
        <p14:creationId xmlns:p14="http://schemas.microsoft.com/office/powerpoint/2010/main" val="2134404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89465-C5D9-4C7B-BC58-C268CFB7E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Case study: Little Hans 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6">
            <a:extLst>
              <a:ext uri="{FF2B5EF4-FFF2-40B4-BE49-F238E27FC236}">
                <a16:creationId xmlns:a16="http://schemas.microsoft.com/office/drawing/2014/main" id="{23E339F1-FDCC-4082-A81D-9116AFE5F1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003993" y="1307738"/>
            <a:ext cx="8060864" cy="51138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206B16-7D7F-4C38-BEB8-9E1B2F7FBF21}"/>
              </a:ext>
            </a:extLst>
          </p:cNvPr>
          <p:cNvSpPr txBox="1"/>
          <p:nvPr/>
        </p:nvSpPr>
        <p:spPr>
          <a:xfrm>
            <a:off x="4263358" y="6498131"/>
            <a:ext cx="419916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rgbClr val="FF0000"/>
                </a:solidFill>
                <a:cs typeface="Calibri"/>
              </a:rPr>
              <a:t> </a:t>
            </a:r>
            <a:r>
              <a:rPr lang="en-GB" sz="1000" dirty="0">
                <a:cs typeface="Calibri"/>
              </a:rPr>
              <a:t>(</a:t>
            </a:r>
            <a:r>
              <a:rPr lang="en-GB" sz="1000" dirty="0" err="1">
                <a:cs typeface="Calibri"/>
              </a:rPr>
              <a:t>Sarrmar</a:t>
            </a:r>
            <a:r>
              <a:rPr lang="en-GB" sz="1000" dirty="0">
                <a:cs typeface="Calibri"/>
              </a:rPr>
              <a:t>, 2018) (Freud, 1909) (Hill, 2001) (</a:t>
            </a:r>
            <a:r>
              <a:rPr lang="en-GB" sz="1000" dirty="0" err="1">
                <a:cs typeface="Calibri"/>
              </a:rPr>
              <a:t>Hindshellwood</a:t>
            </a:r>
            <a:r>
              <a:rPr lang="en-GB" sz="1000" dirty="0">
                <a:cs typeface="Calibri"/>
              </a:rPr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3197315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54A74-74D6-4BA7-99F8-01640866F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0080"/>
            <a:ext cx="3096427" cy="561323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Nature Nurture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90E4F-1F6F-4964-A501-B1B496160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818" y="640082"/>
            <a:ext cx="6848715" cy="24848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endParaRPr lang="en-GB" sz="2000">
              <a:ea typeface="+mn-lt"/>
              <a:cs typeface="+mn-lt"/>
            </a:endParaRPr>
          </a:p>
        </p:txBody>
      </p:sp>
      <p:pic>
        <p:nvPicPr>
          <p:cNvPr id="5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D9391236-A5D2-439B-BF80-804B3E86E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8442" y="884846"/>
            <a:ext cx="7673366" cy="49635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6383CC-4C77-4B07-AA65-F5ACC30C1599}"/>
              </a:ext>
            </a:extLst>
          </p:cNvPr>
          <p:cNvSpPr txBox="1"/>
          <p:nvPr/>
        </p:nvSpPr>
        <p:spPr>
          <a:xfrm>
            <a:off x="5761745" y="631883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cs typeface="Calibri"/>
              </a:rPr>
              <a:t>(Garcia, 1997) (</a:t>
            </a:r>
            <a:r>
              <a:rPr lang="en-GB" sz="1000" err="1">
                <a:cs typeface="Calibri"/>
              </a:rPr>
              <a:t>Czander</a:t>
            </a:r>
            <a:r>
              <a:rPr lang="en-GB" sz="1000">
                <a:cs typeface="Calibri"/>
              </a:rPr>
              <a:t>, 1993) (Clarke, 2022)</a:t>
            </a:r>
          </a:p>
        </p:txBody>
      </p:sp>
    </p:spTree>
    <p:extLst>
      <p:ext uri="{BB962C8B-B14F-4D97-AF65-F5344CB8AC3E}">
        <p14:creationId xmlns:p14="http://schemas.microsoft.com/office/powerpoint/2010/main" val="4268453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C5782D3-6CED-43A7-BE35-09C48F809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6721F593-ECD2-4B5B-AAE4-0866A4CDC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9586" y="1070835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71DEE99F-D18C-4025-BA3F-CEBF5258E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8949" y="803186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976FA5D9-3A7C-4FA7-9BA8-1905D703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13372" y="804101"/>
            <a:ext cx="388023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F2863-6B09-4363-8AA5-76444614D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5104" y="1213968"/>
            <a:ext cx="3220127" cy="1715106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rgbClr val="FFFFFF"/>
                </a:solidFill>
                <a:cs typeface="Calibri Light"/>
              </a:rPr>
              <a:t>In practice </a:t>
            </a:r>
            <a:endParaRPr lang="en-GB" sz="3600">
              <a:solidFill>
                <a:srgbClr val="FFFFFF"/>
              </a:solidFill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DBBFB94F-634D-42F8-B08A-B1B9745110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498"/>
          <a:stretch/>
        </p:blipFill>
        <p:spPr>
          <a:xfrm>
            <a:off x="804101" y="804101"/>
            <a:ext cx="6730556" cy="5249798"/>
          </a:xfrm>
          <a:prstGeom prst="rect">
            <a:avLst/>
          </a:prstGeom>
        </p:spPr>
      </p:pic>
      <p:sp>
        <p:nvSpPr>
          <p:cNvPr id="19" name="Rectangle 8">
            <a:extLst>
              <a:ext uri="{FF2B5EF4-FFF2-40B4-BE49-F238E27FC236}">
                <a16:creationId xmlns:a16="http://schemas.microsoft.com/office/drawing/2014/main" id="{4652D57C-331F-43B8-9C07-69FBA9C0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71258" y="1530154"/>
            <a:ext cx="5207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B1ABC0-1B4A-4C07-AEE4-938532E4DCE3}"/>
              </a:ext>
            </a:extLst>
          </p:cNvPr>
          <p:cNvSpPr txBox="1"/>
          <p:nvPr/>
        </p:nvSpPr>
        <p:spPr>
          <a:xfrm>
            <a:off x="3922816" y="632756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cs typeface="Calibri"/>
              </a:rPr>
              <a:t>(Royal collage of Nursing, 2022) (Nursing Times, 2022) </a:t>
            </a:r>
          </a:p>
        </p:txBody>
      </p:sp>
    </p:spTree>
    <p:extLst>
      <p:ext uri="{BB962C8B-B14F-4D97-AF65-F5344CB8AC3E}">
        <p14:creationId xmlns:p14="http://schemas.microsoft.com/office/powerpoint/2010/main" val="3878529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E8EA8931-7E6A-4DE8-8425-2CB8446DC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9285" y="643467"/>
            <a:ext cx="8253429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B0255C-21B9-4789-87E9-D7FA3E602258}"/>
              </a:ext>
            </a:extLst>
          </p:cNvPr>
          <p:cNvSpPr txBox="1"/>
          <p:nvPr/>
        </p:nvSpPr>
        <p:spPr>
          <a:xfrm>
            <a:off x="2592081" y="630603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cs typeface="Calibri"/>
              </a:rPr>
              <a:t>(Insync training, 2022) (Garcia, 1997) (Harvard University, 2022)</a:t>
            </a:r>
          </a:p>
        </p:txBody>
      </p:sp>
    </p:spTree>
    <p:extLst>
      <p:ext uri="{BB962C8B-B14F-4D97-AF65-F5344CB8AC3E}">
        <p14:creationId xmlns:p14="http://schemas.microsoft.com/office/powerpoint/2010/main" val="1847983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Shape, arrow&#10;&#10;Description automatically generated">
            <a:extLst>
              <a:ext uri="{FF2B5EF4-FFF2-40B4-BE49-F238E27FC236}">
                <a16:creationId xmlns:a16="http://schemas.microsoft.com/office/drawing/2014/main" id="{50D4CBC6-BBC4-482E-A3A6-9BF79A9CBC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13" t="-218" r="145" b="273"/>
          <a:stretch/>
        </p:blipFill>
        <p:spPr>
          <a:xfrm>
            <a:off x="1460264" y="312787"/>
            <a:ext cx="8868980" cy="6161636"/>
          </a:xfrm>
          <a:prstGeom prst="rect">
            <a:avLst/>
          </a:prstGeom>
          <a:ln>
            <a:noFill/>
          </a:ln>
        </p:spPr>
      </p:pic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1A1B92-E659-4A04-8B5E-B7F112EB00F6}"/>
              </a:ext>
            </a:extLst>
          </p:cNvPr>
          <p:cNvSpPr txBox="1"/>
          <p:nvPr/>
        </p:nvSpPr>
        <p:spPr>
          <a:xfrm>
            <a:off x="4693031" y="647937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Calibri"/>
                <a:cs typeface="Calibri"/>
              </a:rPr>
              <a:t>(Conclusion</a:t>
            </a:r>
            <a:r>
              <a:rPr lang="en-GB">
                <a:ea typeface="Calibri"/>
                <a:cs typeface="Calibri"/>
              </a:rPr>
              <a:t>, 2022) </a:t>
            </a:r>
          </a:p>
        </p:txBody>
      </p:sp>
    </p:spTree>
    <p:extLst>
      <p:ext uri="{BB962C8B-B14F-4D97-AF65-F5344CB8AC3E}">
        <p14:creationId xmlns:p14="http://schemas.microsoft.com/office/powerpoint/2010/main" val="1476613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9128A1-EF9D-481D-BAE3-C59B61AD2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>
                <a:cs typeface="Calibri Light"/>
              </a:rPr>
              <a:t>Reference List</a:t>
            </a:r>
            <a:endParaRPr lang="en-GB" sz="36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E2F35-0F8B-47EF-97FD-BFA02234D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0956" y="1450768"/>
            <a:ext cx="6567577" cy="4763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700">
              <a:ea typeface="+mn-lt"/>
              <a:cs typeface="+mn-lt"/>
            </a:endParaRPr>
          </a:p>
          <a:p>
            <a:r>
              <a:rPr lang="en-GB" sz="700" dirty="0">
                <a:ea typeface="+mn-lt"/>
                <a:cs typeface="+mn-lt"/>
              </a:rPr>
              <a:t>Bailey R., Pico J. (2021) Defence Mechanisms. Available at:  https://www.ncbi.nlm.nih.gov/books/NBK559106/ (Accessed: 24 March 2022).</a:t>
            </a:r>
          </a:p>
          <a:p>
            <a:r>
              <a:rPr lang="en-GB" sz="700" dirty="0">
                <a:ea typeface="+mn-lt"/>
                <a:cs typeface="+mn-lt"/>
              </a:rPr>
              <a:t>Cave, S (1999). </a:t>
            </a:r>
            <a:r>
              <a:rPr lang="en-GB" sz="700" i="1" dirty="0">
                <a:ea typeface="+mn-lt"/>
                <a:cs typeface="+mn-lt"/>
              </a:rPr>
              <a:t>Therapeutic approaches in Psychology.</a:t>
            </a:r>
            <a:r>
              <a:rPr lang="en-GB" sz="700" dirty="0">
                <a:ea typeface="+mn-lt"/>
                <a:cs typeface="+mn-lt"/>
              </a:rPr>
              <a:t> Routledge: London. </a:t>
            </a:r>
            <a:endParaRPr lang="en-GB" sz="700" dirty="0">
              <a:ea typeface="Calibri" panose="020F0502020204030204"/>
              <a:cs typeface="Calibri" panose="020F0502020204030204"/>
            </a:endParaRPr>
          </a:p>
          <a:p>
            <a:r>
              <a:rPr lang="en-GB" sz="700" dirty="0">
                <a:ea typeface="+mn-lt"/>
                <a:cs typeface="+mn-lt"/>
              </a:rPr>
              <a:t>Chegg (2022) </a:t>
            </a:r>
            <a:r>
              <a:rPr lang="en-GB" sz="700" i="1" dirty="0">
                <a:ea typeface="+mn-lt"/>
                <a:cs typeface="+mn-lt"/>
              </a:rPr>
              <a:t>Freud's stages of personality development </a:t>
            </a:r>
            <a:r>
              <a:rPr lang="en-GB" sz="700" dirty="0">
                <a:ea typeface="+mn-lt"/>
                <a:cs typeface="+mn-lt"/>
              </a:rPr>
              <a:t>Available at: https://www.chegg.com/learn/psychology/introduction-to-psychology/freuds-stages-of-personality-development (Accessed: 9th February 2022)  </a:t>
            </a:r>
          </a:p>
          <a:p>
            <a:r>
              <a:rPr lang="en-GB" sz="700" dirty="0">
                <a:ea typeface="+mn-lt"/>
                <a:cs typeface="+mn-lt"/>
              </a:rPr>
              <a:t>Cherry (2020a) </a:t>
            </a:r>
            <a:r>
              <a:rPr lang="en-GB" sz="700" i="1" dirty="0">
                <a:ea typeface="+mn-lt"/>
                <a:cs typeface="+mn-lt"/>
              </a:rPr>
              <a:t>Freud's Id, Ego</a:t>
            </a:r>
            <a:r>
              <a:rPr lang="en-GB" sz="700" dirty="0">
                <a:ea typeface="+mn-lt"/>
                <a:cs typeface="+mn-lt"/>
              </a:rPr>
              <a:t>, and Superego. [online] Available  at: www.verywellmind.com/the-id-ego-and-superego-2795951.  (Accessed: 7 February 2022)</a:t>
            </a:r>
          </a:p>
          <a:p>
            <a:r>
              <a:rPr lang="en-GB" sz="700" dirty="0">
                <a:ea typeface="+mn-lt"/>
                <a:cs typeface="+mn-lt"/>
              </a:rPr>
              <a:t>Cherry (2020b) </a:t>
            </a:r>
            <a:r>
              <a:rPr lang="en-GB" sz="700" i="1" dirty="0">
                <a:ea typeface="+mn-lt"/>
                <a:cs typeface="+mn-lt"/>
              </a:rPr>
              <a:t>What Is a Fixation? </a:t>
            </a:r>
            <a:r>
              <a:rPr lang="en-GB" sz="700" dirty="0">
                <a:ea typeface="+mn-lt"/>
                <a:cs typeface="+mn-lt"/>
              </a:rPr>
              <a:t>[online] Available at:  www.verywellmind.com/the-id-ego-and-superego-2795951.  (Accessed: 7 February 2022) </a:t>
            </a:r>
          </a:p>
          <a:p>
            <a:r>
              <a:rPr lang="en-GB" sz="700" dirty="0">
                <a:ea typeface="+mn-lt"/>
                <a:cs typeface="+mn-lt"/>
              </a:rPr>
              <a:t>Cherry, K. (2021) </a:t>
            </a:r>
            <a:r>
              <a:rPr lang="en-GB" sz="700" i="1" dirty="0">
                <a:ea typeface="+mn-lt"/>
                <a:cs typeface="+mn-lt"/>
              </a:rPr>
              <a:t>Ericksons Psychosocial theory</a:t>
            </a:r>
            <a:r>
              <a:rPr lang="en-GB" sz="700" dirty="0">
                <a:ea typeface="+mn-lt"/>
                <a:cs typeface="+mn-lt"/>
              </a:rPr>
              <a:t> [online] Available at: https://www.verywellmind.com/erik-eriksons-stages-of-psychosocial-development-2795740  (Accessed: 7 February 2022) </a:t>
            </a:r>
          </a:p>
          <a:p>
            <a:r>
              <a:rPr lang="en-GB" sz="700" dirty="0">
                <a:ea typeface="+mn-lt"/>
                <a:cs typeface="+mn-lt"/>
              </a:rPr>
              <a:t> Cherry, K. (2022) </a:t>
            </a:r>
            <a:r>
              <a:rPr lang="en-GB" sz="700" i="1" dirty="0">
                <a:ea typeface="+mn-lt"/>
                <a:cs typeface="+mn-lt"/>
              </a:rPr>
              <a:t>What is a fixation?</a:t>
            </a:r>
            <a:r>
              <a:rPr lang="en-GB" sz="700" dirty="0">
                <a:ea typeface="+mn-lt"/>
                <a:cs typeface="+mn-lt"/>
              </a:rPr>
              <a:t> [online] Available at:  https://www.verywellmind.com/what-is-a-fixation-2795188 (Accessed: 7 February 2022)  </a:t>
            </a:r>
          </a:p>
          <a:p>
            <a:r>
              <a:rPr lang="en-GB" sz="700" dirty="0">
                <a:ea typeface="+mn-lt"/>
                <a:cs typeface="+mn-lt"/>
              </a:rPr>
              <a:t>Clarke, M. (2022) Nature versus Nurture Available at  https://clarke604.wordpress.com/psychology-12-2/in-class-resources/presentations/infancy-and-childhood/nature-versus-nurture/  [online] (Accessed 14 March 2022). </a:t>
            </a:r>
          </a:p>
          <a:p>
            <a:r>
              <a:rPr lang="en-GB" sz="700" i="1" dirty="0">
                <a:ea typeface="+mn-lt"/>
                <a:cs typeface="+mn-lt"/>
              </a:rPr>
              <a:t>Conclusion. </a:t>
            </a:r>
            <a:r>
              <a:rPr lang="en-GB" sz="700" dirty="0">
                <a:ea typeface="+mn-lt"/>
                <a:cs typeface="+mn-lt"/>
              </a:rPr>
              <a:t>(2022) Available at: https://stock.adobe.com/uk/images/word-writing-text-conclusion-business-photo-showcasing-results-analysis-final-decision-end-of-an-event-or-process/254580011 </a:t>
            </a:r>
          </a:p>
          <a:p>
            <a:r>
              <a:rPr lang="en-GB" sz="700" dirty="0">
                <a:ea typeface="+mn-lt"/>
                <a:cs typeface="+mn-lt"/>
              </a:rPr>
              <a:t>Davey, G (2018) Psychology. Leicester  British psychological Society  </a:t>
            </a:r>
          </a:p>
          <a:p>
            <a:r>
              <a:rPr lang="en-GB" sz="700" dirty="0">
                <a:ea typeface="+mn-lt"/>
                <a:cs typeface="+mn-lt"/>
              </a:rPr>
              <a:t>Eysenck, M. and Flanagan, C. (2005) Psychology for AS Level, Hove: Psychology Press.</a:t>
            </a:r>
          </a:p>
          <a:p>
            <a:r>
              <a:rPr lang="en-GB" sz="700" dirty="0">
                <a:ea typeface="+mn-lt"/>
                <a:cs typeface="+mn-lt"/>
              </a:rPr>
              <a:t>Freeman, L. (1972) The story of Anna O. London, New York: Walker. </a:t>
            </a:r>
          </a:p>
          <a:p>
            <a:r>
              <a:rPr lang="en-GB" sz="700" dirty="0">
                <a:ea typeface="+mn-lt"/>
                <a:cs typeface="+mn-lt"/>
              </a:rPr>
              <a:t>Freud, S. (1909). Analysis of a phobia of a five-year-old boy. Pelican Freud Library. Vol. 8. Case Histories 1. 169-306.</a:t>
            </a:r>
          </a:p>
          <a:p>
            <a:r>
              <a:rPr lang="en-GB" sz="700" dirty="0">
                <a:ea typeface="+mn-lt"/>
                <a:cs typeface="+mn-lt"/>
              </a:rPr>
              <a:t>Frey- Rhon, L. (2001)</a:t>
            </a:r>
            <a:r>
              <a:rPr lang="en-GB" sz="700" i="1" dirty="0">
                <a:ea typeface="+mn-lt"/>
                <a:cs typeface="+mn-lt"/>
              </a:rPr>
              <a:t> From Freud to Jung: A Comparative Study of the Psychology of the Unconscious</a:t>
            </a:r>
            <a:r>
              <a:rPr lang="en-GB" sz="700" dirty="0">
                <a:ea typeface="+mn-lt"/>
                <a:cs typeface="+mn-lt"/>
              </a:rPr>
              <a:t>. Shambhala, Colorado.</a:t>
            </a:r>
          </a:p>
          <a:p>
            <a:r>
              <a:rPr lang="en-GB" sz="700" dirty="0">
                <a:ea typeface="+mn-lt"/>
                <a:cs typeface="+mn-lt"/>
              </a:rPr>
              <a:t>Griggs, R and Jackson, S Psychology</a:t>
            </a:r>
            <a:r>
              <a:rPr lang="en-GB" sz="700" i="1" dirty="0">
                <a:ea typeface="+mn-lt"/>
                <a:cs typeface="+mn-lt"/>
              </a:rPr>
              <a:t> A concise Introduction; worth publishers, NY. </a:t>
            </a:r>
            <a:endParaRPr lang="en-GB" sz="700" dirty="0">
              <a:ea typeface="+mn-lt"/>
              <a:cs typeface="+mn-lt"/>
            </a:endParaRPr>
          </a:p>
          <a:p>
            <a:r>
              <a:rPr lang="en-GB" sz="700" dirty="0">
                <a:ea typeface="+mn-lt"/>
                <a:cs typeface="+mn-lt"/>
              </a:rPr>
              <a:t>Garcia, E. (1997) </a:t>
            </a:r>
            <a:r>
              <a:rPr lang="en-GB" sz="700" i="1" dirty="0">
                <a:ea typeface="+mn-lt"/>
                <a:cs typeface="+mn-lt"/>
              </a:rPr>
              <a:t>Understanding Freud: The Man and His Ideas</a:t>
            </a:r>
            <a:r>
              <a:rPr lang="en-GB" sz="700" dirty="0">
                <a:ea typeface="+mn-lt"/>
                <a:cs typeface="+mn-lt"/>
              </a:rPr>
              <a:t>. Manhattan, NYU Press.  </a:t>
            </a:r>
          </a:p>
          <a:p>
            <a:r>
              <a:rPr lang="en-GB" sz="700" dirty="0">
                <a:ea typeface="+mn-lt"/>
                <a:cs typeface="+mn-lt"/>
              </a:rPr>
              <a:t>Gross, R (2020) Psychology: </a:t>
            </a:r>
            <a:r>
              <a:rPr lang="en-GB" sz="700" i="1" dirty="0">
                <a:ea typeface="+mn-lt"/>
                <a:cs typeface="+mn-lt"/>
              </a:rPr>
              <a:t>The Science of Mind and Behaviour 8th Edition</a:t>
            </a:r>
            <a:r>
              <a:rPr lang="en-GB" sz="700" dirty="0">
                <a:ea typeface="+mn-lt"/>
                <a:cs typeface="+mn-lt"/>
              </a:rPr>
              <a:t>. Glasgow: Hodder Education.</a:t>
            </a:r>
          </a:p>
          <a:p>
            <a:r>
              <a:rPr lang="en-GB" sz="700" dirty="0">
                <a:ea typeface="+mn-lt"/>
                <a:cs typeface="+mn-lt"/>
              </a:rPr>
              <a:t>Gumiandari, S. and </a:t>
            </a:r>
            <a:r>
              <a:rPr lang="en-GB" sz="700" dirty="0" err="1">
                <a:ea typeface="+mn-lt"/>
                <a:cs typeface="+mn-lt"/>
              </a:rPr>
              <a:t>Nafi’a</a:t>
            </a:r>
            <a:r>
              <a:rPr lang="en-GB" sz="700" dirty="0">
                <a:ea typeface="+mn-lt"/>
                <a:cs typeface="+mn-lt"/>
              </a:rPr>
              <a:t>, I. (2018) An analytical study on Sigmund Freud’s concept of psycho-sexual based on Islamic psychology perspective. Preprint from </a:t>
            </a:r>
            <a:r>
              <a:rPr lang="en-GB" sz="700" i="1" dirty="0" err="1">
                <a:ea typeface="+mn-lt"/>
                <a:cs typeface="+mn-lt"/>
              </a:rPr>
              <a:t>PsyArXiv</a:t>
            </a:r>
            <a:r>
              <a:rPr lang="en-GB" sz="700" dirty="0">
                <a:ea typeface="+mn-lt"/>
                <a:cs typeface="+mn-lt"/>
              </a:rPr>
              <a:t>. Available at: https://europepmc.org/article/PPR/PPR333872 (Accessed: 17 March 2022)</a:t>
            </a:r>
          </a:p>
          <a:p>
            <a:endParaRPr lang="en-GB" sz="7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56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5EFCB-A266-4B3B-B7F3-4DF420F65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700">
                <a:ea typeface="+mn-lt"/>
                <a:cs typeface="+mn-lt"/>
              </a:rPr>
              <a:t>Harvard University (2022) </a:t>
            </a:r>
            <a:r>
              <a:rPr lang="en-GB" sz="700" i="1">
                <a:ea typeface="+mn-lt"/>
                <a:cs typeface="+mn-lt"/>
              </a:rPr>
              <a:t>What Is Early Childhood Development? A Guide to the Science</a:t>
            </a:r>
            <a:r>
              <a:rPr lang="en-GB" sz="700">
                <a:ea typeface="+mn-lt"/>
                <a:cs typeface="+mn-lt"/>
              </a:rPr>
              <a:t>. [online] Available at https://developingchild.harvard.edu/guide/what-is-early-childhood-development-a-guide-to-the-science/ (Accessed 13 March 2022).  </a:t>
            </a:r>
            <a:br>
              <a:rPr lang="en-GB" sz="700">
                <a:ea typeface="+mn-lt"/>
                <a:cs typeface="+mn-lt"/>
              </a:rPr>
            </a:br>
            <a:r>
              <a:rPr lang="en-GB" sz="700">
                <a:ea typeface="+mn-lt"/>
                <a:cs typeface="+mn-lt"/>
              </a:rPr>
              <a:t>Hill, G (2001). </a:t>
            </a:r>
            <a:r>
              <a:rPr lang="en-GB" sz="700" i="1">
                <a:ea typeface="+mn-lt"/>
                <a:cs typeface="+mn-lt"/>
              </a:rPr>
              <a:t>AS Level Psychology Through Diagrams</a:t>
            </a:r>
            <a:r>
              <a:rPr lang="en-GB" sz="700">
                <a:ea typeface="+mn-lt"/>
                <a:cs typeface="+mn-lt"/>
              </a:rPr>
              <a:t>. OUP Oxford, oxford.  </a:t>
            </a:r>
          </a:p>
          <a:p>
            <a:r>
              <a:rPr lang="en-GB" sz="700" err="1">
                <a:ea typeface="+mn-lt"/>
                <a:cs typeface="+mn-lt"/>
              </a:rPr>
              <a:t>Hindshellwood</a:t>
            </a:r>
            <a:r>
              <a:rPr lang="en-GB" sz="700">
                <a:ea typeface="+mn-lt"/>
                <a:cs typeface="+mn-lt"/>
              </a:rPr>
              <a:t>, R. (2013) </a:t>
            </a:r>
            <a:r>
              <a:rPr lang="en-GB" sz="700" i="1">
                <a:ea typeface="+mn-lt"/>
                <a:cs typeface="+mn-lt"/>
              </a:rPr>
              <a:t>Research on the couch- single case studies; Subjectivity and Psychoanalytic Knowledge</a:t>
            </a:r>
            <a:r>
              <a:rPr lang="en-GB" sz="700">
                <a:ea typeface="+mn-lt"/>
                <a:cs typeface="+mn-lt"/>
              </a:rPr>
              <a:t>. Oxfordshire Taylor &amp; Francis </a:t>
            </a:r>
          </a:p>
          <a:p>
            <a:r>
              <a:rPr lang="en-GB" sz="700">
                <a:ea typeface="+mn-lt"/>
                <a:cs typeface="+mn-lt"/>
              </a:rPr>
              <a:t>Hitchcock, S (2009) </a:t>
            </a:r>
            <a:r>
              <a:rPr lang="en-GB" sz="700" i="1">
                <a:ea typeface="+mn-lt"/>
                <a:cs typeface="+mn-lt"/>
              </a:rPr>
              <a:t>Karen Horney (Women in medicine)</a:t>
            </a:r>
            <a:r>
              <a:rPr lang="en-GB" sz="700">
                <a:ea typeface="+mn-lt"/>
                <a:cs typeface="+mn-lt"/>
              </a:rPr>
              <a:t>; New York City, Chelsea House Publishers.  </a:t>
            </a:r>
          </a:p>
          <a:p>
            <a:r>
              <a:rPr lang="en-GB" sz="700">
                <a:ea typeface="+mn-lt"/>
                <a:cs typeface="+mn-lt"/>
              </a:rPr>
              <a:t>Horner, P., Andrande, F., Delva, J., </a:t>
            </a:r>
            <a:r>
              <a:rPr lang="en-GB" sz="700" err="1">
                <a:ea typeface="+mn-lt"/>
                <a:cs typeface="+mn-lt"/>
              </a:rPr>
              <a:t>Groggan</a:t>
            </a:r>
            <a:r>
              <a:rPr lang="en-GB" sz="700">
                <a:ea typeface="+mn-lt"/>
                <a:cs typeface="+mn-lt"/>
              </a:rPr>
              <a:t>- Kaylor, A. and Castilo, M. (1998) ‘The Relationship of Birth Order and Gender with Academic Standing and Substance Use Among Youth in Latin America’, </a:t>
            </a:r>
            <a:r>
              <a:rPr lang="en-GB" sz="700" i="1">
                <a:ea typeface="+mn-lt"/>
                <a:cs typeface="+mn-lt"/>
              </a:rPr>
              <a:t>Journal of individual psychology,</a:t>
            </a:r>
            <a:r>
              <a:rPr lang="en-GB" sz="700">
                <a:ea typeface="+mn-lt"/>
                <a:cs typeface="+mn-lt"/>
              </a:rPr>
              <a:t> </a:t>
            </a:r>
            <a:r>
              <a:rPr lang="en-GB" sz="700" i="1">
                <a:ea typeface="+mn-lt"/>
                <a:cs typeface="+mn-lt"/>
              </a:rPr>
              <a:t>68</a:t>
            </a:r>
            <a:r>
              <a:rPr lang="en-GB" sz="700">
                <a:ea typeface="+mn-lt"/>
                <a:cs typeface="+mn-lt"/>
              </a:rPr>
              <a:t>(1), 19–37. </a:t>
            </a:r>
          </a:p>
          <a:p>
            <a:r>
              <a:rPr lang="en-GB" sz="700">
                <a:ea typeface="+mn-lt"/>
                <a:cs typeface="+mn-lt"/>
              </a:rPr>
              <a:t>Insync training (2022)</a:t>
            </a:r>
            <a:r>
              <a:rPr lang="en-GB" sz="700" i="1">
                <a:ea typeface="+mn-lt"/>
                <a:cs typeface="+mn-lt"/>
              </a:rPr>
              <a:t> Anatomy of an Evaluation Strategy</a:t>
            </a:r>
            <a:r>
              <a:rPr lang="en-GB" sz="700">
                <a:ea typeface="+mn-lt"/>
                <a:cs typeface="+mn-lt"/>
              </a:rPr>
              <a:t>. Available at https://blog.insynctraining.com/anatomy-of-an-evaluation-strategy {online] (Accessed 13 March 2022).  </a:t>
            </a:r>
          </a:p>
          <a:p>
            <a:r>
              <a:rPr lang="en-GB" sz="700">
                <a:ea typeface="+mn-lt"/>
                <a:cs typeface="+mn-lt"/>
              </a:rPr>
              <a:t>Jacobs, M. (2017) </a:t>
            </a:r>
            <a:r>
              <a:rPr lang="en-GB" sz="700" i="1">
                <a:ea typeface="+mn-lt"/>
                <a:cs typeface="+mn-lt"/>
              </a:rPr>
              <a:t>Psychodynamic Counselling in Action</a:t>
            </a:r>
            <a:r>
              <a:rPr lang="en-GB" sz="700">
                <a:ea typeface="+mn-lt"/>
                <a:cs typeface="+mn-lt"/>
              </a:rPr>
              <a:t>, Sage: Bournemouth.  </a:t>
            </a:r>
          </a:p>
          <a:p>
            <a:r>
              <a:rPr lang="en-GB" sz="700" err="1">
                <a:ea typeface="+mn-lt"/>
                <a:cs typeface="+mn-lt"/>
              </a:rPr>
              <a:t>Jicinto</a:t>
            </a:r>
            <a:r>
              <a:rPr lang="en-GB" sz="700">
                <a:ea typeface="+mn-lt"/>
                <a:cs typeface="+mn-lt"/>
              </a:rPr>
              <a:t>, G (2022)</a:t>
            </a:r>
            <a:r>
              <a:rPr lang="en-GB" sz="700" i="1">
                <a:ea typeface="+mn-lt"/>
                <a:cs typeface="+mn-lt"/>
              </a:rPr>
              <a:t> Freud, Adler, Jung, Horney and Klein</a:t>
            </a:r>
            <a:r>
              <a:rPr lang="en-GB" sz="700">
                <a:ea typeface="+mn-lt"/>
                <a:cs typeface="+mn-lt"/>
              </a:rPr>
              <a:t>. Available at https://www.youtube.com/watch?v=SiLch46rIIQ [online] (Accessed 12 March 2022).</a:t>
            </a:r>
          </a:p>
          <a:p>
            <a:r>
              <a:rPr lang="en-GB" sz="700">
                <a:ea typeface="+mn-lt"/>
                <a:cs typeface="+mn-lt"/>
              </a:rPr>
              <a:t>Knight, R. (2014) ‘A hundred years of latency: from Freudian Psychosexual Theory to Dynamic Systems Nonlinear Development in middle childhood’, </a:t>
            </a:r>
            <a:r>
              <a:rPr lang="en-GB" sz="700" i="1">
                <a:ea typeface="+mn-lt"/>
                <a:cs typeface="+mn-lt"/>
              </a:rPr>
              <a:t>Journal of the American Psychoanalytic Association</a:t>
            </a:r>
            <a:r>
              <a:rPr lang="en-GB" sz="700">
                <a:ea typeface="+mn-lt"/>
                <a:cs typeface="+mn-lt"/>
              </a:rPr>
              <a:t>, 62(2), pp. 203–235.  </a:t>
            </a:r>
          </a:p>
          <a:p>
            <a:r>
              <a:rPr lang="en-GB" sz="700" dirty="0">
                <a:ea typeface="+mn-lt"/>
                <a:cs typeface="+mn-lt"/>
              </a:rPr>
              <a:t>Lantz, S. and Ray, S. (2021) </a:t>
            </a:r>
            <a:r>
              <a:rPr lang="en-GB" sz="700" i="1" dirty="0">
                <a:ea typeface="+mn-lt"/>
                <a:cs typeface="+mn-lt"/>
              </a:rPr>
              <a:t>Freud Developmental Theory.</a:t>
            </a:r>
            <a:r>
              <a:rPr lang="en-GB" sz="700" dirty="0">
                <a:ea typeface="+mn-lt"/>
                <a:cs typeface="+mn-lt"/>
              </a:rPr>
              <a:t> [online] Available at: https://www.ncbi.nlm.nih.gov/books/NBK557526/ (Accessed: 5 March 2022).  </a:t>
            </a:r>
          </a:p>
          <a:p>
            <a:r>
              <a:rPr lang="en-GB" sz="700">
                <a:ea typeface="+mn-lt"/>
                <a:cs typeface="+mn-lt"/>
              </a:rPr>
              <a:t>Lunbeck, E., Jamilla-Musser, A. and </a:t>
            </a:r>
            <a:r>
              <a:rPr lang="en-GB" sz="700" err="1">
                <a:ea typeface="+mn-lt"/>
                <a:cs typeface="+mn-lt"/>
              </a:rPr>
              <a:t>Mcgowean</a:t>
            </a:r>
            <a:r>
              <a:rPr lang="en-GB" sz="700">
                <a:ea typeface="+mn-lt"/>
                <a:cs typeface="+mn-lt"/>
              </a:rPr>
              <a:t>, T.  (2019)  Sigmund Freud’s </a:t>
            </a:r>
            <a:r>
              <a:rPr lang="en-GB" sz="700" i="1">
                <a:ea typeface="+mn-lt"/>
                <a:cs typeface="+mn-lt"/>
              </a:rPr>
              <a:t>The Ego and the Id. </a:t>
            </a:r>
            <a:r>
              <a:rPr lang="en-GB" sz="700">
                <a:ea typeface="+mn-lt"/>
                <a:cs typeface="+mn-lt"/>
              </a:rPr>
              <a:t>[online] Available at</a:t>
            </a:r>
            <a:r>
              <a:rPr lang="en-GB" sz="700" i="1">
                <a:ea typeface="+mn-lt"/>
                <a:cs typeface="+mn-lt"/>
              </a:rPr>
              <a:t>: </a:t>
            </a:r>
            <a:r>
              <a:rPr lang="en-GB" sz="700" u="sng">
                <a:ea typeface="+mn-lt"/>
                <a:cs typeface="+mn-lt"/>
              </a:rPr>
              <a:t>www.daily.jstor.org/virtual-roundtable-on-the-ego-and-the-id/</a:t>
            </a:r>
            <a:r>
              <a:rPr lang="en-GB" sz="700">
                <a:ea typeface="+mn-lt"/>
                <a:cs typeface="+mn-lt"/>
              </a:rPr>
              <a:t> (Accessed: 5 March 2021).  </a:t>
            </a:r>
          </a:p>
          <a:p>
            <a:r>
              <a:rPr lang="en-GB" sz="700">
                <a:ea typeface="+mn-lt"/>
                <a:cs typeface="+mn-lt"/>
              </a:rPr>
              <a:t>Mcleod,, S (2018)  iceberg theory. Available at https://www.simplypsychology.org/Sigmund-Freud.html. Accessed 24 March 2022.</a:t>
            </a:r>
          </a:p>
          <a:p>
            <a:r>
              <a:rPr lang="en-GB" sz="700">
                <a:ea typeface="+mn-lt"/>
                <a:cs typeface="+mn-lt"/>
              </a:rPr>
              <a:t>Mcleod&lt; S(2018). Defence Mechanisms. . available at  https://www.simplypsychology.org/defense-mechanisms.html Accessed 24 March 2022.</a:t>
            </a:r>
          </a:p>
          <a:p>
            <a:r>
              <a:rPr lang="en-GB" sz="700">
                <a:ea typeface="+mn-lt"/>
                <a:cs typeface="+mn-lt"/>
              </a:rPr>
              <a:t>Maes, J. (2017)</a:t>
            </a:r>
            <a:r>
              <a:rPr lang="en-GB" sz="700" i="1">
                <a:ea typeface="+mn-lt"/>
                <a:cs typeface="+mn-lt"/>
              </a:rPr>
              <a:t> Research says that birth order can shape your personality. here's how. </a:t>
            </a:r>
            <a:r>
              <a:rPr lang="en-GB" sz="700">
                <a:ea typeface="+mn-lt"/>
                <a:cs typeface="+mn-lt"/>
              </a:rPr>
              <a:t>[online] Available at: https://shareably.net/birth-order-personality/. (Accessed: 7 February 2022) </a:t>
            </a:r>
          </a:p>
          <a:p>
            <a:r>
              <a:rPr lang="en-GB" sz="700">
                <a:ea typeface="+mn-lt"/>
                <a:cs typeface="+mn-lt"/>
              </a:rPr>
              <a:t>Malone, J., Liu, S., Valliant, G., Rentz, D. and Waldinger, R. (2015) ‘Midlife </a:t>
            </a:r>
            <a:r>
              <a:rPr lang="en-GB" sz="700" err="1">
                <a:ea typeface="+mn-lt"/>
                <a:cs typeface="+mn-lt"/>
              </a:rPr>
              <a:t>Eriksonian</a:t>
            </a:r>
            <a:r>
              <a:rPr lang="en-GB" sz="700">
                <a:ea typeface="+mn-lt"/>
                <a:cs typeface="+mn-lt"/>
              </a:rPr>
              <a:t> Psychosocial Development: Setting the Stage for Cognitive and Emotional Health in Late Life’, 52(3): 496–508. </a:t>
            </a:r>
            <a:r>
              <a:rPr lang="en-GB" sz="700" i="1">
                <a:ea typeface="+mn-lt"/>
                <a:cs typeface="+mn-lt"/>
              </a:rPr>
              <a:t>US National Library of Medicine National Institutes of Health.  </a:t>
            </a:r>
            <a:endParaRPr lang="en-GB" sz="700">
              <a:ea typeface="+mn-lt"/>
              <a:cs typeface="+mn-lt"/>
            </a:endParaRPr>
          </a:p>
          <a:p>
            <a:r>
              <a:rPr lang="en-GB" sz="700">
                <a:ea typeface="+mn-lt"/>
                <a:cs typeface="+mn-lt"/>
              </a:rPr>
              <a:t>Marica, J. (2007) Psychosocial Conceptual Practice Models in Occupational Therapy; Amsterdam: Elsevier.  </a:t>
            </a:r>
          </a:p>
          <a:p>
            <a:r>
              <a:rPr lang="en-GB" sz="700">
                <a:ea typeface="+mn-lt"/>
                <a:cs typeface="+mn-lt"/>
              </a:rPr>
              <a:t>Monk, S. (2022) </a:t>
            </a:r>
            <a:r>
              <a:rPr lang="en-GB" sz="700" i="1">
                <a:ea typeface="+mn-lt"/>
                <a:cs typeface="+mn-lt"/>
              </a:rPr>
              <a:t>What is psychodynamic therapy?</a:t>
            </a:r>
            <a:r>
              <a:rPr lang="en-GB" sz="700">
                <a:ea typeface="+mn-lt"/>
                <a:cs typeface="+mn-lt"/>
              </a:rPr>
              <a:t> [online] Available at: https://www.bacp.co.uk/about-therapy/types-of-therapy/psychodynamic-therapy/ (Accessed: 3 March 2022)   </a:t>
            </a:r>
          </a:p>
          <a:p>
            <a:r>
              <a:rPr lang="en-GB" sz="700">
                <a:ea typeface="+mn-lt"/>
                <a:cs typeface="+mn-lt"/>
              </a:rPr>
              <a:t>Nursing Times (2022) </a:t>
            </a:r>
            <a:r>
              <a:rPr lang="en-GB" sz="700" i="1">
                <a:ea typeface="+mn-lt"/>
                <a:cs typeface="+mn-lt"/>
              </a:rPr>
              <a:t>Mental health nurses </a:t>
            </a:r>
            <a:r>
              <a:rPr lang="en-GB" sz="700">
                <a:ea typeface="+mn-lt"/>
                <a:cs typeface="+mn-lt"/>
              </a:rPr>
              <a:t> [online] </a:t>
            </a:r>
            <a:r>
              <a:rPr lang="en-GB" sz="700" i="1">
                <a:ea typeface="+mn-lt"/>
                <a:cs typeface="+mn-lt"/>
              </a:rPr>
              <a:t>A</a:t>
            </a:r>
            <a:r>
              <a:rPr lang="en-GB" sz="700">
                <a:ea typeface="+mn-lt"/>
                <a:cs typeface="+mn-lt"/>
              </a:rPr>
              <a:t>vailable at: at https://www.nursingtimes.net/roles/mental-health-nurses/mental-health-diagnosis-looking-at-a-grey-area-through-a-critical-lens-20-09-2021/ (Accessed 14 March 2022). </a:t>
            </a:r>
          </a:p>
          <a:p>
            <a:endParaRPr lang="en-GB" sz="7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0154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E355F-A104-4D50-B2FC-76169D532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800" dirty="0">
                <a:ea typeface="+mn-lt"/>
                <a:cs typeface="+mn-lt"/>
              </a:rPr>
              <a:t>Paris, B. (1996) </a:t>
            </a:r>
            <a:r>
              <a:rPr lang="en-GB" sz="800" i="1" dirty="0">
                <a:ea typeface="+mn-lt"/>
                <a:cs typeface="+mn-lt"/>
              </a:rPr>
              <a:t>Karen Horney (1994) A Psychoanalyst's Search for Self-Understanding.</a:t>
            </a:r>
            <a:r>
              <a:rPr lang="en-GB" sz="800" dirty="0">
                <a:ea typeface="+mn-lt"/>
                <a:cs typeface="+mn-lt"/>
              </a:rPr>
              <a:t> Yale University Press; Connecticut</a:t>
            </a:r>
          </a:p>
          <a:p>
            <a:r>
              <a:rPr lang="en-GB" sz="800" dirty="0">
                <a:ea typeface="+mn-lt"/>
                <a:cs typeface="+mn-lt"/>
              </a:rPr>
              <a:t>Practical psychology (2022) </a:t>
            </a:r>
            <a:r>
              <a:rPr lang="en-GB" sz="700" i="1" dirty="0"/>
              <a:t>Psychosexual Stages of Development (Definition and Examples); </a:t>
            </a:r>
            <a:r>
              <a:rPr lang="en-GB" sz="700" dirty="0"/>
              <a:t> Available at </a:t>
            </a:r>
            <a:r>
              <a:rPr lang="en-GB" sz="700" dirty="0">
                <a:ea typeface="+mn-lt"/>
                <a:cs typeface="+mn-lt"/>
              </a:rPr>
              <a:t>https://practicalpie.com/psychosexual-stages-of-development/  Accessed 26 March 2022.</a:t>
            </a:r>
            <a:endParaRPr lang="en-GB" sz="700" i="1" dirty="0">
              <a:ea typeface="+mn-lt"/>
              <a:cs typeface="+mn-lt"/>
            </a:endParaRPr>
          </a:p>
          <a:p>
            <a:r>
              <a:rPr lang="en-GB" sz="800" dirty="0" err="1">
                <a:ea typeface="+mn-lt"/>
                <a:cs typeface="+mn-lt"/>
              </a:rPr>
              <a:t>Pehli̇van</a:t>
            </a:r>
            <a:r>
              <a:rPr lang="en-GB" sz="800" dirty="0">
                <a:ea typeface="+mn-lt"/>
                <a:cs typeface="+mn-lt"/>
              </a:rPr>
              <a:t>, T. and GÜNER, P. (ND)</a:t>
            </a:r>
            <a:r>
              <a:rPr lang="en-GB" sz="800" i="1" dirty="0">
                <a:ea typeface="+mn-lt"/>
                <a:cs typeface="+mn-lt"/>
              </a:rPr>
              <a:t> The Use of Theories in Psychiatric Nursing-II. </a:t>
            </a:r>
            <a:r>
              <a:rPr lang="en-GB" sz="800" dirty="0">
                <a:ea typeface="+mn-lt"/>
                <a:cs typeface="+mn-lt"/>
              </a:rPr>
              <a:t>Journal of Psychiatric Nursing 2016;7(2):100-104.</a:t>
            </a:r>
          </a:p>
          <a:p>
            <a:r>
              <a:rPr lang="en-GB" sz="800" dirty="0">
                <a:ea typeface="+mn-lt"/>
                <a:cs typeface="+mn-lt"/>
              </a:rPr>
              <a:t>Royal Collage of Nursing, </a:t>
            </a:r>
            <a:r>
              <a:rPr lang="en-GB" sz="800" i="1" dirty="0">
                <a:ea typeface="+mn-lt"/>
                <a:cs typeface="+mn-lt"/>
              </a:rPr>
              <a:t>Magazine Mental Health Nurses’ Day</a:t>
            </a:r>
            <a:r>
              <a:rPr lang="en-GB" sz="800" dirty="0">
                <a:ea typeface="+mn-lt"/>
                <a:cs typeface="+mn-lt"/>
              </a:rPr>
              <a:t>. Available at: https://www.rcn.org.uk/magazines/bulletin/2019/february/mental-health-nurses-day (Accessed: 14 March 2022).</a:t>
            </a:r>
          </a:p>
          <a:p>
            <a:r>
              <a:rPr lang="en-GB" sz="800" dirty="0">
                <a:ea typeface="+mn-lt"/>
                <a:cs typeface="+mn-lt"/>
              </a:rPr>
              <a:t> Salkind, N. (2004) </a:t>
            </a:r>
            <a:r>
              <a:rPr lang="en-GB" sz="800" i="1" dirty="0">
                <a:ea typeface="+mn-lt"/>
                <a:cs typeface="+mn-lt"/>
              </a:rPr>
              <a:t>An Introduction to Theories of Human</a:t>
            </a:r>
            <a:r>
              <a:rPr lang="en-GB" sz="800" dirty="0">
                <a:ea typeface="+mn-lt"/>
                <a:cs typeface="+mn-lt"/>
              </a:rPr>
              <a:t> </a:t>
            </a:r>
            <a:r>
              <a:rPr lang="en-GB" sz="800" i="1" dirty="0">
                <a:ea typeface="+mn-lt"/>
                <a:cs typeface="+mn-lt"/>
              </a:rPr>
              <a:t>Development</a:t>
            </a:r>
            <a:r>
              <a:rPr lang="en-GB" sz="800" dirty="0">
                <a:ea typeface="+mn-lt"/>
                <a:cs typeface="+mn-lt"/>
              </a:rPr>
              <a:t>, California; Sage Publications, Inc. </a:t>
            </a:r>
          </a:p>
          <a:p>
            <a:r>
              <a:rPr lang="en-GB" sz="800" dirty="0" err="1">
                <a:ea typeface="+mn-lt"/>
                <a:cs typeface="+mn-lt"/>
              </a:rPr>
              <a:t>Saarmar</a:t>
            </a:r>
            <a:r>
              <a:rPr lang="en-GB" sz="800" dirty="0">
                <a:ea typeface="+mn-lt"/>
                <a:cs typeface="+mn-lt"/>
              </a:rPr>
              <a:t>, D. (2018). </a:t>
            </a:r>
            <a:r>
              <a:rPr lang="en-GB" sz="800" i="1" dirty="0">
                <a:ea typeface="+mn-lt"/>
                <a:cs typeface="+mn-lt"/>
              </a:rPr>
              <a:t>The Story of Bertha Pappenheim – Anna O</a:t>
            </a:r>
            <a:r>
              <a:rPr lang="en-GB" sz="800" dirty="0">
                <a:ea typeface="+mn-lt"/>
                <a:cs typeface="+mn-lt"/>
              </a:rPr>
              <a:t>. Available at https://www.anumuseum.org.il/blog-items/story-bertha-pappenheim-anna-o/ [online] (Accessed 13 March 2022).  </a:t>
            </a:r>
          </a:p>
          <a:p>
            <a:r>
              <a:rPr lang="en-GB" sz="800" dirty="0">
                <a:ea typeface="+mn-lt"/>
                <a:cs typeface="+mn-lt"/>
              </a:rPr>
              <a:t>Scheck, S (2014) </a:t>
            </a:r>
            <a:r>
              <a:rPr lang="en-GB" sz="800" i="1" dirty="0">
                <a:ea typeface="+mn-lt"/>
                <a:cs typeface="+mn-lt"/>
              </a:rPr>
              <a:t>The Stages of Psychosocial Development According to Erik H. Erikson</a:t>
            </a:r>
            <a:r>
              <a:rPr lang="en-GB" sz="800" dirty="0">
                <a:ea typeface="+mn-lt"/>
                <a:cs typeface="+mn-lt"/>
              </a:rPr>
              <a:t>; MUNICH, GRIN Verlag  </a:t>
            </a:r>
          </a:p>
          <a:p>
            <a:r>
              <a:rPr lang="en-GB" sz="800" dirty="0" err="1">
                <a:ea typeface="+mn-lt"/>
                <a:cs typeface="+mn-lt"/>
              </a:rPr>
              <a:t>Singh,A</a:t>
            </a:r>
            <a:r>
              <a:rPr lang="en-GB" sz="800" dirty="0">
                <a:ea typeface="+mn-lt"/>
                <a:cs typeface="+mn-lt"/>
              </a:rPr>
              <a:t> (2002). The comprehensive history to psychology. Delhi; Motilal  </a:t>
            </a:r>
            <a:r>
              <a:rPr lang="en-GB" sz="800" dirty="0" err="1">
                <a:ea typeface="+mn-lt"/>
                <a:cs typeface="+mn-lt"/>
              </a:rPr>
              <a:t>Banarsidass</a:t>
            </a:r>
            <a:endParaRPr lang="en-GB" sz="800" dirty="0">
              <a:ea typeface="+mn-lt"/>
              <a:cs typeface="+mn-lt"/>
            </a:endParaRPr>
          </a:p>
          <a:p>
            <a:r>
              <a:rPr lang="en-GB" sz="800" dirty="0">
                <a:ea typeface="+mn-lt"/>
                <a:cs typeface="+mn-lt"/>
              </a:rPr>
              <a:t>Slater, A. (2017) </a:t>
            </a:r>
            <a:r>
              <a:rPr lang="en-GB" sz="800" i="1" dirty="0">
                <a:ea typeface="+mn-lt"/>
                <a:cs typeface="+mn-lt"/>
              </a:rPr>
              <a:t>An Introduction to Developmental Psychology, 3rd Edition;</a:t>
            </a:r>
            <a:r>
              <a:rPr lang="en-GB" sz="800" dirty="0">
                <a:ea typeface="+mn-lt"/>
                <a:cs typeface="+mn-lt"/>
              </a:rPr>
              <a:t> British Psychological Association, </a:t>
            </a:r>
            <a:r>
              <a:rPr lang="en-GB" sz="800" dirty="0" err="1">
                <a:ea typeface="+mn-lt"/>
                <a:cs typeface="+mn-lt"/>
              </a:rPr>
              <a:t>Oxford:Blackwell</a:t>
            </a:r>
            <a:r>
              <a:rPr lang="en-GB" sz="800" dirty="0">
                <a:ea typeface="+mn-lt"/>
                <a:cs typeface="+mn-lt"/>
              </a:rPr>
              <a:t>.  </a:t>
            </a:r>
          </a:p>
          <a:p>
            <a:r>
              <a:rPr lang="en-GB" sz="800" dirty="0">
                <a:ea typeface="+mn-lt"/>
                <a:cs typeface="+mn-lt"/>
              </a:rPr>
              <a:t>Smith D.L. (1999) The Unconscious. In: Freud’s Philosophy of the Unconscious. Studies in Cognitive Systems, vol 23. Springer, Dordrecht.  </a:t>
            </a:r>
          </a:p>
          <a:p>
            <a:r>
              <a:rPr lang="en-GB" sz="800" dirty="0">
                <a:ea typeface="+mn-lt"/>
                <a:cs typeface="+mn-lt"/>
              </a:rPr>
              <a:t>Stepney, P and ford, D. (2012) </a:t>
            </a:r>
            <a:r>
              <a:rPr lang="en-GB" sz="800" i="1" dirty="0">
                <a:ea typeface="+mn-lt"/>
                <a:cs typeface="+mn-lt"/>
              </a:rPr>
              <a:t>Social work models, methods and theories</a:t>
            </a:r>
            <a:r>
              <a:rPr lang="en-GB" sz="800" dirty="0">
                <a:ea typeface="+mn-lt"/>
                <a:cs typeface="+mn-lt"/>
              </a:rPr>
              <a:t>. Second edition.: A Framework for Practice. Dorset Russell House Publishing.  </a:t>
            </a:r>
          </a:p>
          <a:p>
            <a:r>
              <a:rPr lang="en-GB" sz="800" dirty="0">
                <a:ea typeface="+mn-lt"/>
                <a:cs typeface="+mn-lt"/>
              </a:rPr>
              <a:t>Theories of Personality (2022) </a:t>
            </a:r>
            <a:r>
              <a:rPr lang="en-GB" sz="800" i="1" dirty="0">
                <a:ea typeface="+mn-lt"/>
                <a:cs typeface="+mn-lt"/>
              </a:rPr>
              <a:t>Horney vs Freud: A diagram.</a:t>
            </a:r>
            <a:r>
              <a:rPr lang="en-GB" sz="800" dirty="0">
                <a:ea typeface="+mn-lt"/>
                <a:cs typeface="+mn-lt"/>
              </a:rPr>
              <a:t> Available at: http://gavsappsychpersonalitylandpatel.weebly.com/karen-horney.html [online] (Accessed 13 March 2022).  </a:t>
            </a:r>
          </a:p>
          <a:p>
            <a:r>
              <a:rPr lang="en-GB" sz="800" dirty="0">
                <a:ea typeface="+mn-lt"/>
                <a:cs typeface="+mn-lt"/>
              </a:rPr>
              <a:t>Watson, A. (2014) ‘Who Am I? The Self/Subject According to Psychoanalytic Theory,’ </a:t>
            </a:r>
            <a:r>
              <a:rPr lang="en-GB" sz="800" i="1" dirty="0">
                <a:ea typeface="+mn-lt"/>
                <a:cs typeface="+mn-lt"/>
              </a:rPr>
              <a:t>SAGE Open</a:t>
            </a:r>
            <a:r>
              <a:rPr lang="en-GB" sz="800" dirty="0">
                <a:ea typeface="+mn-lt"/>
                <a:cs typeface="+mn-lt"/>
              </a:rPr>
              <a:t>. [ONLINE ONLY] Available at: </a:t>
            </a:r>
            <a:r>
              <a:rPr lang="en-GB" sz="800" dirty="0" err="1">
                <a:ea typeface="+mn-lt"/>
                <a:cs typeface="+mn-lt"/>
              </a:rPr>
              <a:t>doi</a:t>
            </a:r>
            <a:r>
              <a:rPr lang="en-GB" sz="800" dirty="0">
                <a:ea typeface="+mn-lt"/>
                <a:cs typeface="+mn-lt"/>
              </a:rPr>
              <a:t>: </a:t>
            </a:r>
            <a:r>
              <a:rPr lang="en-GB" sz="800" u="sng" dirty="0">
                <a:ea typeface="+mn-lt"/>
                <a:cs typeface="+mn-lt"/>
              </a:rPr>
              <a:t>10.1177/2158244014545971</a:t>
            </a:r>
            <a:r>
              <a:rPr lang="en-GB" sz="800" dirty="0">
                <a:ea typeface="+mn-lt"/>
                <a:cs typeface="+mn-lt"/>
              </a:rPr>
              <a:t> (Accessed: 5 March 2022).  </a:t>
            </a:r>
          </a:p>
          <a:p>
            <a:r>
              <a:rPr lang="en-GB" sz="800" dirty="0">
                <a:ea typeface="+mn-lt"/>
                <a:cs typeface="+mn-lt"/>
              </a:rPr>
              <a:t>Wilson, S. (2009) The ego, the superego and the id,  </a:t>
            </a:r>
            <a:r>
              <a:rPr lang="en-GB" sz="800" i="1" dirty="0">
                <a:ea typeface="+mn-lt"/>
                <a:cs typeface="+mn-lt"/>
              </a:rPr>
              <a:t>The Guardian, </a:t>
            </a:r>
            <a:r>
              <a:rPr lang="en-GB" sz="800" dirty="0">
                <a:ea typeface="+mn-lt"/>
                <a:cs typeface="+mn-lt"/>
              </a:rPr>
              <a:t>7</a:t>
            </a:r>
            <a:r>
              <a:rPr lang="en-GB" sz="800" baseline="30000" dirty="0">
                <a:ea typeface="+mn-lt"/>
                <a:cs typeface="+mn-lt"/>
              </a:rPr>
              <a:t>th</a:t>
            </a:r>
            <a:r>
              <a:rPr lang="en-GB" sz="800" dirty="0">
                <a:ea typeface="+mn-lt"/>
                <a:cs typeface="+mn-lt"/>
              </a:rPr>
              <a:t> March. Available at: www.theguardian.com/lifeandstyle/2009/mar/07/ego-superego-id-sigmund-freud  (Accessed: 5 March 2022).  </a:t>
            </a:r>
          </a:p>
          <a:p>
            <a:r>
              <a:rPr lang="en-GB" sz="800" dirty="0">
                <a:ea typeface="+mn-lt"/>
                <a:cs typeface="+mn-lt"/>
              </a:rPr>
              <a:t>Woodward, K. (2015). </a:t>
            </a:r>
            <a:r>
              <a:rPr lang="en-GB" sz="800" i="1" dirty="0">
                <a:ea typeface="+mn-lt"/>
                <a:cs typeface="+mn-lt"/>
              </a:rPr>
              <a:t>Psychosocial Studies: An Introduction</a:t>
            </a:r>
            <a:r>
              <a:rPr lang="en-GB" sz="800" dirty="0">
                <a:ea typeface="+mn-lt"/>
                <a:cs typeface="+mn-lt"/>
              </a:rPr>
              <a:t>. Oxford, Routledge.  </a:t>
            </a:r>
          </a:p>
          <a:p>
            <a:endParaRPr lang="en-GB" sz="800">
              <a:ea typeface="+mn-lt"/>
              <a:cs typeface="+mn-lt"/>
            </a:endParaRPr>
          </a:p>
          <a:p>
            <a:endParaRPr lang="en-GB" sz="8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7132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087bbdb-b2e0-427c-a591-44c356400269">
      <UserInfo>
        <DisplayName>Donna Morgan</DisplayName>
        <AccountId>24</AccountId>
        <AccountType/>
      </UserInfo>
      <UserInfo>
        <DisplayName>Lorraine Lewis (2103078)</DisplayName>
        <AccountId>12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181AF36A088648B94A0D3D5D8ABD3B" ma:contentTypeVersion="6" ma:contentTypeDescription="Create a new document." ma:contentTypeScope="" ma:versionID="624c58f86bf023376563d3ff7dbb6037">
  <xsd:schema xmlns:xsd="http://www.w3.org/2001/XMLSchema" xmlns:xs="http://www.w3.org/2001/XMLSchema" xmlns:p="http://schemas.microsoft.com/office/2006/metadata/properties" xmlns:ns2="4c9d9f85-2581-457a-b162-7e5491a2c746" xmlns:ns3="d087bbdb-b2e0-427c-a591-44c356400269" targetNamespace="http://schemas.microsoft.com/office/2006/metadata/properties" ma:root="true" ma:fieldsID="7d561c2e6c79afcbe93b41d1b769ab63" ns2:_="" ns3:_="">
    <xsd:import namespace="4c9d9f85-2581-457a-b162-7e5491a2c746"/>
    <xsd:import namespace="d087bbdb-b2e0-427c-a591-44c35640026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c9d9f85-2581-457a-b162-7e5491a2c7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87bbdb-b2e0-427c-a591-44c35640026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D8651D-25A6-4252-AFCC-DAE1A7F689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D33FBA-C4C5-46D0-B92A-C0188D257436}">
  <ds:schemaRefs>
    <ds:schemaRef ds:uri="d087bbdb-b2e0-427c-a591-44c356400269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3622BFB8-B678-435B-AD55-93816D08B7F0}">
  <ds:schemaRefs>
    <ds:schemaRef ds:uri="4c9d9f85-2581-457a-b162-7e5491a2c746"/>
    <ds:schemaRef ds:uri="d087bbdb-b2e0-427c-a591-44c35640026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1988</Words>
  <Application>Microsoft Office PowerPoint</Application>
  <PresentationFormat>Widescreen</PresentationFormat>
  <Paragraphs>120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Freud's Psychosexual theory</vt:lpstr>
      <vt:lpstr>Main assumptions</vt:lpstr>
      <vt:lpstr>ID Ego and Superego  </vt:lpstr>
      <vt:lpstr>Iceberg theory and defense mechanisms</vt:lpstr>
      <vt:lpstr>Freud's Psychosexual Theory of Development</vt:lpstr>
      <vt:lpstr>Are you stuck on a development stage?</vt:lpstr>
      <vt:lpstr>Other Theorists include </vt:lpstr>
      <vt:lpstr>PowerPoint Presentation</vt:lpstr>
      <vt:lpstr>Adlers Birth order theory.</vt:lpstr>
      <vt:lpstr>PowerPoint Presentation</vt:lpstr>
      <vt:lpstr>Case study: Little Hans </vt:lpstr>
      <vt:lpstr>Nature Nurture</vt:lpstr>
      <vt:lpstr>In practice </vt:lpstr>
      <vt:lpstr>PowerPoint Presentation</vt:lpstr>
      <vt:lpstr>PowerPoint Presentation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Morgan</dc:creator>
  <cp:lastModifiedBy>Donna Morgan</cp:lastModifiedBy>
  <cp:revision>140</cp:revision>
  <dcterms:created xsi:type="dcterms:W3CDTF">2022-02-03T10:46:58Z</dcterms:created>
  <dcterms:modified xsi:type="dcterms:W3CDTF">2022-04-06T23:46:36Z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0x010100AD181AF36A088648B94A0D3D5D8ABD3B</vt:lpwstr>
  </property>
</Properties>
</file>