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258" r:id="rId4"/>
    <p:sldId id="259" r:id="rId5"/>
    <p:sldId id="260" r:id="rId6"/>
    <p:sldId id="263" r:id="rId7"/>
    <p:sldId id="261" r:id="rId8"/>
    <p:sldId id="262"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2" d="100"/>
          <a:sy n="92" d="100"/>
        </p:scale>
        <p:origin x="102"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CCB8D7-B479-40BA-83DE-BC1257E17E22}"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0F900704-090A-48BD-B081-E23716405AA3}">
      <dgm:prSet/>
      <dgm:spPr/>
      <dgm:t>
        <a:bodyPr/>
        <a:lstStyle/>
        <a:p>
          <a:pPr>
            <a:defRPr cap="all"/>
          </a:pPr>
          <a:r>
            <a:rPr lang="en-US" dirty="0"/>
            <a:t>Green Haven Florist is longstanding local boutique established by the owner who is Liam and Priya, with operations spanning it has been a decade based on a historic customer loyalty. </a:t>
          </a:r>
          <a:r>
            <a:rPr lang="en-US"/>
            <a:t>I</a:t>
          </a:r>
          <a:endParaRPr lang="en-US" dirty="0"/>
        </a:p>
      </dgm:t>
    </dgm:pt>
    <dgm:pt modelId="{8A349FE7-C8D6-4D3D-B464-CF890BC99800}" type="parTrans" cxnId="{A677938B-21D5-46EE-9D79-883774498E1B}">
      <dgm:prSet/>
      <dgm:spPr/>
      <dgm:t>
        <a:bodyPr/>
        <a:lstStyle/>
        <a:p>
          <a:endParaRPr lang="en-US"/>
        </a:p>
      </dgm:t>
    </dgm:pt>
    <dgm:pt modelId="{EAFE59D4-E49C-4CBB-8D68-D90B38B48645}" type="sibTrans" cxnId="{A677938B-21D5-46EE-9D79-883774498E1B}">
      <dgm:prSet/>
      <dgm:spPr/>
      <dgm:t>
        <a:bodyPr/>
        <a:lstStyle/>
        <a:p>
          <a:endParaRPr lang="en-US"/>
        </a:p>
      </dgm:t>
    </dgm:pt>
    <dgm:pt modelId="{8DC242BD-DC1A-46D6-B95A-50E637C87EF5}">
      <dgm:prSet/>
      <dgm:spPr/>
      <dgm:t>
        <a:bodyPr/>
        <a:lstStyle/>
        <a:p>
          <a:pPr>
            <a:defRPr cap="all"/>
          </a:pPr>
          <a:r>
            <a:rPr lang="en-US"/>
            <a:t>The custom floral arrangements bouquets, and designs for walkins corporate clients and events such as weddings </a:t>
          </a:r>
        </a:p>
      </dgm:t>
    </dgm:pt>
    <dgm:pt modelId="{8DF28111-6641-4705-91C8-A767FBED14D7}" type="parTrans" cxnId="{C8934C0B-7469-4D54-8B2A-9D54B1A4D9CA}">
      <dgm:prSet/>
      <dgm:spPr/>
      <dgm:t>
        <a:bodyPr/>
        <a:lstStyle/>
        <a:p>
          <a:endParaRPr lang="en-US"/>
        </a:p>
      </dgm:t>
    </dgm:pt>
    <dgm:pt modelId="{05F74387-4F4F-4E14-905A-51C03760AD73}" type="sibTrans" cxnId="{C8934C0B-7469-4D54-8B2A-9D54B1A4D9CA}">
      <dgm:prSet/>
      <dgm:spPr/>
      <dgm:t>
        <a:bodyPr/>
        <a:lstStyle/>
        <a:p>
          <a:endParaRPr lang="en-US"/>
        </a:p>
      </dgm:t>
    </dgm:pt>
    <dgm:pt modelId="{E0B42553-C004-4246-861F-A09708DF998F}">
      <dgm:prSet/>
      <dgm:spPr/>
      <dgm:t>
        <a:bodyPr/>
        <a:lstStyle/>
        <a:p>
          <a:pPr>
            <a:defRPr cap="all"/>
          </a:pPr>
          <a:r>
            <a:rPr lang="en-US"/>
            <a:t>The boutique is deeply rooted in the local high street area thriving on word of mouth refferrals, personal customer relationships, and an eco conscious. Many long term cusrtomers who used to be loyal now prefer the convenience and lower prices of large online flower retailers which offer the same day on delivery.</a:t>
          </a:r>
        </a:p>
      </dgm:t>
    </dgm:pt>
    <dgm:pt modelId="{F14BC084-4BE5-4B96-8FB4-E73149D7C088}" type="parTrans" cxnId="{2C78160F-E42B-4AB2-9DC7-DAED0F215C15}">
      <dgm:prSet/>
      <dgm:spPr/>
      <dgm:t>
        <a:bodyPr/>
        <a:lstStyle/>
        <a:p>
          <a:endParaRPr lang="en-US"/>
        </a:p>
      </dgm:t>
    </dgm:pt>
    <dgm:pt modelId="{541CD889-917D-44A1-B418-8C99C6D1386D}" type="sibTrans" cxnId="{2C78160F-E42B-4AB2-9DC7-DAED0F215C15}">
      <dgm:prSet/>
      <dgm:spPr/>
      <dgm:t>
        <a:bodyPr/>
        <a:lstStyle/>
        <a:p>
          <a:endParaRPr lang="en-US"/>
        </a:p>
      </dgm:t>
    </dgm:pt>
    <dgm:pt modelId="{3FAD40C6-BEC1-4A04-BA45-90A46F90BA95}" type="pres">
      <dgm:prSet presAssocID="{27CCB8D7-B479-40BA-83DE-BC1257E17E22}" presName="hierChild1" presStyleCnt="0">
        <dgm:presLayoutVars>
          <dgm:chPref val="1"/>
          <dgm:dir/>
          <dgm:animOne val="branch"/>
          <dgm:animLvl val="lvl"/>
          <dgm:resizeHandles/>
        </dgm:presLayoutVars>
      </dgm:prSet>
      <dgm:spPr/>
    </dgm:pt>
    <dgm:pt modelId="{1C8FE0D5-2075-4769-B97B-D7A2077CE6EE}" type="pres">
      <dgm:prSet presAssocID="{0F900704-090A-48BD-B081-E23716405AA3}" presName="hierRoot1" presStyleCnt="0"/>
      <dgm:spPr/>
    </dgm:pt>
    <dgm:pt modelId="{D2C522D4-CF0E-49F5-9C8D-039B37534CF9}" type="pres">
      <dgm:prSet presAssocID="{0F900704-090A-48BD-B081-E23716405AA3}" presName="composite" presStyleCnt="0"/>
      <dgm:spPr/>
    </dgm:pt>
    <dgm:pt modelId="{DAA3309B-FFF0-426A-B9CA-1188AD9760BF}" type="pres">
      <dgm:prSet presAssocID="{0F900704-090A-48BD-B081-E23716405AA3}" presName="background" presStyleLbl="node0" presStyleIdx="0" presStyleCnt="3"/>
      <dgm:spPr/>
    </dgm:pt>
    <dgm:pt modelId="{18981C5B-3343-4D4A-AB92-59C750040FF8}" type="pres">
      <dgm:prSet presAssocID="{0F900704-090A-48BD-B081-E23716405AA3}" presName="text" presStyleLbl="fgAcc0" presStyleIdx="0" presStyleCnt="3">
        <dgm:presLayoutVars>
          <dgm:chPref val="3"/>
        </dgm:presLayoutVars>
      </dgm:prSet>
      <dgm:spPr/>
    </dgm:pt>
    <dgm:pt modelId="{68B7B568-7BE6-40EF-83B5-CE82D8EE2722}" type="pres">
      <dgm:prSet presAssocID="{0F900704-090A-48BD-B081-E23716405AA3}" presName="hierChild2" presStyleCnt="0"/>
      <dgm:spPr/>
    </dgm:pt>
    <dgm:pt modelId="{1004B533-C86E-48C4-B310-2DC82EC405BB}" type="pres">
      <dgm:prSet presAssocID="{8DC242BD-DC1A-46D6-B95A-50E637C87EF5}" presName="hierRoot1" presStyleCnt="0"/>
      <dgm:spPr/>
    </dgm:pt>
    <dgm:pt modelId="{E041A285-49D8-42E8-9801-772ECB40439E}" type="pres">
      <dgm:prSet presAssocID="{8DC242BD-DC1A-46D6-B95A-50E637C87EF5}" presName="composite" presStyleCnt="0"/>
      <dgm:spPr/>
    </dgm:pt>
    <dgm:pt modelId="{C83B8BBB-2D40-46D1-95C1-0D7EB13FDF5B}" type="pres">
      <dgm:prSet presAssocID="{8DC242BD-DC1A-46D6-B95A-50E637C87EF5}" presName="background" presStyleLbl="node0" presStyleIdx="1" presStyleCnt="3"/>
      <dgm:spPr/>
    </dgm:pt>
    <dgm:pt modelId="{FDCA4A13-E044-4402-AAC1-1B16E28C3301}" type="pres">
      <dgm:prSet presAssocID="{8DC242BD-DC1A-46D6-B95A-50E637C87EF5}" presName="text" presStyleLbl="fgAcc0" presStyleIdx="1" presStyleCnt="3">
        <dgm:presLayoutVars>
          <dgm:chPref val="3"/>
        </dgm:presLayoutVars>
      </dgm:prSet>
      <dgm:spPr/>
    </dgm:pt>
    <dgm:pt modelId="{14CE3582-F0D5-4558-8161-21A2B183AA74}" type="pres">
      <dgm:prSet presAssocID="{8DC242BD-DC1A-46D6-B95A-50E637C87EF5}" presName="hierChild2" presStyleCnt="0"/>
      <dgm:spPr/>
    </dgm:pt>
    <dgm:pt modelId="{A6C2AE7F-1834-4055-B809-B7E6B534CA1C}" type="pres">
      <dgm:prSet presAssocID="{E0B42553-C004-4246-861F-A09708DF998F}" presName="hierRoot1" presStyleCnt="0"/>
      <dgm:spPr/>
    </dgm:pt>
    <dgm:pt modelId="{3E7B13A7-DF7C-4327-A4A7-6393C7F594AB}" type="pres">
      <dgm:prSet presAssocID="{E0B42553-C004-4246-861F-A09708DF998F}" presName="composite" presStyleCnt="0"/>
      <dgm:spPr/>
    </dgm:pt>
    <dgm:pt modelId="{B33FCBBC-77F2-4105-9EB9-59793C4EEE01}" type="pres">
      <dgm:prSet presAssocID="{E0B42553-C004-4246-861F-A09708DF998F}" presName="background" presStyleLbl="node0" presStyleIdx="2" presStyleCnt="3"/>
      <dgm:spPr/>
    </dgm:pt>
    <dgm:pt modelId="{A9B30E88-D5D3-4DD7-B276-2E3FD810FE5B}" type="pres">
      <dgm:prSet presAssocID="{E0B42553-C004-4246-861F-A09708DF998F}" presName="text" presStyleLbl="fgAcc0" presStyleIdx="2" presStyleCnt="3">
        <dgm:presLayoutVars>
          <dgm:chPref val="3"/>
        </dgm:presLayoutVars>
      </dgm:prSet>
      <dgm:spPr/>
    </dgm:pt>
    <dgm:pt modelId="{01CEC4F2-8809-4BE2-8F73-CBD7829F315D}" type="pres">
      <dgm:prSet presAssocID="{E0B42553-C004-4246-861F-A09708DF998F}" presName="hierChild2" presStyleCnt="0"/>
      <dgm:spPr/>
    </dgm:pt>
  </dgm:ptLst>
  <dgm:cxnLst>
    <dgm:cxn modelId="{EDBE2E02-AFFD-4E68-B938-A8C3EE73F059}" type="presOf" srcId="{0F900704-090A-48BD-B081-E23716405AA3}" destId="{18981C5B-3343-4D4A-AB92-59C750040FF8}" srcOrd="0" destOrd="0" presId="urn:microsoft.com/office/officeart/2005/8/layout/hierarchy1"/>
    <dgm:cxn modelId="{C8934C0B-7469-4D54-8B2A-9D54B1A4D9CA}" srcId="{27CCB8D7-B479-40BA-83DE-BC1257E17E22}" destId="{8DC242BD-DC1A-46D6-B95A-50E637C87EF5}" srcOrd="1" destOrd="0" parTransId="{8DF28111-6641-4705-91C8-A767FBED14D7}" sibTransId="{05F74387-4F4F-4E14-905A-51C03760AD73}"/>
    <dgm:cxn modelId="{2C78160F-E42B-4AB2-9DC7-DAED0F215C15}" srcId="{27CCB8D7-B479-40BA-83DE-BC1257E17E22}" destId="{E0B42553-C004-4246-861F-A09708DF998F}" srcOrd="2" destOrd="0" parTransId="{F14BC084-4BE5-4B96-8FB4-E73149D7C088}" sibTransId="{541CD889-917D-44A1-B418-8C99C6D1386D}"/>
    <dgm:cxn modelId="{DBEC1566-6A36-4969-8A0D-E47464F614BD}" type="presOf" srcId="{27CCB8D7-B479-40BA-83DE-BC1257E17E22}" destId="{3FAD40C6-BEC1-4A04-BA45-90A46F90BA95}" srcOrd="0" destOrd="0" presId="urn:microsoft.com/office/officeart/2005/8/layout/hierarchy1"/>
    <dgm:cxn modelId="{A677938B-21D5-46EE-9D79-883774498E1B}" srcId="{27CCB8D7-B479-40BA-83DE-BC1257E17E22}" destId="{0F900704-090A-48BD-B081-E23716405AA3}" srcOrd="0" destOrd="0" parTransId="{8A349FE7-C8D6-4D3D-B464-CF890BC99800}" sibTransId="{EAFE59D4-E49C-4CBB-8D68-D90B38B48645}"/>
    <dgm:cxn modelId="{05EA9FAD-ECA4-4D7C-86EF-090A3F39E074}" type="presOf" srcId="{E0B42553-C004-4246-861F-A09708DF998F}" destId="{A9B30E88-D5D3-4DD7-B276-2E3FD810FE5B}" srcOrd="0" destOrd="0" presId="urn:microsoft.com/office/officeart/2005/8/layout/hierarchy1"/>
    <dgm:cxn modelId="{AD8F20CE-AA8C-423C-9A0F-E534C68D0120}" type="presOf" srcId="{8DC242BD-DC1A-46D6-B95A-50E637C87EF5}" destId="{FDCA4A13-E044-4402-AAC1-1B16E28C3301}" srcOrd="0" destOrd="0" presId="urn:microsoft.com/office/officeart/2005/8/layout/hierarchy1"/>
    <dgm:cxn modelId="{3FAA394C-065C-4701-8019-81028F62E97A}" type="presParOf" srcId="{3FAD40C6-BEC1-4A04-BA45-90A46F90BA95}" destId="{1C8FE0D5-2075-4769-B97B-D7A2077CE6EE}" srcOrd="0" destOrd="0" presId="urn:microsoft.com/office/officeart/2005/8/layout/hierarchy1"/>
    <dgm:cxn modelId="{E15C085A-B95E-4E0F-9293-E388AF573DBF}" type="presParOf" srcId="{1C8FE0D5-2075-4769-B97B-D7A2077CE6EE}" destId="{D2C522D4-CF0E-49F5-9C8D-039B37534CF9}" srcOrd="0" destOrd="0" presId="urn:microsoft.com/office/officeart/2005/8/layout/hierarchy1"/>
    <dgm:cxn modelId="{FB57CE2A-4E8A-4E11-9F17-A885A81E9AC0}" type="presParOf" srcId="{D2C522D4-CF0E-49F5-9C8D-039B37534CF9}" destId="{DAA3309B-FFF0-426A-B9CA-1188AD9760BF}" srcOrd="0" destOrd="0" presId="urn:microsoft.com/office/officeart/2005/8/layout/hierarchy1"/>
    <dgm:cxn modelId="{2EB891AA-9406-4CEE-BE55-5D255345C1DC}" type="presParOf" srcId="{D2C522D4-CF0E-49F5-9C8D-039B37534CF9}" destId="{18981C5B-3343-4D4A-AB92-59C750040FF8}" srcOrd="1" destOrd="0" presId="urn:microsoft.com/office/officeart/2005/8/layout/hierarchy1"/>
    <dgm:cxn modelId="{F1B205B7-6945-4E92-83F0-789AB7E4925D}" type="presParOf" srcId="{1C8FE0D5-2075-4769-B97B-D7A2077CE6EE}" destId="{68B7B568-7BE6-40EF-83B5-CE82D8EE2722}" srcOrd="1" destOrd="0" presId="urn:microsoft.com/office/officeart/2005/8/layout/hierarchy1"/>
    <dgm:cxn modelId="{50C56349-B83F-4D92-8062-801461588778}" type="presParOf" srcId="{3FAD40C6-BEC1-4A04-BA45-90A46F90BA95}" destId="{1004B533-C86E-48C4-B310-2DC82EC405BB}" srcOrd="1" destOrd="0" presId="urn:microsoft.com/office/officeart/2005/8/layout/hierarchy1"/>
    <dgm:cxn modelId="{AAB66F48-F3FC-44A5-B550-782079739F28}" type="presParOf" srcId="{1004B533-C86E-48C4-B310-2DC82EC405BB}" destId="{E041A285-49D8-42E8-9801-772ECB40439E}" srcOrd="0" destOrd="0" presId="urn:microsoft.com/office/officeart/2005/8/layout/hierarchy1"/>
    <dgm:cxn modelId="{985F9F42-6DB4-41B9-8254-8C389E0E8F17}" type="presParOf" srcId="{E041A285-49D8-42E8-9801-772ECB40439E}" destId="{C83B8BBB-2D40-46D1-95C1-0D7EB13FDF5B}" srcOrd="0" destOrd="0" presId="urn:microsoft.com/office/officeart/2005/8/layout/hierarchy1"/>
    <dgm:cxn modelId="{A814CF18-44E9-42C9-9AEB-F305D35E3D94}" type="presParOf" srcId="{E041A285-49D8-42E8-9801-772ECB40439E}" destId="{FDCA4A13-E044-4402-AAC1-1B16E28C3301}" srcOrd="1" destOrd="0" presId="urn:microsoft.com/office/officeart/2005/8/layout/hierarchy1"/>
    <dgm:cxn modelId="{6ECBD34E-FC2A-4BF1-99FB-2F86EA917604}" type="presParOf" srcId="{1004B533-C86E-48C4-B310-2DC82EC405BB}" destId="{14CE3582-F0D5-4558-8161-21A2B183AA74}" srcOrd="1" destOrd="0" presId="urn:microsoft.com/office/officeart/2005/8/layout/hierarchy1"/>
    <dgm:cxn modelId="{37A89268-C557-4848-9E97-007485F2C452}" type="presParOf" srcId="{3FAD40C6-BEC1-4A04-BA45-90A46F90BA95}" destId="{A6C2AE7F-1834-4055-B809-B7E6B534CA1C}" srcOrd="2" destOrd="0" presId="urn:microsoft.com/office/officeart/2005/8/layout/hierarchy1"/>
    <dgm:cxn modelId="{52C5D217-6B2C-4D98-BA95-CA9C180EC942}" type="presParOf" srcId="{A6C2AE7F-1834-4055-B809-B7E6B534CA1C}" destId="{3E7B13A7-DF7C-4327-A4A7-6393C7F594AB}" srcOrd="0" destOrd="0" presId="urn:microsoft.com/office/officeart/2005/8/layout/hierarchy1"/>
    <dgm:cxn modelId="{9D2C2B74-4173-47E1-84C8-6D1866081846}" type="presParOf" srcId="{3E7B13A7-DF7C-4327-A4A7-6393C7F594AB}" destId="{B33FCBBC-77F2-4105-9EB9-59793C4EEE01}" srcOrd="0" destOrd="0" presId="urn:microsoft.com/office/officeart/2005/8/layout/hierarchy1"/>
    <dgm:cxn modelId="{8826F6D3-B40E-4D15-BE59-2064627EA47E}" type="presParOf" srcId="{3E7B13A7-DF7C-4327-A4A7-6393C7F594AB}" destId="{A9B30E88-D5D3-4DD7-B276-2E3FD810FE5B}" srcOrd="1" destOrd="0" presId="urn:microsoft.com/office/officeart/2005/8/layout/hierarchy1"/>
    <dgm:cxn modelId="{3DA4C878-CCAA-404F-B403-EA19862A0719}" type="presParOf" srcId="{A6C2AE7F-1834-4055-B809-B7E6B534CA1C}" destId="{01CEC4F2-8809-4BE2-8F73-CBD7829F315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9AC75A-C905-4072-BC8D-307886632D79}"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2509AAA-833C-4E1D-8509-C02BE13267C2}">
      <dgm:prSet/>
      <dgm:spPr/>
      <dgm:t>
        <a:bodyPr/>
        <a:lstStyle/>
        <a:p>
          <a:r>
            <a:rPr lang="en-US"/>
            <a:t>Technology: Outdated website competitors now uses social media such as Instagram.</a:t>
          </a:r>
        </a:p>
      </dgm:t>
    </dgm:pt>
    <dgm:pt modelId="{5463585A-B853-4D2D-B164-8F4D433D83DF}" type="parTrans" cxnId="{4F25EBD0-F538-4363-BFB4-3507541F2D58}">
      <dgm:prSet/>
      <dgm:spPr/>
      <dgm:t>
        <a:bodyPr/>
        <a:lstStyle/>
        <a:p>
          <a:endParaRPr lang="en-US"/>
        </a:p>
      </dgm:t>
    </dgm:pt>
    <dgm:pt modelId="{7B1C84D8-B72E-4A9F-8DAE-8E2E43A0A6B6}" type="sibTrans" cxnId="{4F25EBD0-F538-4363-BFB4-3507541F2D58}">
      <dgm:prSet/>
      <dgm:spPr/>
      <dgm:t>
        <a:bodyPr/>
        <a:lstStyle/>
        <a:p>
          <a:endParaRPr lang="en-US"/>
        </a:p>
      </dgm:t>
    </dgm:pt>
    <dgm:pt modelId="{3B337A82-807B-4859-81EF-003EE8CE5BA6}">
      <dgm:prSet/>
      <dgm:spPr/>
      <dgm:t>
        <a:bodyPr/>
        <a:lstStyle/>
        <a:p>
          <a:r>
            <a:rPr lang="en-US"/>
            <a:t>Legal: Deliver/Data compliance adds cost no major barriers.</a:t>
          </a:r>
        </a:p>
      </dgm:t>
    </dgm:pt>
    <dgm:pt modelId="{6114CA29-6BC7-45E4-B480-2B4F17FB0A8B}" type="parTrans" cxnId="{6B920AF8-E3B1-4A9F-939B-326AFB1DA46D}">
      <dgm:prSet/>
      <dgm:spPr/>
      <dgm:t>
        <a:bodyPr/>
        <a:lstStyle/>
        <a:p>
          <a:endParaRPr lang="en-US"/>
        </a:p>
      </dgm:t>
    </dgm:pt>
    <dgm:pt modelId="{E38E80E2-80CB-4479-93ED-F90A0851EF17}" type="sibTrans" cxnId="{6B920AF8-E3B1-4A9F-939B-326AFB1DA46D}">
      <dgm:prSet/>
      <dgm:spPr/>
      <dgm:t>
        <a:bodyPr/>
        <a:lstStyle/>
        <a:p>
          <a:endParaRPr lang="en-US"/>
        </a:p>
      </dgm:t>
    </dgm:pt>
    <dgm:pt modelId="{8469A885-5247-4668-9C41-F43DA92BC0B8}">
      <dgm:prSet/>
      <dgm:spPr/>
      <dgm:t>
        <a:bodyPr/>
        <a:lstStyle/>
        <a:p>
          <a:r>
            <a:rPr lang="en-US"/>
            <a:t>Environment: The boutique product is costly but align with rising green demand.</a:t>
          </a:r>
        </a:p>
      </dgm:t>
    </dgm:pt>
    <dgm:pt modelId="{7474821C-B2C5-4F4E-9C25-658CAA30141C}" type="parTrans" cxnId="{D785F16D-7ADD-423C-BD32-E55894AE6B3C}">
      <dgm:prSet/>
      <dgm:spPr/>
      <dgm:t>
        <a:bodyPr/>
        <a:lstStyle/>
        <a:p>
          <a:endParaRPr lang="en-US"/>
        </a:p>
      </dgm:t>
    </dgm:pt>
    <dgm:pt modelId="{58923B3C-147A-41E1-9DA6-6F75049F93B8}" type="sibTrans" cxnId="{D785F16D-7ADD-423C-BD32-E55894AE6B3C}">
      <dgm:prSet/>
      <dgm:spPr/>
      <dgm:t>
        <a:bodyPr/>
        <a:lstStyle/>
        <a:p>
          <a:endParaRPr lang="en-US"/>
        </a:p>
      </dgm:t>
    </dgm:pt>
    <dgm:pt modelId="{E3C57AFE-7CEE-4CB5-AFB8-FB9FD782FA36}" type="pres">
      <dgm:prSet presAssocID="{BB9AC75A-C905-4072-BC8D-307886632D79}" presName="vert0" presStyleCnt="0">
        <dgm:presLayoutVars>
          <dgm:dir/>
          <dgm:animOne val="branch"/>
          <dgm:animLvl val="lvl"/>
        </dgm:presLayoutVars>
      </dgm:prSet>
      <dgm:spPr/>
    </dgm:pt>
    <dgm:pt modelId="{B4B54C75-C8C5-442F-A9FA-4A08D46E5875}" type="pres">
      <dgm:prSet presAssocID="{42509AAA-833C-4E1D-8509-C02BE13267C2}" presName="thickLine" presStyleLbl="alignNode1" presStyleIdx="0" presStyleCnt="3"/>
      <dgm:spPr/>
    </dgm:pt>
    <dgm:pt modelId="{B1FA08B8-8C18-4BDA-8E59-85C601C10770}" type="pres">
      <dgm:prSet presAssocID="{42509AAA-833C-4E1D-8509-C02BE13267C2}" presName="horz1" presStyleCnt="0"/>
      <dgm:spPr/>
    </dgm:pt>
    <dgm:pt modelId="{71F63DEC-8DD9-4DF2-B862-B7F06A0D1094}" type="pres">
      <dgm:prSet presAssocID="{42509AAA-833C-4E1D-8509-C02BE13267C2}" presName="tx1" presStyleLbl="revTx" presStyleIdx="0" presStyleCnt="3"/>
      <dgm:spPr/>
    </dgm:pt>
    <dgm:pt modelId="{577B1B96-F79B-463B-80B0-0A36F32B68D3}" type="pres">
      <dgm:prSet presAssocID="{42509AAA-833C-4E1D-8509-C02BE13267C2}" presName="vert1" presStyleCnt="0"/>
      <dgm:spPr/>
    </dgm:pt>
    <dgm:pt modelId="{5E64CC8B-58F2-421B-B335-F242CB0C2304}" type="pres">
      <dgm:prSet presAssocID="{3B337A82-807B-4859-81EF-003EE8CE5BA6}" presName="thickLine" presStyleLbl="alignNode1" presStyleIdx="1" presStyleCnt="3"/>
      <dgm:spPr/>
    </dgm:pt>
    <dgm:pt modelId="{05B0048C-5522-4B1A-871B-6844499CB0D0}" type="pres">
      <dgm:prSet presAssocID="{3B337A82-807B-4859-81EF-003EE8CE5BA6}" presName="horz1" presStyleCnt="0"/>
      <dgm:spPr/>
    </dgm:pt>
    <dgm:pt modelId="{33629570-3773-497B-B6C7-4C77E84538E3}" type="pres">
      <dgm:prSet presAssocID="{3B337A82-807B-4859-81EF-003EE8CE5BA6}" presName="tx1" presStyleLbl="revTx" presStyleIdx="1" presStyleCnt="3"/>
      <dgm:spPr/>
    </dgm:pt>
    <dgm:pt modelId="{FF30B851-C8E4-4F04-A8B2-72B788A11545}" type="pres">
      <dgm:prSet presAssocID="{3B337A82-807B-4859-81EF-003EE8CE5BA6}" presName="vert1" presStyleCnt="0"/>
      <dgm:spPr/>
    </dgm:pt>
    <dgm:pt modelId="{3A2825BC-825D-45B9-9953-1B70EEB0C43A}" type="pres">
      <dgm:prSet presAssocID="{8469A885-5247-4668-9C41-F43DA92BC0B8}" presName="thickLine" presStyleLbl="alignNode1" presStyleIdx="2" presStyleCnt="3"/>
      <dgm:spPr/>
    </dgm:pt>
    <dgm:pt modelId="{899C0D61-849B-4645-8914-BC826C51DE9C}" type="pres">
      <dgm:prSet presAssocID="{8469A885-5247-4668-9C41-F43DA92BC0B8}" presName="horz1" presStyleCnt="0"/>
      <dgm:spPr/>
    </dgm:pt>
    <dgm:pt modelId="{4B7EC218-3C5B-487F-9DA5-6B3AFA6DCD99}" type="pres">
      <dgm:prSet presAssocID="{8469A885-5247-4668-9C41-F43DA92BC0B8}" presName="tx1" presStyleLbl="revTx" presStyleIdx="2" presStyleCnt="3"/>
      <dgm:spPr/>
    </dgm:pt>
    <dgm:pt modelId="{62DDCAFE-F44C-4032-AC74-C5622B87395A}" type="pres">
      <dgm:prSet presAssocID="{8469A885-5247-4668-9C41-F43DA92BC0B8}" presName="vert1" presStyleCnt="0"/>
      <dgm:spPr/>
    </dgm:pt>
  </dgm:ptLst>
  <dgm:cxnLst>
    <dgm:cxn modelId="{D785F16D-7ADD-423C-BD32-E55894AE6B3C}" srcId="{BB9AC75A-C905-4072-BC8D-307886632D79}" destId="{8469A885-5247-4668-9C41-F43DA92BC0B8}" srcOrd="2" destOrd="0" parTransId="{7474821C-B2C5-4F4E-9C25-658CAA30141C}" sibTransId="{58923B3C-147A-41E1-9DA6-6F75049F93B8}"/>
    <dgm:cxn modelId="{615B8F94-FE14-49CA-B735-4542B8052DBC}" type="presOf" srcId="{BB9AC75A-C905-4072-BC8D-307886632D79}" destId="{E3C57AFE-7CEE-4CB5-AFB8-FB9FD782FA36}" srcOrd="0" destOrd="0" presId="urn:microsoft.com/office/officeart/2008/layout/LinedList"/>
    <dgm:cxn modelId="{BDCEF0A0-70D4-4498-9FFE-2175B2100C1B}" type="presOf" srcId="{8469A885-5247-4668-9C41-F43DA92BC0B8}" destId="{4B7EC218-3C5B-487F-9DA5-6B3AFA6DCD99}" srcOrd="0" destOrd="0" presId="urn:microsoft.com/office/officeart/2008/layout/LinedList"/>
    <dgm:cxn modelId="{B40E7DB9-6A20-400B-8703-99398A24CEB6}" type="presOf" srcId="{3B337A82-807B-4859-81EF-003EE8CE5BA6}" destId="{33629570-3773-497B-B6C7-4C77E84538E3}" srcOrd="0" destOrd="0" presId="urn:microsoft.com/office/officeart/2008/layout/LinedList"/>
    <dgm:cxn modelId="{4F25EBD0-F538-4363-BFB4-3507541F2D58}" srcId="{BB9AC75A-C905-4072-BC8D-307886632D79}" destId="{42509AAA-833C-4E1D-8509-C02BE13267C2}" srcOrd="0" destOrd="0" parTransId="{5463585A-B853-4D2D-B164-8F4D433D83DF}" sibTransId="{7B1C84D8-B72E-4A9F-8DAE-8E2E43A0A6B6}"/>
    <dgm:cxn modelId="{DB0B64E5-66B2-4776-96B5-D4F2DD91DC83}" type="presOf" srcId="{42509AAA-833C-4E1D-8509-C02BE13267C2}" destId="{71F63DEC-8DD9-4DF2-B862-B7F06A0D1094}" srcOrd="0" destOrd="0" presId="urn:microsoft.com/office/officeart/2008/layout/LinedList"/>
    <dgm:cxn modelId="{6B920AF8-E3B1-4A9F-939B-326AFB1DA46D}" srcId="{BB9AC75A-C905-4072-BC8D-307886632D79}" destId="{3B337A82-807B-4859-81EF-003EE8CE5BA6}" srcOrd="1" destOrd="0" parTransId="{6114CA29-6BC7-45E4-B480-2B4F17FB0A8B}" sibTransId="{E38E80E2-80CB-4479-93ED-F90A0851EF17}"/>
    <dgm:cxn modelId="{31CB84EF-7392-4490-9566-50EA9EEA57D7}" type="presParOf" srcId="{E3C57AFE-7CEE-4CB5-AFB8-FB9FD782FA36}" destId="{B4B54C75-C8C5-442F-A9FA-4A08D46E5875}" srcOrd="0" destOrd="0" presId="urn:microsoft.com/office/officeart/2008/layout/LinedList"/>
    <dgm:cxn modelId="{04938DBD-3C80-4A67-A571-8D24EDE4BDB1}" type="presParOf" srcId="{E3C57AFE-7CEE-4CB5-AFB8-FB9FD782FA36}" destId="{B1FA08B8-8C18-4BDA-8E59-85C601C10770}" srcOrd="1" destOrd="0" presId="urn:microsoft.com/office/officeart/2008/layout/LinedList"/>
    <dgm:cxn modelId="{F3761BE0-0290-491F-8618-9A47F9FAC6F6}" type="presParOf" srcId="{B1FA08B8-8C18-4BDA-8E59-85C601C10770}" destId="{71F63DEC-8DD9-4DF2-B862-B7F06A0D1094}" srcOrd="0" destOrd="0" presId="urn:microsoft.com/office/officeart/2008/layout/LinedList"/>
    <dgm:cxn modelId="{61A0088F-ED30-44F7-ABC5-2D44A0321A92}" type="presParOf" srcId="{B1FA08B8-8C18-4BDA-8E59-85C601C10770}" destId="{577B1B96-F79B-463B-80B0-0A36F32B68D3}" srcOrd="1" destOrd="0" presId="urn:microsoft.com/office/officeart/2008/layout/LinedList"/>
    <dgm:cxn modelId="{1C5521F6-EFB4-443F-B434-3F8D1024C6AF}" type="presParOf" srcId="{E3C57AFE-7CEE-4CB5-AFB8-FB9FD782FA36}" destId="{5E64CC8B-58F2-421B-B335-F242CB0C2304}" srcOrd="2" destOrd="0" presId="urn:microsoft.com/office/officeart/2008/layout/LinedList"/>
    <dgm:cxn modelId="{A41B7DB3-89E7-4F4D-9E35-7E3DA740481F}" type="presParOf" srcId="{E3C57AFE-7CEE-4CB5-AFB8-FB9FD782FA36}" destId="{05B0048C-5522-4B1A-871B-6844499CB0D0}" srcOrd="3" destOrd="0" presId="urn:microsoft.com/office/officeart/2008/layout/LinedList"/>
    <dgm:cxn modelId="{E0F71401-60E3-4FF5-AEAA-2671B953AACE}" type="presParOf" srcId="{05B0048C-5522-4B1A-871B-6844499CB0D0}" destId="{33629570-3773-497B-B6C7-4C77E84538E3}" srcOrd="0" destOrd="0" presId="urn:microsoft.com/office/officeart/2008/layout/LinedList"/>
    <dgm:cxn modelId="{37332C37-22DC-489B-B753-D681543CB69B}" type="presParOf" srcId="{05B0048C-5522-4B1A-871B-6844499CB0D0}" destId="{FF30B851-C8E4-4F04-A8B2-72B788A11545}" srcOrd="1" destOrd="0" presId="urn:microsoft.com/office/officeart/2008/layout/LinedList"/>
    <dgm:cxn modelId="{5EB3B430-6BF0-4B50-92B0-AD6211E42B3C}" type="presParOf" srcId="{E3C57AFE-7CEE-4CB5-AFB8-FB9FD782FA36}" destId="{3A2825BC-825D-45B9-9953-1B70EEB0C43A}" srcOrd="4" destOrd="0" presId="urn:microsoft.com/office/officeart/2008/layout/LinedList"/>
    <dgm:cxn modelId="{852D32C9-F636-45FF-9340-92762A6A81B9}" type="presParOf" srcId="{E3C57AFE-7CEE-4CB5-AFB8-FB9FD782FA36}" destId="{899C0D61-849B-4645-8914-BC826C51DE9C}" srcOrd="5" destOrd="0" presId="urn:microsoft.com/office/officeart/2008/layout/LinedList"/>
    <dgm:cxn modelId="{1603CC39-8048-4C5E-B61C-22253031CC1E}" type="presParOf" srcId="{899C0D61-849B-4645-8914-BC826C51DE9C}" destId="{4B7EC218-3C5B-487F-9DA5-6B3AFA6DCD99}" srcOrd="0" destOrd="0" presId="urn:microsoft.com/office/officeart/2008/layout/LinedList"/>
    <dgm:cxn modelId="{31F31628-06E7-42C2-A170-037796F5A75E}" type="presParOf" srcId="{899C0D61-849B-4645-8914-BC826C51DE9C}" destId="{62DDCAFE-F44C-4032-AC74-C5622B87395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B5E341-1A4A-4168-AF24-9F3946DCE03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7E3D1C5-DCA3-4C4F-AF42-74A7545EE54C}">
      <dgm:prSet/>
      <dgm:spPr/>
      <dgm:t>
        <a:bodyPr/>
        <a:lstStyle/>
        <a:p>
          <a:r>
            <a:rPr lang="en-US"/>
            <a:t>Political: Stable but e commerce incentives favor online rivals as Priya Patel and Liam faces online competition. - Lobby for local small business grants</a:t>
          </a:r>
        </a:p>
      </dgm:t>
    </dgm:pt>
    <dgm:pt modelId="{AACAA1AA-E143-4E4F-8933-406B01526481}" type="parTrans" cxnId="{3CAAAD01-F5DE-42B0-A36C-66A8A53A2C88}">
      <dgm:prSet/>
      <dgm:spPr/>
      <dgm:t>
        <a:bodyPr/>
        <a:lstStyle/>
        <a:p>
          <a:endParaRPr lang="en-US"/>
        </a:p>
      </dgm:t>
    </dgm:pt>
    <dgm:pt modelId="{8A616490-C29C-488C-8E38-9074B5CE1285}" type="sibTrans" cxnId="{3CAAAD01-F5DE-42B0-A36C-66A8A53A2C88}">
      <dgm:prSet/>
      <dgm:spPr/>
      <dgm:t>
        <a:bodyPr/>
        <a:lstStyle/>
        <a:p>
          <a:endParaRPr lang="en-US"/>
        </a:p>
      </dgm:t>
    </dgm:pt>
    <dgm:pt modelId="{7598F134-DAA2-40EF-84AE-3B7E567F7817}">
      <dgm:prSet/>
      <dgm:spPr/>
      <dgm:t>
        <a:bodyPr/>
        <a:lstStyle/>
        <a:p>
          <a:r>
            <a:rPr lang="en-US" dirty="0"/>
            <a:t>Customers to join retails association for policy influence.</a:t>
          </a:r>
        </a:p>
      </dgm:t>
    </dgm:pt>
    <dgm:pt modelId="{852BA6A4-285D-4438-9F68-48712AA927F1}" type="parTrans" cxnId="{976B3DCF-01CA-4DA8-AA57-8528774DD18A}">
      <dgm:prSet/>
      <dgm:spPr/>
      <dgm:t>
        <a:bodyPr/>
        <a:lstStyle/>
        <a:p>
          <a:endParaRPr lang="en-US"/>
        </a:p>
      </dgm:t>
    </dgm:pt>
    <dgm:pt modelId="{BFB0763C-8CEB-4C45-B853-D216C3F74B80}" type="sibTrans" cxnId="{976B3DCF-01CA-4DA8-AA57-8528774DD18A}">
      <dgm:prSet/>
      <dgm:spPr/>
      <dgm:t>
        <a:bodyPr/>
        <a:lstStyle/>
        <a:p>
          <a:endParaRPr lang="en-US"/>
        </a:p>
      </dgm:t>
    </dgm:pt>
    <dgm:pt modelId="{3FB81280-0966-4BA4-8B65-3774A00D3443}">
      <dgm:prSet/>
      <dgm:spPr/>
      <dgm:t>
        <a:bodyPr/>
        <a:lstStyle/>
        <a:p>
          <a:r>
            <a:rPr lang="en-US"/>
            <a:t>Economic: Inflation flower cost 15 20% tight customer spending. - Bulk buy local flowers to cut import costs. Or offer tiered pricing such as discount to customers. </a:t>
          </a:r>
        </a:p>
      </dgm:t>
    </dgm:pt>
    <dgm:pt modelId="{CEF27E0E-D8D1-4E32-AD87-4B5FE27973BF}" type="parTrans" cxnId="{DCC5A74F-C368-4333-B8A7-306E28C70AA4}">
      <dgm:prSet/>
      <dgm:spPr/>
      <dgm:t>
        <a:bodyPr/>
        <a:lstStyle/>
        <a:p>
          <a:endParaRPr lang="en-US"/>
        </a:p>
      </dgm:t>
    </dgm:pt>
    <dgm:pt modelId="{D2A9242D-C72F-4927-BDF9-435BE88AE559}" type="sibTrans" cxnId="{DCC5A74F-C368-4333-B8A7-306E28C70AA4}">
      <dgm:prSet/>
      <dgm:spPr/>
      <dgm:t>
        <a:bodyPr/>
        <a:lstStyle/>
        <a:p>
          <a:endParaRPr lang="en-US"/>
        </a:p>
      </dgm:t>
    </dgm:pt>
    <dgm:pt modelId="{5B266686-C0E4-4654-95F8-9A79C3F66571}">
      <dgm:prSet/>
      <dgm:spPr/>
      <dgm:t>
        <a:bodyPr/>
        <a:lstStyle/>
        <a:p>
          <a:r>
            <a:rPr lang="en-US"/>
            <a:t>Social: Shift to online convenience, demand for sustainable, local blooms.</a:t>
          </a:r>
        </a:p>
      </dgm:t>
    </dgm:pt>
    <dgm:pt modelId="{97DCACEE-9F8C-49D8-A739-6DCED3C7E9F8}" type="parTrans" cxnId="{D3722F27-F87D-44AE-8C80-81C96224A00A}">
      <dgm:prSet/>
      <dgm:spPr/>
      <dgm:t>
        <a:bodyPr/>
        <a:lstStyle/>
        <a:p>
          <a:endParaRPr lang="en-US"/>
        </a:p>
      </dgm:t>
    </dgm:pt>
    <dgm:pt modelId="{E5A86AAE-E47A-4CF1-BA0A-DEC10AC3C564}" type="sibTrans" cxnId="{D3722F27-F87D-44AE-8C80-81C96224A00A}">
      <dgm:prSet/>
      <dgm:spPr/>
      <dgm:t>
        <a:bodyPr/>
        <a:lstStyle/>
        <a:p>
          <a:endParaRPr lang="en-US"/>
        </a:p>
      </dgm:t>
    </dgm:pt>
    <dgm:pt modelId="{0F53FD58-4669-4815-AE86-4CE7D9123DD1}" type="pres">
      <dgm:prSet presAssocID="{48B5E341-1A4A-4168-AF24-9F3946DCE037}" presName="root" presStyleCnt="0">
        <dgm:presLayoutVars>
          <dgm:dir/>
          <dgm:resizeHandles val="exact"/>
        </dgm:presLayoutVars>
      </dgm:prSet>
      <dgm:spPr/>
    </dgm:pt>
    <dgm:pt modelId="{92235531-57BE-4EA5-BA1B-8EED01DEDC15}" type="pres">
      <dgm:prSet presAssocID="{07E3D1C5-DCA3-4C4F-AF42-74A7545EE54C}" presName="compNode" presStyleCnt="0"/>
      <dgm:spPr/>
    </dgm:pt>
    <dgm:pt modelId="{F58EF1E3-D294-4CDC-9968-0781555980DC}" type="pres">
      <dgm:prSet presAssocID="{07E3D1C5-DCA3-4C4F-AF42-74A7545EE54C}" presName="bgRect" presStyleLbl="bgShp" presStyleIdx="0" presStyleCnt="4"/>
      <dgm:spPr/>
    </dgm:pt>
    <dgm:pt modelId="{313B6A96-BEB7-4DDE-89D4-4D8594CECFF6}" type="pres">
      <dgm:prSet presAssocID="{07E3D1C5-DCA3-4C4F-AF42-74A7545EE54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B3ECE8E1-5A0B-4B47-9DAC-3E835A11273F}" type="pres">
      <dgm:prSet presAssocID="{07E3D1C5-DCA3-4C4F-AF42-74A7545EE54C}" presName="spaceRect" presStyleCnt="0"/>
      <dgm:spPr/>
    </dgm:pt>
    <dgm:pt modelId="{43CB5C0C-84B5-4ABD-A221-082250012CF6}" type="pres">
      <dgm:prSet presAssocID="{07E3D1C5-DCA3-4C4F-AF42-74A7545EE54C}" presName="parTx" presStyleLbl="revTx" presStyleIdx="0" presStyleCnt="4">
        <dgm:presLayoutVars>
          <dgm:chMax val="0"/>
          <dgm:chPref val="0"/>
        </dgm:presLayoutVars>
      </dgm:prSet>
      <dgm:spPr/>
    </dgm:pt>
    <dgm:pt modelId="{7D0E89CA-897D-4D98-9E0C-E0F629C43C6B}" type="pres">
      <dgm:prSet presAssocID="{8A616490-C29C-488C-8E38-9074B5CE1285}" presName="sibTrans" presStyleCnt="0"/>
      <dgm:spPr/>
    </dgm:pt>
    <dgm:pt modelId="{35734A7A-1C34-43D6-8756-5B60589975DC}" type="pres">
      <dgm:prSet presAssocID="{7598F134-DAA2-40EF-84AE-3B7E567F7817}" presName="compNode" presStyleCnt="0"/>
      <dgm:spPr/>
    </dgm:pt>
    <dgm:pt modelId="{3B3A5925-8DD5-4099-8875-443D8954276B}" type="pres">
      <dgm:prSet presAssocID="{7598F134-DAA2-40EF-84AE-3B7E567F7817}" presName="bgRect" presStyleLbl="bgShp" presStyleIdx="1" presStyleCnt="4"/>
      <dgm:spPr/>
    </dgm:pt>
    <dgm:pt modelId="{CE0E57C5-6484-487F-AF80-9CC10577C559}" type="pres">
      <dgm:prSet presAssocID="{7598F134-DAA2-40EF-84AE-3B7E567F781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ting"/>
        </a:ext>
      </dgm:extLst>
    </dgm:pt>
    <dgm:pt modelId="{05C676B2-6128-4439-BA24-FCA6EA0C23FC}" type="pres">
      <dgm:prSet presAssocID="{7598F134-DAA2-40EF-84AE-3B7E567F7817}" presName="spaceRect" presStyleCnt="0"/>
      <dgm:spPr/>
    </dgm:pt>
    <dgm:pt modelId="{55D373EE-F458-40AE-9F14-DA675EB21A39}" type="pres">
      <dgm:prSet presAssocID="{7598F134-DAA2-40EF-84AE-3B7E567F7817}" presName="parTx" presStyleLbl="revTx" presStyleIdx="1" presStyleCnt="4">
        <dgm:presLayoutVars>
          <dgm:chMax val="0"/>
          <dgm:chPref val="0"/>
        </dgm:presLayoutVars>
      </dgm:prSet>
      <dgm:spPr/>
    </dgm:pt>
    <dgm:pt modelId="{4FCDFFA6-84C2-4D16-B888-14B501445423}" type="pres">
      <dgm:prSet presAssocID="{BFB0763C-8CEB-4C45-B853-D216C3F74B80}" presName="sibTrans" presStyleCnt="0"/>
      <dgm:spPr/>
    </dgm:pt>
    <dgm:pt modelId="{2AF61A7B-D19F-46D8-B66C-3AF38F53D43C}" type="pres">
      <dgm:prSet presAssocID="{3FB81280-0966-4BA4-8B65-3774A00D3443}" presName="compNode" presStyleCnt="0"/>
      <dgm:spPr/>
    </dgm:pt>
    <dgm:pt modelId="{40AA12C6-6FB4-47B6-B43B-2220DAC4D0DF}" type="pres">
      <dgm:prSet presAssocID="{3FB81280-0966-4BA4-8B65-3774A00D3443}" presName="bgRect" presStyleLbl="bgShp" presStyleIdx="2" presStyleCnt="4"/>
      <dgm:spPr/>
    </dgm:pt>
    <dgm:pt modelId="{F6A3F9F4-C2E4-41B2-B34A-33ECFAA91D63}" type="pres">
      <dgm:prSet presAssocID="{3FB81280-0966-4BA4-8B65-3774A00D344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ower in pot"/>
        </a:ext>
      </dgm:extLst>
    </dgm:pt>
    <dgm:pt modelId="{164E1072-A951-4C12-BBD1-A2321E8A1E4D}" type="pres">
      <dgm:prSet presAssocID="{3FB81280-0966-4BA4-8B65-3774A00D3443}" presName="spaceRect" presStyleCnt="0"/>
      <dgm:spPr/>
    </dgm:pt>
    <dgm:pt modelId="{CB363B03-8CBE-4800-A553-44227A881286}" type="pres">
      <dgm:prSet presAssocID="{3FB81280-0966-4BA4-8B65-3774A00D3443}" presName="parTx" presStyleLbl="revTx" presStyleIdx="2" presStyleCnt="4">
        <dgm:presLayoutVars>
          <dgm:chMax val="0"/>
          <dgm:chPref val="0"/>
        </dgm:presLayoutVars>
      </dgm:prSet>
      <dgm:spPr/>
    </dgm:pt>
    <dgm:pt modelId="{96EF05D9-787F-409D-B828-412CC395A70A}" type="pres">
      <dgm:prSet presAssocID="{D2A9242D-C72F-4927-BDF9-435BE88AE559}" presName="sibTrans" presStyleCnt="0"/>
      <dgm:spPr/>
    </dgm:pt>
    <dgm:pt modelId="{17844865-9FA4-46E5-ABC5-713237533C0D}" type="pres">
      <dgm:prSet presAssocID="{5B266686-C0E4-4654-95F8-9A79C3F66571}" presName="compNode" presStyleCnt="0"/>
      <dgm:spPr/>
    </dgm:pt>
    <dgm:pt modelId="{635C27BD-E5A7-4BA7-8F1D-9D312B17A01D}" type="pres">
      <dgm:prSet presAssocID="{5B266686-C0E4-4654-95F8-9A79C3F66571}" presName="bgRect" presStyleLbl="bgShp" presStyleIdx="3" presStyleCnt="4"/>
      <dgm:spPr/>
    </dgm:pt>
    <dgm:pt modelId="{BFCA3A15-9C49-4E32-A3AA-BB9F990249C9}" type="pres">
      <dgm:prSet presAssocID="{5B266686-C0E4-4654-95F8-9A79C3F6657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hare With Person"/>
        </a:ext>
      </dgm:extLst>
    </dgm:pt>
    <dgm:pt modelId="{E6B94457-CC86-4905-B6CD-A56E01A63681}" type="pres">
      <dgm:prSet presAssocID="{5B266686-C0E4-4654-95F8-9A79C3F66571}" presName="spaceRect" presStyleCnt="0"/>
      <dgm:spPr/>
    </dgm:pt>
    <dgm:pt modelId="{BEF6CB0F-FB66-446D-9B74-F688F7C65A40}" type="pres">
      <dgm:prSet presAssocID="{5B266686-C0E4-4654-95F8-9A79C3F66571}" presName="parTx" presStyleLbl="revTx" presStyleIdx="3" presStyleCnt="4">
        <dgm:presLayoutVars>
          <dgm:chMax val="0"/>
          <dgm:chPref val="0"/>
        </dgm:presLayoutVars>
      </dgm:prSet>
      <dgm:spPr/>
    </dgm:pt>
  </dgm:ptLst>
  <dgm:cxnLst>
    <dgm:cxn modelId="{3CAAAD01-F5DE-42B0-A36C-66A8A53A2C88}" srcId="{48B5E341-1A4A-4168-AF24-9F3946DCE037}" destId="{07E3D1C5-DCA3-4C4F-AF42-74A7545EE54C}" srcOrd="0" destOrd="0" parTransId="{AACAA1AA-E143-4E4F-8933-406B01526481}" sibTransId="{8A616490-C29C-488C-8E38-9074B5CE1285}"/>
    <dgm:cxn modelId="{0077EF0B-CEFE-42D4-BF58-CD337A622D7C}" type="presOf" srcId="{48B5E341-1A4A-4168-AF24-9F3946DCE037}" destId="{0F53FD58-4669-4815-AE86-4CE7D9123DD1}" srcOrd="0" destOrd="0" presId="urn:microsoft.com/office/officeart/2018/2/layout/IconVerticalSolidList"/>
    <dgm:cxn modelId="{EC860219-511B-44E7-90A9-92AD91669D78}" type="presOf" srcId="{7598F134-DAA2-40EF-84AE-3B7E567F7817}" destId="{55D373EE-F458-40AE-9F14-DA675EB21A39}" srcOrd="0" destOrd="0" presId="urn:microsoft.com/office/officeart/2018/2/layout/IconVerticalSolidList"/>
    <dgm:cxn modelId="{D3722F27-F87D-44AE-8C80-81C96224A00A}" srcId="{48B5E341-1A4A-4168-AF24-9F3946DCE037}" destId="{5B266686-C0E4-4654-95F8-9A79C3F66571}" srcOrd="3" destOrd="0" parTransId="{97DCACEE-9F8C-49D8-A739-6DCED3C7E9F8}" sibTransId="{E5A86AAE-E47A-4CF1-BA0A-DEC10AC3C564}"/>
    <dgm:cxn modelId="{DCC5A74F-C368-4333-B8A7-306E28C70AA4}" srcId="{48B5E341-1A4A-4168-AF24-9F3946DCE037}" destId="{3FB81280-0966-4BA4-8B65-3774A00D3443}" srcOrd="2" destOrd="0" parTransId="{CEF27E0E-D8D1-4E32-AD87-4B5FE27973BF}" sibTransId="{D2A9242D-C72F-4927-BDF9-435BE88AE559}"/>
    <dgm:cxn modelId="{EB5CCC88-A595-424A-945F-68348786D6A1}" type="presOf" srcId="{3FB81280-0966-4BA4-8B65-3774A00D3443}" destId="{CB363B03-8CBE-4800-A553-44227A881286}" srcOrd="0" destOrd="0" presId="urn:microsoft.com/office/officeart/2018/2/layout/IconVerticalSolidList"/>
    <dgm:cxn modelId="{10CF03B1-3EC8-49A6-8921-C2E0848156CC}" type="presOf" srcId="{5B266686-C0E4-4654-95F8-9A79C3F66571}" destId="{BEF6CB0F-FB66-446D-9B74-F688F7C65A40}" srcOrd="0" destOrd="0" presId="urn:microsoft.com/office/officeart/2018/2/layout/IconVerticalSolidList"/>
    <dgm:cxn modelId="{976B3DCF-01CA-4DA8-AA57-8528774DD18A}" srcId="{48B5E341-1A4A-4168-AF24-9F3946DCE037}" destId="{7598F134-DAA2-40EF-84AE-3B7E567F7817}" srcOrd="1" destOrd="0" parTransId="{852BA6A4-285D-4438-9F68-48712AA927F1}" sibTransId="{BFB0763C-8CEB-4C45-B853-D216C3F74B80}"/>
    <dgm:cxn modelId="{CD8702E3-A9CE-4D8D-BB18-CF5EB816F3ED}" type="presOf" srcId="{07E3D1C5-DCA3-4C4F-AF42-74A7545EE54C}" destId="{43CB5C0C-84B5-4ABD-A221-082250012CF6}" srcOrd="0" destOrd="0" presId="urn:microsoft.com/office/officeart/2018/2/layout/IconVerticalSolidList"/>
    <dgm:cxn modelId="{95F261E3-49E3-447C-BDD2-BB882F68E574}" type="presParOf" srcId="{0F53FD58-4669-4815-AE86-4CE7D9123DD1}" destId="{92235531-57BE-4EA5-BA1B-8EED01DEDC15}" srcOrd="0" destOrd="0" presId="urn:microsoft.com/office/officeart/2018/2/layout/IconVerticalSolidList"/>
    <dgm:cxn modelId="{993E4185-1297-4E7B-9E3A-4395FC4C0609}" type="presParOf" srcId="{92235531-57BE-4EA5-BA1B-8EED01DEDC15}" destId="{F58EF1E3-D294-4CDC-9968-0781555980DC}" srcOrd="0" destOrd="0" presId="urn:microsoft.com/office/officeart/2018/2/layout/IconVerticalSolidList"/>
    <dgm:cxn modelId="{13CBC6BD-8BAD-49E1-B010-532909F2A296}" type="presParOf" srcId="{92235531-57BE-4EA5-BA1B-8EED01DEDC15}" destId="{313B6A96-BEB7-4DDE-89D4-4D8594CECFF6}" srcOrd="1" destOrd="0" presId="urn:microsoft.com/office/officeart/2018/2/layout/IconVerticalSolidList"/>
    <dgm:cxn modelId="{4ABCE336-B669-499D-A554-B62E36507916}" type="presParOf" srcId="{92235531-57BE-4EA5-BA1B-8EED01DEDC15}" destId="{B3ECE8E1-5A0B-4B47-9DAC-3E835A11273F}" srcOrd="2" destOrd="0" presId="urn:microsoft.com/office/officeart/2018/2/layout/IconVerticalSolidList"/>
    <dgm:cxn modelId="{D91363E4-9257-4900-9B92-2F24A97A953F}" type="presParOf" srcId="{92235531-57BE-4EA5-BA1B-8EED01DEDC15}" destId="{43CB5C0C-84B5-4ABD-A221-082250012CF6}" srcOrd="3" destOrd="0" presId="urn:microsoft.com/office/officeart/2018/2/layout/IconVerticalSolidList"/>
    <dgm:cxn modelId="{52719FBA-0575-4DBE-B334-001CF1322F21}" type="presParOf" srcId="{0F53FD58-4669-4815-AE86-4CE7D9123DD1}" destId="{7D0E89CA-897D-4D98-9E0C-E0F629C43C6B}" srcOrd="1" destOrd="0" presId="urn:microsoft.com/office/officeart/2018/2/layout/IconVerticalSolidList"/>
    <dgm:cxn modelId="{71A2A9B8-CDBF-4EBF-87CA-126EEF338029}" type="presParOf" srcId="{0F53FD58-4669-4815-AE86-4CE7D9123DD1}" destId="{35734A7A-1C34-43D6-8756-5B60589975DC}" srcOrd="2" destOrd="0" presId="urn:microsoft.com/office/officeart/2018/2/layout/IconVerticalSolidList"/>
    <dgm:cxn modelId="{E552D102-AA97-4090-8292-41D3D17C83BD}" type="presParOf" srcId="{35734A7A-1C34-43D6-8756-5B60589975DC}" destId="{3B3A5925-8DD5-4099-8875-443D8954276B}" srcOrd="0" destOrd="0" presId="urn:microsoft.com/office/officeart/2018/2/layout/IconVerticalSolidList"/>
    <dgm:cxn modelId="{864EA2D3-B802-4AC5-8E44-52F0A0BF08FE}" type="presParOf" srcId="{35734A7A-1C34-43D6-8756-5B60589975DC}" destId="{CE0E57C5-6484-487F-AF80-9CC10577C559}" srcOrd="1" destOrd="0" presId="urn:microsoft.com/office/officeart/2018/2/layout/IconVerticalSolidList"/>
    <dgm:cxn modelId="{AEA32EA0-6267-4BA6-A9E4-70CD87BB1F6A}" type="presParOf" srcId="{35734A7A-1C34-43D6-8756-5B60589975DC}" destId="{05C676B2-6128-4439-BA24-FCA6EA0C23FC}" srcOrd="2" destOrd="0" presId="urn:microsoft.com/office/officeart/2018/2/layout/IconVerticalSolidList"/>
    <dgm:cxn modelId="{E0FE3DBB-66A3-49B7-BD31-875BD2E365C8}" type="presParOf" srcId="{35734A7A-1C34-43D6-8756-5B60589975DC}" destId="{55D373EE-F458-40AE-9F14-DA675EB21A39}" srcOrd="3" destOrd="0" presId="urn:microsoft.com/office/officeart/2018/2/layout/IconVerticalSolidList"/>
    <dgm:cxn modelId="{96548331-73D7-42A0-A43E-8F3799BED49F}" type="presParOf" srcId="{0F53FD58-4669-4815-AE86-4CE7D9123DD1}" destId="{4FCDFFA6-84C2-4D16-B888-14B501445423}" srcOrd="3" destOrd="0" presId="urn:microsoft.com/office/officeart/2018/2/layout/IconVerticalSolidList"/>
    <dgm:cxn modelId="{9C99B6E3-3C71-441D-BECB-F848EEFAA45B}" type="presParOf" srcId="{0F53FD58-4669-4815-AE86-4CE7D9123DD1}" destId="{2AF61A7B-D19F-46D8-B66C-3AF38F53D43C}" srcOrd="4" destOrd="0" presId="urn:microsoft.com/office/officeart/2018/2/layout/IconVerticalSolidList"/>
    <dgm:cxn modelId="{693D5466-7183-49ED-822E-7C73594C6B14}" type="presParOf" srcId="{2AF61A7B-D19F-46D8-B66C-3AF38F53D43C}" destId="{40AA12C6-6FB4-47B6-B43B-2220DAC4D0DF}" srcOrd="0" destOrd="0" presId="urn:microsoft.com/office/officeart/2018/2/layout/IconVerticalSolidList"/>
    <dgm:cxn modelId="{C97B7EB7-39DA-483C-BD00-A6524F9F3E1A}" type="presParOf" srcId="{2AF61A7B-D19F-46D8-B66C-3AF38F53D43C}" destId="{F6A3F9F4-C2E4-41B2-B34A-33ECFAA91D63}" srcOrd="1" destOrd="0" presId="urn:microsoft.com/office/officeart/2018/2/layout/IconVerticalSolidList"/>
    <dgm:cxn modelId="{AD093E00-9C6E-4113-A392-7E08EC896D76}" type="presParOf" srcId="{2AF61A7B-D19F-46D8-B66C-3AF38F53D43C}" destId="{164E1072-A951-4C12-BBD1-A2321E8A1E4D}" srcOrd="2" destOrd="0" presId="urn:microsoft.com/office/officeart/2018/2/layout/IconVerticalSolidList"/>
    <dgm:cxn modelId="{BFDAEC83-E44D-48F5-9A56-646008FFED48}" type="presParOf" srcId="{2AF61A7B-D19F-46D8-B66C-3AF38F53D43C}" destId="{CB363B03-8CBE-4800-A553-44227A881286}" srcOrd="3" destOrd="0" presId="urn:microsoft.com/office/officeart/2018/2/layout/IconVerticalSolidList"/>
    <dgm:cxn modelId="{E814FA9B-C899-46A4-BEC8-5BE51B1920E9}" type="presParOf" srcId="{0F53FD58-4669-4815-AE86-4CE7D9123DD1}" destId="{96EF05D9-787F-409D-B828-412CC395A70A}" srcOrd="5" destOrd="0" presId="urn:microsoft.com/office/officeart/2018/2/layout/IconVerticalSolidList"/>
    <dgm:cxn modelId="{49ECBA2C-4077-4E3A-8F7D-5B0ED5B81BDD}" type="presParOf" srcId="{0F53FD58-4669-4815-AE86-4CE7D9123DD1}" destId="{17844865-9FA4-46E5-ABC5-713237533C0D}" srcOrd="6" destOrd="0" presId="urn:microsoft.com/office/officeart/2018/2/layout/IconVerticalSolidList"/>
    <dgm:cxn modelId="{F2179623-EC8A-4819-BC63-DACA3081ADB6}" type="presParOf" srcId="{17844865-9FA4-46E5-ABC5-713237533C0D}" destId="{635C27BD-E5A7-4BA7-8F1D-9D312B17A01D}" srcOrd="0" destOrd="0" presId="urn:microsoft.com/office/officeart/2018/2/layout/IconVerticalSolidList"/>
    <dgm:cxn modelId="{E4A27E05-58EE-47D4-A239-0A96AD8ABDBF}" type="presParOf" srcId="{17844865-9FA4-46E5-ABC5-713237533C0D}" destId="{BFCA3A15-9C49-4E32-A3AA-BB9F990249C9}" srcOrd="1" destOrd="0" presId="urn:microsoft.com/office/officeart/2018/2/layout/IconVerticalSolidList"/>
    <dgm:cxn modelId="{E6FC60DB-231A-4DE1-8707-210AC222257D}" type="presParOf" srcId="{17844865-9FA4-46E5-ABC5-713237533C0D}" destId="{E6B94457-CC86-4905-B6CD-A56E01A63681}" srcOrd="2" destOrd="0" presId="urn:microsoft.com/office/officeart/2018/2/layout/IconVerticalSolidList"/>
    <dgm:cxn modelId="{9B7A5FB5-BB17-49DC-9096-428FD876EBDD}" type="presParOf" srcId="{17844865-9FA4-46E5-ABC5-713237533C0D}" destId="{BEF6CB0F-FB66-446D-9B74-F688F7C65A4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A3309B-FFF0-426A-B9CA-1188AD9760BF}">
      <dsp:nvSpPr>
        <dsp:cNvPr id="0" name=""/>
        <dsp:cNvSpPr/>
      </dsp:nvSpPr>
      <dsp:spPr>
        <a:xfrm>
          <a:off x="0" y="815317"/>
          <a:ext cx="2828924" cy="1796367"/>
        </a:xfrm>
        <a:prstGeom prst="roundRect">
          <a:avLst>
            <a:gd name="adj" fmla="val 10000"/>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sp>
    <dsp:sp modelId="{18981C5B-3343-4D4A-AB92-59C750040FF8}">
      <dsp:nvSpPr>
        <dsp:cNvPr id="0" name=""/>
        <dsp:cNvSpPr/>
      </dsp:nvSpPr>
      <dsp:spPr>
        <a:xfrm>
          <a:off x="314325" y="1113926"/>
          <a:ext cx="2828924" cy="1796367"/>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defRPr cap="all"/>
          </a:pPr>
          <a:r>
            <a:rPr lang="en-US" sz="1000" kern="1200" dirty="0"/>
            <a:t>Green Haven Florist is longstanding local boutique established by the owner who is Liam and Priya, with operations spanning it has been a decade based on a historic customer loyalty. </a:t>
          </a:r>
          <a:r>
            <a:rPr lang="en-US" sz="1000" kern="1200"/>
            <a:t>I</a:t>
          </a:r>
          <a:endParaRPr lang="en-US" sz="1000" kern="1200" dirty="0"/>
        </a:p>
      </dsp:txBody>
      <dsp:txXfrm>
        <a:off x="366939" y="1166540"/>
        <a:ext cx="2723696" cy="1691139"/>
      </dsp:txXfrm>
    </dsp:sp>
    <dsp:sp modelId="{C83B8BBB-2D40-46D1-95C1-0D7EB13FDF5B}">
      <dsp:nvSpPr>
        <dsp:cNvPr id="0" name=""/>
        <dsp:cNvSpPr/>
      </dsp:nvSpPr>
      <dsp:spPr>
        <a:xfrm>
          <a:off x="3457574" y="815317"/>
          <a:ext cx="2828924" cy="1796367"/>
        </a:xfrm>
        <a:prstGeom prst="roundRect">
          <a:avLst>
            <a:gd name="adj" fmla="val 10000"/>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sp>
    <dsp:sp modelId="{FDCA4A13-E044-4402-AAC1-1B16E28C3301}">
      <dsp:nvSpPr>
        <dsp:cNvPr id="0" name=""/>
        <dsp:cNvSpPr/>
      </dsp:nvSpPr>
      <dsp:spPr>
        <a:xfrm>
          <a:off x="3771900" y="1113926"/>
          <a:ext cx="2828924" cy="1796367"/>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defRPr cap="all"/>
          </a:pPr>
          <a:r>
            <a:rPr lang="en-US" sz="1000" kern="1200"/>
            <a:t>The custom floral arrangements bouquets, and designs for walkins corporate clients and events such as weddings </a:t>
          </a:r>
        </a:p>
      </dsp:txBody>
      <dsp:txXfrm>
        <a:off x="3824514" y="1166540"/>
        <a:ext cx="2723696" cy="1691139"/>
      </dsp:txXfrm>
    </dsp:sp>
    <dsp:sp modelId="{B33FCBBC-77F2-4105-9EB9-59793C4EEE01}">
      <dsp:nvSpPr>
        <dsp:cNvPr id="0" name=""/>
        <dsp:cNvSpPr/>
      </dsp:nvSpPr>
      <dsp:spPr>
        <a:xfrm>
          <a:off x="6915149" y="815317"/>
          <a:ext cx="2828924" cy="1796367"/>
        </a:xfrm>
        <a:prstGeom prst="roundRect">
          <a:avLst>
            <a:gd name="adj" fmla="val 10000"/>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sp>
    <dsp:sp modelId="{A9B30E88-D5D3-4DD7-B276-2E3FD810FE5B}">
      <dsp:nvSpPr>
        <dsp:cNvPr id="0" name=""/>
        <dsp:cNvSpPr/>
      </dsp:nvSpPr>
      <dsp:spPr>
        <a:xfrm>
          <a:off x="7229475" y="1113926"/>
          <a:ext cx="2828924" cy="1796367"/>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defRPr cap="all"/>
          </a:pPr>
          <a:r>
            <a:rPr lang="en-US" sz="1000" kern="1200"/>
            <a:t>The boutique is deeply rooted in the local high street area thriving on word of mouth refferrals, personal customer relationships, and an eco conscious. Many long term cusrtomers who used to be loyal now prefer the convenience and lower prices of large online flower retailers which offer the same day on delivery.</a:t>
          </a:r>
        </a:p>
      </dsp:txBody>
      <dsp:txXfrm>
        <a:off x="7282089" y="1166540"/>
        <a:ext cx="2723696" cy="16911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B54C75-C8C5-442F-A9FA-4A08D46E5875}">
      <dsp:nvSpPr>
        <dsp:cNvPr id="0" name=""/>
        <dsp:cNvSpPr/>
      </dsp:nvSpPr>
      <dsp:spPr>
        <a:xfrm>
          <a:off x="0" y="2542"/>
          <a:ext cx="6246248" cy="0"/>
        </a:xfrm>
        <a:prstGeom prst="line">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w="6350" cap="flat" cmpd="sng" algn="ctr">
          <a:solidFill>
            <a:schemeClr val="accent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3">
          <a:scrgbClr r="0" g="0" b="0"/>
        </a:fillRef>
        <a:effectRef idx="2">
          <a:scrgbClr r="0" g="0" b="0"/>
        </a:effectRef>
        <a:fontRef idx="minor">
          <a:schemeClr val="lt1"/>
        </a:fontRef>
      </dsp:style>
    </dsp:sp>
    <dsp:sp modelId="{71F63DEC-8DD9-4DF2-B862-B7F06A0D1094}">
      <dsp:nvSpPr>
        <dsp:cNvPr id="0" name=""/>
        <dsp:cNvSpPr/>
      </dsp:nvSpPr>
      <dsp:spPr>
        <a:xfrm>
          <a:off x="0" y="2542"/>
          <a:ext cx="6246248" cy="1734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Technology: Outdated website competitors now uses social media such as Instagram.</a:t>
          </a:r>
        </a:p>
      </dsp:txBody>
      <dsp:txXfrm>
        <a:off x="0" y="2542"/>
        <a:ext cx="6246248" cy="1734293"/>
      </dsp:txXfrm>
    </dsp:sp>
    <dsp:sp modelId="{5E64CC8B-58F2-421B-B335-F242CB0C2304}">
      <dsp:nvSpPr>
        <dsp:cNvPr id="0" name=""/>
        <dsp:cNvSpPr/>
      </dsp:nvSpPr>
      <dsp:spPr>
        <a:xfrm>
          <a:off x="0" y="1736836"/>
          <a:ext cx="6246248" cy="0"/>
        </a:xfrm>
        <a:prstGeom prst="line">
          <a:avLst/>
        </a:prstGeom>
        <a:gradFill rotWithShape="0">
          <a:gsLst>
            <a:gs pos="0">
              <a:schemeClr val="accent2">
                <a:hueOff val="-723100"/>
                <a:satOff val="-4962"/>
                <a:lumOff val="2549"/>
                <a:alphaOff val="0"/>
                <a:satMod val="100000"/>
                <a:lumMod val="100000"/>
              </a:schemeClr>
            </a:gs>
            <a:gs pos="50000">
              <a:schemeClr val="accent2">
                <a:hueOff val="-723100"/>
                <a:satOff val="-4962"/>
                <a:lumOff val="2549"/>
                <a:alphaOff val="0"/>
                <a:shade val="99000"/>
                <a:satMod val="105000"/>
                <a:lumMod val="100000"/>
              </a:schemeClr>
            </a:gs>
            <a:gs pos="100000">
              <a:schemeClr val="accent2">
                <a:hueOff val="-723100"/>
                <a:satOff val="-4962"/>
                <a:lumOff val="2549"/>
                <a:alphaOff val="0"/>
                <a:shade val="98000"/>
                <a:satMod val="105000"/>
                <a:lumMod val="100000"/>
              </a:schemeClr>
            </a:gs>
          </a:gsLst>
          <a:lin ang="5400000" scaled="0"/>
        </a:gradFill>
        <a:ln w="6350" cap="flat" cmpd="sng" algn="ctr">
          <a:solidFill>
            <a:schemeClr val="accent2">
              <a:hueOff val="-723100"/>
              <a:satOff val="-4962"/>
              <a:lumOff val="2549"/>
              <a:alphaOff val="0"/>
            </a:schemeClr>
          </a:solidFill>
          <a:prstDash val="solid"/>
        </a:ln>
        <a:effectLst>
          <a:outerShdw blurRad="38100" dist="12700" dir="5400000" algn="ctr" rotWithShape="0">
            <a:srgbClr val="000000">
              <a:alpha val="63000"/>
            </a:srgbClr>
          </a:outerShdw>
        </a:effectLst>
      </dsp:spPr>
      <dsp:style>
        <a:lnRef idx="1">
          <a:scrgbClr r="0" g="0" b="0"/>
        </a:lnRef>
        <a:fillRef idx="3">
          <a:scrgbClr r="0" g="0" b="0"/>
        </a:fillRef>
        <a:effectRef idx="2">
          <a:scrgbClr r="0" g="0" b="0"/>
        </a:effectRef>
        <a:fontRef idx="minor">
          <a:schemeClr val="lt1"/>
        </a:fontRef>
      </dsp:style>
    </dsp:sp>
    <dsp:sp modelId="{33629570-3773-497B-B6C7-4C77E84538E3}">
      <dsp:nvSpPr>
        <dsp:cNvPr id="0" name=""/>
        <dsp:cNvSpPr/>
      </dsp:nvSpPr>
      <dsp:spPr>
        <a:xfrm>
          <a:off x="0" y="1736836"/>
          <a:ext cx="6246248" cy="1734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Legal: Deliver/Data compliance adds cost no major barriers.</a:t>
          </a:r>
        </a:p>
      </dsp:txBody>
      <dsp:txXfrm>
        <a:off x="0" y="1736836"/>
        <a:ext cx="6246248" cy="1734293"/>
      </dsp:txXfrm>
    </dsp:sp>
    <dsp:sp modelId="{3A2825BC-825D-45B9-9953-1B70EEB0C43A}">
      <dsp:nvSpPr>
        <dsp:cNvPr id="0" name=""/>
        <dsp:cNvSpPr/>
      </dsp:nvSpPr>
      <dsp:spPr>
        <a:xfrm>
          <a:off x="0" y="3471130"/>
          <a:ext cx="6246248" cy="0"/>
        </a:xfrm>
        <a:prstGeom prst="line">
          <a:avLst/>
        </a:prstGeom>
        <a:gradFill rotWithShape="0">
          <a:gsLst>
            <a:gs pos="0">
              <a:schemeClr val="accent2">
                <a:hueOff val="-1446200"/>
                <a:satOff val="-9924"/>
                <a:lumOff val="5098"/>
                <a:alphaOff val="0"/>
                <a:satMod val="100000"/>
                <a:lumMod val="100000"/>
              </a:schemeClr>
            </a:gs>
            <a:gs pos="50000">
              <a:schemeClr val="accent2">
                <a:hueOff val="-1446200"/>
                <a:satOff val="-9924"/>
                <a:lumOff val="5098"/>
                <a:alphaOff val="0"/>
                <a:shade val="99000"/>
                <a:satMod val="105000"/>
                <a:lumMod val="100000"/>
              </a:schemeClr>
            </a:gs>
            <a:gs pos="100000">
              <a:schemeClr val="accent2">
                <a:hueOff val="-1446200"/>
                <a:satOff val="-9924"/>
                <a:lumOff val="5098"/>
                <a:alphaOff val="0"/>
                <a:shade val="98000"/>
                <a:satMod val="105000"/>
                <a:lumMod val="100000"/>
              </a:schemeClr>
            </a:gs>
          </a:gsLst>
          <a:lin ang="5400000" scaled="0"/>
        </a:gradFill>
        <a:ln w="6350" cap="flat" cmpd="sng" algn="ctr">
          <a:solidFill>
            <a:schemeClr val="accent2">
              <a:hueOff val="-1446200"/>
              <a:satOff val="-9924"/>
              <a:lumOff val="5098"/>
              <a:alphaOff val="0"/>
            </a:schemeClr>
          </a:solidFill>
          <a:prstDash val="solid"/>
        </a:ln>
        <a:effectLst>
          <a:outerShdw blurRad="38100" dist="12700" dir="5400000" algn="ctr" rotWithShape="0">
            <a:srgbClr val="000000">
              <a:alpha val="63000"/>
            </a:srgbClr>
          </a:outerShdw>
        </a:effectLst>
      </dsp:spPr>
      <dsp:style>
        <a:lnRef idx="1">
          <a:scrgbClr r="0" g="0" b="0"/>
        </a:lnRef>
        <a:fillRef idx="3">
          <a:scrgbClr r="0" g="0" b="0"/>
        </a:fillRef>
        <a:effectRef idx="2">
          <a:scrgbClr r="0" g="0" b="0"/>
        </a:effectRef>
        <a:fontRef idx="minor">
          <a:schemeClr val="lt1"/>
        </a:fontRef>
      </dsp:style>
    </dsp:sp>
    <dsp:sp modelId="{4B7EC218-3C5B-487F-9DA5-6B3AFA6DCD99}">
      <dsp:nvSpPr>
        <dsp:cNvPr id="0" name=""/>
        <dsp:cNvSpPr/>
      </dsp:nvSpPr>
      <dsp:spPr>
        <a:xfrm>
          <a:off x="0" y="3471130"/>
          <a:ext cx="6246248" cy="1734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Environment: The boutique product is costly but align with rising green demand.</a:t>
          </a:r>
        </a:p>
      </dsp:txBody>
      <dsp:txXfrm>
        <a:off x="0" y="3471130"/>
        <a:ext cx="6246248" cy="17342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EF1E3-D294-4CDC-9968-0781555980DC}">
      <dsp:nvSpPr>
        <dsp:cNvPr id="0" name=""/>
        <dsp:cNvSpPr/>
      </dsp:nvSpPr>
      <dsp:spPr>
        <a:xfrm>
          <a:off x="0" y="2161"/>
          <a:ext cx="6246248" cy="10955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3B6A96-BEB7-4DDE-89D4-4D8594CECFF6}">
      <dsp:nvSpPr>
        <dsp:cNvPr id="0" name=""/>
        <dsp:cNvSpPr/>
      </dsp:nvSpPr>
      <dsp:spPr>
        <a:xfrm>
          <a:off x="331389" y="248649"/>
          <a:ext cx="602527" cy="6025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CB5C0C-84B5-4ABD-A221-082250012CF6}">
      <dsp:nvSpPr>
        <dsp:cNvPr id="0" name=""/>
        <dsp:cNvSpPr/>
      </dsp:nvSpPr>
      <dsp:spPr>
        <a:xfrm>
          <a:off x="1265307" y="2161"/>
          <a:ext cx="4980940" cy="1095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941" tIns="115941" rIns="115941" bIns="115941" numCol="1" spcCol="1270" anchor="ctr" anchorCtr="0">
          <a:noAutofit/>
        </a:bodyPr>
        <a:lstStyle/>
        <a:p>
          <a:pPr marL="0" lvl="0" indent="0" algn="l" defTabSz="666750">
            <a:lnSpc>
              <a:spcPct val="90000"/>
            </a:lnSpc>
            <a:spcBef>
              <a:spcPct val="0"/>
            </a:spcBef>
            <a:spcAft>
              <a:spcPct val="35000"/>
            </a:spcAft>
            <a:buNone/>
          </a:pPr>
          <a:r>
            <a:rPr lang="en-US" sz="1500" kern="1200"/>
            <a:t>Political: Stable but e commerce incentives favor online rivals as Priya Patel and Liam faces online competition. - Lobby for local small business grants</a:t>
          </a:r>
        </a:p>
      </dsp:txBody>
      <dsp:txXfrm>
        <a:off x="1265307" y="2161"/>
        <a:ext cx="4980940" cy="1095503"/>
      </dsp:txXfrm>
    </dsp:sp>
    <dsp:sp modelId="{3B3A5925-8DD5-4099-8875-443D8954276B}">
      <dsp:nvSpPr>
        <dsp:cNvPr id="0" name=""/>
        <dsp:cNvSpPr/>
      </dsp:nvSpPr>
      <dsp:spPr>
        <a:xfrm>
          <a:off x="0" y="1371541"/>
          <a:ext cx="6246248" cy="10955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0E57C5-6484-487F-AF80-9CC10577C559}">
      <dsp:nvSpPr>
        <dsp:cNvPr id="0" name=""/>
        <dsp:cNvSpPr/>
      </dsp:nvSpPr>
      <dsp:spPr>
        <a:xfrm>
          <a:off x="331389" y="1618029"/>
          <a:ext cx="602527" cy="6025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D373EE-F458-40AE-9F14-DA675EB21A39}">
      <dsp:nvSpPr>
        <dsp:cNvPr id="0" name=""/>
        <dsp:cNvSpPr/>
      </dsp:nvSpPr>
      <dsp:spPr>
        <a:xfrm>
          <a:off x="1265307" y="1371541"/>
          <a:ext cx="4980940" cy="1095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941" tIns="115941" rIns="115941" bIns="115941" numCol="1" spcCol="1270" anchor="ctr" anchorCtr="0">
          <a:noAutofit/>
        </a:bodyPr>
        <a:lstStyle/>
        <a:p>
          <a:pPr marL="0" lvl="0" indent="0" algn="l" defTabSz="666750">
            <a:lnSpc>
              <a:spcPct val="90000"/>
            </a:lnSpc>
            <a:spcBef>
              <a:spcPct val="0"/>
            </a:spcBef>
            <a:spcAft>
              <a:spcPct val="35000"/>
            </a:spcAft>
            <a:buNone/>
          </a:pPr>
          <a:r>
            <a:rPr lang="en-US" sz="1500" kern="1200" dirty="0"/>
            <a:t>Customers to join retails association for policy influence.</a:t>
          </a:r>
        </a:p>
      </dsp:txBody>
      <dsp:txXfrm>
        <a:off x="1265307" y="1371541"/>
        <a:ext cx="4980940" cy="1095503"/>
      </dsp:txXfrm>
    </dsp:sp>
    <dsp:sp modelId="{40AA12C6-6FB4-47B6-B43B-2220DAC4D0DF}">
      <dsp:nvSpPr>
        <dsp:cNvPr id="0" name=""/>
        <dsp:cNvSpPr/>
      </dsp:nvSpPr>
      <dsp:spPr>
        <a:xfrm>
          <a:off x="0" y="2740921"/>
          <a:ext cx="6246248" cy="10955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A3F9F4-C2E4-41B2-B34A-33ECFAA91D63}">
      <dsp:nvSpPr>
        <dsp:cNvPr id="0" name=""/>
        <dsp:cNvSpPr/>
      </dsp:nvSpPr>
      <dsp:spPr>
        <a:xfrm>
          <a:off x="331389" y="2987409"/>
          <a:ext cx="602527" cy="6025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363B03-8CBE-4800-A553-44227A881286}">
      <dsp:nvSpPr>
        <dsp:cNvPr id="0" name=""/>
        <dsp:cNvSpPr/>
      </dsp:nvSpPr>
      <dsp:spPr>
        <a:xfrm>
          <a:off x="1265307" y="2740921"/>
          <a:ext cx="4980940" cy="1095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941" tIns="115941" rIns="115941" bIns="115941" numCol="1" spcCol="1270" anchor="ctr" anchorCtr="0">
          <a:noAutofit/>
        </a:bodyPr>
        <a:lstStyle/>
        <a:p>
          <a:pPr marL="0" lvl="0" indent="0" algn="l" defTabSz="666750">
            <a:lnSpc>
              <a:spcPct val="90000"/>
            </a:lnSpc>
            <a:spcBef>
              <a:spcPct val="0"/>
            </a:spcBef>
            <a:spcAft>
              <a:spcPct val="35000"/>
            </a:spcAft>
            <a:buNone/>
          </a:pPr>
          <a:r>
            <a:rPr lang="en-US" sz="1500" kern="1200"/>
            <a:t>Economic: Inflation flower cost 15 20% tight customer spending. - Bulk buy local flowers to cut import costs. Or offer tiered pricing such as discount to customers. </a:t>
          </a:r>
        </a:p>
      </dsp:txBody>
      <dsp:txXfrm>
        <a:off x="1265307" y="2740921"/>
        <a:ext cx="4980940" cy="1095503"/>
      </dsp:txXfrm>
    </dsp:sp>
    <dsp:sp modelId="{635C27BD-E5A7-4BA7-8F1D-9D312B17A01D}">
      <dsp:nvSpPr>
        <dsp:cNvPr id="0" name=""/>
        <dsp:cNvSpPr/>
      </dsp:nvSpPr>
      <dsp:spPr>
        <a:xfrm>
          <a:off x="0" y="4110301"/>
          <a:ext cx="6246248" cy="10955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A3A15-9C49-4E32-A3AA-BB9F990249C9}">
      <dsp:nvSpPr>
        <dsp:cNvPr id="0" name=""/>
        <dsp:cNvSpPr/>
      </dsp:nvSpPr>
      <dsp:spPr>
        <a:xfrm>
          <a:off x="331389" y="4356789"/>
          <a:ext cx="602527" cy="6025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F6CB0F-FB66-446D-9B74-F688F7C65A40}">
      <dsp:nvSpPr>
        <dsp:cNvPr id="0" name=""/>
        <dsp:cNvSpPr/>
      </dsp:nvSpPr>
      <dsp:spPr>
        <a:xfrm>
          <a:off x="1265307" y="4110301"/>
          <a:ext cx="4980940" cy="1095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941" tIns="115941" rIns="115941" bIns="115941" numCol="1" spcCol="1270" anchor="ctr" anchorCtr="0">
          <a:noAutofit/>
        </a:bodyPr>
        <a:lstStyle/>
        <a:p>
          <a:pPr marL="0" lvl="0" indent="0" algn="l" defTabSz="666750">
            <a:lnSpc>
              <a:spcPct val="90000"/>
            </a:lnSpc>
            <a:spcBef>
              <a:spcPct val="0"/>
            </a:spcBef>
            <a:spcAft>
              <a:spcPct val="35000"/>
            </a:spcAft>
            <a:buNone/>
          </a:pPr>
          <a:r>
            <a:rPr lang="en-US" sz="1500" kern="1200"/>
            <a:t>Social: Shift to online convenience, demand for sustainable, local blooms.</a:t>
          </a:r>
        </a:p>
      </dsp:txBody>
      <dsp:txXfrm>
        <a:off x="1265307" y="4110301"/>
        <a:ext cx="4980940" cy="109550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B1DDFF"/>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3" name="Rectangle 22"/>
          <p:cNvSpPr/>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10" name="Rectangle 9"/>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bg2"/>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bg1"/>
                </a:solidFill>
                <a:effectLst/>
                <a:latin typeface="+mj-lt"/>
                <a:ea typeface="+mn-ea"/>
                <a:cs typeface="+mn-cs"/>
              </a:defRPr>
            </a:lvl1pPr>
          </a:lstStyle>
          <a:p>
            <a:r>
              <a:rPr lang="en-US" dirty="0"/>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bg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2AED8E5B-0D98-4FE1-9B26-D1041E3A89F9}" type="datetimeFigureOut">
              <a:rPr lang="en-US" dirty="0"/>
              <a:t>11/10/25</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bg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bg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2969110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73C2DCB-466C-4061-8D51-D3254DD77FA1}" type="datetimeFigureOut">
              <a:rPr lang="en-US" dirty="0"/>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865247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flip="none" rotWithShape="1">
          <a:gsLst>
            <a:gs pos="0">
              <a:schemeClr val="bg2">
                <a:tint val="80000"/>
                <a:shade val="100000"/>
                <a:satMod val="300000"/>
              </a:schemeClr>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 name="Rectangle 14"/>
          <p:cNvSpPr/>
          <p:nvPr/>
        </p:nvSpPr>
        <p:spPr>
          <a:xfrm>
            <a:off x="0" y="0"/>
            <a:ext cx="12192000" cy="6858000"/>
          </a:xfrm>
          <a:prstGeom prst="rect">
            <a:avLst/>
          </a:prstGeom>
          <a:blipFill dpi="0" rotWithShape="1">
            <a:blip r:embed="rId2">
              <a:alphaModFix amt="12000"/>
              <a:duotone>
                <a:schemeClr val="accent2">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23" name="Rectangle 22"/>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bg1"/>
                </a:solidFill>
                <a:effectLst/>
                <a:latin typeface="+mj-lt"/>
                <a:ea typeface="+mn-ea"/>
                <a:cs typeface="+mn-cs"/>
              </a:defRPr>
            </a:lvl1pPr>
          </a:lstStyle>
          <a:p>
            <a:r>
              <a:rPr lang="en-US" dirty="0"/>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bg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8642357F-39F6-401C-9FF8-3072724998F3}" type="datetimeFigureOut">
              <a:rPr lang="en-US" dirty="0"/>
              <a:t>11/10/25</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bg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bg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35463124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D5DB09B-D413-414E-B13F-B1984CD8FF65}" type="datetimeFigureOut">
              <a:rPr lang="en-US" dirty="0"/>
              <a:t>11/10/25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811308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6238F992-55E7-4B2D-A6F1-8C9243CBFE1B}" type="datetimeFigureOut">
              <a:rPr lang="en-US" dirty="0"/>
              <a:t>11/10/25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545892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F0298110-BAA6-4256-A2E5-BB66A47D2616}" type="datetimeFigureOut">
              <a:rPr lang="en-US" dirty="0"/>
              <a:t>11/10/25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26182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903892-3343-4E4E-B81B-70A099359AD2}" type="datetimeFigureOut">
              <a:rPr lang="en-US" dirty="0"/>
              <a:t>11/10/25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701316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dirty="0"/>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5" name="Date Placeholder 4"/>
          <p:cNvSpPr>
            <a:spLocks noGrp="1"/>
          </p:cNvSpPr>
          <p:nvPr>
            <p:ph type="dt" sz="half" idx="10"/>
          </p:nvPr>
        </p:nvSpPr>
        <p:spPr/>
        <p:txBody>
          <a:bodyPr/>
          <a:lstStyle/>
          <a:p>
            <a:fld id="{00232F85-D33A-46AF-9088-5A7400C1018E}" type="datetimeFigureOut">
              <a:rPr lang="en-US" dirty="0"/>
              <a:t>11/10/25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042552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Rectangle 9"/>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dirty="0"/>
              <a:t>Click to edit Master title style</a:t>
            </a:r>
          </a:p>
        </p:txBody>
      </p:sp>
      <p:sp>
        <p:nvSpPr>
          <p:cNvPr id="3" name="Picture Placeholder 2"/>
          <p:cNvSpPr>
            <a:spLocks noGrp="1" noChangeAspect="1"/>
          </p:cNvSpPr>
          <p:nvPr>
            <p:ph type="pic" idx="1"/>
          </p:nvPr>
        </p:nvSpPr>
        <p:spPr>
          <a:xfrm>
            <a:off x="228599" y="237744"/>
            <a:ext cx="8531352" cy="6382512"/>
          </a:xfrm>
          <a:solidFill>
            <a:srgbClr val="969696"/>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lvl1pPr>
              <a:defRPr>
                <a:effectLst>
                  <a:outerShdw blurRad="12700" dist="3810" dir="2700000" algn="tl" rotWithShape="0">
                    <a:prstClr val="black">
                      <a:alpha val="40000"/>
                    </a:prstClr>
                  </a:outerShdw>
                </a:effectLst>
              </a:defRPr>
            </a:lvl1pPr>
          </a:lstStyle>
          <a:p>
            <a:fld id="{3EB3A624-F501-46A9-B8CA-4949E24E27C8}" type="datetimeFigureOut">
              <a:rPr lang="en-US" dirty="0"/>
              <a:t>11/10/25</a:t>
            </a:fld>
            <a:endParaRPr lang="en-US" dirty="0"/>
          </a:p>
        </p:txBody>
      </p:sp>
      <p:sp>
        <p:nvSpPr>
          <p:cNvPr id="12" name="Footer Placeholder 11"/>
          <p:cNvSpPr>
            <a:spLocks noGrp="1"/>
          </p:cNvSpPr>
          <p:nvPr>
            <p:ph type="ftr" sz="quarter" idx="11"/>
          </p:nvPr>
        </p:nvSpPr>
        <p:spPr/>
        <p:txBody>
          <a:bodyPr/>
          <a:lstStyle>
            <a:lvl1pPr algn="r">
              <a:defRPr lang="en-US" sz="1000" kern="1200" dirty="0">
                <a:solidFill>
                  <a:schemeClr val="tx1">
                    <a:lumMod val="75000"/>
                    <a:lumOff val="25000"/>
                  </a:schemeClr>
                </a:solidFill>
                <a:effectLst>
                  <a:outerShdw blurRad="12700" dist="3810" dir="2700000" algn="tl" rotWithShape="0">
                    <a:prstClr val="black">
                      <a:alpha val="40000"/>
                    </a:prstClr>
                  </a:outerShdw>
                </a:effectLst>
                <a:latin typeface="+mn-lt"/>
                <a:ea typeface="+mn-ea"/>
                <a:cs typeface="+mn-cs"/>
              </a:defRPr>
            </a:lvl1pPr>
          </a:lstStyle>
          <a:p>
            <a:endParaRPr lang="en-US" dirty="0"/>
          </a:p>
        </p:txBody>
      </p:sp>
      <p:sp>
        <p:nvSpPr>
          <p:cNvPr id="13" name="Slide Number Placeholder 12"/>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993517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B4159CD-DA3A-463F-AFEF-A68838A6859B}" type="datetimeFigureOut">
              <a:rPr lang="en-US" dirty="0"/>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29045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312A925-E007-46C2-84AB-35EE10DCAD39}" type="datetimeFigureOut">
              <a:rPr lang="en-US" dirty="0"/>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38319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40C4D3C1-679D-44D8-8A9C-D402CE4EF569}" type="datetimeFigureOut">
              <a:rPr lang="en-US" dirty="0"/>
              <a:t>11/10/25</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314667"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Tree>
    <p:extLst>
      <p:ext uri="{BB962C8B-B14F-4D97-AF65-F5344CB8AC3E}">
        <p14:creationId xmlns:p14="http://schemas.microsoft.com/office/powerpoint/2010/main" val="769176112"/>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B1DDFF"/>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180C23B1-7427-4DF4-BFF1-60CD7E93BC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12000"/>
              <a:duotone>
                <a:schemeClr val="accent2">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ctrTitle"/>
          </p:nvPr>
        </p:nvSpPr>
        <p:spPr>
          <a:xfrm>
            <a:off x="1263520" y="1272800"/>
            <a:ext cx="6544620" cy="4312402"/>
          </a:xfrm>
        </p:spPr>
        <p:txBody>
          <a:bodyPr anchor="ctr">
            <a:normAutofit/>
          </a:bodyPr>
          <a:lstStyle/>
          <a:p>
            <a:pPr algn="r"/>
            <a:r>
              <a:rPr lang="en-US" sz="3700" b="1">
                <a:solidFill>
                  <a:schemeClr val="tx2"/>
                </a:solidFill>
              </a:rPr>
              <a:t>STUDENT NAME: Kimberly sogbossi </a:t>
            </a:r>
            <a:br>
              <a:rPr lang="en-US" sz="3700" b="1">
                <a:solidFill>
                  <a:schemeClr val="tx2"/>
                </a:solidFill>
              </a:rPr>
            </a:br>
            <a:r>
              <a:rPr lang="en-US" sz="3700" b="1">
                <a:solidFill>
                  <a:schemeClr val="tx2"/>
                </a:solidFill>
              </a:rPr>
              <a:t>Module code: lclm4004</a:t>
            </a:r>
            <a:br>
              <a:rPr lang="en-US" sz="3700" b="1">
                <a:solidFill>
                  <a:schemeClr val="tx2"/>
                </a:solidFill>
              </a:rPr>
            </a:br>
            <a:r>
              <a:rPr lang="en-US" sz="3700" b="1">
                <a:solidFill>
                  <a:schemeClr val="tx2"/>
                </a:solidFill>
              </a:rPr>
              <a:t>student id number: 2438775</a:t>
            </a:r>
            <a:br>
              <a:rPr lang="en-US" sz="3700" b="1">
                <a:solidFill>
                  <a:schemeClr val="tx2"/>
                </a:solidFill>
              </a:rPr>
            </a:br>
            <a:r>
              <a:rPr lang="en-US" sz="3700" b="1">
                <a:solidFill>
                  <a:schemeClr val="tx2"/>
                </a:solidFill>
              </a:rPr>
              <a:t>lecturer: toyin adisa</a:t>
            </a:r>
            <a:br>
              <a:rPr lang="en-US" sz="3700">
                <a:solidFill>
                  <a:schemeClr val="tx2"/>
                </a:solidFill>
              </a:rPr>
            </a:br>
            <a:endParaRPr lang="en-US" sz="3700">
              <a:solidFill>
                <a:schemeClr val="tx2"/>
              </a:solidFill>
            </a:endParaRPr>
          </a:p>
        </p:txBody>
      </p:sp>
      <p:sp>
        <p:nvSpPr>
          <p:cNvPr id="3" name="Subtitle 2"/>
          <p:cNvSpPr>
            <a:spLocks noGrp="1"/>
          </p:cNvSpPr>
          <p:nvPr>
            <p:ph type="subTitle" idx="1"/>
          </p:nvPr>
        </p:nvSpPr>
        <p:spPr>
          <a:xfrm>
            <a:off x="8473440" y="1272800"/>
            <a:ext cx="2481307" cy="4312402"/>
          </a:xfrm>
        </p:spPr>
        <p:txBody>
          <a:bodyPr anchor="ctr">
            <a:normAutofit/>
          </a:bodyPr>
          <a:lstStyle/>
          <a:p>
            <a:pPr algn="l"/>
            <a:endParaRPr lang="en-US" sz="2000">
              <a:solidFill>
                <a:schemeClr val="tx2"/>
              </a:solidFill>
            </a:endParaRPr>
          </a:p>
        </p:txBody>
      </p:sp>
      <p:cxnSp>
        <p:nvCxnSpPr>
          <p:cNvPr id="16" name="Straight Connector 15">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6EF2F4-5FF5-474F-A420-518A9DD8B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141396-19D5-726A-2BDC-359C12B0A8D5}"/>
              </a:ext>
            </a:extLst>
          </p:cNvPr>
          <p:cNvSpPr>
            <a:spLocks noGrp="1"/>
          </p:cNvSpPr>
          <p:nvPr>
            <p:ph type="title"/>
          </p:nvPr>
        </p:nvSpPr>
        <p:spPr>
          <a:xfrm>
            <a:off x="5867874" y="892120"/>
            <a:ext cx="5447250" cy="1645920"/>
          </a:xfrm>
        </p:spPr>
        <p:txBody>
          <a:bodyPr>
            <a:normAutofit/>
          </a:bodyPr>
          <a:lstStyle/>
          <a:p>
            <a:r>
              <a:rPr lang="en-US" sz="4400"/>
              <a:t>               </a:t>
            </a:r>
            <a:r>
              <a:rPr lang="en-US" sz="4400" b="1"/>
              <a:t> Overview</a:t>
            </a:r>
          </a:p>
        </p:txBody>
      </p:sp>
      <p:sp>
        <p:nvSpPr>
          <p:cNvPr id="11" name="Rectangle 10">
            <a:extLst>
              <a:ext uri="{FF2B5EF4-FFF2-40B4-BE49-F238E27FC236}">
                <a16:creationId xmlns:a16="http://schemas.microsoft.com/office/drawing/2014/main" id="{9E0EF556-FC2F-4D25-8D8D-75B710749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526142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FB05BAA-852B-4548-96FE-4603763AE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3969458" cy="5571072"/>
          </a:xfrm>
          <a:prstGeom prst="rect">
            <a:avLst/>
          </a:prstGeom>
          <a:solidFill>
            <a:schemeClr val="tx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4D5AF6DC-79C3-4E95-9EA6-EDB895B25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883" y="806751"/>
            <a:ext cx="3616369" cy="5244498"/>
          </a:xfrm>
          <a:prstGeom prst="rect">
            <a:avLst/>
          </a:prstGeom>
          <a:noFill/>
          <a:ln w="6350" cap="sq" cmpd="sng" algn="ctr">
            <a:solidFill>
              <a:schemeClr val="bg2"/>
            </a:solidFill>
            <a:prstDash val="solid"/>
            <a:miter lim="800000"/>
          </a:ln>
          <a:effectLst/>
        </p:spPr>
        <p:txBody>
          <a:bodyPr/>
          <a:lstStyle/>
          <a:p>
            <a:endParaRPr lang="en-GB"/>
          </a:p>
        </p:txBody>
      </p:sp>
      <p:pic>
        <p:nvPicPr>
          <p:cNvPr id="4" name="Picture 3" descr="10 Must See Florist Shops in London">
            <a:extLst>
              <a:ext uri="{FF2B5EF4-FFF2-40B4-BE49-F238E27FC236}">
                <a16:creationId xmlns:a16="http://schemas.microsoft.com/office/drawing/2014/main" id="{784BF359-0CEE-5F14-7C81-4721FCBA3280}"/>
              </a:ext>
            </a:extLst>
          </p:cNvPr>
          <p:cNvPicPr>
            <a:picLocks noChangeAspect="1"/>
          </p:cNvPicPr>
          <p:nvPr/>
        </p:nvPicPr>
        <p:blipFill>
          <a:blip r:embed="rId2"/>
          <a:srcRect l="23026" r="9966" b="-2"/>
          <a:stretch>
            <a:fillRect/>
          </a:stretch>
        </p:blipFill>
        <p:spPr>
          <a:xfrm>
            <a:off x="984475" y="976156"/>
            <a:ext cx="3287185" cy="4905689"/>
          </a:xfrm>
          <a:prstGeom prst="rect">
            <a:avLst/>
          </a:prstGeom>
        </p:spPr>
      </p:pic>
      <p:sp>
        <p:nvSpPr>
          <p:cNvPr id="3" name="Content Placeholder 2">
            <a:extLst>
              <a:ext uri="{FF2B5EF4-FFF2-40B4-BE49-F238E27FC236}">
                <a16:creationId xmlns:a16="http://schemas.microsoft.com/office/drawing/2014/main" id="{88DEE0EE-681E-DDA3-7665-5A5F7C18D3BD}"/>
              </a:ext>
            </a:extLst>
          </p:cNvPr>
          <p:cNvSpPr>
            <a:spLocks noGrp="1"/>
          </p:cNvSpPr>
          <p:nvPr>
            <p:ph idx="1"/>
          </p:nvPr>
        </p:nvSpPr>
        <p:spPr>
          <a:xfrm>
            <a:off x="5867873" y="2679192"/>
            <a:ext cx="5447251" cy="3535344"/>
          </a:xfrm>
        </p:spPr>
        <p:txBody>
          <a:bodyPr vert="horz" lIns="91440" tIns="45720" rIns="91440" bIns="45720" rtlCol="0">
            <a:normAutofit/>
          </a:bodyPr>
          <a:lstStyle/>
          <a:p>
            <a:pPr marL="0" indent="0">
              <a:buNone/>
            </a:pPr>
            <a:r>
              <a:rPr lang="en-US" dirty="0"/>
              <a:t>                                                </a:t>
            </a:r>
            <a:r>
              <a:rPr lang="en-US" b="1"/>
              <a:t>                                                                          </a:t>
            </a:r>
            <a:endParaRPr lang="en-US" dirty="0"/>
          </a:p>
          <a:p>
            <a:pPr marL="0" indent="0">
              <a:buNone/>
            </a:pPr>
            <a:r>
              <a:rPr lang="en-US" b="1"/>
              <a:t>Problem: </a:t>
            </a:r>
            <a:r>
              <a:rPr lang="en-US" b="1" dirty="0"/>
              <a:t>Nature and scope</a:t>
            </a:r>
          </a:p>
          <a:p>
            <a:pPr marL="0" indent="0">
              <a:buNone/>
            </a:pPr>
            <a:r>
              <a:rPr lang="en-US" b="1"/>
              <a:t>PESTLE Analysis: </a:t>
            </a:r>
            <a:r>
              <a:rPr lang="en-US" b="1" dirty="0"/>
              <a:t>Green Haven Florist </a:t>
            </a:r>
          </a:p>
          <a:p>
            <a:pPr marL="0" indent="0">
              <a:buNone/>
            </a:pPr>
            <a:r>
              <a:rPr lang="en-US" b="1" dirty="0"/>
              <a:t>Cause and effect analysis: Fishbone diagram </a:t>
            </a:r>
          </a:p>
          <a:p>
            <a:pPr marL="0" indent="0">
              <a:buNone/>
            </a:pPr>
            <a:r>
              <a:rPr lang="en-US" b="1" dirty="0"/>
              <a:t>Conclusion </a:t>
            </a:r>
          </a:p>
          <a:p>
            <a:pPr marL="0" indent="0">
              <a:buNone/>
            </a:pPr>
            <a:r>
              <a:rPr lang="en-US" b="1" dirty="0"/>
              <a:t>Reference </a:t>
            </a:r>
          </a:p>
        </p:txBody>
      </p:sp>
      <p:sp>
        <p:nvSpPr>
          <p:cNvPr id="17" name="Rectangle 16">
            <a:extLst>
              <a:ext uri="{FF2B5EF4-FFF2-40B4-BE49-F238E27FC236}">
                <a16:creationId xmlns:a16="http://schemas.microsoft.com/office/drawing/2014/main" id="{41DA4749-033D-4AE1-B718-6929162BE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13402" y="381000"/>
            <a:ext cx="6187172" cy="6096802"/>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22354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740A66F-3ADD-4839-8B09-009CB85FD1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07DC2E2C-0686-4A5F-ACCB-AD01FD9EF9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FC269B4-4100-1D50-068D-E8B51BA83840}"/>
              </a:ext>
            </a:extLst>
          </p:cNvPr>
          <p:cNvSpPr>
            <a:spLocks noGrp="1"/>
          </p:cNvSpPr>
          <p:nvPr>
            <p:ph type="title"/>
          </p:nvPr>
        </p:nvSpPr>
        <p:spPr>
          <a:xfrm>
            <a:off x="868680" y="642593"/>
            <a:ext cx="6281928" cy="1744183"/>
          </a:xfrm>
        </p:spPr>
        <p:txBody>
          <a:bodyPr>
            <a:normAutofit/>
          </a:bodyPr>
          <a:lstStyle/>
          <a:p>
            <a:r>
              <a:rPr lang="en-US" sz="4400"/>
              <a:t>                </a:t>
            </a:r>
            <a:r>
              <a:rPr lang="en-US" sz="4400" b="1"/>
              <a:t>Introduction </a:t>
            </a:r>
          </a:p>
        </p:txBody>
      </p:sp>
      <p:sp>
        <p:nvSpPr>
          <p:cNvPr id="3" name="Content Placeholder 2">
            <a:extLst>
              <a:ext uri="{FF2B5EF4-FFF2-40B4-BE49-F238E27FC236}">
                <a16:creationId xmlns:a16="http://schemas.microsoft.com/office/drawing/2014/main" id="{B3EFCDB7-7B29-9767-F714-B2C8F6D9F220}"/>
              </a:ext>
            </a:extLst>
          </p:cNvPr>
          <p:cNvSpPr>
            <a:spLocks noGrp="1"/>
          </p:cNvSpPr>
          <p:nvPr>
            <p:ph idx="1"/>
          </p:nvPr>
        </p:nvSpPr>
        <p:spPr>
          <a:xfrm>
            <a:off x="868680" y="2386584"/>
            <a:ext cx="6281928" cy="3648456"/>
          </a:xfrm>
        </p:spPr>
        <p:txBody>
          <a:bodyPr vert="horz" lIns="91440" tIns="45720" rIns="91440" bIns="45720" rtlCol="0">
            <a:normAutofit/>
          </a:bodyPr>
          <a:lstStyle/>
          <a:p>
            <a:r>
              <a:rPr lang="en-US"/>
              <a:t>Green Haven florist is local boutique owned by Liam and Priya, specializes in custom, sustainable floral </a:t>
            </a:r>
            <a:r>
              <a:rPr lang="en-US" err="1"/>
              <a:t>arragements</a:t>
            </a:r>
            <a:r>
              <a:rPr lang="en-US"/>
              <a:t> for walk in, and events and for weddings. Despite having a strong quality and eco conscious appeal, it faces a 30% revenue decline due to failing foot traffic, rising costs, online competition, and an outdated digital presence threatening its long term survival.</a:t>
            </a:r>
            <a:endParaRPr lang="en-US" dirty="0"/>
          </a:p>
        </p:txBody>
      </p:sp>
      <p:pic>
        <p:nvPicPr>
          <p:cNvPr id="5" name="Picture 4" descr="White balls on platforms">
            <a:extLst>
              <a:ext uri="{FF2B5EF4-FFF2-40B4-BE49-F238E27FC236}">
                <a16:creationId xmlns:a16="http://schemas.microsoft.com/office/drawing/2014/main" id="{7608A1E2-4AA3-29DC-4F34-AC866D51B390}"/>
              </a:ext>
            </a:extLst>
          </p:cNvPr>
          <p:cNvPicPr>
            <a:picLocks noChangeAspect="1"/>
          </p:cNvPicPr>
          <p:nvPr/>
        </p:nvPicPr>
        <p:blipFill>
          <a:blip r:embed="rId2"/>
          <a:srcRect l="29344" r="30041" b="-3"/>
          <a:stretch>
            <a:fillRect/>
          </a:stretch>
        </p:blipFill>
        <p:spPr>
          <a:xfrm>
            <a:off x="8013033" y="10"/>
            <a:ext cx="4178968" cy="6857990"/>
          </a:xfrm>
          <a:prstGeom prst="rect">
            <a:avLst/>
          </a:prstGeom>
        </p:spPr>
      </p:pic>
    </p:spTree>
    <p:extLst>
      <p:ext uri="{BB962C8B-B14F-4D97-AF65-F5344CB8AC3E}">
        <p14:creationId xmlns:p14="http://schemas.microsoft.com/office/powerpoint/2010/main" val="3754065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2B2FC-4BDF-01FE-0CB0-DF89CE348E80}"/>
              </a:ext>
            </a:extLst>
          </p:cNvPr>
          <p:cNvSpPr>
            <a:spLocks noGrp="1"/>
          </p:cNvSpPr>
          <p:nvPr>
            <p:ph type="title"/>
          </p:nvPr>
        </p:nvSpPr>
        <p:spPr>
          <a:xfrm>
            <a:off x="1066800" y="642594"/>
            <a:ext cx="10058400" cy="1371600"/>
          </a:xfrm>
        </p:spPr>
        <p:txBody>
          <a:bodyPr>
            <a:normAutofit/>
          </a:bodyPr>
          <a:lstStyle/>
          <a:p>
            <a:pPr algn="ctr"/>
            <a:r>
              <a:rPr lang="en-US" b="1"/>
              <a:t>Company Background </a:t>
            </a:r>
          </a:p>
        </p:txBody>
      </p:sp>
      <p:graphicFrame>
        <p:nvGraphicFramePr>
          <p:cNvPr id="5" name="Content Placeholder 2">
            <a:extLst>
              <a:ext uri="{FF2B5EF4-FFF2-40B4-BE49-F238E27FC236}">
                <a16:creationId xmlns:a16="http://schemas.microsoft.com/office/drawing/2014/main" id="{04E7632D-3724-2F07-AFBF-29F9BCA1BEC8}"/>
              </a:ext>
            </a:extLst>
          </p:cNvPr>
          <p:cNvGraphicFramePr>
            <a:graphicFrameLocks noGrp="1"/>
          </p:cNvGraphicFramePr>
          <p:nvPr>
            <p:ph idx="1"/>
            <p:extLst>
              <p:ext uri="{D42A27DB-BD31-4B8C-83A1-F6EECF244321}">
                <p14:modId xmlns:p14="http://schemas.microsoft.com/office/powerpoint/2010/main" val="858300889"/>
              </p:ext>
            </p:extLst>
          </p:nvPr>
        </p:nvGraphicFramePr>
        <p:xfrm>
          <a:off x="1066800" y="2014194"/>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9476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E499DDB0-F27A-44CC-8E62-15E86AF9E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811" y="403509"/>
            <a:ext cx="4087368" cy="6050982"/>
          </a:xfrm>
          <a:prstGeom prst="rect">
            <a:avLst/>
          </a:prstGeom>
          <a:noFill/>
          <a:ln w="6350" cap="sq" cmpd="sng" algn="ctr">
            <a:solidFill>
              <a:schemeClr val="bg2"/>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6BA4A08D-E011-A7E5-F1D6-E34F484A7A87}"/>
              </a:ext>
            </a:extLst>
          </p:cNvPr>
          <p:cNvSpPr>
            <a:spLocks noGrp="1"/>
          </p:cNvSpPr>
          <p:nvPr>
            <p:ph type="title"/>
          </p:nvPr>
        </p:nvSpPr>
        <p:spPr>
          <a:xfrm>
            <a:off x="573409" y="568575"/>
            <a:ext cx="3765200" cy="5457366"/>
          </a:xfrm>
        </p:spPr>
        <p:txBody>
          <a:bodyPr>
            <a:normAutofit/>
          </a:bodyPr>
          <a:lstStyle/>
          <a:p>
            <a:pPr algn="ctr"/>
            <a:r>
              <a:rPr lang="en-US" sz="4400" b="1">
                <a:solidFill>
                  <a:schemeClr val="bg1"/>
                </a:solidFill>
              </a:rPr>
              <a:t>Problem: Nature and scope</a:t>
            </a:r>
          </a:p>
        </p:txBody>
      </p:sp>
      <p:sp>
        <p:nvSpPr>
          <p:cNvPr id="3" name="Content Placeholder 2">
            <a:extLst>
              <a:ext uri="{FF2B5EF4-FFF2-40B4-BE49-F238E27FC236}">
                <a16:creationId xmlns:a16="http://schemas.microsoft.com/office/drawing/2014/main" id="{2F4F5AC3-EB7B-31FD-E548-AEF9FAC8AC69}"/>
              </a:ext>
            </a:extLst>
          </p:cNvPr>
          <p:cNvSpPr>
            <a:spLocks noGrp="1"/>
          </p:cNvSpPr>
          <p:nvPr>
            <p:ph idx="1"/>
          </p:nvPr>
        </p:nvSpPr>
        <p:spPr>
          <a:xfrm>
            <a:off x="5478124" y="559477"/>
            <a:ext cx="5647076" cy="5475563"/>
          </a:xfrm>
        </p:spPr>
        <p:txBody>
          <a:bodyPr vert="horz" lIns="91440" tIns="45720" rIns="91440" bIns="45720" rtlCol="0" anchor="ctr">
            <a:normAutofit/>
          </a:bodyPr>
          <a:lstStyle/>
          <a:p>
            <a:pPr marL="0" indent="0">
              <a:buNone/>
            </a:pPr>
            <a:r>
              <a:rPr lang="en-US" b="1" dirty="0"/>
              <a:t>  5W2H:</a:t>
            </a:r>
          </a:p>
          <a:p>
            <a:r>
              <a:rPr lang="en-US" b="1" dirty="0"/>
              <a:t>WHAT: </a:t>
            </a:r>
            <a:r>
              <a:rPr lang="en-US"/>
              <a:t>30% revenue has decline in 12 months.</a:t>
            </a:r>
          </a:p>
          <a:p>
            <a:r>
              <a:rPr lang="en-US" b="1"/>
              <a:t>WHO: </a:t>
            </a:r>
            <a:r>
              <a:rPr lang="en-US"/>
              <a:t>Owners are Priya and Liam, local customers, online competitors.</a:t>
            </a:r>
          </a:p>
          <a:p>
            <a:r>
              <a:rPr lang="en-US" b="1"/>
              <a:t>WHEN: </a:t>
            </a:r>
            <a:r>
              <a:rPr lang="en-US"/>
              <a:t>Past Year ongoing </a:t>
            </a:r>
          </a:p>
          <a:p>
            <a:r>
              <a:rPr lang="en-US" b="1"/>
              <a:t>WHERE: </a:t>
            </a:r>
            <a:r>
              <a:rPr lang="en-US"/>
              <a:t>High street shop + weak online presence </a:t>
            </a:r>
          </a:p>
          <a:p>
            <a:r>
              <a:rPr lang="en-US" b="1"/>
              <a:t>WHY: </a:t>
            </a:r>
            <a:r>
              <a:rPr lang="en-US"/>
              <a:t>Failing foot traffic, rising costs, outdated website/ marketing. </a:t>
            </a:r>
          </a:p>
          <a:p>
            <a:r>
              <a:rPr lang="en-US" b="1"/>
              <a:t>HOW: </a:t>
            </a:r>
            <a:r>
              <a:rPr lang="en-US"/>
              <a:t>Online shift + new rivals (Boutique &amp; National chain) </a:t>
            </a:r>
          </a:p>
          <a:p>
            <a:endParaRPr lang="en-US"/>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61453499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7E5DB9-047E-4B99-96C4-E508AF14C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56C4C32-613C-4BB8-9DBD-314668DFA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78373" cy="6108192"/>
          </a:xfrm>
          <a:prstGeom prst="rect">
            <a:avLst/>
          </a:prstGeom>
          <a:solidFill>
            <a:schemeClr val="bg2"/>
          </a:solidFill>
          <a:ln w="6350"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48C4B873-5583-C5A0-CB50-7C688032A945}"/>
              </a:ext>
            </a:extLst>
          </p:cNvPr>
          <p:cNvSpPr>
            <a:spLocks noGrp="1"/>
          </p:cNvSpPr>
          <p:nvPr>
            <p:ph type="title"/>
          </p:nvPr>
        </p:nvSpPr>
        <p:spPr>
          <a:xfrm>
            <a:off x="578442" y="689472"/>
            <a:ext cx="3765200" cy="5479056"/>
          </a:xfrm>
        </p:spPr>
        <p:txBody>
          <a:bodyPr>
            <a:normAutofit/>
          </a:bodyPr>
          <a:lstStyle/>
          <a:p>
            <a:pPr algn="ctr"/>
            <a:r>
              <a:rPr lang="en-US" b="1"/>
              <a:t>PESTLE ANALYSIS: Green Haven Florist</a:t>
            </a:r>
          </a:p>
          <a:p>
            <a:pPr algn="ctr"/>
            <a:endParaRPr lang="en-US" b="1"/>
          </a:p>
        </p:txBody>
      </p:sp>
      <p:sp>
        <p:nvSpPr>
          <p:cNvPr id="13" name="Rectangle 12">
            <a:extLst>
              <a:ext uri="{FF2B5EF4-FFF2-40B4-BE49-F238E27FC236}">
                <a16:creationId xmlns:a16="http://schemas.microsoft.com/office/drawing/2014/main" id="{55973FA6-2A55-4BD8-A266-8F0F39355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78373"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graphicFrame>
        <p:nvGraphicFramePr>
          <p:cNvPr id="7" name="Content Placeholder 2">
            <a:extLst>
              <a:ext uri="{FF2B5EF4-FFF2-40B4-BE49-F238E27FC236}">
                <a16:creationId xmlns:a16="http://schemas.microsoft.com/office/drawing/2014/main" id="{71983081-FC2A-6EC9-FBBA-07AAB3E668FA}"/>
              </a:ext>
            </a:extLst>
          </p:cNvPr>
          <p:cNvGraphicFramePr>
            <a:graphicFrameLocks noGrp="1"/>
          </p:cNvGraphicFramePr>
          <p:nvPr>
            <p:ph idx="1"/>
            <p:extLst>
              <p:ext uri="{D42A27DB-BD31-4B8C-83A1-F6EECF244321}">
                <p14:modId xmlns:p14="http://schemas.microsoft.com/office/powerpoint/2010/main" val="3289202740"/>
              </p:ext>
            </p:extLst>
          </p:nvPr>
        </p:nvGraphicFramePr>
        <p:xfrm>
          <a:off x="5138058" y="800947"/>
          <a:ext cx="6246248" cy="52079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4092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7E5DB9-047E-4B99-96C4-E508AF14C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56C4C32-613C-4BB8-9DBD-314668DFA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78373" cy="6108192"/>
          </a:xfrm>
          <a:prstGeom prst="rect">
            <a:avLst/>
          </a:prstGeom>
          <a:solidFill>
            <a:schemeClr val="bg2"/>
          </a:solidFill>
          <a:ln w="6350"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E624481F-3C21-B6CB-D0EF-1B5CA99606CE}"/>
              </a:ext>
            </a:extLst>
          </p:cNvPr>
          <p:cNvSpPr>
            <a:spLocks noGrp="1"/>
          </p:cNvSpPr>
          <p:nvPr>
            <p:ph type="title"/>
          </p:nvPr>
        </p:nvSpPr>
        <p:spPr>
          <a:xfrm>
            <a:off x="578442" y="689472"/>
            <a:ext cx="3765200" cy="5479056"/>
          </a:xfrm>
        </p:spPr>
        <p:txBody>
          <a:bodyPr>
            <a:normAutofit/>
          </a:bodyPr>
          <a:lstStyle/>
          <a:p>
            <a:pPr algn="ctr"/>
            <a:r>
              <a:rPr lang="en-US" b="1"/>
              <a:t>PESTLE ANALYSIS: Green Haven Florist</a:t>
            </a:r>
          </a:p>
        </p:txBody>
      </p:sp>
      <p:sp>
        <p:nvSpPr>
          <p:cNvPr id="13" name="Rectangle 12">
            <a:extLst>
              <a:ext uri="{FF2B5EF4-FFF2-40B4-BE49-F238E27FC236}">
                <a16:creationId xmlns:a16="http://schemas.microsoft.com/office/drawing/2014/main" id="{55973FA6-2A55-4BD8-A266-8F0F39355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78373"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graphicFrame>
        <p:nvGraphicFramePr>
          <p:cNvPr id="5" name="Content Placeholder 2">
            <a:extLst>
              <a:ext uri="{FF2B5EF4-FFF2-40B4-BE49-F238E27FC236}">
                <a16:creationId xmlns:a16="http://schemas.microsoft.com/office/drawing/2014/main" id="{E7514000-4E83-A33F-6ED2-DAC5BAEEB8AF}"/>
              </a:ext>
            </a:extLst>
          </p:cNvPr>
          <p:cNvGraphicFramePr>
            <a:graphicFrameLocks noGrp="1"/>
          </p:cNvGraphicFramePr>
          <p:nvPr>
            <p:ph idx="1"/>
            <p:extLst>
              <p:ext uri="{D42A27DB-BD31-4B8C-83A1-F6EECF244321}">
                <p14:modId xmlns:p14="http://schemas.microsoft.com/office/powerpoint/2010/main" val="1152132915"/>
              </p:ext>
            </p:extLst>
          </p:nvPr>
        </p:nvGraphicFramePr>
        <p:xfrm>
          <a:off x="5138058" y="800947"/>
          <a:ext cx="6246248" cy="52079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51466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0E070-8C13-5CDF-0087-17BB374F8BFB}"/>
              </a:ext>
            </a:extLst>
          </p:cNvPr>
          <p:cNvSpPr>
            <a:spLocks noGrp="1"/>
          </p:cNvSpPr>
          <p:nvPr>
            <p:ph type="title"/>
          </p:nvPr>
        </p:nvSpPr>
        <p:spPr>
          <a:xfrm>
            <a:off x="1143000" y="337794"/>
            <a:ext cx="10058400" cy="1371600"/>
          </a:xfrm>
        </p:spPr>
        <p:txBody>
          <a:bodyPr>
            <a:normAutofit fontScale="90000"/>
          </a:bodyPr>
          <a:lstStyle/>
          <a:p>
            <a:r>
              <a:rPr lang="en-US" b="1">
                <a:solidFill>
                  <a:schemeClr val="tx2">
                    <a:lumMod val="49000"/>
                  </a:schemeClr>
                </a:solidFill>
              </a:rPr>
              <a:t>Course and effect Analysis: Fishbone Diagram</a:t>
            </a:r>
          </a:p>
        </p:txBody>
      </p:sp>
      <p:sp>
        <p:nvSpPr>
          <p:cNvPr id="3" name="Content Placeholder 2">
            <a:extLst>
              <a:ext uri="{FF2B5EF4-FFF2-40B4-BE49-F238E27FC236}">
                <a16:creationId xmlns:a16="http://schemas.microsoft.com/office/drawing/2014/main" id="{5B2A59AB-1660-6187-ECA6-79721F9A346D}"/>
              </a:ext>
            </a:extLst>
          </p:cNvPr>
          <p:cNvSpPr>
            <a:spLocks noGrp="1"/>
          </p:cNvSpPr>
          <p:nvPr>
            <p:ph idx="1"/>
          </p:nvPr>
        </p:nvSpPr>
        <p:spPr/>
        <p:txBody>
          <a:bodyPr vert="horz" lIns="91440" tIns="45720" rIns="91440" bIns="45720" rtlCol="0" anchor="t">
            <a:normAutofit/>
          </a:bodyPr>
          <a:lstStyle/>
          <a:p>
            <a:r>
              <a:rPr lang="en-US" dirty="0"/>
              <a:t>Marketing and sales strategy</a:t>
            </a:r>
            <a:endParaRPr lang="en-US"/>
          </a:p>
        </p:txBody>
      </p:sp>
      <p:sp>
        <p:nvSpPr>
          <p:cNvPr id="4" name="Rectangle: Single Corner Rounded 3">
            <a:extLst>
              <a:ext uri="{FF2B5EF4-FFF2-40B4-BE49-F238E27FC236}">
                <a16:creationId xmlns:a16="http://schemas.microsoft.com/office/drawing/2014/main" id="{0CEC817F-50F2-0BD2-894D-265B2DDFB7B2}"/>
              </a:ext>
            </a:extLst>
          </p:cNvPr>
          <p:cNvSpPr/>
          <p:nvPr/>
        </p:nvSpPr>
        <p:spPr>
          <a:xfrm>
            <a:off x="9948552" y="3593275"/>
            <a:ext cx="1298368" cy="1477489"/>
          </a:xfrm>
          <a:prstGeom prst="round1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Decline in Sales</a:t>
            </a:r>
          </a:p>
        </p:txBody>
      </p:sp>
      <p:sp>
        <p:nvSpPr>
          <p:cNvPr id="5" name="TextBox 4">
            <a:extLst>
              <a:ext uri="{FF2B5EF4-FFF2-40B4-BE49-F238E27FC236}">
                <a16:creationId xmlns:a16="http://schemas.microsoft.com/office/drawing/2014/main" id="{2BFC6B8D-0E03-65F6-2ABA-1FDA82466C3A}"/>
              </a:ext>
            </a:extLst>
          </p:cNvPr>
          <p:cNvSpPr txBox="1"/>
          <p:nvPr/>
        </p:nvSpPr>
        <p:spPr>
          <a:xfrm>
            <a:off x="1695202" y="2593769"/>
            <a:ext cx="1807028" cy="7293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Arrow: Right 5">
            <a:extLst>
              <a:ext uri="{FF2B5EF4-FFF2-40B4-BE49-F238E27FC236}">
                <a16:creationId xmlns:a16="http://schemas.microsoft.com/office/drawing/2014/main" id="{303AD1C9-F7CB-36CF-CAA4-4D24EC741415}"/>
              </a:ext>
            </a:extLst>
          </p:cNvPr>
          <p:cNvSpPr/>
          <p:nvPr/>
        </p:nvSpPr>
        <p:spPr>
          <a:xfrm>
            <a:off x="1066800" y="3984170"/>
            <a:ext cx="8882742" cy="7075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DA2FF59-4FE9-6084-1AAE-82886AE0F391}"/>
              </a:ext>
            </a:extLst>
          </p:cNvPr>
          <p:cNvSpPr/>
          <p:nvPr/>
        </p:nvSpPr>
        <p:spPr>
          <a:xfrm>
            <a:off x="1530927" y="2720439"/>
            <a:ext cx="1755567" cy="60465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Low sales</a:t>
            </a:r>
          </a:p>
        </p:txBody>
      </p:sp>
      <p:sp>
        <p:nvSpPr>
          <p:cNvPr id="8" name="Rectangle 7">
            <a:extLst>
              <a:ext uri="{FF2B5EF4-FFF2-40B4-BE49-F238E27FC236}">
                <a16:creationId xmlns:a16="http://schemas.microsoft.com/office/drawing/2014/main" id="{1F9EE4A0-B754-C2E8-4C01-93D749AE95F6}"/>
              </a:ext>
            </a:extLst>
          </p:cNvPr>
          <p:cNvSpPr/>
          <p:nvPr/>
        </p:nvSpPr>
        <p:spPr>
          <a:xfrm>
            <a:off x="4136571" y="2601687"/>
            <a:ext cx="2038596" cy="72043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Competition</a:t>
            </a:r>
          </a:p>
        </p:txBody>
      </p:sp>
      <p:sp>
        <p:nvSpPr>
          <p:cNvPr id="9" name="Rectangle 8">
            <a:extLst>
              <a:ext uri="{FF2B5EF4-FFF2-40B4-BE49-F238E27FC236}">
                <a16:creationId xmlns:a16="http://schemas.microsoft.com/office/drawing/2014/main" id="{6A816E5A-4B49-152A-F755-4E089BC3B670}"/>
              </a:ext>
            </a:extLst>
          </p:cNvPr>
          <p:cNvSpPr/>
          <p:nvPr/>
        </p:nvSpPr>
        <p:spPr>
          <a:xfrm>
            <a:off x="7356764" y="2601687"/>
            <a:ext cx="1943593" cy="73230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Rising cost/Inflation</a:t>
            </a:r>
          </a:p>
        </p:txBody>
      </p:sp>
      <p:sp>
        <p:nvSpPr>
          <p:cNvPr id="10" name="Rectangle 9">
            <a:extLst>
              <a:ext uri="{FF2B5EF4-FFF2-40B4-BE49-F238E27FC236}">
                <a16:creationId xmlns:a16="http://schemas.microsoft.com/office/drawing/2014/main" id="{DDABC37F-8ADB-282B-E69D-471D6B05BC0D}"/>
              </a:ext>
            </a:extLst>
          </p:cNvPr>
          <p:cNvSpPr/>
          <p:nvPr/>
        </p:nvSpPr>
        <p:spPr>
          <a:xfrm>
            <a:off x="1530926" y="5174672"/>
            <a:ext cx="1900051" cy="71845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Location</a:t>
            </a:r>
          </a:p>
        </p:txBody>
      </p:sp>
      <p:sp>
        <p:nvSpPr>
          <p:cNvPr id="11" name="Rectangle 10">
            <a:extLst>
              <a:ext uri="{FF2B5EF4-FFF2-40B4-BE49-F238E27FC236}">
                <a16:creationId xmlns:a16="http://schemas.microsoft.com/office/drawing/2014/main" id="{4315640D-4FB8-7BAB-78D8-E6F127E57519}"/>
              </a:ext>
            </a:extLst>
          </p:cNvPr>
          <p:cNvSpPr/>
          <p:nvPr/>
        </p:nvSpPr>
        <p:spPr>
          <a:xfrm>
            <a:off x="4476008" y="5175663"/>
            <a:ext cx="2120733" cy="6293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Customer Performance</a:t>
            </a:r>
          </a:p>
        </p:txBody>
      </p:sp>
      <p:sp>
        <p:nvSpPr>
          <p:cNvPr id="12" name="Rectangle 11">
            <a:extLst>
              <a:ext uri="{FF2B5EF4-FFF2-40B4-BE49-F238E27FC236}">
                <a16:creationId xmlns:a16="http://schemas.microsoft.com/office/drawing/2014/main" id="{6DEE033B-E8CC-A9C2-C4D7-5F61C2753D55}"/>
              </a:ext>
            </a:extLst>
          </p:cNvPr>
          <p:cNvSpPr/>
          <p:nvPr/>
        </p:nvSpPr>
        <p:spPr>
          <a:xfrm>
            <a:off x="7817922" y="5158839"/>
            <a:ext cx="1860466" cy="6541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Promotion</a:t>
            </a:r>
          </a:p>
        </p:txBody>
      </p:sp>
      <p:cxnSp>
        <p:nvCxnSpPr>
          <p:cNvPr id="16" name="Straight Arrow Connector 15">
            <a:extLst>
              <a:ext uri="{FF2B5EF4-FFF2-40B4-BE49-F238E27FC236}">
                <a16:creationId xmlns:a16="http://schemas.microsoft.com/office/drawing/2014/main" id="{9E6C391A-C47D-3F23-C4F8-576B6016DD0F}"/>
              </a:ext>
            </a:extLst>
          </p:cNvPr>
          <p:cNvCxnSpPr/>
          <p:nvPr/>
        </p:nvCxnSpPr>
        <p:spPr>
          <a:xfrm flipV="1">
            <a:off x="8175171" y="4495800"/>
            <a:ext cx="489856" cy="6204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603EACA-D2C4-848D-6269-FCD18EFBD2C0}"/>
              </a:ext>
            </a:extLst>
          </p:cNvPr>
          <p:cNvCxnSpPr/>
          <p:nvPr/>
        </p:nvCxnSpPr>
        <p:spPr>
          <a:xfrm flipV="1">
            <a:off x="5061858" y="4517572"/>
            <a:ext cx="522512" cy="6531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3086ED67-6140-1091-AF08-D3D3AAA25F14}"/>
              </a:ext>
            </a:extLst>
          </p:cNvPr>
          <p:cNvCxnSpPr/>
          <p:nvPr/>
        </p:nvCxnSpPr>
        <p:spPr>
          <a:xfrm flipV="1">
            <a:off x="2144486" y="4593770"/>
            <a:ext cx="642256" cy="5007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C9E40F7C-3C15-1419-D392-8933C889B1A6}"/>
              </a:ext>
            </a:extLst>
          </p:cNvPr>
          <p:cNvCxnSpPr/>
          <p:nvPr/>
        </p:nvCxnSpPr>
        <p:spPr>
          <a:xfrm>
            <a:off x="2100943" y="3298370"/>
            <a:ext cx="664029" cy="8708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21C7D293-D9A5-C449-C961-48DC70C091C9}"/>
              </a:ext>
            </a:extLst>
          </p:cNvPr>
          <p:cNvCxnSpPr/>
          <p:nvPr/>
        </p:nvCxnSpPr>
        <p:spPr>
          <a:xfrm>
            <a:off x="5105400" y="3385457"/>
            <a:ext cx="533400" cy="7620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1C472790-5782-06A0-A246-669F6CCCD53F}"/>
              </a:ext>
            </a:extLst>
          </p:cNvPr>
          <p:cNvCxnSpPr/>
          <p:nvPr/>
        </p:nvCxnSpPr>
        <p:spPr>
          <a:xfrm>
            <a:off x="8229599" y="3450771"/>
            <a:ext cx="478971" cy="6640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39C0B104-40B5-418B-BD60-1CC926240726}"/>
              </a:ext>
            </a:extLst>
          </p:cNvPr>
          <p:cNvSpPr txBox="1"/>
          <p:nvPr/>
        </p:nvSpPr>
        <p:spPr>
          <a:xfrm>
            <a:off x="4691742" y="1719940"/>
            <a:ext cx="363582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Online stores with a platform</a:t>
            </a:r>
          </a:p>
          <a:p>
            <a:pPr marL="285750" indent="-285750">
              <a:buFont typeface="Arial"/>
              <a:buChar char="•"/>
            </a:pPr>
            <a:r>
              <a:rPr lang="en-US" dirty="0"/>
              <a:t>Changing customer preference</a:t>
            </a:r>
          </a:p>
        </p:txBody>
      </p:sp>
      <p:sp>
        <p:nvSpPr>
          <p:cNvPr id="24" name="TextBox 23">
            <a:extLst>
              <a:ext uri="{FF2B5EF4-FFF2-40B4-BE49-F238E27FC236}">
                <a16:creationId xmlns:a16="http://schemas.microsoft.com/office/drawing/2014/main" id="{6C6C97D5-F04E-031D-91D6-5BC133D11DAC}"/>
              </a:ext>
            </a:extLst>
          </p:cNvPr>
          <p:cNvSpPr txBox="1"/>
          <p:nvPr/>
        </p:nvSpPr>
        <p:spPr>
          <a:xfrm>
            <a:off x="925286" y="5889171"/>
            <a:ext cx="334191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Reduced foot traffic from shift online shopping</a:t>
            </a:r>
          </a:p>
        </p:txBody>
      </p:sp>
      <p:sp>
        <p:nvSpPr>
          <p:cNvPr id="31" name="TextBox 30">
            <a:extLst>
              <a:ext uri="{FF2B5EF4-FFF2-40B4-BE49-F238E27FC236}">
                <a16:creationId xmlns:a16="http://schemas.microsoft.com/office/drawing/2014/main" id="{286AFE50-E1C3-7995-3223-823FE3F3CF53}"/>
              </a:ext>
            </a:extLst>
          </p:cNvPr>
          <p:cNvSpPr txBox="1"/>
          <p:nvPr/>
        </p:nvSpPr>
        <p:spPr>
          <a:xfrm>
            <a:off x="4441371" y="5889170"/>
            <a:ext cx="29173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Competitive pressure</a:t>
            </a:r>
          </a:p>
        </p:txBody>
      </p:sp>
      <p:sp>
        <p:nvSpPr>
          <p:cNvPr id="32" name="TextBox 31">
            <a:extLst>
              <a:ext uri="{FF2B5EF4-FFF2-40B4-BE49-F238E27FC236}">
                <a16:creationId xmlns:a16="http://schemas.microsoft.com/office/drawing/2014/main" id="{9DE6DFD3-9955-DD8A-49F0-F0DE9CCA5A6B}"/>
              </a:ext>
            </a:extLst>
          </p:cNvPr>
          <p:cNvSpPr txBox="1"/>
          <p:nvPr/>
        </p:nvSpPr>
        <p:spPr>
          <a:xfrm>
            <a:off x="9470570" y="2634343"/>
            <a:ext cx="17743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Flowers prices</a:t>
            </a:r>
          </a:p>
        </p:txBody>
      </p:sp>
      <p:sp>
        <p:nvSpPr>
          <p:cNvPr id="33" name="TextBox 32">
            <a:extLst>
              <a:ext uri="{FF2B5EF4-FFF2-40B4-BE49-F238E27FC236}">
                <a16:creationId xmlns:a16="http://schemas.microsoft.com/office/drawing/2014/main" id="{E4F7A03D-1BBC-691E-B357-82875F240CE4}"/>
              </a:ext>
            </a:extLst>
          </p:cNvPr>
          <p:cNvSpPr txBox="1"/>
          <p:nvPr/>
        </p:nvSpPr>
        <p:spPr>
          <a:xfrm>
            <a:off x="8055428" y="5889170"/>
            <a:ext cx="28193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Outdated website</a:t>
            </a:r>
          </a:p>
        </p:txBody>
      </p:sp>
    </p:spTree>
    <p:extLst>
      <p:ext uri="{BB962C8B-B14F-4D97-AF65-F5344CB8AC3E}">
        <p14:creationId xmlns:p14="http://schemas.microsoft.com/office/powerpoint/2010/main" val="37252396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A0B76B-7793-4346-AAF3-0BEC24E54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descr="Camera and plant on table">
            <a:extLst>
              <a:ext uri="{FF2B5EF4-FFF2-40B4-BE49-F238E27FC236}">
                <a16:creationId xmlns:a16="http://schemas.microsoft.com/office/drawing/2014/main" id="{2336299A-EC86-AFAF-864A-C7CC35AE88F1}"/>
              </a:ext>
            </a:extLst>
          </p:cNvPr>
          <p:cNvPicPr>
            <a:picLocks noChangeAspect="1"/>
          </p:cNvPicPr>
          <p:nvPr/>
        </p:nvPicPr>
        <p:blipFill>
          <a:blip r:embed="rId2"/>
          <a:srcRect l="29197" r="31153" b="-3"/>
          <a:stretch>
            <a:fillRect/>
          </a:stretch>
        </p:blipFill>
        <p:spPr>
          <a:xfrm>
            <a:off x="2" y="10"/>
            <a:ext cx="4079708" cy="6857990"/>
          </a:xfrm>
          <a:prstGeom prst="rect">
            <a:avLst/>
          </a:prstGeom>
        </p:spPr>
      </p:pic>
      <p:sp>
        <p:nvSpPr>
          <p:cNvPr id="11" name="Rectangle 10">
            <a:extLst>
              <a:ext uri="{FF2B5EF4-FFF2-40B4-BE49-F238E27FC236}">
                <a16:creationId xmlns:a16="http://schemas.microsoft.com/office/drawing/2014/main" id="{FDCC942F-4DE8-44CA-B824-B58DB1751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6625" y="374904"/>
            <a:ext cx="7340156" cy="6108192"/>
          </a:xfrm>
          <a:prstGeom prst="rect">
            <a:avLst/>
          </a:prstGeom>
          <a:noFill/>
          <a:ln w="6350" cap="sq">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E73FD47-9302-A665-1205-242B07B19385}"/>
              </a:ext>
            </a:extLst>
          </p:cNvPr>
          <p:cNvSpPr>
            <a:spLocks noGrp="1"/>
          </p:cNvSpPr>
          <p:nvPr>
            <p:ph type="title"/>
          </p:nvPr>
        </p:nvSpPr>
        <p:spPr>
          <a:xfrm>
            <a:off x="4965192" y="642593"/>
            <a:ext cx="6280826" cy="1746504"/>
          </a:xfrm>
        </p:spPr>
        <p:txBody>
          <a:bodyPr>
            <a:normAutofit/>
          </a:bodyPr>
          <a:lstStyle/>
          <a:p>
            <a:r>
              <a:rPr lang="en-US"/>
              <a:t> </a:t>
            </a:r>
            <a:r>
              <a:rPr lang="en-US" b="1"/>
              <a:t>Conclusion</a:t>
            </a:r>
          </a:p>
        </p:txBody>
      </p:sp>
      <p:sp>
        <p:nvSpPr>
          <p:cNvPr id="3" name="Content Placeholder 2">
            <a:extLst>
              <a:ext uri="{FF2B5EF4-FFF2-40B4-BE49-F238E27FC236}">
                <a16:creationId xmlns:a16="http://schemas.microsoft.com/office/drawing/2014/main" id="{7438858D-99E4-D45E-874C-66C8BCD61F82}"/>
              </a:ext>
            </a:extLst>
          </p:cNvPr>
          <p:cNvSpPr>
            <a:spLocks noGrp="1"/>
          </p:cNvSpPr>
          <p:nvPr>
            <p:ph idx="1"/>
          </p:nvPr>
        </p:nvSpPr>
        <p:spPr>
          <a:xfrm>
            <a:off x="4965192" y="2386584"/>
            <a:ext cx="6280826" cy="3648456"/>
          </a:xfrm>
        </p:spPr>
        <p:txBody>
          <a:bodyPr vert="horz" lIns="91440" tIns="45720" rIns="91440" bIns="45720" rtlCol="0">
            <a:normAutofit/>
          </a:bodyPr>
          <a:lstStyle/>
          <a:p>
            <a:r>
              <a:rPr lang="en-US" dirty="0"/>
              <a:t>In conclusion Green Haven Florist has had a 30% drop stems from online competition over 12 months driving by reduced foot traffic surging input cost and digital lag. While online orders has grown slightly as it is now trendy so many new customer rather do online shopping instead of going to the stores. </a:t>
            </a:r>
          </a:p>
          <a:p>
            <a:pPr marL="0" indent="0">
              <a:buNone/>
            </a:pPr>
            <a:endParaRPr lang="en-US" dirty="0"/>
          </a:p>
        </p:txBody>
      </p:sp>
    </p:spTree>
    <p:extLst>
      <p:ext uri="{BB962C8B-B14F-4D97-AF65-F5344CB8AC3E}">
        <p14:creationId xmlns:p14="http://schemas.microsoft.com/office/powerpoint/2010/main" val="228063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740A66F-3ADD-4839-8B09-009CB85FD1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07DC2E2C-0686-4A5F-ACCB-AD01FD9EF9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A4D209F-3214-0EEF-6BE9-C0786C5C6524}"/>
              </a:ext>
            </a:extLst>
          </p:cNvPr>
          <p:cNvSpPr>
            <a:spLocks noGrp="1"/>
          </p:cNvSpPr>
          <p:nvPr>
            <p:ph type="title"/>
          </p:nvPr>
        </p:nvSpPr>
        <p:spPr>
          <a:xfrm>
            <a:off x="868680" y="642593"/>
            <a:ext cx="6281928" cy="1744183"/>
          </a:xfrm>
        </p:spPr>
        <p:txBody>
          <a:bodyPr>
            <a:normAutofit/>
          </a:bodyPr>
          <a:lstStyle/>
          <a:p>
            <a:r>
              <a:rPr lang="en-US" b="1"/>
              <a:t>References</a:t>
            </a:r>
          </a:p>
        </p:txBody>
      </p:sp>
      <p:sp>
        <p:nvSpPr>
          <p:cNvPr id="3" name="Content Placeholder 2">
            <a:extLst>
              <a:ext uri="{FF2B5EF4-FFF2-40B4-BE49-F238E27FC236}">
                <a16:creationId xmlns:a16="http://schemas.microsoft.com/office/drawing/2014/main" id="{EFD6D75B-ECFE-ECD9-824A-FDA02CFB5EC1}"/>
              </a:ext>
            </a:extLst>
          </p:cNvPr>
          <p:cNvSpPr>
            <a:spLocks noGrp="1"/>
          </p:cNvSpPr>
          <p:nvPr>
            <p:ph idx="1"/>
          </p:nvPr>
        </p:nvSpPr>
        <p:spPr>
          <a:xfrm>
            <a:off x="868680" y="2386584"/>
            <a:ext cx="6281928" cy="3648456"/>
          </a:xfrm>
        </p:spPr>
        <p:txBody>
          <a:bodyPr>
            <a:normAutofit/>
          </a:bodyPr>
          <a:lstStyle/>
          <a:p>
            <a:r>
              <a:rPr lang="en-US" dirty="0"/>
              <a:t>Johnson G. Scholes K. and Whitington R, (2017) Exploring Corporate Strategy. Text and cases. 11</a:t>
            </a:r>
            <a:r>
              <a:rPr lang="en-US" baseline="30000" dirty="0"/>
              <a:t>th</a:t>
            </a:r>
            <a:r>
              <a:rPr lang="en-US" dirty="0"/>
              <a:t> ed. Harlow Pearson Education.</a:t>
            </a:r>
          </a:p>
          <a:p>
            <a:r>
              <a:rPr lang="en-US" dirty="0"/>
              <a:t>Adapted fishbone diagram for analysis product defects source: source Smith, 2020, page 45.</a:t>
            </a:r>
            <a:endParaRPr lang="en-GB" dirty="0"/>
          </a:p>
          <a:p>
            <a:r>
              <a:rPr lang="en-GB" dirty="0"/>
              <a:t>Slack, N. Brandon-Jones A, &amp; Burgess, N. (2022) Operation Management (10th ed.)Pearson Education Limited.</a:t>
            </a:r>
            <a:endParaRPr lang="en-US" dirty="0"/>
          </a:p>
        </p:txBody>
      </p:sp>
      <p:pic>
        <p:nvPicPr>
          <p:cNvPr id="5" name="Picture 4" descr="Files in folders">
            <a:extLst>
              <a:ext uri="{FF2B5EF4-FFF2-40B4-BE49-F238E27FC236}">
                <a16:creationId xmlns:a16="http://schemas.microsoft.com/office/drawing/2014/main" id="{DEACD593-2F6B-1401-F36F-6191DC654AB5}"/>
              </a:ext>
            </a:extLst>
          </p:cNvPr>
          <p:cNvPicPr>
            <a:picLocks noChangeAspect="1"/>
          </p:cNvPicPr>
          <p:nvPr/>
        </p:nvPicPr>
        <p:blipFill>
          <a:blip r:embed="rId2"/>
          <a:srcRect l="26788" r="32597" b="-3"/>
          <a:stretch>
            <a:fillRect/>
          </a:stretch>
        </p:blipFill>
        <p:spPr>
          <a:xfrm>
            <a:off x="8013033" y="10"/>
            <a:ext cx="4178968" cy="6857990"/>
          </a:xfrm>
          <a:prstGeom prst="rect">
            <a:avLst/>
          </a:prstGeom>
        </p:spPr>
      </p:pic>
    </p:spTree>
    <p:extLst>
      <p:ext uri="{BB962C8B-B14F-4D97-AF65-F5344CB8AC3E}">
        <p14:creationId xmlns:p14="http://schemas.microsoft.com/office/powerpoint/2010/main" val="501783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Nature &amp; Floral&quot; Thank You PPT Templates and Google Slides">
            <a:extLst>
              <a:ext uri="{FF2B5EF4-FFF2-40B4-BE49-F238E27FC236}">
                <a16:creationId xmlns:a16="http://schemas.microsoft.com/office/drawing/2014/main" id="{B6C5162E-B6FD-CD8B-1770-ECA13B838EA6}"/>
              </a:ext>
            </a:extLst>
          </p:cNvPr>
          <p:cNvPicPr>
            <a:picLocks noGrp="1" noChangeAspect="1"/>
          </p:cNvPicPr>
          <p:nvPr>
            <p:ph idx="1"/>
          </p:nvPr>
        </p:nvPicPr>
        <p:blipFill>
          <a:blip r:embed="rId2"/>
          <a:stretch>
            <a:fillRect/>
          </a:stretch>
        </p:blipFill>
        <p:spPr>
          <a:xfrm>
            <a:off x="1292339" y="593816"/>
            <a:ext cx="9650453" cy="5441859"/>
          </a:xfrm>
          <a:prstGeom prst="rect">
            <a:avLst/>
          </a:prstGeom>
        </p:spPr>
      </p:pic>
    </p:spTree>
    <p:extLst>
      <p:ext uri="{BB962C8B-B14F-4D97-AF65-F5344CB8AC3E}">
        <p14:creationId xmlns:p14="http://schemas.microsoft.com/office/powerpoint/2010/main" val="22241098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373545"/>
      </a:dk2>
      <a:lt2>
        <a:srgbClr val="BCD0E0"/>
      </a:lt2>
      <a:accent1>
        <a:srgbClr val="3494BA"/>
      </a:accent1>
      <a:accent2>
        <a:srgbClr val="58B6C0"/>
      </a:accent2>
      <a:accent3>
        <a:srgbClr val="75BDA7"/>
      </a:accent3>
      <a:accent4>
        <a:srgbClr val="7A8C8E"/>
      </a:accent4>
      <a:accent5>
        <a:srgbClr val="84ACB6"/>
      </a:accent5>
      <a:accent6>
        <a:srgbClr val="6793CD"/>
      </a:accent6>
      <a:hlink>
        <a:srgbClr val="6B9F25"/>
      </a:hlink>
      <a:folHlink>
        <a:srgbClr val="9F6715"/>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913DB040-6816-4415-960D-8178C785755E}"/>
    </a:ext>
  </a:extLst>
</a:theme>
</file>

<file path=docProps/app.xml><?xml version="1.0" encoding="utf-8"?>
<Properties xmlns="http://schemas.openxmlformats.org/officeDocument/2006/extended-properties" xmlns:vt="http://schemas.openxmlformats.org/officeDocument/2006/docPropsVTypes">
  <Template>office theme</Template>
  <TotalTime>22</TotalTime>
  <Words>580</Words>
  <Application>Microsoft Office PowerPoint</Application>
  <PresentationFormat>Widescreen</PresentationFormat>
  <Paragraphs>53</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Savon</vt:lpstr>
      <vt:lpstr>STUDENT NAME: Kimberly sogbossi  Module code: lclm4004 student id number: 2438775 lecturer: toyin adisa </vt:lpstr>
      <vt:lpstr>                Overview</vt:lpstr>
      <vt:lpstr>                Introduction </vt:lpstr>
      <vt:lpstr>Company Background </vt:lpstr>
      <vt:lpstr>Problem: Nature and scope</vt:lpstr>
      <vt:lpstr>PESTLE ANALYSIS: Green Haven Florist </vt:lpstr>
      <vt:lpstr>PESTLE ANALYSIS: Green Haven Florist</vt:lpstr>
      <vt:lpstr>Course and effect Analysis: Fishbone Diagram</vt:lpstr>
      <vt:lpstr> 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Kimberly sogbossi  Module code: lclm4004 student id number: 2438775 lecturer: toyin adisa </dc:title>
  <dc:creator/>
  <cp:lastModifiedBy>Yeder Kimberly Lewis Sogbossi (2438775)</cp:lastModifiedBy>
  <cp:revision>894</cp:revision>
  <dcterms:created xsi:type="dcterms:W3CDTF">2025-11-01T13:47:50Z</dcterms:created>
  <dcterms:modified xsi:type="dcterms:W3CDTF">2025-11-10T11:01:33Z</dcterms:modified>
</cp:coreProperties>
</file>