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0691813"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75" d="100"/>
          <a:sy n="75" d="100"/>
        </p:scale>
        <p:origin x="870" y="-43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digital.nhs.uk/data-and-information/publications/statistical/health-survey-for-england/2024/adults-overweight-and-obesity" TargetMode="External"/><Relationship Id="rId7" Type="http://schemas.openxmlformats.org/officeDocument/2006/relationships/image" Target="../media/image1.png"/><Relationship Id="rId12" Type="http://schemas.openxmlformats.org/officeDocument/2006/relationships/image" Target="../media/image6.png"/><Relationship Id="rId2" Type="http://schemas.openxmlformats.org/officeDocument/2006/relationships/hyperlink" Target="https://www.diabetes.co.uk/news/2026/jun/one-in-three-adults-in-england-now-lives-with-obesity.html" TargetMode="External"/><Relationship Id="rId1" Type="http://schemas.openxmlformats.org/officeDocument/2006/relationships/slideLayout" Target="../slideLayouts/slideLayout7.xml"/><Relationship Id="rId6" Type="http://schemas.openxmlformats.org/officeDocument/2006/relationships/hyperlink" Target="https://digital.nhs.uk/data-and-information/publications/statistical/health-survey-for-england/2022-part-2/adult-overweight-and-obesity" TargetMode="External"/><Relationship Id="rId11" Type="http://schemas.openxmlformats.org/officeDocument/2006/relationships/image" Target="../media/image5.png"/><Relationship Id="rId5" Type="http://schemas.openxmlformats.org/officeDocument/2006/relationships/hyperlink" Target="https://www.lbc.co.uk/article/adults-living-with-obesity-increase-despite-government-5Hjdfjf_2/" TargetMode="External"/><Relationship Id="rId10" Type="http://schemas.openxmlformats.org/officeDocument/2006/relationships/image" Target="../media/image4.png"/><Relationship Id="rId4" Type="http://schemas.openxmlformats.org/officeDocument/2006/relationships/hyperlink" Target="https://www.gov.uk/government/statistics/obesity-profile-may-2025-update/obesity-profile-short-statistical-commentary-may-2025" TargetMode="Externa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0692000" cy="1188000"/>
          </a:xfrm>
          <a:prstGeom prst="rect">
            <a:avLst/>
          </a:prstGeom>
          <a:solidFill>
            <a:srgbClr val="142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 y="43801"/>
            <a:ext cx="10691813" cy="707886"/>
          </a:xfrm>
          <a:prstGeom prst="rect">
            <a:avLst/>
          </a:prstGeom>
          <a:noFill/>
        </p:spPr>
        <p:txBody>
          <a:bodyPr wrap="square" lIns="0" tIns="0" rIns="0" bIns="0" anchor="t">
            <a:spAutoFit/>
          </a:bodyPr>
          <a:lstStyle/>
          <a:p>
            <a:pPr algn="ctr">
              <a:lnSpc>
                <a:spcPct val="100000"/>
              </a:lnSpc>
              <a:spcBef>
                <a:spcPts val="0"/>
              </a:spcBef>
              <a:spcAft>
                <a:spcPts val="0"/>
              </a:spcAft>
            </a:pPr>
            <a:r>
              <a:rPr lang="en-US" sz="2300" b="1" i="0" dirty="0">
                <a:solidFill>
                  <a:srgbClr val="FFFFFF"/>
                </a:solidFill>
                <a:latin typeface="Aptos"/>
              </a:rPr>
              <a:t>IMPACT OF SOCIOECONOMIC DEPRIVATION ON OBESITY PREVALENCE AMONG ADULTS: A CASE ANALYSIS OF COMMUNITIES IN ENGLAND</a:t>
            </a:r>
          </a:p>
        </p:txBody>
      </p:sp>
      <p:sp>
        <p:nvSpPr>
          <p:cNvPr id="8" name="Rectangle 7"/>
          <p:cNvSpPr/>
          <p:nvPr/>
        </p:nvSpPr>
        <p:spPr>
          <a:xfrm>
            <a:off x="406117" y="1300842"/>
            <a:ext cx="108000" cy="1224000"/>
          </a:xfrm>
          <a:prstGeom prst="rect">
            <a:avLst/>
          </a:prstGeom>
          <a:solidFill>
            <a:srgbClr val="E7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pSp>
        <p:nvGrpSpPr>
          <p:cNvPr id="3" name="Group 2">
            <a:extLst>
              <a:ext uri="{FF2B5EF4-FFF2-40B4-BE49-F238E27FC236}">
                <a16:creationId xmlns:a16="http://schemas.microsoft.com/office/drawing/2014/main" id="{DA182A71-BD7D-DE45-6025-770894BC192B}"/>
              </a:ext>
            </a:extLst>
          </p:cNvPr>
          <p:cNvGrpSpPr/>
          <p:nvPr/>
        </p:nvGrpSpPr>
        <p:grpSpPr>
          <a:xfrm>
            <a:off x="505117" y="1300842"/>
            <a:ext cx="3310882" cy="1224000"/>
            <a:chOff x="648000" y="1300842"/>
            <a:chExt cx="2952000" cy="1224000"/>
          </a:xfrm>
        </p:grpSpPr>
        <p:sp>
          <p:nvSpPr>
            <p:cNvPr id="7" name="Rectangle 6"/>
            <p:cNvSpPr/>
            <p:nvPr/>
          </p:nvSpPr>
          <p:spPr>
            <a:xfrm>
              <a:off x="648000" y="1300842"/>
              <a:ext cx="2952000" cy="122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64000" y="1435539"/>
              <a:ext cx="2520000" cy="677108"/>
            </a:xfrm>
            <a:prstGeom prst="rect">
              <a:avLst/>
            </a:prstGeom>
            <a:noFill/>
          </p:spPr>
          <p:txBody>
            <a:bodyPr wrap="square" lIns="0" tIns="0" rIns="0" bIns="0" anchor="ctr">
              <a:spAutoFit/>
            </a:bodyPr>
            <a:lstStyle/>
            <a:p>
              <a:pPr algn="l">
                <a:lnSpc>
                  <a:spcPct val="100000"/>
                </a:lnSpc>
                <a:spcBef>
                  <a:spcPts val="0"/>
                </a:spcBef>
                <a:spcAft>
                  <a:spcPts val="0"/>
                </a:spcAft>
              </a:pPr>
              <a:r>
                <a:rPr sz="4400" b="1" i="0" dirty="0">
                  <a:solidFill>
                    <a:srgbClr val="E76956"/>
                  </a:solidFill>
                  <a:latin typeface="Aptos"/>
                </a:rPr>
                <a:t>37.4%</a:t>
              </a:r>
            </a:p>
          </p:txBody>
        </p:sp>
        <p:sp>
          <p:nvSpPr>
            <p:cNvPr id="10" name="TextBox 9"/>
            <p:cNvSpPr txBox="1"/>
            <p:nvPr/>
          </p:nvSpPr>
          <p:spPr>
            <a:xfrm>
              <a:off x="864000" y="2116092"/>
              <a:ext cx="2520000" cy="215444"/>
            </a:xfrm>
            <a:prstGeom prst="rect">
              <a:avLst/>
            </a:prstGeom>
            <a:noFill/>
          </p:spPr>
          <p:txBody>
            <a:bodyPr wrap="square" lIns="0" tIns="0" rIns="0" bIns="0" anchor="t">
              <a:spAutoFit/>
            </a:bodyPr>
            <a:lstStyle/>
            <a:p>
              <a:pPr algn="l">
                <a:lnSpc>
                  <a:spcPct val="100000"/>
                </a:lnSpc>
                <a:spcBef>
                  <a:spcPts val="0"/>
                </a:spcBef>
                <a:spcAft>
                  <a:spcPts val="0"/>
                </a:spcAft>
              </a:pPr>
              <a:r>
                <a:rPr sz="1400" b="1" i="0" dirty="0">
                  <a:solidFill>
                    <a:srgbClr val="142B44"/>
                  </a:solidFill>
                  <a:latin typeface="Aptos"/>
                </a:rPr>
                <a:t>Poorest areas of England</a:t>
              </a:r>
            </a:p>
          </p:txBody>
        </p:sp>
      </p:grpSp>
      <p:sp>
        <p:nvSpPr>
          <p:cNvPr id="12" name="Rectangle 11"/>
          <p:cNvSpPr/>
          <p:nvPr/>
        </p:nvSpPr>
        <p:spPr>
          <a:xfrm>
            <a:off x="3924000" y="1300842"/>
            <a:ext cx="108000" cy="1224000"/>
          </a:xfrm>
          <a:prstGeom prst="rect">
            <a:avLst/>
          </a:prstGeom>
          <a:solidFill>
            <a:srgbClr val="008B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pSp>
        <p:nvGrpSpPr>
          <p:cNvPr id="4" name="Group 3">
            <a:extLst>
              <a:ext uri="{FF2B5EF4-FFF2-40B4-BE49-F238E27FC236}">
                <a16:creationId xmlns:a16="http://schemas.microsoft.com/office/drawing/2014/main" id="{4EC4217C-32BE-3528-AC79-1A7CC2361391}"/>
              </a:ext>
            </a:extLst>
          </p:cNvPr>
          <p:cNvGrpSpPr/>
          <p:nvPr/>
        </p:nvGrpSpPr>
        <p:grpSpPr>
          <a:xfrm>
            <a:off x="4014000" y="1300842"/>
            <a:ext cx="2952000" cy="1224000"/>
            <a:chOff x="4014000" y="1300842"/>
            <a:chExt cx="2952000" cy="1224000"/>
          </a:xfrm>
        </p:grpSpPr>
        <p:sp>
          <p:nvSpPr>
            <p:cNvPr id="11" name="Rectangle 10"/>
            <p:cNvSpPr/>
            <p:nvPr/>
          </p:nvSpPr>
          <p:spPr>
            <a:xfrm>
              <a:off x="4014000" y="1300842"/>
              <a:ext cx="2952000" cy="122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230000" y="1428700"/>
              <a:ext cx="2520000" cy="677108"/>
            </a:xfrm>
            <a:prstGeom prst="rect">
              <a:avLst/>
            </a:prstGeom>
            <a:noFill/>
          </p:spPr>
          <p:txBody>
            <a:bodyPr wrap="square" lIns="0" tIns="0" rIns="0" bIns="0" anchor="t">
              <a:spAutoFit/>
            </a:bodyPr>
            <a:lstStyle/>
            <a:p>
              <a:pPr algn="l">
                <a:lnSpc>
                  <a:spcPct val="100000"/>
                </a:lnSpc>
                <a:spcBef>
                  <a:spcPts val="0"/>
                </a:spcBef>
                <a:spcAft>
                  <a:spcPts val="0"/>
                </a:spcAft>
              </a:pPr>
              <a:r>
                <a:rPr sz="4400" b="1" i="0" dirty="0">
                  <a:solidFill>
                    <a:srgbClr val="008B8B"/>
                  </a:solidFill>
                  <a:latin typeface="Aptos"/>
                </a:rPr>
                <a:t>19.8%</a:t>
              </a:r>
            </a:p>
          </p:txBody>
        </p:sp>
        <p:sp>
          <p:nvSpPr>
            <p:cNvPr id="14" name="TextBox 13"/>
            <p:cNvSpPr txBox="1"/>
            <p:nvPr/>
          </p:nvSpPr>
          <p:spPr>
            <a:xfrm>
              <a:off x="4230000" y="2095174"/>
              <a:ext cx="2520000" cy="215444"/>
            </a:xfrm>
            <a:prstGeom prst="rect">
              <a:avLst/>
            </a:prstGeom>
            <a:noFill/>
          </p:spPr>
          <p:txBody>
            <a:bodyPr wrap="square" lIns="0" tIns="0" rIns="0" bIns="0" anchor="t">
              <a:spAutoFit/>
            </a:bodyPr>
            <a:lstStyle/>
            <a:p>
              <a:pPr algn="l">
                <a:lnSpc>
                  <a:spcPct val="100000"/>
                </a:lnSpc>
                <a:spcBef>
                  <a:spcPts val="0"/>
                </a:spcBef>
                <a:spcAft>
                  <a:spcPts val="0"/>
                </a:spcAft>
              </a:pPr>
              <a:r>
                <a:rPr sz="1400" b="1" i="0" dirty="0">
                  <a:solidFill>
                    <a:srgbClr val="142B44"/>
                  </a:solidFill>
                  <a:latin typeface="Aptos"/>
                </a:rPr>
                <a:t>Richest social groups</a:t>
              </a:r>
            </a:p>
          </p:txBody>
        </p:sp>
      </p:grpSp>
      <p:grpSp>
        <p:nvGrpSpPr>
          <p:cNvPr id="6" name="Group 5">
            <a:extLst>
              <a:ext uri="{FF2B5EF4-FFF2-40B4-BE49-F238E27FC236}">
                <a16:creationId xmlns:a16="http://schemas.microsoft.com/office/drawing/2014/main" id="{2A8DEA07-C9DA-6B42-CD5E-59A964CD27A4}"/>
              </a:ext>
            </a:extLst>
          </p:cNvPr>
          <p:cNvGrpSpPr/>
          <p:nvPr/>
        </p:nvGrpSpPr>
        <p:grpSpPr>
          <a:xfrm>
            <a:off x="7056000" y="1300842"/>
            <a:ext cx="3276000" cy="1224000"/>
            <a:chOff x="7380000" y="1300842"/>
            <a:chExt cx="2952000" cy="1224000"/>
          </a:xfrm>
        </p:grpSpPr>
        <p:sp>
          <p:nvSpPr>
            <p:cNvPr id="15" name="Rectangle 14"/>
            <p:cNvSpPr/>
            <p:nvPr/>
          </p:nvSpPr>
          <p:spPr>
            <a:xfrm>
              <a:off x="7380000" y="1300842"/>
              <a:ext cx="2952000" cy="1224000"/>
            </a:xfrm>
            <a:prstGeom prst="rect">
              <a:avLst/>
            </a:prstGeom>
            <a:solidFill>
              <a:srgbClr val="E0F5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7596000" y="1444842"/>
              <a:ext cx="2520000" cy="553998"/>
            </a:xfrm>
            <a:prstGeom prst="rect">
              <a:avLst/>
            </a:prstGeom>
            <a:noFill/>
          </p:spPr>
          <p:txBody>
            <a:bodyPr wrap="square" lIns="0" tIns="0" rIns="0" bIns="0" anchor="t">
              <a:spAutoFit/>
            </a:bodyPr>
            <a:lstStyle/>
            <a:p>
              <a:pPr algn="l">
                <a:lnSpc>
                  <a:spcPct val="100000"/>
                </a:lnSpc>
                <a:spcBef>
                  <a:spcPts val="0"/>
                </a:spcBef>
                <a:spcAft>
                  <a:spcPts val="0"/>
                </a:spcAft>
              </a:pPr>
              <a:r>
                <a:rPr sz="3600" b="1" i="0" dirty="0">
                  <a:solidFill>
                    <a:schemeClr val="accent2">
                      <a:lumMod val="75000"/>
                    </a:schemeClr>
                  </a:solidFill>
                  <a:latin typeface="Aptos"/>
                </a:rPr>
                <a:t>17.6</a:t>
              </a:r>
              <a:r>
                <a:rPr lang="en-IN" sz="3600" b="1" i="0" dirty="0">
                  <a:solidFill>
                    <a:schemeClr val="accent2">
                      <a:lumMod val="75000"/>
                    </a:schemeClr>
                  </a:solidFill>
                  <a:latin typeface="Aptos"/>
                </a:rPr>
                <a:t>% </a:t>
              </a:r>
              <a:r>
                <a:rPr sz="1200" b="1" i="0" dirty="0">
                  <a:solidFill>
                    <a:schemeClr val="accent2">
                      <a:lumMod val="75000"/>
                    </a:schemeClr>
                  </a:solidFill>
                  <a:latin typeface="Aptos"/>
                </a:rPr>
                <a:t>point gap</a:t>
              </a:r>
            </a:p>
          </p:txBody>
        </p:sp>
        <p:sp>
          <p:nvSpPr>
            <p:cNvPr id="17" name="TextBox 16"/>
            <p:cNvSpPr txBox="1"/>
            <p:nvPr/>
          </p:nvSpPr>
          <p:spPr>
            <a:xfrm>
              <a:off x="7596000" y="2041819"/>
              <a:ext cx="2520000" cy="323165"/>
            </a:xfrm>
            <a:prstGeom prst="rect">
              <a:avLst/>
            </a:prstGeom>
            <a:noFill/>
          </p:spPr>
          <p:txBody>
            <a:bodyPr wrap="square" lIns="0" tIns="0" rIns="0" bIns="0" anchor="t">
              <a:spAutoFit/>
            </a:bodyPr>
            <a:lstStyle/>
            <a:p>
              <a:pPr algn="l">
                <a:lnSpc>
                  <a:spcPct val="100000"/>
                </a:lnSpc>
                <a:spcBef>
                  <a:spcPts val="0"/>
                </a:spcBef>
                <a:spcAft>
                  <a:spcPts val="0"/>
                </a:spcAft>
              </a:pPr>
              <a:r>
                <a:rPr sz="1050" b="1" i="0">
                  <a:solidFill>
                    <a:srgbClr val="263340"/>
                  </a:solidFill>
                  <a:latin typeface="Aptos"/>
                </a:rPr>
                <a:t>Nearly twice the prevalence in the poorest areas (GOV.UK, 2025).</a:t>
              </a:r>
            </a:p>
          </p:txBody>
        </p:sp>
      </p:grpSp>
      <p:sp>
        <p:nvSpPr>
          <p:cNvPr id="18" name="Rectangle 17"/>
          <p:cNvSpPr/>
          <p:nvPr/>
        </p:nvSpPr>
        <p:spPr>
          <a:xfrm>
            <a:off x="395999" y="2728581"/>
            <a:ext cx="4854500" cy="2352442"/>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95813" y="2651934"/>
            <a:ext cx="4854686" cy="336063"/>
          </a:xfrm>
          <a:prstGeom prst="rect">
            <a:avLst/>
          </a:prstGeom>
          <a:solidFill>
            <a:srgbClr val="008B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27156" y="2690249"/>
            <a:ext cx="4392000" cy="230832"/>
          </a:xfrm>
          <a:prstGeom prst="rect">
            <a:avLst/>
          </a:prstGeom>
          <a:noFill/>
        </p:spPr>
        <p:txBody>
          <a:bodyPr wrap="square" lIns="0" tIns="0" rIns="0" bIns="0" anchor="ctr">
            <a:spAutoFit/>
          </a:bodyPr>
          <a:lstStyle/>
          <a:p>
            <a:pPr algn="ctr">
              <a:lnSpc>
                <a:spcPct val="100000"/>
              </a:lnSpc>
              <a:spcBef>
                <a:spcPts val="0"/>
              </a:spcBef>
              <a:spcAft>
                <a:spcPts val="0"/>
              </a:spcAft>
            </a:pPr>
            <a:r>
              <a:rPr lang="en-IN" sz="1500" b="1" i="0" dirty="0">
                <a:solidFill>
                  <a:srgbClr val="FFFFFF"/>
                </a:solidFill>
                <a:latin typeface="Aptos"/>
              </a:rPr>
              <a:t>PREVALENCE</a:t>
            </a:r>
          </a:p>
        </p:txBody>
      </p:sp>
      <p:sp>
        <p:nvSpPr>
          <p:cNvPr id="21" name="TextBox 20"/>
          <p:cNvSpPr txBox="1"/>
          <p:nvPr/>
        </p:nvSpPr>
        <p:spPr>
          <a:xfrm>
            <a:off x="539999" y="3060006"/>
            <a:ext cx="4542155" cy="2011695"/>
          </a:xfrm>
          <a:prstGeom prst="rect">
            <a:avLst/>
          </a:prstGeom>
          <a:noFill/>
        </p:spPr>
        <p:txBody>
          <a:bodyPr wrap="square" lIns="36000" tIns="36000" rIns="36000" bIns="36000" anchor="t">
            <a:spAutoFit/>
          </a:bodyPr>
          <a:lstStyle/>
          <a:p>
            <a:pPr algn="just">
              <a:lnSpc>
                <a:spcPct val="100000"/>
              </a:lnSpc>
              <a:spcBef>
                <a:spcPts val="0"/>
              </a:spcBef>
              <a:spcAft>
                <a:spcPts val="0"/>
              </a:spcAft>
            </a:pPr>
            <a:r>
              <a:rPr lang="en-US" sz="900" b="0" i="0" dirty="0">
                <a:solidFill>
                  <a:srgbClr val="263340"/>
                </a:solidFill>
                <a:latin typeface="Aptos"/>
              </a:rPr>
              <a:t>Obesity is defined as a medical condition that denotes excessive body weight accumulation over the desired limit. It is widely accepted that the diagnosis is predominantly related to an individual's BMI (body mass index). Obesity-related inequalities have become an area of concern for "the Office for Health Improvement and Disparities". In England, the percentage of obesity among the poorest people in the year 2023-24 was 37.4%. </a:t>
            </a:r>
          </a:p>
          <a:p>
            <a:pPr algn="just">
              <a:lnSpc>
                <a:spcPct val="100000"/>
              </a:lnSpc>
              <a:spcBef>
                <a:spcPts val="0"/>
              </a:spcBef>
              <a:spcAft>
                <a:spcPts val="0"/>
              </a:spcAft>
            </a:pPr>
            <a:r>
              <a:rPr lang="en-US" sz="900" b="0" i="0" dirty="0">
                <a:solidFill>
                  <a:srgbClr val="263340"/>
                </a:solidFill>
                <a:latin typeface="Aptos"/>
              </a:rPr>
              <a:t>However, the average percentage of obesity among the richest social group was 19.8% (GOV.UK, 2025). This statistic provides a solid basis for the claim that more research into social inequalities is needed. Financial difficulties may impede people from buying fresh and healthy products and consequently enjoying leisure activities and staying healthy while leading active lives (Diabetes.co, 2026). For instance, about seven million fewer people in England would suffer from obesity if its prevalence had stayed as it was in 1993 (Ibc.co, 2026). Such statistics reveal the disparity in the weight issue and the need for measures to solve the problem of deprivation.</a:t>
            </a:r>
          </a:p>
        </p:txBody>
      </p:sp>
      <p:sp>
        <p:nvSpPr>
          <p:cNvPr id="22" name="Rectangle 21"/>
          <p:cNvSpPr/>
          <p:nvPr/>
        </p:nvSpPr>
        <p:spPr>
          <a:xfrm>
            <a:off x="395813" y="5148078"/>
            <a:ext cx="4854686" cy="483836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395813" y="5148079"/>
            <a:ext cx="4854500" cy="288000"/>
          </a:xfrm>
          <a:prstGeom prst="rect">
            <a:avLst/>
          </a:prstGeom>
          <a:solidFill>
            <a:srgbClr val="E7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27063" y="5176663"/>
            <a:ext cx="4392000" cy="230832"/>
          </a:xfrm>
          <a:prstGeom prst="rect">
            <a:avLst/>
          </a:prstGeom>
          <a:noFill/>
        </p:spPr>
        <p:txBody>
          <a:bodyPr wrap="square" lIns="0" tIns="0" rIns="0" bIns="0" anchor="ctr">
            <a:spAutoFit/>
          </a:bodyPr>
          <a:lstStyle/>
          <a:p>
            <a:pPr algn="ctr">
              <a:lnSpc>
                <a:spcPct val="100000"/>
              </a:lnSpc>
              <a:spcBef>
                <a:spcPts val="0"/>
              </a:spcBef>
              <a:spcAft>
                <a:spcPts val="0"/>
              </a:spcAft>
            </a:pPr>
            <a:r>
              <a:rPr lang="en-IN" sz="1500" b="1" i="0" dirty="0">
                <a:solidFill>
                  <a:srgbClr val="FFFFFF"/>
                </a:solidFill>
                <a:latin typeface="Aptos"/>
              </a:rPr>
              <a:t>RATIONALE OF RESEARCH</a:t>
            </a:r>
          </a:p>
        </p:txBody>
      </p:sp>
      <p:sp>
        <p:nvSpPr>
          <p:cNvPr id="25" name="TextBox 24"/>
          <p:cNvSpPr txBox="1"/>
          <p:nvPr/>
        </p:nvSpPr>
        <p:spPr>
          <a:xfrm>
            <a:off x="539813" y="5508079"/>
            <a:ext cx="4542342" cy="4504686"/>
          </a:xfrm>
          <a:prstGeom prst="rect">
            <a:avLst/>
          </a:prstGeom>
          <a:noFill/>
        </p:spPr>
        <p:txBody>
          <a:bodyPr wrap="square" lIns="36000" tIns="36000" rIns="36000" bIns="36000" anchor="t">
            <a:spAutoFit/>
          </a:bodyPr>
          <a:lstStyle/>
          <a:p>
            <a:pPr algn="just">
              <a:lnSpc>
                <a:spcPct val="100000"/>
              </a:lnSpc>
              <a:spcBef>
                <a:spcPts val="0"/>
              </a:spcBef>
              <a:spcAft>
                <a:spcPts val="0"/>
              </a:spcAft>
            </a:pPr>
            <a:r>
              <a:rPr lang="en-US" sz="900" b="0" i="0" dirty="0">
                <a:solidFill>
                  <a:schemeClr val="accent6">
                    <a:lumMod val="50000"/>
                  </a:schemeClr>
                </a:solidFill>
                <a:latin typeface="Aptos"/>
              </a:rPr>
              <a:t>The issue is the continued social gradient for obesity in England, and the lack of clarity over how many different factors contribute to it. Income, education, employment, and </a:t>
            </a:r>
            <a:r>
              <a:rPr lang="en-US" sz="900" b="0" i="0" dirty="0" err="1">
                <a:solidFill>
                  <a:schemeClr val="accent6">
                    <a:lumMod val="50000"/>
                  </a:schemeClr>
                </a:solidFill>
                <a:latin typeface="Aptos"/>
              </a:rPr>
              <a:t>neighbourhood</a:t>
            </a:r>
            <a:r>
              <a:rPr lang="en-US" sz="900" b="0" i="0" dirty="0">
                <a:solidFill>
                  <a:schemeClr val="accent6">
                    <a:lumMod val="50000"/>
                  </a:schemeClr>
                </a:solidFill>
                <a:latin typeface="Aptos"/>
              </a:rPr>
              <a:t> economic conditions contribute to the social gradient (</a:t>
            </a:r>
            <a:r>
              <a:rPr lang="en-US" sz="900" b="0" i="0" dirty="0" err="1">
                <a:solidFill>
                  <a:schemeClr val="accent6">
                    <a:lumMod val="50000"/>
                  </a:schemeClr>
                </a:solidFill>
                <a:latin typeface="Aptos"/>
              </a:rPr>
              <a:t>Etindele</a:t>
            </a:r>
            <a:r>
              <a:rPr lang="en-US" sz="900" b="0" i="0" dirty="0">
                <a:solidFill>
                  <a:schemeClr val="accent6">
                    <a:lumMod val="50000"/>
                  </a:schemeClr>
                </a:solidFill>
                <a:latin typeface="Aptos"/>
              </a:rPr>
              <a:t> Sosso </a:t>
            </a:r>
            <a:r>
              <a:rPr lang="en-US" sz="900" b="0" i="1" dirty="0">
                <a:solidFill>
                  <a:schemeClr val="accent6">
                    <a:lumMod val="50000"/>
                  </a:schemeClr>
                </a:solidFill>
                <a:latin typeface="Aptos"/>
              </a:rPr>
              <a:t>et al. </a:t>
            </a:r>
            <a:r>
              <a:rPr lang="en-US" sz="900" b="0" i="0" dirty="0">
                <a:solidFill>
                  <a:schemeClr val="accent6">
                    <a:lumMod val="50000"/>
                  </a:schemeClr>
                </a:solidFill>
                <a:latin typeface="Aptos"/>
              </a:rPr>
              <a:t>2022). This is the case as there is no denying that there is considerable variation in obesity rates among social classes in England, which signifies health inequalities. The lack of balance highlights questions relating to the role that income, education, employment stability, and communities have in generating health problems. </a:t>
            </a:r>
          </a:p>
          <a:p>
            <a:pPr algn="just">
              <a:lnSpc>
                <a:spcPct val="100000"/>
              </a:lnSpc>
              <a:spcBef>
                <a:spcPts val="0"/>
              </a:spcBef>
              <a:spcAft>
                <a:spcPts val="0"/>
              </a:spcAft>
            </a:pPr>
            <a:r>
              <a:rPr lang="en-US" sz="900" b="0" i="0" dirty="0">
                <a:solidFill>
                  <a:srgbClr val="263340"/>
                </a:solidFill>
                <a:latin typeface="Aptos"/>
              </a:rPr>
              <a:t>These differences, along with others such as financial limitation, disadvantage in education and an insecure job status, and lack of access to </a:t>
            </a:r>
            <a:r>
              <a:rPr lang="en-US" sz="900" b="0" i="0" dirty="0" err="1">
                <a:solidFill>
                  <a:srgbClr val="263340"/>
                </a:solidFill>
                <a:latin typeface="Aptos"/>
              </a:rPr>
              <a:t>neighbourhood</a:t>
            </a:r>
            <a:r>
              <a:rPr lang="en-US" sz="900" b="0" i="0" dirty="0">
                <a:solidFill>
                  <a:srgbClr val="263340"/>
                </a:solidFill>
                <a:latin typeface="Aptos"/>
              </a:rPr>
              <a:t> resources, may help to explain these differences. Thus, a systematic review is required to bring together the available evidence in order to identify consistent findings to address socioeconomic inequalities of obesity in the adult population in England. The reason for this study is that there is a strong social gradient in obesity in terms of its occurrence among adults in England. People living in socially disadvantaged communities have higher obesity rates than those living in more advantaged communities (Cockerham, 2022). The rates of obesity are evident among the communities which are socially most disadvantaged, while the rates are least in socially least disadvantaged communities. The fact that there is such a huge gap between the rates highlights the relationship between being socially disadvantaged and health inequalities (Curtis </a:t>
            </a:r>
            <a:r>
              <a:rPr lang="en-US" sz="900" b="0" i="1" dirty="0">
                <a:solidFill>
                  <a:srgbClr val="263340"/>
                </a:solidFill>
                <a:latin typeface="Aptos"/>
              </a:rPr>
              <a:t>et al. </a:t>
            </a:r>
            <a:r>
              <a:rPr lang="en-US" sz="900" b="0" i="0" dirty="0">
                <a:solidFill>
                  <a:srgbClr val="263340"/>
                </a:solidFill>
                <a:latin typeface="Aptos"/>
              </a:rPr>
              <a:t>2023). </a:t>
            </a:r>
          </a:p>
          <a:p>
            <a:pPr algn="just">
              <a:lnSpc>
                <a:spcPct val="100000"/>
              </a:lnSpc>
              <a:spcBef>
                <a:spcPts val="0"/>
              </a:spcBef>
              <a:spcAft>
                <a:spcPts val="0"/>
              </a:spcAft>
            </a:pPr>
            <a:r>
              <a:rPr lang="en-US" sz="900" b="0" i="0" dirty="0">
                <a:solidFill>
                  <a:schemeClr val="accent5">
                    <a:lumMod val="50000"/>
                  </a:schemeClr>
                </a:solidFill>
                <a:latin typeface="Aptos"/>
              </a:rPr>
              <a:t>Yet, how much each of the following factors can contribute to the social gradient needs to be studied. This study is vital in that obesity increases the risk of contracting diseases like type 2 diabetes and heart disease. This creates additional workload for social and health institutions. Socio-economic inequalities play a key role in the implementation of successful health interventions within the community (Mamun and Alam, 2025). There is an urgent need to explore how financial difficulties, lack of education, job instability, and restricted access to quality food might contribute to the rise in obesity levels (Johnstone and Lonnie, 2024). </a:t>
            </a:r>
          </a:p>
          <a:p>
            <a:pPr algn="just">
              <a:lnSpc>
                <a:spcPct val="100000"/>
              </a:lnSpc>
              <a:spcBef>
                <a:spcPts val="0"/>
              </a:spcBef>
              <a:spcAft>
                <a:spcPts val="0"/>
              </a:spcAft>
            </a:pPr>
            <a:r>
              <a:rPr lang="en-US" sz="900" b="0" i="0" dirty="0">
                <a:solidFill>
                  <a:srgbClr val="263340"/>
                </a:solidFill>
                <a:latin typeface="Aptos"/>
              </a:rPr>
              <a:t>The novelty of the study is its attempt to bring all the existing evidence on the issue in a systematic manner. It is vital to consider the cumulative effect of various socioeconomic factors on the disparities of obesity among adults in England (Candio et al. 2023). Instead of looking at each socioeconomic factor separately, the review will help uncover evidence gaps as well as common patterns.</a:t>
            </a:r>
            <a:endParaRPr sz="900" b="0" i="0" dirty="0">
              <a:solidFill>
                <a:srgbClr val="263340"/>
              </a:solidFill>
              <a:latin typeface="Aptos"/>
            </a:endParaRPr>
          </a:p>
        </p:txBody>
      </p:sp>
      <p:sp>
        <p:nvSpPr>
          <p:cNvPr id="26" name="Rectangle 25"/>
          <p:cNvSpPr/>
          <p:nvPr/>
        </p:nvSpPr>
        <p:spPr>
          <a:xfrm>
            <a:off x="395813" y="10716296"/>
            <a:ext cx="4848342" cy="2834403"/>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395812" y="10716297"/>
            <a:ext cx="4854501" cy="288000"/>
          </a:xfrm>
          <a:prstGeom prst="rect">
            <a:avLst/>
          </a:prstGeom>
          <a:solidFill>
            <a:srgbClr val="142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27062" y="10744881"/>
            <a:ext cx="4392000" cy="230832"/>
          </a:xfrm>
          <a:prstGeom prst="rect">
            <a:avLst/>
          </a:prstGeom>
          <a:noFill/>
        </p:spPr>
        <p:txBody>
          <a:bodyPr wrap="square" lIns="0" tIns="0" rIns="0" bIns="0" anchor="ctr">
            <a:spAutoFit/>
          </a:bodyPr>
          <a:lstStyle/>
          <a:p>
            <a:pPr algn="ctr">
              <a:lnSpc>
                <a:spcPct val="100000"/>
              </a:lnSpc>
              <a:spcBef>
                <a:spcPts val="0"/>
              </a:spcBef>
              <a:spcAft>
                <a:spcPts val="0"/>
              </a:spcAft>
            </a:pPr>
            <a:r>
              <a:rPr sz="1500" b="1" i="0" dirty="0">
                <a:solidFill>
                  <a:srgbClr val="FFFFFF"/>
                </a:solidFill>
                <a:latin typeface="Aptos"/>
              </a:rPr>
              <a:t>RESEARCH QUESTION, AIM &amp; OBJECTIVES</a:t>
            </a:r>
          </a:p>
        </p:txBody>
      </p:sp>
      <p:sp>
        <p:nvSpPr>
          <p:cNvPr id="29" name="TextBox 28"/>
          <p:cNvSpPr txBox="1"/>
          <p:nvPr/>
        </p:nvSpPr>
        <p:spPr>
          <a:xfrm>
            <a:off x="545968" y="11076297"/>
            <a:ext cx="4010995" cy="123111"/>
          </a:xfrm>
          <a:prstGeom prst="rect">
            <a:avLst/>
          </a:prstGeom>
          <a:noFill/>
        </p:spPr>
        <p:txBody>
          <a:bodyPr wrap="square" lIns="0" tIns="0" rIns="0" bIns="0" anchor="t">
            <a:spAutoFit/>
          </a:bodyPr>
          <a:lstStyle/>
          <a:p>
            <a:pPr algn="l">
              <a:lnSpc>
                <a:spcPct val="100000"/>
              </a:lnSpc>
              <a:spcBef>
                <a:spcPts val="0"/>
              </a:spcBef>
              <a:spcAft>
                <a:spcPts val="0"/>
              </a:spcAft>
            </a:pPr>
            <a:r>
              <a:rPr lang="en-IN" sz="800" b="1" i="0" dirty="0">
                <a:solidFill>
                  <a:srgbClr val="008B8B"/>
                </a:solidFill>
                <a:latin typeface="Aptos"/>
              </a:rPr>
              <a:t>RESEARCH </a:t>
            </a:r>
            <a:r>
              <a:rPr sz="800" b="1" i="0" dirty="0">
                <a:solidFill>
                  <a:srgbClr val="008B8B"/>
                </a:solidFill>
                <a:latin typeface="Aptos"/>
              </a:rPr>
              <a:t>QUESTION</a:t>
            </a:r>
          </a:p>
        </p:txBody>
      </p:sp>
      <p:sp>
        <p:nvSpPr>
          <p:cNvPr id="30" name="TextBox 29"/>
          <p:cNvSpPr txBox="1"/>
          <p:nvPr/>
        </p:nvSpPr>
        <p:spPr>
          <a:xfrm>
            <a:off x="545967" y="11291854"/>
            <a:ext cx="4536187" cy="276999"/>
          </a:xfrm>
          <a:prstGeom prst="rect">
            <a:avLst/>
          </a:prstGeom>
          <a:noFill/>
        </p:spPr>
        <p:txBody>
          <a:bodyPr wrap="square" lIns="0" tIns="0" rIns="0" bIns="0" anchor="t">
            <a:spAutoFit/>
          </a:bodyPr>
          <a:lstStyle/>
          <a:p>
            <a:pPr algn="l">
              <a:lnSpc>
                <a:spcPct val="100000"/>
              </a:lnSpc>
              <a:spcBef>
                <a:spcPts val="0"/>
              </a:spcBef>
              <a:spcAft>
                <a:spcPts val="0"/>
              </a:spcAft>
            </a:pPr>
            <a:r>
              <a:rPr lang="en-US" sz="900" b="1" i="0" dirty="0">
                <a:solidFill>
                  <a:srgbClr val="263340"/>
                </a:solidFill>
                <a:latin typeface="Aptos"/>
              </a:rPr>
              <a:t>What is the association between socioeconomic deprivation and obesity prevalence among adults in England?</a:t>
            </a:r>
          </a:p>
        </p:txBody>
      </p:sp>
      <p:sp>
        <p:nvSpPr>
          <p:cNvPr id="31" name="TextBox 30"/>
          <p:cNvSpPr txBox="1"/>
          <p:nvPr/>
        </p:nvSpPr>
        <p:spPr>
          <a:xfrm>
            <a:off x="545968" y="11661299"/>
            <a:ext cx="4319813" cy="123111"/>
          </a:xfrm>
          <a:prstGeom prst="rect">
            <a:avLst/>
          </a:prstGeom>
          <a:noFill/>
        </p:spPr>
        <p:txBody>
          <a:bodyPr wrap="square" lIns="0" tIns="0" rIns="0" bIns="0" anchor="t">
            <a:spAutoFit/>
          </a:bodyPr>
          <a:lstStyle/>
          <a:p>
            <a:pPr algn="l">
              <a:lnSpc>
                <a:spcPct val="100000"/>
              </a:lnSpc>
              <a:spcBef>
                <a:spcPts val="0"/>
              </a:spcBef>
              <a:spcAft>
                <a:spcPts val="0"/>
              </a:spcAft>
            </a:pPr>
            <a:r>
              <a:rPr sz="800" b="1" i="0" dirty="0">
                <a:solidFill>
                  <a:srgbClr val="008B8B"/>
                </a:solidFill>
                <a:latin typeface="Aptos"/>
              </a:rPr>
              <a:t>AIM</a:t>
            </a:r>
          </a:p>
        </p:txBody>
      </p:sp>
      <p:sp>
        <p:nvSpPr>
          <p:cNvPr id="32" name="TextBox 31"/>
          <p:cNvSpPr txBox="1"/>
          <p:nvPr/>
        </p:nvSpPr>
        <p:spPr>
          <a:xfrm>
            <a:off x="545967" y="11876856"/>
            <a:ext cx="4536187" cy="400109"/>
          </a:xfrm>
          <a:prstGeom prst="rect">
            <a:avLst/>
          </a:prstGeom>
          <a:noFill/>
        </p:spPr>
        <p:txBody>
          <a:bodyPr wrap="square" lIns="0" tIns="0" rIns="0" bIns="0" anchor="t">
            <a:spAutoFit/>
          </a:bodyPr>
          <a:lstStyle/>
          <a:p>
            <a:pPr algn="just">
              <a:lnSpc>
                <a:spcPct val="100000"/>
              </a:lnSpc>
              <a:spcBef>
                <a:spcPts val="0"/>
              </a:spcBef>
              <a:spcAft>
                <a:spcPts val="0"/>
              </a:spcAft>
            </a:pPr>
            <a:r>
              <a:rPr lang="en-US" sz="850" b="0" i="0" dirty="0">
                <a:solidFill>
                  <a:srgbClr val="263340"/>
                </a:solidFill>
                <a:latin typeface="Aptos"/>
              </a:rPr>
              <a:t>The main aim of this study is to investigate the impact of socioeconomic deprivation on the prevalence of obesity among adults in England, focusing on how factors such as income, education, employment, and </a:t>
            </a:r>
            <a:r>
              <a:rPr lang="en-US" sz="850" b="0" i="0" dirty="0" err="1">
                <a:solidFill>
                  <a:srgbClr val="263340"/>
                </a:solidFill>
                <a:latin typeface="Aptos"/>
              </a:rPr>
              <a:t>neighbourhood</a:t>
            </a:r>
            <a:r>
              <a:rPr lang="en-US" sz="850" b="0" i="0" dirty="0">
                <a:solidFill>
                  <a:srgbClr val="263340"/>
                </a:solidFill>
                <a:latin typeface="Aptos"/>
              </a:rPr>
              <a:t> deprivation may influence obesity rates.</a:t>
            </a:r>
            <a:endParaRPr sz="850" b="0" i="0" dirty="0">
              <a:solidFill>
                <a:srgbClr val="263340"/>
              </a:solidFill>
              <a:latin typeface="Aptos"/>
            </a:endParaRPr>
          </a:p>
        </p:txBody>
      </p:sp>
      <p:sp>
        <p:nvSpPr>
          <p:cNvPr id="33" name="TextBox 32"/>
          <p:cNvSpPr txBox="1"/>
          <p:nvPr/>
        </p:nvSpPr>
        <p:spPr>
          <a:xfrm>
            <a:off x="545968" y="12369411"/>
            <a:ext cx="4320000" cy="123111"/>
          </a:xfrm>
          <a:prstGeom prst="rect">
            <a:avLst/>
          </a:prstGeom>
          <a:noFill/>
        </p:spPr>
        <p:txBody>
          <a:bodyPr wrap="square" lIns="0" tIns="0" rIns="0" bIns="0" anchor="t">
            <a:spAutoFit/>
          </a:bodyPr>
          <a:lstStyle/>
          <a:p>
            <a:pPr algn="l">
              <a:lnSpc>
                <a:spcPct val="100000"/>
              </a:lnSpc>
              <a:spcBef>
                <a:spcPts val="0"/>
              </a:spcBef>
              <a:spcAft>
                <a:spcPts val="0"/>
              </a:spcAft>
            </a:pPr>
            <a:r>
              <a:rPr sz="800" b="1" i="0" dirty="0">
                <a:solidFill>
                  <a:srgbClr val="008B8B"/>
                </a:solidFill>
                <a:latin typeface="Aptos"/>
              </a:rPr>
              <a:t>OBJECTIVE</a:t>
            </a:r>
            <a:r>
              <a:rPr lang="en-US" sz="800" b="1" dirty="0">
                <a:solidFill>
                  <a:srgbClr val="008B8B"/>
                </a:solidFill>
                <a:latin typeface="Aptos"/>
              </a:rPr>
              <a:t>S</a:t>
            </a:r>
            <a:endParaRPr sz="800" b="1" i="0" dirty="0">
              <a:solidFill>
                <a:srgbClr val="008B8B"/>
              </a:solidFill>
              <a:latin typeface="Aptos"/>
            </a:endParaRPr>
          </a:p>
        </p:txBody>
      </p:sp>
      <p:sp>
        <p:nvSpPr>
          <p:cNvPr id="34" name="TextBox 33"/>
          <p:cNvSpPr txBox="1"/>
          <p:nvPr/>
        </p:nvSpPr>
        <p:spPr>
          <a:xfrm>
            <a:off x="545967" y="12584968"/>
            <a:ext cx="4536187" cy="919089"/>
          </a:xfrm>
          <a:prstGeom prst="rect">
            <a:avLst/>
          </a:prstGeom>
          <a:noFill/>
        </p:spPr>
        <p:txBody>
          <a:bodyPr wrap="square" lIns="72000" tIns="36000" rIns="36000" bIns="36000">
            <a:spAutoFit/>
          </a:bodyPr>
          <a:lstStyle/>
          <a:p>
            <a:pPr algn="just">
              <a:lnSpc>
                <a:spcPct val="100000"/>
              </a:lnSpc>
              <a:spcAft>
                <a:spcPts val="100"/>
              </a:spcAft>
              <a:defRPr sz="750">
                <a:solidFill>
                  <a:srgbClr val="263340"/>
                </a:solidFill>
                <a:latin typeface="Aptos"/>
              </a:defRPr>
            </a:pPr>
            <a:r>
              <a:rPr lang="en-US" dirty="0"/>
              <a:t>1. To examine the association between socioeconomic deprivation and obesity prevalence among adults in England.</a:t>
            </a:r>
          </a:p>
          <a:p>
            <a:pPr algn="just">
              <a:lnSpc>
                <a:spcPct val="100000"/>
              </a:lnSpc>
              <a:spcAft>
                <a:spcPts val="100"/>
              </a:spcAft>
              <a:defRPr sz="750">
                <a:solidFill>
                  <a:srgbClr val="263340"/>
                </a:solidFill>
                <a:latin typeface="Aptos"/>
              </a:defRPr>
            </a:pPr>
            <a:r>
              <a:rPr lang="en-US" dirty="0"/>
              <a:t>2. To compare obesity prevalence between adults living in the most deprived and least deprived communities.</a:t>
            </a:r>
          </a:p>
          <a:p>
            <a:pPr algn="just">
              <a:lnSpc>
                <a:spcPct val="100000"/>
              </a:lnSpc>
              <a:spcAft>
                <a:spcPts val="100"/>
              </a:spcAft>
              <a:defRPr sz="750">
                <a:solidFill>
                  <a:srgbClr val="263340"/>
                </a:solidFill>
                <a:latin typeface="Aptos"/>
              </a:defRPr>
            </a:pPr>
            <a:r>
              <a:rPr lang="en-US" dirty="0"/>
              <a:t>3. To identify key socioeconomic factors associated with obesity, including income, education, and employment.</a:t>
            </a:r>
          </a:p>
          <a:p>
            <a:pPr algn="just">
              <a:lnSpc>
                <a:spcPct val="100000"/>
              </a:lnSpc>
              <a:spcAft>
                <a:spcPts val="100"/>
              </a:spcAft>
              <a:defRPr sz="750">
                <a:solidFill>
                  <a:srgbClr val="263340"/>
                </a:solidFill>
                <a:latin typeface="Aptos"/>
              </a:defRPr>
            </a:pPr>
            <a:r>
              <a:rPr lang="en-US" dirty="0"/>
              <a:t>4. To explore potential public health strategies to reduce socioeconomic inequalities in obesity.</a:t>
            </a:r>
          </a:p>
        </p:txBody>
      </p:sp>
      <p:sp>
        <p:nvSpPr>
          <p:cNvPr id="50" name="Rectangle 49"/>
          <p:cNvSpPr/>
          <p:nvPr/>
        </p:nvSpPr>
        <p:spPr>
          <a:xfrm>
            <a:off x="5447658" y="10331214"/>
            <a:ext cx="4884342" cy="1528805"/>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Rectangle 50"/>
          <p:cNvSpPr/>
          <p:nvPr/>
        </p:nvSpPr>
        <p:spPr>
          <a:xfrm>
            <a:off x="5447657" y="10331214"/>
            <a:ext cx="4884342" cy="288000"/>
          </a:xfrm>
          <a:prstGeom prst="rect">
            <a:avLst/>
          </a:prstGeom>
          <a:solidFill>
            <a:srgbClr val="142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5555657" y="10359798"/>
            <a:ext cx="4656157" cy="230832"/>
          </a:xfrm>
          <a:prstGeom prst="rect">
            <a:avLst/>
          </a:prstGeom>
          <a:noFill/>
        </p:spPr>
        <p:txBody>
          <a:bodyPr wrap="square" lIns="0" tIns="0" rIns="0" bIns="0" anchor="ctr">
            <a:spAutoFit/>
          </a:bodyPr>
          <a:lstStyle/>
          <a:p>
            <a:pPr algn="ctr">
              <a:lnSpc>
                <a:spcPct val="100000"/>
              </a:lnSpc>
              <a:spcBef>
                <a:spcPts val="0"/>
              </a:spcBef>
              <a:spcAft>
                <a:spcPts val="0"/>
              </a:spcAft>
            </a:pPr>
            <a:r>
              <a:rPr sz="1500" b="1" i="0" dirty="0">
                <a:solidFill>
                  <a:srgbClr val="FFFFFF"/>
                </a:solidFill>
                <a:latin typeface="Aptos"/>
              </a:rPr>
              <a:t>METHODS</a:t>
            </a:r>
          </a:p>
        </p:txBody>
      </p:sp>
      <p:sp>
        <p:nvSpPr>
          <p:cNvPr id="53" name="TextBox 52"/>
          <p:cNvSpPr txBox="1"/>
          <p:nvPr/>
        </p:nvSpPr>
        <p:spPr>
          <a:xfrm>
            <a:off x="5591658" y="10691214"/>
            <a:ext cx="4464000" cy="396000"/>
          </a:xfrm>
          <a:prstGeom prst="rect">
            <a:avLst/>
          </a:prstGeom>
          <a:noFill/>
        </p:spPr>
        <p:txBody>
          <a:bodyPr wrap="square" lIns="0" tIns="0" rIns="0" bIns="0" anchor="t">
            <a:spAutoFit/>
          </a:bodyPr>
          <a:lstStyle/>
          <a:p>
            <a:pPr algn="l">
              <a:lnSpc>
                <a:spcPct val="100000"/>
              </a:lnSpc>
              <a:spcBef>
                <a:spcPts val="0"/>
              </a:spcBef>
              <a:spcAft>
                <a:spcPts val="0"/>
              </a:spcAft>
            </a:pPr>
            <a:r>
              <a:rPr sz="900" b="1" i="0">
                <a:solidFill>
                  <a:srgbClr val="008B8B"/>
                </a:solidFill>
                <a:latin typeface="Aptos"/>
              </a:rPr>
              <a:t>SYSTEMATIC LITERATURE REVIEW</a:t>
            </a:r>
          </a:p>
        </p:txBody>
      </p:sp>
      <p:sp>
        <p:nvSpPr>
          <p:cNvPr id="54" name="TextBox 53"/>
          <p:cNvSpPr txBox="1"/>
          <p:nvPr/>
        </p:nvSpPr>
        <p:spPr>
          <a:xfrm>
            <a:off x="5537658" y="10871214"/>
            <a:ext cx="4657826" cy="913959"/>
          </a:xfrm>
          <a:prstGeom prst="rect">
            <a:avLst/>
          </a:prstGeom>
          <a:noFill/>
        </p:spPr>
        <p:txBody>
          <a:bodyPr wrap="square" lIns="72000" tIns="36000" rIns="36000" bIns="36000">
            <a:spAutoFit/>
          </a:bodyPr>
          <a:lstStyle/>
          <a:p>
            <a:pPr algn="just">
              <a:lnSpc>
                <a:spcPct val="100000"/>
              </a:lnSpc>
              <a:spcAft>
                <a:spcPts val="200"/>
              </a:spcAft>
              <a:defRPr sz="800">
                <a:solidFill>
                  <a:srgbClr val="263340"/>
                </a:solidFill>
                <a:latin typeface="Aptos"/>
              </a:defRPr>
            </a:pPr>
            <a:r>
              <a:rPr dirty="0"/>
              <a:t>•  Secondary evidence from published academic studies and eligible official documents.</a:t>
            </a:r>
          </a:p>
          <a:p>
            <a:pPr algn="just">
              <a:lnSpc>
                <a:spcPct val="100000"/>
              </a:lnSpc>
              <a:spcAft>
                <a:spcPts val="200"/>
              </a:spcAft>
              <a:defRPr sz="800">
                <a:solidFill>
                  <a:srgbClr val="263340"/>
                </a:solidFill>
                <a:latin typeface="Aptos"/>
              </a:defRPr>
            </a:pPr>
            <a:r>
              <a:rPr dirty="0"/>
              <a:t>•  Use predefined eligibility criteria and a transparent search/selection process.</a:t>
            </a:r>
          </a:p>
          <a:p>
            <a:pPr algn="just">
              <a:lnSpc>
                <a:spcPct val="100000"/>
              </a:lnSpc>
              <a:spcAft>
                <a:spcPts val="200"/>
              </a:spcAft>
              <a:defRPr sz="800">
                <a:solidFill>
                  <a:srgbClr val="263340"/>
                </a:solidFill>
                <a:latin typeface="Aptos"/>
              </a:defRPr>
            </a:pPr>
            <a:r>
              <a:rPr dirty="0"/>
              <a:t>•  Report study identification and selection in line with PRISMA 2020 guidance.</a:t>
            </a:r>
          </a:p>
          <a:p>
            <a:pPr algn="just">
              <a:lnSpc>
                <a:spcPct val="100000"/>
              </a:lnSpc>
              <a:spcAft>
                <a:spcPts val="200"/>
              </a:spcAft>
              <a:defRPr sz="800">
                <a:solidFill>
                  <a:srgbClr val="263340"/>
                </a:solidFill>
                <a:latin typeface="Aptos"/>
              </a:defRPr>
            </a:pPr>
            <a:r>
              <a:rPr dirty="0"/>
              <a:t>•  Synthesize findings on deprivation, obesity prevalence and socioeconomic factors.</a:t>
            </a:r>
            <a:endParaRPr lang="en-US" dirty="0"/>
          </a:p>
          <a:p>
            <a:pPr algn="just">
              <a:lnSpc>
                <a:spcPct val="100000"/>
              </a:lnSpc>
              <a:spcAft>
                <a:spcPts val="200"/>
              </a:spcAft>
              <a:defRPr sz="800">
                <a:solidFill>
                  <a:srgbClr val="263340"/>
                </a:solidFill>
                <a:latin typeface="Aptos"/>
              </a:defRPr>
            </a:pPr>
            <a:r>
              <a:rPr lang="en-IN" sz="800" dirty="0">
                <a:solidFill>
                  <a:srgbClr val="263340"/>
                </a:solidFill>
                <a:latin typeface="Aptos"/>
              </a:rPr>
              <a:t>A systematic and unbiased approach will be used in order to reduce bias in research and assist in the justification of findings (Delgado </a:t>
            </a:r>
            <a:r>
              <a:rPr lang="en-IN" sz="800" i="1" dirty="0">
                <a:solidFill>
                  <a:srgbClr val="263340"/>
                </a:solidFill>
                <a:latin typeface="Aptos"/>
              </a:rPr>
              <a:t>et al.</a:t>
            </a:r>
            <a:r>
              <a:rPr lang="en-IN" sz="800" dirty="0">
                <a:solidFill>
                  <a:srgbClr val="263340"/>
                </a:solidFill>
                <a:latin typeface="Aptos"/>
              </a:rPr>
              <a:t> 2022). </a:t>
            </a:r>
            <a:endParaRPr dirty="0"/>
          </a:p>
        </p:txBody>
      </p:sp>
      <p:sp>
        <p:nvSpPr>
          <p:cNvPr id="55" name="Rectangle 54"/>
          <p:cNvSpPr/>
          <p:nvPr/>
        </p:nvSpPr>
        <p:spPr>
          <a:xfrm>
            <a:off x="5441314" y="5252741"/>
            <a:ext cx="4890685" cy="2808905"/>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Rectangle 55"/>
          <p:cNvSpPr/>
          <p:nvPr/>
        </p:nvSpPr>
        <p:spPr>
          <a:xfrm>
            <a:off x="5441314" y="5252742"/>
            <a:ext cx="4890685" cy="288000"/>
          </a:xfrm>
          <a:prstGeom prst="rect">
            <a:avLst/>
          </a:prstGeom>
          <a:solidFill>
            <a:srgbClr val="E769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TextBox 56"/>
          <p:cNvSpPr txBox="1"/>
          <p:nvPr/>
        </p:nvSpPr>
        <p:spPr>
          <a:xfrm>
            <a:off x="5549314" y="5281326"/>
            <a:ext cx="4668381" cy="230832"/>
          </a:xfrm>
          <a:prstGeom prst="rect">
            <a:avLst/>
          </a:prstGeom>
          <a:noFill/>
        </p:spPr>
        <p:txBody>
          <a:bodyPr wrap="square" lIns="0" tIns="0" rIns="0" bIns="0" anchor="ctr">
            <a:spAutoFit/>
          </a:bodyPr>
          <a:lstStyle/>
          <a:p>
            <a:pPr algn="ctr">
              <a:lnSpc>
                <a:spcPct val="100000"/>
              </a:lnSpc>
              <a:spcBef>
                <a:spcPts val="0"/>
              </a:spcBef>
              <a:spcAft>
                <a:spcPts val="0"/>
              </a:spcAft>
            </a:pPr>
            <a:r>
              <a:rPr lang="en-IN" sz="1500" b="1" i="0" dirty="0">
                <a:solidFill>
                  <a:srgbClr val="FFFFFF"/>
                </a:solidFill>
                <a:latin typeface="Aptos"/>
              </a:rPr>
              <a:t>RESEARCH IMPACT</a:t>
            </a:r>
          </a:p>
        </p:txBody>
      </p:sp>
      <p:sp>
        <p:nvSpPr>
          <p:cNvPr id="58" name="TextBox 57"/>
          <p:cNvSpPr txBox="1"/>
          <p:nvPr/>
        </p:nvSpPr>
        <p:spPr>
          <a:xfrm>
            <a:off x="5585315" y="5673720"/>
            <a:ext cx="4620686" cy="2427194"/>
          </a:xfrm>
          <a:prstGeom prst="rect">
            <a:avLst/>
          </a:prstGeom>
          <a:noFill/>
        </p:spPr>
        <p:txBody>
          <a:bodyPr wrap="square" lIns="36000" tIns="36000" rIns="36000" bIns="36000" anchor="t">
            <a:spAutoFit/>
          </a:bodyPr>
          <a:lstStyle/>
          <a:p>
            <a:pPr algn="just">
              <a:lnSpc>
                <a:spcPct val="100000"/>
              </a:lnSpc>
              <a:spcBef>
                <a:spcPts val="0"/>
              </a:spcBef>
              <a:spcAft>
                <a:spcPts val="0"/>
              </a:spcAft>
            </a:pPr>
            <a:r>
              <a:rPr lang="en-US" sz="900" b="0" i="0" dirty="0">
                <a:solidFill>
                  <a:srgbClr val="263340"/>
                </a:solidFill>
                <a:latin typeface="Aptos"/>
              </a:rPr>
              <a:t>Earlier research often finds differences in obesity levels among deprivation groups but rarely gives much information on the effect of interactions between income, education, and employment on such inequalities. Area-level data could be missing information about individuals' situations and their opportunities to access health resources (</a:t>
            </a:r>
            <a:r>
              <a:rPr lang="en-US" sz="900" b="0" i="0" dirty="0" err="1">
                <a:solidFill>
                  <a:srgbClr val="263340"/>
                </a:solidFill>
                <a:latin typeface="Aptos"/>
              </a:rPr>
              <a:t>Lledó</a:t>
            </a:r>
            <a:r>
              <a:rPr lang="en-US" sz="900" b="0" i="0" dirty="0">
                <a:solidFill>
                  <a:srgbClr val="263340"/>
                </a:solidFill>
                <a:latin typeface="Aptos"/>
              </a:rPr>
              <a:t> et al. 2025). Additionally, there is a need to assess the effectiveness of public health interventions in terms of reaching disadvantaged communities. </a:t>
            </a:r>
          </a:p>
          <a:p>
            <a:pPr algn="just">
              <a:lnSpc>
                <a:spcPct val="100000"/>
              </a:lnSpc>
              <a:spcBef>
                <a:spcPts val="0"/>
              </a:spcBef>
              <a:spcAft>
                <a:spcPts val="0"/>
              </a:spcAft>
            </a:pPr>
            <a:r>
              <a:rPr lang="en-US" sz="900" b="0" i="0" dirty="0">
                <a:solidFill>
                  <a:srgbClr val="263340"/>
                </a:solidFill>
                <a:latin typeface="Aptos"/>
              </a:rPr>
              <a:t>This study aims to address all these issues by comparing obesity rates among deprivation groups, </a:t>
            </a:r>
            <a:r>
              <a:rPr lang="en-US" sz="900" b="0" i="0" dirty="0" err="1">
                <a:solidFill>
                  <a:srgbClr val="263340"/>
                </a:solidFill>
                <a:latin typeface="Aptos"/>
              </a:rPr>
              <a:t>analysing</a:t>
            </a:r>
            <a:r>
              <a:rPr lang="en-US" sz="900" b="0" i="0" dirty="0">
                <a:solidFill>
                  <a:srgbClr val="263340"/>
                </a:solidFill>
                <a:latin typeface="Aptos"/>
              </a:rPr>
              <a:t> the socioeconomic variables, and developing strategies to diminish inequalities in obesity among adults. The findings of this research will aid adults from socioeconomically disadvantaged communities, as it will identify factors that lead to the disparities in obesity. </a:t>
            </a:r>
          </a:p>
          <a:p>
            <a:pPr algn="just">
              <a:lnSpc>
                <a:spcPct val="100000"/>
              </a:lnSpc>
              <a:spcBef>
                <a:spcPts val="0"/>
              </a:spcBef>
              <a:spcAft>
                <a:spcPts val="0"/>
              </a:spcAft>
            </a:pPr>
            <a:r>
              <a:rPr lang="en-US" sz="900" b="0" i="0" dirty="0">
                <a:solidFill>
                  <a:srgbClr val="263340"/>
                </a:solidFill>
                <a:latin typeface="Aptos"/>
              </a:rPr>
              <a:t>The outcomes of a study on diabetes prevalence help in formulating and implementing targeted public health interventions, making policies fair (Wolfenden </a:t>
            </a:r>
            <a:r>
              <a:rPr lang="en-US" sz="900" b="0" i="1" dirty="0">
                <a:solidFill>
                  <a:srgbClr val="263340"/>
                </a:solidFill>
                <a:latin typeface="Aptos"/>
              </a:rPr>
              <a:t>et al. </a:t>
            </a:r>
            <a:r>
              <a:rPr lang="en-US" sz="900" b="0" i="0" dirty="0">
                <a:solidFill>
                  <a:srgbClr val="263340"/>
                </a:solidFill>
                <a:latin typeface="Aptos"/>
              </a:rPr>
              <a:t>2024). This ensures that access to nutritious food, as well as places of physical activity, is available. The data can also serve the needs of health and social care experts in devising the prevention plan and overcoming health disparities in England.</a:t>
            </a:r>
          </a:p>
          <a:p>
            <a:pPr algn="just">
              <a:lnSpc>
                <a:spcPct val="100000"/>
              </a:lnSpc>
              <a:spcBef>
                <a:spcPts val="0"/>
              </a:spcBef>
              <a:spcAft>
                <a:spcPts val="0"/>
              </a:spcAft>
            </a:pPr>
            <a:endParaRPr sz="900" b="0" i="0" dirty="0">
              <a:solidFill>
                <a:srgbClr val="263340"/>
              </a:solidFill>
              <a:latin typeface="Aptos"/>
            </a:endParaRPr>
          </a:p>
        </p:txBody>
      </p:sp>
      <p:sp>
        <p:nvSpPr>
          <p:cNvPr id="63" name="Rectangle 62"/>
          <p:cNvSpPr/>
          <p:nvPr/>
        </p:nvSpPr>
        <p:spPr>
          <a:xfrm>
            <a:off x="395998" y="13637550"/>
            <a:ext cx="9929597" cy="1224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Rectangle 63"/>
          <p:cNvSpPr/>
          <p:nvPr/>
        </p:nvSpPr>
        <p:spPr>
          <a:xfrm>
            <a:off x="395811" y="13637550"/>
            <a:ext cx="9936187" cy="288000"/>
          </a:xfrm>
          <a:prstGeom prst="rect">
            <a:avLst/>
          </a:prstGeom>
          <a:solidFill>
            <a:srgbClr val="142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TextBox 64"/>
          <p:cNvSpPr txBox="1"/>
          <p:nvPr/>
        </p:nvSpPr>
        <p:spPr>
          <a:xfrm>
            <a:off x="584906" y="13666134"/>
            <a:ext cx="9554542" cy="230832"/>
          </a:xfrm>
          <a:prstGeom prst="rect">
            <a:avLst/>
          </a:prstGeom>
          <a:noFill/>
        </p:spPr>
        <p:txBody>
          <a:bodyPr wrap="square" lIns="0" tIns="0" rIns="0" bIns="0" anchor="ctr">
            <a:spAutoFit/>
          </a:bodyPr>
          <a:lstStyle/>
          <a:p>
            <a:pPr algn="ctr">
              <a:lnSpc>
                <a:spcPct val="100000"/>
              </a:lnSpc>
              <a:spcBef>
                <a:spcPts val="0"/>
              </a:spcBef>
              <a:spcAft>
                <a:spcPts val="0"/>
              </a:spcAft>
            </a:pPr>
            <a:r>
              <a:rPr sz="1500" b="1" i="0" dirty="0">
                <a:solidFill>
                  <a:srgbClr val="FFFFFF"/>
                </a:solidFill>
                <a:latin typeface="Aptos"/>
              </a:rPr>
              <a:t>SELECTED REFERENCES</a:t>
            </a:r>
          </a:p>
        </p:txBody>
      </p:sp>
      <p:sp>
        <p:nvSpPr>
          <p:cNvPr id="66" name="TextBox 65"/>
          <p:cNvSpPr txBox="1"/>
          <p:nvPr/>
        </p:nvSpPr>
        <p:spPr>
          <a:xfrm>
            <a:off x="549000" y="13940400"/>
            <a:ext cx="9468000" cy="1021237"/>
          </a:xfrm>
          <a:prstGeom prst="rect">
            <a:avLst/>
          </a:prstGeom>
          <a:noFill/>
        </p:spPr>
        <p:txBody>
          <a:bodyPr wrap="square" lIns="18000" tIns="18000" rIns="18000" bIns="18000" anchor="t">
            <a:spAutoFit/>
          </a:bodyPr>
          <a:lstStyle/>
          <a:p>
            <a:pPr algn="just"/>
            <a:r>
              <a:rPr lang="en-IN" sz="400" dirty="0">
                <a:latin typeface="Aptos"/>
              </a:rPr>
              <a:t>Candio, P., Mujica, F.P. and Frew, E., (2023). Socio-economic accounting of inequalities in excess weight: a population-based analysis. </a:t>
            </a:r>
            <a:r>
              <a:rPr lang="en-IN" sz="400" i="1" dirty="0">
                <a:latin typeface="Aptos"/>
              </a:rPr>
              <a:t>BMC Public Health</a:t>
            </a:r>
            <a:r>
              <a:rPr lang="en-IN" sz="400" dirty="0">
                <a:latin typeface="Aptos"/>
              </a:rPr>
              <a:t>, </a:t>
            </a:r>
            <a:r>
              <a:rPr lang="en-IN" sz="400" i="1" dirty="0">
                <a:latin typeface="Aptos"/>
              </a:rPr>
              <a:t>23</a:t>
            </a:r>
            <a:r>
              <a:rPr lang="en-IN" sz="400" dirty="0">
                <a:latin typeface="Aptos"/>
              </a:rPr>
              <a:t>(1), p.721.</a:t>
            </a:r>
          </a:p>
          <a:p>
            <a:pPr algn="just"/>
            <a:r>
              <a:rPr lang="en-IN" sz="400" dirty="0">
                <a:latin typeface="Aptos"/>
              </a:rPr>
              <a:t>Cockerham, W.C., (2022). Theoretical approaches to research on the social determinants of obesity. </a:t>
            </a:r>
            <a:r>
              <a:rPr lang="en-IN" sz="400" i="1" dirty="0">
                <a:latin typeface="Aptos"/>
              </a:rPr>
              <a:t>American journal of preventive medicine</a:t>
            </a:r>
            <a:r>
              <a:rPr lang="en-IN" sz="400" dirty="0">
                <a:latin typeface="Aptos"/>
              </a:rPr>
              <a:t>, </a:t>
            </a:r>
            <a:r>
              <a:rPr lang="en-IN" sz="400" i="1" dirty="0">
                <a:latin typeface="Aptos"/>
              </a:rPr>
              <a:t>63</a:t>
            </a:r>
            <a:r>
              <a:rPr lang="en-IN" sz="400" dirty="0">
                <a:latin typeface="Aptos"/>
              </a:rPr>
              <a:t>(1), pp.S8-S17.</a:t>
            </a:r>
          </a:p>
          <a:p>
            <a:pPr algn="just"/>
            <a:r>
              <a:rPr lang="en-IN" sz="400" dirty="0">
                <a:latin typeface="Aptos"/>
              </a:rPr>
              <a:t>Curtis, E., Jones, R., Willing, E., Anderson, A., Paine, S.J., Herbert, S., Loring, B., Dalgic, G. and Reid, P., (2023). Indigenous adaptation of a model for understanding the determinants of ethnic health inequities. </a:t>
            </a:r>
            <a:r>
              <a:rPr lang="en-IN" sz="400" i="1" dirty="0">
                <a:latin typeface="Aptos"/>
              </a:rPr>
              <a:t>Discover Social Science and Health</a:t>
            </a:r>
            <a:r>
              <a:rPr lang="en-IN" sz="400" dirty="0">
                <a:latin typeface="Aptos"/>
              </a:rPr>
              <a:t>, </a:t>
            </a:r>
            <a:r>
              <a:rPr lang="en-IN" sz="400" i="1" dirty="0">
                <a:latin typeface="Aptos"/>
              </a:rPr>
              <a:t>3</a:t>
            </a:r>
            <a:r>
              <a:rPr lang="en-IN" sz="400" dirty="0">
                <a:latin typeface="Aptos"/>
              </a:rPr>
              <a:t>(1), p.10.</a:t>
            </a:r>
          </a:p>
          <a:p>
            <a:pPr algn="just"/>
            <a:r>
              <a:rPr lang="en-IN" sz="400" dirty="0">
                <a:latin typeface="Aptos"/>
              </a:rPr>
              <a:t>Delgado, A.H., Sauro, S., Lima, A.F., Loguercio, A.D., Della Bona, A., Mazzoni, A., </a:t>
            </a:r>
            <a:r>
              <a:rPr lang="en-IN" sz="400" dirty="0" err="1">
                <a:latin typeface="Aptos"/>
              </a:rPr>
              <a:t>Collares</a:t>
            </a:r>
            <a:r>
              <a:rPr lang="en-IN" sz="400" dirty="0">
                <a:latin typeface="Aptos"/>
              </a:rPr>
              <a:t>, F.M., </a:t>
            </a:r>
            <a:r>
              <a:rPr lang="en-IN" sz="400" dirty="0" err="1">
                <a:latin typeface="Aptos"/>
              </a:rPr>
              <a:t>Staxrud</a:t>
            </a:r>
            <a:r>
              <a:rPr lang="en-IN" sz="400" dirty="0">
                <a:latin typeface="Aptos"/>
              </a:rPr>
              <a:t>, F., Ferracane, J., Tsoi, J. and Amato, J., (2022). </a:t>
            </a:r>
            <a:r>
              <a:rPr lang="en-IN" sz="400" dirty="0" err="1">
                <a:latin typeface="Aptos"/>
              </a:rPr>
              <a:t>RoBDEMAT</a:t>
            </a:r>
            <a:r>
              <a:rPr lang="en-IN" sz="400" dirty="0">
                <a:latin typeface="Aptos"/>
              </a:rPr>
              <a:t>: A risk of bias tool and guideline to support reporting of pre-clinical dental materials research and assessment of systematic reviews. </a:t>
            </a:r>
            <a:r>
              <a:rPr lang="en-IN" sz="400" i="1" dirty="0">
                <a:latin typeface="Aptos"/>
              </a:rPr>
              <a:t>Journal of Dentistry</a:t>
            </a:r>
            <a:r>
              <a:rPr lang="en-IN" sz="400" dirty="0">
                <a:latin typeface="Aptos"/>
              </a:rPr>
              <a:t>, </a:t>
            </a:r>
            <a:r>
              <a:rPr lang="en-IN" sz="400" i="1" dirty="0">
                <a:latin typeface="Aptos"/>
              </a:rPr>
              <a:t>127</a:t>
            </a:r>
            <a:r>
              <a:rPr lang="en-IN" sz="400" dirty="0">
                <a:latin typeface="Aptos"/>
              </a:rPr>
              <a:t>, p.104350.</a:t>
            </a:r>
          </a:p>
          <a:p>
            <a:pPr algn="just"/>
            <a:r>
              <a:rPr lang="en-US" sz="400" dirty="0">
                <a:latin typeface="Aptos"/>
              </a:rPr>
              <a:t>Diabetes.co, (2026) </a:t>
            </a:r>
            <a:r>
              <a:rPr lang="en-US" sz="400" i="1" dirty="0">
                <a:latin typeface="Aptos"/>
              </a:rPr>
              <a:t>1 in 3 adults in England now lives with obesity</a:t>
            </a:r>
            <a:r>
              <a:rPr lang="en-US" sz="400" dirty="0">
                <a:latin typeface="Aptos"/>
              </a:rPr>
              <a:t> Available at </a:t>
            </a:r>
            <a:r>
              <a:rPr lang="en-US" sz="400" u="sng" dirty="0">
                <a:latin typeface="Aptos"/>
                <a:hlinkClick r:id="rId2"/>
              </a:rPr>
              <a:t>https://www.diabetes.co.uk/news/2026/jun/one-in-three-adults-in-england-now-lives-with-obesity.html</a:t>
            </a:r>
            <a:r>
              <a:rPr lang="en-US" sz="400" dirty="0">
                <a:latin typeface="Aptos"/>
              </a:rPr>
              <a:t> [Accessed on 24.10.2026]</a:t>
            </a:r>
            <a:endParaRPr lang="en-IN" sz="400" dirty="0">
              <a:latin typeface="Aptos"/>
            </a:endParaRPr>
          </a:p>
          <a:p>
            <a:pPr algn="just"/>
            <a:r>
              <a:rPr lang="en-US" sz="400" dirty="0" err="1">
                <a:latin typeface="Aptos"/>
              </a:rPr>
              <a:t>Digital.nhs</a:t>
            </a:r>
            <a:r>
              <a:rPr lang="en-US" sz="400" dirty="0">
                <a:latin typeface="Aptos"/>
              </a:rPr>
              <a:t>, (2026). </a:t>
            </a:r>
            <a:r>
              <a:rPr lang="en-US" sz="400" i="1" dirty="0">
                <a:latin typeface="Aptos"/>
              </a:rPr>
              <a:t>Health Survey for England, 2024</a:t>
            </a:r>
            <a:r>
              <a:rPr lang="en-US" sz="400" dirty="0">
                <a:latin typeface="Aptos"/>
              </a:rPr>
              <a:t>  Available at: </a:t>
            </a:r>
            <a:r>
              <a:rPr lang="en-US" sz="400" u="sng" dirty="0">
                <a:latin typeface="Aptos"/>
                <a:hlinkClick r:id="rId3"/>
              </a:rPr>
              <a:t>https://digital.nhs.uk/data-and-information/publications/statistical/health-survey-for-england/2024/adults-overweight-and-obesity</a:t>
            </a:r>
            <a:r>
              <a:rPr lang="en-US" sz="400" dirty="0">
                <a:latin typeface="Aptos"/>
              </a:rPr>
              <a:t> [Accessed on 24.10.2026]</a:t>
            </a:r>
            <a:endParaRPr lang="en-IN" sz="400" dirty="0">
              <a:latin typeface="Aptos"/>
            </a:endParaRPr>
          </a:p>
          <a:p>
            <a:pPr algn="just"/>
            <a:r>
              <a:rPr lang="en-IN" sz="400" dirty="0" err="1">
                <a:latin typeface="Aptos"/>
              </a:rPr>
              <a:t>Etindele</a:t>
            </a:r>
            <a:r>
              <a:rPr lang="en-IN" sz="400" dirty="0">
                <a:latin typeface="Aptos"/>
              </a:rPr>
              <a:t> Sosso, F.A., </a:t>
            </a:r>
            <a:r>
              <a:rPr lang="en-IN" sz="400" dirty="0" err="1">
                <a:latin typeface="Aptos"/>
              </a:rPr>
              <a:t>Kreidlmayer</a:t>
            </a:r>
            <a:r>
              <a:rPr lang="en-IN" sz="400" dirty="0">
                <a:latin typeface="Aptos"/>
              </a:rPr>
              <a:t>, M., Pearson, D. and Bendaoud, I., (2022). Towards a socioeconomic model of sleep health among the Canadian population: A systematic review of the relationship between age, income, employment, education, social class, socioeconomic status and sleep disparities. </a:t>
            </a:r>
            <a:r>
              <a:rPr lang="en-IN" sz="400" i="1" dirty="0">
                <a:latin typeface="Aptos"/>
              </a:rPr>
              <a:t>European Journal of Investigation in Health, Psychology and Education</a:t>
            </a:r>
            <a:r>
              <a:rPr lang="en-IN" sz="400" dirty="0">
                <a:latin typeface="Aptos"/>
              </a:rPr>
              <a:t>, </a:t>
            </a:r>
            <a:r>
              <a:rPr lang="en-IN" sz="400" i="1" dirty="0">
                <a:latin typeface="Aptos"/>
              </a:rPr>
              <a:t>12</a:t>
            </a:r>
            <a:r>
              <a:rPr lang="en-IN" sz="400" dirty="0">
                <a:latin typeface="Aptos"/>
              </a:rPr>
              <a:t>(8), pp.1143-1167.</a:t>
            </a:r>
          </a:p>
          <a:p>
            <a:pPr algn="just"/>
            <a:r>
              <a:rPr lang="en-IN" sz="400" dirty="0">
                <a:latin typeface="Aptos"/>
              </a:rPr>
              <a:t>GOV.UK (2025) </a:t>
            </a:r>
            <a:r>
              <a:rPr lang="en-IN" sz="400" i="1" dirty="0">
                <a:latin typeface="Aptos"/>
              </a:rPr>
              <a:t>Office for Health Improvement and Disparities. Obesity profile: short statistical commentary, May 2025. GOV.UK</a:t>
            </a:r>
            <a:r>
              <a:rPr lang="en-IN" sz="400" dirty="0">
                <a:latin typeface="Aptos"/>
              </a:rPr>
              <a:t>. Available at:</a:t>
            </a:r>
            <a:r>
              <a:rPr lang="en-IN" sz="400" u="sng" dirty="0">
                <a:latin typeface="Aptos"/>
                <a:hlinkClick r:id="rId4"/>
              </a:rPr>
              <a:t> https://www.gov.uk/government/statistics/obesity-profile-may-2025-update/obesity-profile-short-statistical-commentary-may-2025</a:t>
            </a:r>
            <a:r>
              <a:rPr lang="en-IN" sz="400" dirty="0">
                <a:latin typeface="Aptos"/>
              </a:rPr>
              <a:t> </a:t>
            </a:r>
            <a:r>
              <a:rPr lang="en-US" sz="400" dirty="0">
                <a:latin typeface="Aptos"/>
              </a:rPr>
              <a:t>[Accessed on 24.10.2026]</a:t>
            </a:r>
            <a:endParaRPr lang="en-IN" sz="400" dirty="0">
              <a:latin typeface="Aptos"/>
            </a:endParaRPr>
          </a:p>
          <a:p>
            <a:pPr algn="just"/>
            <a:r>
              <a:rPr lang="en-US" sz="400" dirty="0">
                <a:latin typeface="Aptos"/>
              </a:rPr>
              <a:t>Ibc.co, (2026) ‘Three decades of failure’: 7.2 million more adults now obese despite 14 government strategies Available at: </a:t>
            </a:r>
            <a:r>
              <a:rPr lang="en-US" sz="400" u="sng" dirty="0">
                <a:latin typeface="Aptos"/>
                <a:hlinkClick r:id="rId5"/>
              </a:rPr>
              <a:t>https://www.lbc.co.uk/article/adults-living-with-obesity-increase-despite-government-5Hjdfjf_2/</a:t>
            </a:r>
            <a:r>
              <a:rPr lang="en-US" sz="400" dirty="0">
                <a:latin typeface="Aptos"/>
              </a:rPr>
              <a:t> [Accessed on 24.10.2026]</a:t>
            </a:r>
            <a:endParaRPr lang="en-IN" sz="400" dirty="0">
              <a:latin typeface="Aptos"/>
            </a:endParaRPr>
          </a:p>
          <a:p>
            <a:pPr algn="just"/>
            <a:r>
              <a:rPr lang="en-IN" sz="400" dirty="0">
                <a:latin typeface="Aptos"/>
              </a:rPr>
              <a:t>Johnstone, A.M. and Lonnie, M., (2024). Tackling diet inequalities in the UK food system: is food insecurity driving the obesity epidemic?(The FIO Food project). </a:t>
            </a:r>
            <a:r>
              <a:rPr lang="en-IN" sz="400" i="1" dirty="0">
                <a:latin typeface="Aptos"/>
              </a:rPr>
              <a:t>Proceedings of the nutrition society</a:t>
            </a:r>
            <a:r>
              <a:rPr lang="en-IN" sz="400" dirty="0">
                <a:latin typeface="Aptos"/>
              </a:rPr>
              <a:t>, </a:t>
            </a:r>
            <a:r>
              <a:rPr lang="en-IN" sz="400" i="1" dirty="0">
                <a:latin typeface="Aptos"/>
              </a:rPr>
              <a:t>83</a:t>
            </a:r>
            <a:r>
              <a:rPr lang="en-IN" sz="400" dirty="0">
                <a:latin typeface="Aptos"/>
              </a:rPr>
              <a:t>(3), pp.133-141.</a:t>
            </a:r>
          </a:p>
          <a:p>
            <a:pPr algn="just"/>
            <a:r>
              <a:rPr lang="en-IN" sz="400" dirty="0">
                <a:latin typeface="Aptos"/>
              </a:rPr>
              <a:t>Lledó, J., Espinosa, P. and Pérez, V., (2025). A dataset for health insurance analysis: Integrating individual and area-based contextual variables. </a:t>
            </a:r>
            <a:r>
              <a:rPr lang="en-IN" sz="400" i="1" dirty="0">
                <a:latin typeface="Aptos"/>
              </a:rPr>
              <a:t>Scientific Data</a:t>
            </a:r>
            <a:r>
              <a:rPr lang="en-IN" sz="400" dirty="0">
                <a:latin typeface="Aptos"/>
              </a:rPr>
              <a:t>, </a:t>
            </a:r>
            <a:r>
              <a:rPr lang="en-IN" sz="400" i="1" dirty="0">
                <a:latin typeface="Aptos"/>
              </a:rPr>
              <a:t>13</a:t>
            </a:r>
            <a:r>
              <a:rPr lang="en-IN" sz="400" dirty="0">
                <a:latin typeface="Aptos"/>
              </a:rPr>
              <a:t>(1), p.54.</a:t>
            </a:r>
          </a:p>
          <a:p>
            <a:pPr algn="just"/>
            <a:r>
              <a:rPr lang="en-IN" sz="400" dirty="0">
                <a:latin typeface="Aptos"/>
              </a:rPr>
              <a:t>Mamun, A.A. and Alam, M., (2025). Promoting equity in public health: addressing inequality and social disparities. </a:t>
            </a:r>
            <a:r>
              <a:rPr lang="en-IN" sz="400" i="1" dirty="0">
                <a:latin typeface="Aptos"/>
              </a:rPr>
              <a:t>Health science reports</a:t>
            </a:r>
            <a:r>
              <a:rPr lang="en-IN" sz="400" dirty="0">
                <a:latin typeface="Aptos"/>
              </a:rPr>
              <a:t>, </a:t>
            </a:r>
            <a:r>
              <a:rPr lang="en-IN" sz="400" i="1" dirty="0">
                <a:latin typeface="Aptos"/>
              </a:rPr>
              <a:t>8</a:t>
            </a:r>
            <a:r>
              <a:rPr lang="en-IN" sz="400" dirty="0">
                <a:latin typeface="Aptos"/>
              </a:rPr>
              <a:t>(5), p.e70821.</a:t>
            </a:r>
          </a:p>
          <a:p>
            <a:pPr algn="just"/>
            <a:r>
              <a:rPr lang="en-IN" sz="400" dirty="0">
                <a:latin typeface="Aptos"/>
              </a:rPr>
              <a:t>NHS England Digital. (2022). </a:t>
            </a:r>
            <a:r>
              <a:rPr lang="en-IN" sz="400" i="1" dirty="0">
                <a:latin typeface="Aptos"/>
              </a:rPr>
              <a:t>Adult overweight and obesity - NHS England Digital.</a:t>
            </a:r>
            <a:r>
              <a:rPr lang="en-IN" sz="400" dirty="0">
                <a:latin typeface="Aptos"/>
              </a:rPr>
              <a:t> Available at:</a:t>
            </a:r>
            <a:r>
              <a:rPr lang="en-IN" sz="400" u="sng" dirty="0">
                <a:latin typeface="Aptos"/>
                <a:hlinkClick r:id="rId6"/>
              </a:rPr>
              <a:t> https://digital.nhs.uk/data-and-information/publications/statistical/health-survey-for-england/2022-part-2/adult-overweight-and-obesity</a:t>
            </a:r>
            <a:r>
              <a:rPr lang="en-US" sz="400" dirty="0">
                <a:latin typeface="Aptos"/>
              </a:rPr>
              <a:t> [Accessed on 24.10.2026]</a:t>
            </a:r>
            <a:endParaRPr lang="en-IN" sz="400" dirty="0">
              <a:latin typeface="Aptos"/>
            </a:endParaRPr>
          </a:p>
          <a:p>
            <a:pPr algn="just"/>
            <a:r>
              <a:rPr lang="en-IN" sz="400" dirty="0">
                <a:latin typeface="Aptos"/>
              </a:rPr>
              <a:t>Wolfenden, L., Hall, A., Bauman, A., Milat, A., Hodder, R., Webb, E., Mooney, K., Yoong, S., Sutherland, R. and McCrabb, S., (2024). Research outcomes informing the selection of public health interventions and strategies to implement them: A cross-sectional survey of Australian policy-maker and practitioner preferences. </a:t>
            </a:r>
            <a:r>
              <a:rPr lang="en-IN" sz="400" i="1" dirty="0">
                <a:latin typeface="Aptos"/>
              </a:rPr>
              <a:t>Health Research Policy and Systems</a:t>
            </a:r>
            <a:r>
              <a:rPr lang="en-IN" sz="400" dirty="0">
                <a:latin typeface="Aptos"/>
              </a:rPr>
              <a:t>, </a:t>
            </a:r>
            <a:r>
              <a:rPr lang="en-IN" sz="400" i="1" dirty="0">
                <a:latin typeface="Aptos"/>
              </a:rPr>
              <a:t>22</a:t>
            </a:r>
            <a:r>
              <a:rPr lang="en-IN" sz="400" dirty="0">
                <a:latin typeface="Aptos"/>
              </a:rPr>
              <a:t>(1), p.58.</a:t>
            </a:r>
          </a:p>
          <a:p>
            <a:pPr algn="just">
              <a:lnSpc>
                <a:spcPct val="100000"/>
              </a:lnSpc>
              <a:spcBef>
                <a:spcPts val="0"/>
              </a:spcBef>
              <a:spcAft>
                <a:spcPts val="0"/>
              </a:spcAft>
            </a:pPr>
            <a:endParaRPr sz="800" b="0" i="0" dirty="0">
              <a:solidFill>
                <a:srgbClr val="263340"/>
              </a:solidFill>
              <a:latin typeface="Aptos"/>
            </a:endParaRPr>
          </a:p>
        </p:txBody>
      </p:sp>
      <p:pic>
        <p:nvPicPr>
          <p:cNvPr id="68" name="Picture 67" descr="People living with obesity worldwide surpasses one billion, global analysis  suggests">
            <a:extLst>
              <a:ext uri="{FF2B5EF4-FFF2-40B4-BE49-F238E27FC236}">
                <a16:creationId xmlns:a16="http://schemas.microsoft.com/office/drawing/2014/main" id="{5032CA3F-222A-1FD1-C7BC-75B49E894D26}"/>
              </a:ext>
            </a:extLst>
          </p:cNvPr>
          <p:cNvPicPr>
            <a:picLocks noChangeAspect="1"/>
          </p:cNvPicPr>
          <p:nvPr/>
        </p:nvPicPr>
        <p:blipFill>
          <a:blip r:embed="rId7"/>
          <a:srcRect b="11343"/>
          <a:stretch>
            <a:fillRect/>
          </a:stretch>
        </p:blipFill>
        <p:spPr>
          <a:xfrm>
            <a:off x="5441314" y="8118118"/>
            <a:ext cx="4890685" cy="2156625"/>
          </a:xfrm>
          <a:prstGeom prst="rect">
            <a:avLst/>
          </a:prstGeom>
        </p:spPr>
      </p:pic>
      <p:pic>
        <p:nvPicPr>
          <p:cNvPr id="69" name="Picture 68" descr="Health matters: obesity and the food environment - GOV.UK">
            <a:extLst>
              <a:ext uri="{FF2B5EF4-FFF2-40B4-BE49-F238E27FC236}">
                <a16:creationId xmlns:a16="http://schemas.microsoft.com/office/drawing/2014/main" id="{057DD2A3-C23B-CB11-0425-FE852E119760}"/>
              </a:ext>
            </a:extLst>
          </p:cNvPr>
          <p:cNvPicPr>
            <a:picLocks noChangeAspect="1"/>
          </p:cNvPicPr>
          <p:nvPr/>
        </p:nvPicPr>
        <p:blipFill>
          <a:blip r:embed="rId8"/>
          <a:srcRect t="13051"/>
          <a:stretch>
            <a:fillRect/>
          </a:stretch>
        </p:blipFill>
        <p:spPr>
          <a:xfrm>
            <a:off x="5441314" y="2642815"/>
            <a:ext cx="4890686" cy="2557532"/>
          </a:xfrm>
          <a:prstGeom prst="rect">
            <a:avLst/>
          </a:prstGeom>
        </p:spPr>
      </p:pic>
      <p:pic>
        <p:nvPicPr>
          <p:cNvPr id="72" name="Picture 71" descr="Health matters: obesity and the food environment - GOV.UK">
            <a:extLst>
              <a:ext uri="{FF2B5EF4-FFF2-40B4-BE49-F238E27FC236}">
                <a16:creationId xmlns:a16="http://schemas.microsoft.com/office/drawing/2014/main" id="{7430D5B9-28D3-DEE3-10F8-52B6D3ADCAD1}"/>
              </a:ext>
            </a:extLst>
          </p:cNvPr>
          <p:cNvPicPr>
            <a:picLocks noChangeAspect="1"/>
          </p:cNvPicPr>
          <p:nvPr/>
        </p:nvPicPr>
        <p:blipFill>
          <a:blip r:embed="rId9"/>
          <a:srcRect t="13147"/>
          <a:stretch>
            <a:fillRect/>
          </a:stretch>
        </p:blipFill>
        <p:spPr>
          <a:xfrm>
            <a:off x="5441314" y="11916490"/>
            <a:ext cx="4890686" cy="1620973"/>
          </a:xfrm>
          <a:prstGeom prst="rect">
            <a:avLst/>
          </a:prstGeom>
        </p:spPr>
      </p:pic>
      <p:sp>
        <p:nvSpPr>
          <p:cNvPr id="36" name="TextBox 35">
            <a:extLst>
              <a:ext uri="{FF2B5EF4-FFF2-40B4-BE49-F238E27FC236}">
                <a16:creationId xmlns:a16="http://schemas.microsoft.com/office/drawing/2014/main" id="{F8577F4F-13EF-2459-2B7D-73A64AEAAC4A}"/>
              </a:ext>
            </a:extLst>
          </p:cNvPr>
          <p:cNvSpPr txBox="1"/>
          <p:nvPr/>
        </p:nvSpPr>
        <p:spPr>
          <a:xfrm>
            <a:off x="1568976" y="754947"/>
            <a:ext cx="7428048" cy="307777"/>
          </a:xfrm>
          <a:prstGeom prst="rect">
            <a:avLst/>
          </a:prstGeom>
          <a:noFill/>
        </p:spPr>
        <p:txBody>
          <a:bodyPr wrap="square" rtlCol="0">
            <a:spAutoFit/>
          </a:bodyPr>
          <a:lstStyle/>
          <a:p>
            <a:pPr algn="ctr"/>
            <a:r>
              <a:rPr lang="en-IN" sz="1400" i="1" dirty="0">
                <a:solidFill>
                  <a:schemeClr val="bg1"/>
                </a:solidFill>
              </a:rPr>
              <a:t>NAME: MISTRY BHARGAVIBEN BHUPENDRAKUMAR (Student ID:- 2540089)</a:t>
            </a:r>
          </a:p>
        </p:txBody>
      </p:sp>
      <p:pic>
        <p:nvPicPr>
          <p:cNvPr id="37" name="Picture 36" descr="Health matters: obesity and the food environment - GOV.UK">
            <a:extLst>
              <a:ext uri="{FF2B5EF4-FFF2-40B4-BE49-F238E27FC236}">
                <a16:creationId xmlns:a16="http://schemas.microsoft.com/office/drawing/2014/main" id="{14E8EF11-182A-A590-66C2-86784311A474}"/>
              </a:ext>
            </a:extLst>
          </p:cNvPr>
          <p:cNvPicPr>
            <a:picLocks noChangeAspect="1"/>
          </p:cNvPicPr>
          <p:nvPr/>
        </p:nvPicPr>
        <p:blipFill>
          <a:blip r:embed="rId10"/>
          <a:stretch>
            <a:fillRect/>
          </a:stretch>
        </p:blipFill>
        <p:spPr>
          <a:xfrm>
            <a:off x="4229999" y="10000654"/>
            <a:ext cx="1014155" cy="676104"/>
          </a:xfrm>
          <a:prstGeom prst="rect">
            <a:avLst/>
          </a:prstGeom>
        </p:spPr>
      </p:pic>
      <p:pic>
        <p:nvPicPr>
          <p:cNvPr id="38" name="Picture 37" descr="Health matters: obesity and the food environment - GOV.UK">
            <a:extLst>
              <a:ext uri="{FF2B5EF4-FFF2-40B4-BE49-F238E27FC236}">
                <a16:creationId xmlns:a16="http://schemas.microsoft.com/office/drawing/2014/main" id="{8D48C175-BB98-1F3B-7836-3C6D1807331E}"/>
              </a:ext>
            </a:extLst>
          </p:cNvPr>
          <p:cNvPicPr>
            <a:picLocks noChangeAspect="1"/>
          </p:cNvPicPr>
          <p:nvPr/>
        </p:nvPicPr>
        <p:blipFill>
          <a:blip r:embed="rId11"/>
          <a:stretch>
            <a:fillRect/>
          </a:stretch>
        </p:blipFill>
        <p:spPr>
          <a:xfrm>
            <a:off x="2977633" y="10025981"/>
            <a:ext cx="1192213" cy="650777"/>
          </a:xfrm>
          <a:prstGeom prst="rect">
            <a:avLst/>
          </a:prstGeom>
        </p:spPr>
      </p:pic>
      <p:pic>
        <p:nvPicPr>
          <p:cNvPr id="39" name="Picture 38" descr="Socio-economic correlates of childhood obesity in urban and rural England |  Public Health Nutrition | Cambridge Core">
            <a:extLst>
              <a:ext uri="{FF2B5EF4-FFF2-40B4-BE49-F238E27FC236}">
                <a16:creationId xmlns:a16="http://schemas.microsoft.com/office/drawing/2014/main" id="{E38367F8-91FB-0364-FBC7-155A8549C551}"/>
              </a:ext>
            </a:extLst>
          </p:cNvPr>
          <p:cNvPicPr>
            <a:picLocks noChangeAspect="1"/>
          </p:cNvPicPr>
          <p:nvPr/>
        </p:nvPicPr>
        <p:blipFill>
          <a:blip r:embed="rId12"/>
          <a:stretch>
            <a:fillRect/>
          </a:stretch>
        </p:blipFill>
        <p:spPr>
          <a:xfrm>
            <a:off x="395811" y="10037181"/>
            <a:ext cx="2521669" cy="63199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36</TotalTime>
  <Words>1880</Words>
  <Application>Microsoft Office PowerPoint</Application>
  <PresentationFormat>Custom</PresentationFormat>
  <Paragraphs>52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Calibri</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revision>28</cp:revision>
  <dcterms:created xsi:type="dcterms:W3CDTF">2013-01-27T09:14:16Z</dcterms:created>
  <dcterms:modified xsi:type="dcterms:W3CDTF">2026-10-24T10:42:57Z</dcterms:modified>
  <cp:category/>
</cp:coreProperties>
</file>