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0"/>
  </p:notesMasterIdLst>
  <p:sldIdLst>
    <p:sldId id="621" r:id="rId5"/>
    <p:sldId id="618" r:id="rId6"/>
    <p:sldId id="629" r:id="rId7"/>
    <p:sldId id="634" r:id="rId8"/>
    <p:sldId id="633" r:id="rId9"/>
    <p:sldId id="619" r:id="rId10"/>
    <p:sldId id="285" r:id="rId11"/>
    <p:sldId id="635" r:id="rId12"/>
    <p:sldId id="624" r:id="rId13"/>
    <p:sldId id="627" r:id="rId14"/>
    <p:sldId id="625" r:id="rId15"/>
    <p:sldId id="431" r:id="rId16"/>
    <p:sldId id="636" r:id="rId17"/>
    <p:sldId id="612" r:id="rId18"/>
    <p:sldId id="626"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1" d="100"/>
          <a:sy n="111" d="100"/>
        </p:scale>
        <p:origin x="1712" y="20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F585A75F-04F5-D24A-8A35-C2FE995FBDC8}"/>
    <pc:docChg chg="custSel modSld">
      <pc:chgData name="Naomi Doerge" userId="c2ba5b26-9392-4f76-82ca-966719aba79f" providerId="ADAL" clId="{F585A75F-04F5-D24A-8A35-C2FE995FBDC8}" dt="2025-02-03T16:00:14.239" v="407" actId="20577"/>
      <pc:docMkLst>
        <pc:docMk/>
      </pc:docMkLst>
      <pc:sldChg chg="modSp mod">
        <pc:chgData name="Naomi Doerge" userId="c2ba5b26-9392-4f76-82ca-966719aba79f" providerId="ADAL" clId="{F585A75F-04F5-D24A-8A35-C2FE995FBDC8}" dt="2025-02-03T16:00:14.239" v="407" actId="20577"/>
        <pc:sldMkLst>
          <pc:docMk/>
          <pc:sldMk cId="0" sldId="612"/>
        </pc:sldMkLst>
        <pc:spChg chg="mod">
          <ac:chgData name="Naomi Doerge" userId="c2ba5b26-9392-4f76-82ca-966719aba79f" providerId="ADAL" clId="{F585A75F-04F5-D24A-8A35-C2FE995FBDC8}" dt="2025-02-03T16:00:14.239" v="407" actId="20577"/>
          <ac:spMkLst>
            <pc:docMk/>
            <pc:sldMk cId="0" sldId="612"/>
            <ac:spMk id="19460" creationId="{00000000-0000-0000-0000-000000000000}"/>
          </ac:spMkLst>
        </pc:spChg>
      </pc:sldChg>
      <pc:sldChg chg="modSp mod">
        <pc:chgData name="Naomi Doerge" userId="c2ba5b26-9392-4f76-82ca-966719aba79f" providerId="ADAL" clId="{F585A75F-04F5-D24A-8A35-C2FE995FBDC8}" dt="2025-02-03T15:28:10.088" v="283" actId="255"/>
        <pc:sldMkLst>
          <pc:docMk/>
          <pc:sldMk cId="4257204570" sldId="627"/>
        </pc:sldMkLst>
        <pc:spChg chg="mod">
          <ac:chgData name="Naomi Doerge" userId="c2ba5b26-9392-4f76-82ca-966719aba79f" providerId="ADAL" clId="{F585A75F-04F5-D24A-8A35-C2FE995FBDC8}" dt="2025-02-03T15:28:10.088" v="283" actId="255"/>
          <ac:spMkLst>
            <pc:docMk/>
            <pc:sldMk cId="4257204570" sldId="627"/>
            <ac:spMk id="1024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03/02/2025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501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78902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3923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03/02/2025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03/02/2025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03/02/2025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03/02/2025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03/02/2025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03/02/2025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03/02/2025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03/02/2025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03/02/2025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03/02/2025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03/02/2025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03/02/2025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03/02/2025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03/02/2025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03/02/2025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03/02/2025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03/02/2025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6383128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709662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312617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20661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03/02/2025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0199784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03/02/2025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069650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03/02/2025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30342132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175664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03/02/2025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4099656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025717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03/02/2025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22864042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80505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03/02/2025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03/02/2025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03/02/2025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03/02/2025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12110790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Introduction to the Academic and Employability Skills module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03/02/2025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1760" y="548680"/>
            <a:ext cx="5326062" cy="831850"/>
          </a:xfrm>
          <a:prstGeom prst="rect">
            <a:avLst/>
          </a:prstGeom>
          <a:noFill/>
        </p:spPr>
        <p:txBody>
          <a:bodyPr>
            <a:spAutoFit/>
          </a:bodyPr>
          <a:lstStyle/>
          <a:p>
            <a:pPr>
              <a:defRPr/>
            </a:pPr>
            <a:r>
              <a:rPr lang="en-GB" sz="4800" b="1" dirty="0"/>
              <a:t>WELCOME!!!</a:t>
            </a:r>
          </a:p>
        </p:txBody>
      </p:sp>
      <p:pic>
        <p:nvPicPr>
          <p:cNvPr id="5" name="Picture 4">
            <a:extLst>
              <a:ext uri="{FF2B5EF4-FFF2-40B4-BE49-F238E27FC236}">
                <a16:creationId xmlns:a16="http://schemas.microsoft.com/office/drawing/2014/main" id="{9C6496E4-3263-4B1E-8ED4-B1FA9DCEF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9156" y="1822884"/>
            <a:ext cx="4825688" cy="3212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90145"/>
            <a:ext cx="8229600" cy="1143000"/>
          </a:xfrm>
        </p:spPr>
        <p:txBody>
          <a:bodyPr/>
          <a:lstStyle/>
          <a:p>
            <a:pPr eaLnBrk="1" hangingPunct="1"/>
            <a:r>
              <a:rPr lang="en-GB" altLang="en-US" sz="3600" b="1" dirty="0"/>
              <a:t>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021881" y="1233145"/>
            <a:ext cx="5879946" cy="4176712"/>
          </a:xfrm>
        </p:spPr>
        <p:txBody>
          <a:bodyPr/>
          <a:lstStyle/>
          <a:p>
            <a:pPr eaLnBrk="1" hangingPunct="1">
              <a:spcBef>
                <a:spcPts val="0"/>
              </a:spcBef>
              <a:buFont typeface="Wingdings" panose="05000000000000000000" pitchFamily="2" charset="2"/>
              <a:buNone/>
            </a:pPr>
            <a:r>
              <a:rPr lang="en-GB" altLang="en-US" sz="2400" b="1" dirty="0"/>
              <a:t>Speak to the person next to you and </a:t>
            </a:r>
          </a:p>
          <a:p>
            <a:pPr eaLnBrk="1" hangingPunct="1">
              <a:spcBef>
                <a:spcPts val="0"/>
              </a:spcBef>
              <a:buFont typeface="Wingdings" panose="05000000000000000000" pitchFamily="2" charset="2"/>
              <a:buNone/>
            </a:pPr>
            <a:r>
              <a:rPr lang="en-GB" altLang="en-US" sz="2400" b="1" dirty="0"/>
              <a:t>find out the following: </a:t>
            </a:r>
          </a:p>
          <a:p>
            <a:pPr lvl="1" eaLnBrk="1" hangingPunct="1">
              <a:lnSpc>
                <a:spcPct val="90000"/>
              </a:lnSpc>
              <a:buFont typeface="Arial" panose="020B0604020202020204" pitchFamily="34" charset="0"/>
              <a:buChar char="•"/>
            </a:pPr>
            <a:r>
              <a:rPr lang="en-GB" altLang="en-US" sz="2400" dirty="0"/>
              <a:t>their age, profession, background</a:t>
            </a:r>
          </a:p>
          <a:p>
            <a:pPr lvl="1" eaLnBrk="1" hangingPunct="1">
              <a:lnSpc>
                <a:spcPct val="90000"/>
              </a:lnSpc>
              <a:buFont typeface="Arial" panose="020B0604020202020204" pitchFamily="34" charset="0"/>
              <a:buChar char="•"/>
            </a:pPr>
            <a:r>
              <a:rPr lang="en-GB" altLang="en-US" sz="2400" dirty="0"/>
              <a:t>why they are on this programme</a:t>
            </a:r>
          </a:p>
          <a:p>
            <a:pPr lvl="1" eaLnBrk="1" hangingPunct="1">
              <a:lnSpc>
                <a:spcPct val="90000"/>
              </a:lnSpc>
              <a:buFont typeface="Arial" panose="020B0604020202020204" pitchFamily="34" charset="0"/>
              <a:buChar char="•"/>
            </a:pPr>
            <a:r>
              <a:rPr lang="en-GB" altLang="en-US" sz="2400" dirty="0"/>
              <a:t>their goals for work and study</a:t>
            </a:r>
          </a:p>
          <a:p>
            <a:pPr lvl="1" eaLnBrk="1" hangingPunct="1">
              <a:lnSpc>
                <a:spcPct val="90000"/>
              </a:lnSpc>
              <a:buFont typeface="Arial" panose="020B0604020202020204" pitchFamily="34" charset="0"/>
              <a:buChar char="•"/>
            </a:pPr>
            <a:r>
              <a:rPr lang="en-GB" altLang="en-US" sz="2400" dirty="0"/>
              <a:t>two interesting things about them</a:t>
            </a:r>
          </a:p>
          <a:p>
            <a:pPr eaLnBrk="1" hangingPunct="1">
              <a:spcBef>
                <a:spcPts val="0"/>
              </a:spcBef>
              <a:buFont typeface="Wingdings" panose="05000000000000000000" pitchFamily="2" charset="2"/>
              <a:buNone/>
            </a:pPr>
            <a:endParaRPr lang="en-GB" altLang="en-US" sz="2400" b="1" dirty="0"/>
          </a:p>
          <a:p>
            <a:pPr eaLnBrk="1" hangingPunct="1">
              <a:spcBef>
                <a:spcPts val="0"/>
              </a:spcBef>
              <a:buFont typeface="Wingdings" panose="05000000000000000000" pitchFamily="2" charset="2"/>
              <a:buNone/>
            </a:pPr>
            <a:r>
              <a:rPr lang="en-GB" altLang="en-US" sz="2400" b="1" dirty="0"/>
              <a:t>Take it in turns to introduce your</a:t>
            </a:r>
          </a:p>
          <a:p>
            <a:pPr eaLnBrk="1" hangingPunct="1">
              <a:spcBef>
                <a:spcPts val="0"/>
              </a:spcBef>
              <a:buFont typeface="Wingdings" panose="05000000000000000000" pitchFamily="2" charset="2"/>
              <a:buNone/>
            </a:pPr>
            <a:r>
              <a:rPr lang="en-GB" altLang="en-US" sz="2400" b="1" dirty="0"/>
              <a:t>classmate to the whole class </a:t>
            </a:r>
          </a:p>
          <a:p>
            <a:pPr eaLnBrk="1" hangingPunct="1">
              <a:spcBef>
                <a:spcPts val="0"/>
              </a:spcBef>
              <a:buFont typeface="Wingdings" panose="05000000000000000000" pitchFamily="2" charset="2"/>
              <a:buNone/>
            </a:pPr>
            <a:endParaRPr lang="en-GB" altLang="en-US" sz="2400" b="1" dirty="0"/>
          </a:p>
          <a:p>
            <a:pPr marL="0" indent="0">
              <a:spcAft>
                <a:spcPts val="0"/>
              </a:spcAft>
              <a:buNone/>
            </a:pPr>
            <a:endParaRPr lang="en-GB" sz="2400" dirty="0">
              <a:ea typeface="Calibri" panose="020F0502020204030204" pitchFamily="34" charset="0"/>
            </a:endParaRP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555" y="1124744"/>
            <a:ext cx="2834930" cy="4258913"/>
          </a:xfrm>
          <a:prstGeom prst="rect">
            <a:avLst/>
          </a:prstGeom>
          <a:ln>
            <a:noFill/>
          </a:ln>
          <a:effectLst>
            <a:softEdge rad="112500"/>
          </a:effectLst>
        </p:spPr>
      </p:pic>
    </p:spTree>
    <p:extLst>
      <p:ext uri="{BB962C8B-B14F-4D97-AF65-F5344CB8AC3E}">
        <p14:creationId xmlns:p14="http://schemas.microsoft.com/office/powerpoint/2010/main" val="30384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1954" y="4553743"/>
            <a:ext cx="2468166" cy="2556471"/>
          </a:xfrm>
        </p:spPr>
        <p:txBody>
          <a:bodyPr vert="horz" lIns="91440" tIns="45720" rIns="91440" bIns="45720" rtlCol="0" anchor="ctr">
            <a:normAutofit/>
          </a:bodyPr>
          <a:lstStyle/>
          <a:p>
            <a:pPr algn="l" eaLnBrk="1" hangingPunct="1">
              <a:lnSpc>
                <a:spcPct val="90000"/>
              </a:lnSpc>
            </a:pPr>
            <a:r>
              <a:rPr lang="en-US" altLang="en-US" sz="3600" b="1" dirty="0"/>
              <a:t>Activity 2</a:t>
            </a:r>
            <a:br>
              <a:rPr lang="en-US" altLang="en-US" sz="3100" b="1" dirty="0"/>
            </a:br>
            <a:br>
              <a:rPr lang="en-US" altLang="en-US" sz="3100" b="1" dirty="0"/>
            </a:br>
            <a:br>
              <a:rPr lang="en-US" altLang="en-US" sz="3100" b="1" dirty="0"/>
            </a:br>
            <a:br>
              <a:rPr lang="en-US" altLang="en-US" sz="3100" b="1" dirty="0"/>
            </a:br>
            <a:endParaRPr lang="en-US" altLang="en-US" sz="3100" b="1" dirty="0"/>
          </a:p>
        </p:txBody>
      </p:sp>
      <p:pic>
        <p:nvPicPr>
          <p:cNvPr id="8" name="Picture 7" descr="A person looking at a tablet&#10;&#10;Description automatically generated">
            <a:extLst>
              <a:ext uri="{FF2B5EF4-FFF2-40B4-BE49-F238E27FC236}">
                <a16:creationId xmlns:a16="http://schemas.microsoft.com/office/drawing/2014/main" id="{591E5E84-6682-60CD-4EFA-A4C80F434FB1}"/>
              </a:ext>
            </a:extLst>
          </p:cNvPr>
          <p:cNvPicPr>
            <a:picLocks noChangeAspect="1"/>
          </p:cNvPicPr>
          <p:nvPr/>
        </p:nvPicPr>
        <p:blipFill rotWithShape="1">
          <a:blip r:embed="rId3">
            <a:extLst>
              <a:ext uri="{28A0092B-C50C-407E-A947-70E740481C1C}">
                <a14:useLocalDpi xmlns:a14="http://schemas.microsoft.com/office/drawing/2010/main" val="0"/>
              </a:ext>
            </a:extLst>
          </a:blip>
          <a:srcRect b="2803"/>
          <a:stretch/>
        </p:blipFill>
        <p:spPr>
          <a:xfrm>
            <a:off x="-108520" y="10"/>
            <a:ext cx="9252520" cy="37546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31821" y="3736410"/>
            <a:ext cx="6363887" cy="3105150"/>
          </a:xfrm>
        </p:spPr>
        <p:txBody>
          <a:bodyPr vert="horz" lIns="91440" tIns="45720" rIns="91440" bIns="45720" rtlCol="0" anchor="ctr">
            <a:normAutofit/>
          </a:bodyPr>
          <a:lstStyle/>
          <a:p>
            <a:pPr indent="-228600" eaLnBrk="1" hangingPunct="1">
              <a:lnSpc>
                <a:spcPct val="90000"/>
              </a:lnSpc>
              <a:spcBef>
                <a:spcPts val="0"/>
              </a:spcBef>
            </a:pPr>
            <a:r>
              <a:rPr lang="en-US" altLang="en-US" sz="2000" b="1" dirty="0"/>
              <a:t>In groups of 3-4 students, discuss the following: </a:t>
            </a:r>
          </a:p>
          <a:p>
            <a:pPr lvl="1" indent="-228600" eaLnBrk="1" hangingPunct="1">
              <a:lnSpc>
                <a:spcPct val="90000"/>
              </a:lnSpc>
              <a:buFont typeface="Arial" panose="020B0604020202020204" pitchFamily="34" charset="0"/>
              <a:buChar char="•"/>
            </a:pPr>
            <a:r>
              <a:rPr lang="en-US" altLang="en-US" sz="2000" dirty="0"/>
              <a:t>what would a perfect learning environment look like</a:t>
            </a:r>
          </a:p>
          <a:p>
            <a:pPr lvl="1" indent="-228600" eaLnBrk="1" hangingPunct="1">
              <a:lnSpc>
                <a:spcPct val="90000"/>
              </a:lnSpc>
              <a:buFont typeface="Arial" panose="020B0604020202020204" pitchFamily="34" charset="0"/>
              <a:buChar char="•"/>
            </a:pPr>
            <a:r>
              <a:rPr lang="en-US" altLang="en-US" sz="2000" dirty="0"/>
              <a:t>how would you want your classmates to behave to ensure everyone is getting the most out of the university learning </a:t>
            </a:r>
          </a:p>
          <a:p>
            <a:pPr lvl="1" indent="-228600" eaLnBrk="1" hangingPunct="1">
              <a:lnSpc>
                <a:spcPct val="90000"/>
              </a:lnSpc>
              <a:buFont typeface="Arial" panose="020B0604020202020204" pitchFamily="34" charset="0"/>
              <a:buChar char="•"/>
            </a:pPr>
            <a:endParaRPr lang="en-US" altLang="en-US" sz="2000" dirty="0"/>
          </a:p>
          <a:p>
            <a:pPr indent="-228600" eaLnBrk="1" hangingPunct="1">
              <a:lnSpc>
                <a:spcPct val="90000"/>
              </a:lnSpc>
              <a:spcBef>
                <a:spcPts val="0"/>
              </a:spcBef>
            </a:pPr>
            <a:endParaRPr lang="en-US" altLang="en-US" sz="1600" b="1" dirty="0"/>
          </a:p>
          <a:p>
            <a:pPr marL="0" indent="-228600" eaLnBrk="1" hangingPunct="1">
              <a:lnSpc>
                <a:spcPct val="90000"/>
              </a:lnSpc>
              <a:spcAft>
                <a:spcPts val="0"/>
              </a:spcAft>
            </a:pPr>
            <a:endParaRPr lang="en-US" sz="1600" dirty="0"/>
          </a:p>
          <a:p>
            <a:pPr marL="0" indent="-228600" eaLnBrk="1" hangingPunct="1">
              <a:lnSpc>
                <a:spcPct val="90000"/>
              </a:lnSpc>
              <a:defRPr/>
            </a:pPr>
            <a:endParaRPr lang="en-US" altLang="en-US" sz="1600" dirty="0"/>
          </a:p>
        </p:txBody>
      </p:sp>
      <p:sp>
        <p:nvSpPr>
          <p:cNvPr id="7173" name="Slide Number Placeholder 3"/>
          <p:cNvSpPr>
            <a:spLocks noGrp="1" noChangeArrowheads="1"/>
          </p:cNvSpPr>
          <p:nvPr>
            <p:ph type="sldNum" sz="quarter" idx="11"/>
          </p:nvPr>
        </p:nvSpPr>
        <p:spPr bwMode="auto">
          <a:xfrm>
            <a:off x="66484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fontAlgn="auto">
              <a:spcBef>
                <a:spcPts val="0"/>
              </a:spcBef>
              <a:spcAft>
                <a:spcPts val="600"/>
              </a:spcAft>
              <a:buNone/>
              <a:defRPr/>
            </a:pPr>
            <a:fld id="{4EAF49C8-D4EC-4CDF-9D19-8D049255FCFE}" type="slidenum">
              <a:rPr lang="en-US" altLang="en-US" sz="1000">
                <a:solidFill>
                  <a:schemeClr val="tx1">
                    <a:lumMod val="75000"/>
                    <a:lumOff val="25000"/>
                  </a:schemeClr>
                </a:solidFill>
                <a:latin typeface="Calibri" panose="020F0502020204030204"/>
                <a:cs typeface="+mn-cs"/>
              </a:rPr>
              <a:pPr algn="r" fontAlgn="auto">
                <a:spcBef>
                  <a:spcPts val="0"/>
                </a:spcBef>
                <a:spcAft>
                  <a:spcPts val="600"/>
                </a:spcAft>
                <a:buNone/>
                <a:defRPr/>
              </a:pPr>
              <a:t>4</a:t>
            </a:fld>
            <a:endParaRPr lang="en-US" altLang="en-US" sz="1000">
              <a:solidFill>
                <a:schemeClr val="tx1">
                  <a:lumMod val="75000"/>
                  <a:lumOff val="25000"/>
                </a:schemeClr>
              </a:solidFill>
              <a:latin typeface="Calibri" panose="020F0502020204030204"/>
              <a:cs typeface="+mn-cs"/>
            </a:endParaRPr>
          </a:p>
        </p:txBody>
      </p:sp>
    </p:spTree>
    <p:extLst>
      <p:ext uri="{BB962C8B-B14F-4D97-AF65-F5344CB8AC3E}">
        <p14:creationId xmlns:p14="http://schemas.microsoft.com/office/powerpoint/2010/main" val="425291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B0F-7DF9-9ED2-C6EE-6C2B19E1F813}"/>
              </a:ext>
            </a:extLst>
          </p:cNvPr>
          <p:cNvSpPr>
            <a:spLocks noGrp="1"/>
          </p:cNvSpPr>
          <p:nvPr>
            <p:ph type="title"/>
          </p:nvPr>
        </p:nvSpPr>
        <p:spPr>
          <a:xfrm>
            <a:off x="250825" y="1916832"/>
            <a:ext cx="8229600" cy="1143000"/>
          </a:xfrm>
        </p:spPr>
        <p:txBody>
          <a:bodyPr/>
          <a:lstStyle/>
          <a:p>
            <a:r>
              <a:rPr lang="en-GB" altLang="en-US" sz="4400" b="1" dirty="0"/>
              <a:t>Rules and General Housekeeping</a:t>
            </a:r>
            <a:endParaRPr lang="en-GB" dirty="0"/>
          </a:p>
        </p:txBody>
      </p:sp>
      <p:sp>
        <p:nvSpPr>
          <p:cNvPr id="5" name="Date Placeholder 4">
            <a:extLst>
              <a:ext uri="{FF2B5EF4-FFF2-40B4-BE49-F238E27FC236}">
                <a16:creationId xmlns:a16="http://schemas.microsoft.com/office/drawing/2014/main" id="{E53B0E75-E1A4-72C3-D865-30F2EC9ABF8D}"/>
              </a:ext>
            </a:extLst>
          </p:cNvPr>
          <p:cNvSpPr>
            <a:spLocks noGrp="1"/>
          </p:cNvSpPr>
          <p:nvPr>
            <p:ph type="dt" sz="half" idx="10"/>
          </p:nvPr>
        </p:nvSpPr>
        <p:spPr/>
        <p:txBody>
          <a:bodyPr/>
          <a:lstStyle/>
          <a:p>
            <a:pPr>
              <a:defRPr/>
            </a:pPr>
            <a:fld id="{4E3DC6A9-A123-4839-B812-2B5358EDB404}" type="datetime1">
              <a:rPr lang="en-GB" smtClean="0"/>
              <a:pPr>
                <a:defRPr/>
              </a:pPr>
              <a:t>03/02/2025</a:t>
            </a:fld>
            <a:endParaRPr lang="en-GB"/>
          </a:p>
        </p:txBody>
      </p:sp>
    </p:spTree>
    <p:extLst>
      <p:ext uri="{BB962C8B-B14F-4D97-AF65-F5344CB8AC3E}">
        <p14:creationId xmlns:p14="http://schemas.microsoft.com/office/powerpoint/2010/main" val="181183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46088" y="0"/>
            <a:ext cx="8229600" cy="1143000"/>
          </a:xfrm>
        </p:spPr>
        <p:txBody>
          <a:bodyPr/>
          <a:lstStyle/>
          <a:p>
            <a:pPr>
              <a:defRPr/>
            </a:pPr>
            <a:r>
              <a:rPr lang="en-GB" altLang="en-US" sz="3600" b="1" dirty="0"/>
              <a:t>Punctuality and attendance</a:t>
            </a:r>
          </a:p>
        </p:txBody>
      </p:sp>
      <p:sp>
        <p:nvSpPr>
          <p:cNvPr id="3" name="Content Placeholder 2"/>
          <p:cNvSpPr>
            <a:spLocks noGrp="1"/>
          </p:cNvSpPr>
          <p:nvPr>
            <p:ph idx="1"/>
          </p:nvPr>
        </p:nvSpPr>
        <p:spPr>
          <a:xfrm>
            <a:off x="323528" y="1052736"/>
            <a:ext cx="8280400" cy="5040312"/>
          </a:xfrm>
        </p:spPr>
        <p:txBody>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1-10 minutes = marked as PRESENT</a:t>
            </a:r>
          </a:p>
          <a:p>
            <a:pPr lvl="1">
              <a:buFont typeface="Arial" panose="020B0604020202020204" pitchFamily="34" charset="0"/>
              <a:buChar char="•"/>
            </a:pPr>
            <a:r>
              <a:rPr lang="en-GB" altLang="en-US" sz="2400" dirty="0"/>
              <a:t>Coming 11-40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after break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118054" y="116632"/>
            <a:ext cx="8907892" cy="993866"/>
          </a:xfrm>
        </p:spPr>
        <p:txBody>
          <a:bodyPr>
            <a:normAutofit fontScale="90000"/>
          </a:bodyPr>
          <a:lstStyle/>
          <a:p>
            <a:r>
              <a:rPr lang="en-GB" b="1"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268760"/>
            <a:ext cx="8611385" cy="3575934"/>
          </a:xfrm>
        </p:spPr>
        <p:txBody>
          <a:bodyPr vert="horz" wrap="square" lIns="68580" tIns="34290" rIns="68580" bIns="34290" numCol="1" rtlCol="0" anchor="t" anchorCtr="0" compatLnSpc="1">
            <a:prstTxWarp prst="textNoShape">
              <a:avLst/>
            </a:prstTxWarp>
            <a:normAutofit fontScale="925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Student Services team  (</a:t>
            </a:r>
            <a:r>
              <a:rPr lang="en-GB" b="1" dirty="0">
                <a:hlinkClick r:id="rId3"/>
              </a:rPr>
              <a:t>LondonStudentServices@uwtsd.ac.uk</a:t>
            </a:r>
            <a:r>
              <a:rPr lang="en-GB" dirty="0"/>
              <a:t>)</a:t>
            </a:r>
            <a:r>
              <a:rPr lang="en-GB" b="1" dirty="0"/>
              <a:t> </a:t>
            </a:r>
            <a:r>
              <a:rPr lang="en-GB" dirty="0"/>
              <a:t>of any issues that affect or are expected to affect your engagement with your course.</a:t>
            </a:r>
          </a:p>
        </p:txBody>
      </p:sp>
    </p:spTree>
    <p:extLst>
      <p:ext uri="{BB962C8B-B14F-4D97-AF65-F5344CB8AC3E}">
        <p14:creationId xmlns:p14="http://schemas.microsoft.com/office/powerpoint/2010/main" val="38393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266307" y="116632"/>
            <a:ext cx="8611385" cy="903634"/>
          </a:xfrm>
        </p:spPr>
        <p:txBody>
          <a:bodyPr/>
          <a:lstStyle/>
          <a:p>
            <a:r>
              <a:rPr lang="en-GB" b="1" dirty="0"/>
              <a:t>Student Engagement Policy</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124744"/>
            <a:ext cx="8611385" cy="4464496"/>
          </a:xfrm>
        </p:spPr>
        <p:txBody>
          <a:bodyPr vert="horz" wrap="square" lIns="68580" tIns="34290" rIns="68580" bIns="34290" numCol="1" rtlCol="0" anchor="t" anchorCtr="0" compatLnSpc="1">
            <a:prstTxWarp prst="textNoShape">
              <a:avLst/>
            </a:prstTxWarp>
            <a:normAutofit fontScale="55000" lnSpcReduction="20000"/>
          </a:bodyPr>
          <a:lstStyle/>
          <a:p>
            <a:r>
              <a:rPr lang="en-GB" sz="5100" dirty="0"/>
              <a:t>Engagement is measured through class attendance, Moodle engagement, and Teams activity.</a:t>
            </a:r>
          </a:p>
          <a:p>
            <a:r>
              <a:rPr lang="en-GB" sz="5100" dirty="0"/>
              <a:t>If you fall behind, you will be contact by the University to help you to re-engage.</a:t>
            </a:r>
          </a:p>
          <a:p>
            <a:r>
              <a:rPr lang="en-GB" sz="5100" dirty="0"/>
              <a:t>Failure to re-engage could result in being withdrawn from your programme.</a:t>
            </a:r>
          </a:p>
          <a:p>
            <a:r>
              <a:rPr lang="en-GB" sz="5100" dirty="0"/>
              <a:t>It is important that you attend and complete all scheduled and timetabled learning and teaching activities.</a:t>
            </a:r>
          </a:p>
          <a:p>
            <a:r>
              <a:rPr lang="en-GB" sz="5100" dirty="0"/>
              <a:t>The full Student Engagement Policy can be found in the Academic Quality Handbook.</a:t>
            </a:r>
          </a:p>
          <a:p>
            <a:endParaRPr lang="en-GB" dirty="0"/>
          </a:p>
        </p:txBody>
      </p:sp>
    </p:spTree>
    <p:extLst>
      <p:ext uri="{BB962C8B-B14F-4D97-AF65-F5344CB8AC3E}">
        <p14:creationId xmlns:p14="http://schemas.microsoft.com/office/powerpoint/2010/main" val="280094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33043" y="1412776"/>
            <a:ext cx="8569200" cy="5040312"/>
          </a:xfrm>
        </p:spPr>
        <p:txBody>
          <a:bodyPr/>
          <a:lstStyle/>
          <a:p>
            <a:r>
              <a:rPr lang="en-GB" altLang="en-US" sz="2800"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pPr lvl="1"/>
            <a:endParaRPr lang="en-GB" altLang="en-US" sz="1800" dirty="0"/>
          </a:p>
          <a:p>
            <a:endParaRPr lang="en-GB" altLang="en-US" sz="1800" dirty="0"/>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57200" y="908844"/>
            <a:ext cx="8229600" cy="5040312"/>
          </a:xfrm>
        </p:spPr>
        <p:txBody>
          <a:bodyPr/>
          <a:lstStyle/>
          <a:p>
            <a:r>
              <a:rPr lang="en-GB" altLang="en-US" sz="2800" b="1" i="1" dirty="0"/>
              <a:t>Come prepared</a:t>
            </a:r>
          </a:p>
          <a:p>
            <a:pPr lvl="1"/>
            <a:r>
              <a:rPr lang="en-GB" altLang="en-US" sz="2300" dirty="0"/>
              <a:t>Have a pen and some paper to take notes; even though materials are available on Moodle, nothing beats the old-fashioned way of learning – by taking notes </a:t>
            </a:r>
          </a:p>
          <a:p>
            <a:pPr lvl="1"/>
            <a:r>
              <a:rPr lang="en-GB" altLang="en-US" sz="2300" dirty="0"/>
              <a:t>Make sure to bring in a laptop as SOON as you can. A phone is NOT suitable for studies during class</a:t>
            </a:r>
          </a:p>
          <a:p>
            <a:pPr lvl="1"/>
            <a:r>
              <a:rPr lang="en-GB" altLang="en-US" sz="2300" dirty="0"/>
              <a:t>If you miss a class, make sure you find out what was covered and try to catch up. After you have reviewed the materials yourself, you can/should ask your lecturer if you have any questions or confusion about the topics covered. If you miss a class, it is your responsibility to independently catch up with the material </a:t>
            </a:r>
          </a:p>
          <a:p>
            <a:pPr marL="457200" lvl="1" indent="0">
              <a:buNone/>
            </a:pPr>
            <a:endParaRPr lang="en-GB" altLang="en-US" sz="1800" dirty="0"/>
          </a:p>
          <a:p>
            <a:pPr lvl="1"/>
            <a:endParaRPr lang="en-GB" altLang="en-US" sz="1800" dirty="0"/>
          </a:p>
          <a:p>
            <a:endParaRPr lang="en-GB" altLang="en-US" dirty="0"/>
          </a:p>
        </p:txBody>
      </p:sp>
    </p:spTree>
    <p:extLst>
      <p:ext uri="{BB962C8B-B14F-4D97-AF65-F5344CB8AC3E}">
        <p14:creationId xmlns:p14="http://schemas.microsoft.com/office/powerpoint/2010/main" val="4257204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11</a:t>
            </a:fld>
            <a:endParaRPr lang="en-GB" altLang="en-US" sz="120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dirty="0"/>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b="1" dirty="0"/>
              <a:t>Lectures</a:t>
            </a:r>
          </a:p>
          <a:p>
            <a:pPr lvl="1">
              <a:defRPr/>
            </a:pPr>
            <a:r>
              <a:rPr lang="en-GB" sz="2000" dirty="0"/>
              <a:t>For the explanation of key themes and concepts</a:t>
            </a:r>
          </a:p>
          <a:p>
            <a:pPr lvl="2">
              <a:defRPr/>
            </a:pPr>
            <a:r>
              <a:rPr lang="en-GB" sz="1600" dirty="0"/>
              <a:t>principally lecturer talking but feel free to ask questions</a:t>
            </a:r>
          </a:p>
          <a:p>
            <a:pPr>
              <a:defRPr/>
            </a:pPr>
            <a:r>
              <a:rPr lang="en-GB" sz="2000" b="1" dirty="0"/>
              <a:t>Workshops</a:t>
            </a:r>
          </a:p>
          <a:p>
            <a:pPr lvl="1">
              <a:defRPr/>
            </a:pPr>
            <a:r>
              <a:rPr lang="en-GB" sz="2000" dirty="0"/>
              <a:t>Various activities and worksheets</a:t>
            </a:r>
          </a:p>
          <a:p>
            <a:pPr>
              <a:defRPr/>
            </a:pPr>
            <a:r>
              <a:rPr lang="en-GB" sz="2000" b="1" dirty="0"/>
              <a:t>Moodle</a:t>
            </a:r>
          </a:p>
          <a:p>
            <a:pPr lvl="1">
              <a:defRPr/>
            </a:pPr>
            <a:r>
              <a:rPr lang="en-GB" sz="2000" dirty="0"/>
              <a:t>Pages devoted to the module</a:t>
            </a:r>
          </a:p>
          <a:p>
            <a:pPr lvl="1">
              <a:defRPr/>
            </a:pPr>
            <a:r>
              <a:rPr lang="en-GB" sz="2000" dirty="0"/>
              <a:t>Resources: slides, links, videos, etc. </a:t>
            </a:r>
          </a:p>
          <a:p>
            <a:pPr lvl="1">
              <a:defRPr/>
            </a:pPr>
            <a:r>
              <a:rPr lang="en-GB" sz="2000" dirty="0"/>
              <a:t>Communication on the forums</a:t>
            </a:r>
          </a:p>
          <a:p>
            <a:pPr>
              <a:defRPr/>
            </a:pPr>
            <a:r>
              <a:rPr lang="en-GB" sz="2000" b="1" dirty="0"/>
              <a:t>Reading/personal study</a:t>
            </a:r>
            <a:endParaRPr lang="en-GB" dirty="0"/>
          </a:p>
          <a:p>
            <a:pPr marL="0" indent="0">
              <a:buFont typeface="Arial" panose="020B0604020202020204" pitchFamily="34" charset="0"/>
              <a:buNone/>
              <a:defRPr/>
            </a:pPr>
            <a:br>
              <a:rPr lang="en-GB" b="1" dirty="0"/>
            </a:b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03/02/2025</a:t>
            </a:fld>
            <a:endParaRPr lang="en-GB"/>
          </a:p>
        </p:txBody>
      </p:sp>
      <p:sp>
        <p:nvSpPr>
          <p:cNvPr id="40962" name="Title 1"/>
          <p:cNvSpPr>
            <a:spLocks noGrp="1"/>
          </p:cNvSpPr>
          <p:nvPr>
            <p:ph type="title" idx="4294967295"/>
          </p:nvPr>
        </p:nvSpPr>
        <p:spPr>
          <a:xfrm>
            <a:off x="827088" y="250825"/>
            <a:ext cx="7870825" cy="1143000"/>
          </a:xfrm>
        </p:spPr>
        <p:txBody>
          <a:bodyPr/>
          <a:lstStyle/>
          <a:p>
            <a:pPr>
              <a:defRPr/>
            </a:pPr>
            <a:r>
              <a:rPr lang="en-GB" altLang="en-US" sz="3600" b="1" dirty="0">
                <a:latin typeface="Arial" panose="020B0604020202020204" pitchFamily="34" charset="0"/>
                <a:cs typeface="Arial" panose="020B0604020202020204" pitchFamily="34" charset="0"/>
              </a:rPr>
              <a:t>Module 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736599" y="1340768"/>
            <a:ext cx="7961313" cy="4033837"/>
          </a:xfrm>
        </p:spPr>
        <p:txBody>
          <a:bodyPr/>
          <a:lstStyle/>
          <a:p>
            <a:pPr>
              <a:defRPr/>
            </a:pPr>
            <a:r>
              <a:rPr lang="en-GB" sz="2400" dirty="0"/>
              <a:t>To learn the academic skills you need for success in your studies at UWTSD</a:t>
            </a:r>
          </a:p>
          <a:p>
            <a:pPr marL="0" indent="0">
              <a:buNone/>
              <a:defRPr/>
            </a:pPr>
            <a:endParaRPr lang="en-GB" sz="2400" dirty="0"/>
          </a:p>
          <a:p>
            <a:pPr>
              <a:defRPr/>
            </a:pPr>
            <a:r>
              <a:rPr lang="en-GB" sz="2400" dirty="0"/>
              <a:t>To learn to take responsibility for your own learning. </a:t>
            </a:r>
          </a:p>
          <a:p>
            <a:pPr>
              <a:defRPr/>
            </a:pPr>
            <a:endParaRPr lang="en-GB" sz="2400" dirty="0"/>
          </a:p>
          <a:p>
            <a:pPr>
              <a:defRPr/>
            </a:pPr>
            <a:r>
              <a:rPr lang="en-GB" sz="2400" dirty="0"/>
              <a:t>To gain confidence and competence as effective employees by developing a range of employability skills such as reflection, problem solving skills, and presentation skills. </a:t>
            </a: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12</a:t>
            </a:fld>
            <a:endParaRPr lang="en-GB" altLang="en-US" sz="1200">
              <a:solidFill>
                <a:srgbClr val="898989"/>
              </a:solidFill>
              <a:latin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AD0C4-0049-7448-E8F3-6338A6917DB4}"/>
              </a:ext>
            </a:extLst>
          </p:cNvPr>
          <p:cNvSpPr>
            <a:spLocks noGrp="1"/>
          </p:cNvSpPr>
          <p:nvPr>
            <p:ph type="dt" sz="half" idx="10"/>
          </p:nvPr>
        </p:nvSpPr>
        <p:spPr/>
        <p:txBody>
          <a:bodyPr/>
          <a:lstStyle/>
          <a:p>
            <a:pPr>
              <a:defRPr/>
            </a:pPr>
            <a:fld id="{8E12784E-0867-4A6F-89D2-D0F62A3AC4E3}" type="datetime1">
              <a:rPr lang="en-GB" smtClean="0"/>
              <a:pPr>
                <a:defRPr/>
              </a:pPr>
              <a:t>03/02/2025</a:t>
            </a:fld>
            <a:endParaRPr lang="en-GB"/>
          </a:p>
        </p:txBody>
      </p:sp>
      <p:sp>
        <p:nvSpPr>
          <p:cNvPr id="5" name="Title 1">
            <a:extLst>
              <a:ext uri="{FF2B5EF4-FFF2-40B4-BE49-F238E27FC236}">
                <a16:creationId xmlns:a16="http://schemas.microsoft.com/office/drawing/2014/main" id="{8F7F2CAD-E6D3-83BD-359D-A1EFAB12EB5B}"/>
              </a:ext>
            </a:extLst>
          </p:cNvPr>
          <p:cNvSpPr txBox="1">
            <a:spLocks/>
          </p:cNvSpPr>
          <p:nvPr/>
        </p:nvSpPr>
        <p:spPr bwMode="auto">
          <a:xfrm>
            <a:off x="768618" y="-171400"/>
            <a:ext cx="78708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a:defRPr/>
            </a:pPr>
            <a:r>
              <a:rPr lang="en-GB" altLang="en-US" sz="2800" b="1" dirty="0">
                <a:latin typeface="Arial" panose="020B0604020202020204" pitchFamily="34" charset="0"/>
                <a:cs typeface="Arial" panose="020B0604020202020204" pitchFamily="34" charset="0"/>
              </a:rPr>
              <a:t>Module Content</a:t>
            </a:r>
            <a:r>
              <a:rPr lang="en-GB" alt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A0915EAD-2E28-9B84-2D7E-A779855A9532}"/>
              </a:ext>
            </a:extLst>
          </p:cNvPr>
          <p:cNvSpPr txBox="1"/>
          <p:nvPr/>
        </p:nvSpPr>
        <p:spPr>
          <a:xfrm>
            <a:off x="384559" y="620688"/>
            <a:ext cx="8374881" cy="5170646"/>
          </a:xfrm>
          <a:prstGeom prst="rect">
            <a:avLst/>
          </a:prstGeom>
          <a:noFill/>
        </p:spPr>
        <p:txBody>
          <a:bodyPr wrap="square" rtlCol="0">
            <a:spAutoFit/>
          </a:bodyPr>
          <a:lstStyle/>
          <a:p>
            <a:r>
              <a:rPr lang="en-US" sz="2000" i="1" dirty="0"/>
              <a:t>Look at the list below and chat to your partner about which skills you are  the most excited to learn. Are you familiar with any of these skills already? Are there any other academic or employability skills you know about? </a:t>
            </a:r>
            <a:r>
              <a:rPr lang="en-US" sz="2000" b="1" dirty="0"/>
              <a:t>On this module, you will learn:</a:t>
            </a:r>
          </a:p>
          <a:p>
            <a:endParaRPr lang="en-US" sz="2000" b="1" dirty="0"/>
          </a:p>
          <a:p>
            <a:pPr marL="342900" indent="-342900">
              <a:buFont typeface="Arial" panose="020B0604020202020204" pitchFamily="34" charset="0"/>
              <a:buChar char="•"/>
            </a:pPr>
            <a:r>
              <a:rPr lang="en-US" sz="2000" dirty="0"/>
              <a:t>What Academic Style is and how to use it</a:t>
            </a:r>
          </a:p>
          <a:p>
            <a:pPr marL="342900" indent="-342900">
              <a:buFont typeface="Arial" panose="020B0604020202020204" pitchFamily="34" charset="0"/>
              <a:buChar char="•"/>
            </a:pPr>
            <a:r>
              <a:rPr lang="en-US" sz="2000" dirty="0"/>
              <a:t>How to structure and write a paragraph which fits within academic style</a:t>
            </a:r>
          </a:p>
          <a:p>
            <a:pPr marL="342900" indent="-342900">
              <a:buFont typeface="Arial" panose="020B0604020202020204" pitchFamily="34" charset="0"/>
              <a:buChar char="•"/>
            </a:pPr>
            <a:r>
              <a:rPr lang="en-US" sz="2000" dirty="0"/>
              <a:t>How to look for a reliable and relevant source, and how to use it in your writing</a:t>
            </a:r>
          </a:p>
          <a:p>
            <a:pPr marL="342900" indent="-342900">
              <a:buFont typeface="Arial" panose="020B0604020202020204" pitchFamily="34" charset="0"/>
              <a:buChar char="•"/>
            </a:pPr>
            <a:r>
              <a:rPr lang="en-US" sz="2000" dirty="0"/>
              <a:t>How to structure and write a report</a:t>
            </a:r>
          </a:p>
          <a:p>
            <a:pPr marL="342900" indent="-342900">
              <a:buFont typeface="Arial" panose="020B0604020202020204" pitchFamily="34" charset="0"/>
              <a:buChar char="•"/>
            </a:pPr>
            <a:r>
              <a:rPr lang="en-US" sz="2000" dirty="0"/>
              <a:t>Presentation skills</a:t>
            </a:r>
          </a:p>
          <a:p>
            <a:pPr marL="342900" indent="-342900">
              <a:buFont typeface="Arial" panose="020B0604020202020204" pitchFamily="34" charset="0"/>
              <a:buChar char="•"/>
            </a:pPr>
            <a:r>
              <a:rPr lang="en-US" sz="2000" dirty="0"/>
              <a:t>CV and Cover Letter tips</a:t>
            </a:r>
          </a:p>
          <a:p>
            <a:endParaRPr lang="en-US" sz="1000" dirty="0"/>
          </a:p>
          <a:p>
            <a:r>
              <a:rPr lang="en-US" sz="2000" dirty="0"/>
              <a:t>….and much more! All of these skills will be useful for your studies in Term 2, Term 3, and, if you want to continue, </a:t>
            </a:r>
            <a:r>
              <a:rPr lang="en-US" sz="2000" b="1" dirty="0"/>
              <a:t>beyond! </a:t>
            </a:r>
            <a:r>
              <a:rPr lang="en-US" sz="2000" dirty="0"/>
              <a:t>They can also help you in your careers!</a:t>
            </a:r>
          </a:p>
        </p:txBody>
      </p:sp>
    </p:spTree>
    <p:extLst>
      <p:ext uri="{BB962C8B-B14F-4D97-AF65-F5344CB8AC3E}">
        <p14:creationId xmlns:p14="http://schemas.microsoft.com/office/powerpoint/2010/main" val="326252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smtClean="0"/>
              <a:pPr>
                <a:defRPr/>
              </a:pPr>
              <a:t>03/02/2025</a:t>
            </a:fld>
            <a:endParaRPr lang="en-GB"/>
          </a:p>
        </p:txBody>
      </p:sp>
      <p:sp>
        <p:nvSpPr>
          <p:cNvPr id="19459" name="Rectangle 2"/>
          <p:cNvSpPr>
            <a:spLocks noGrp="1"/>
          </p:cNvSpPr>
          <p:nvPr>
            <p:ph type="title"/>
          </p:nvPr>
        </p:nvSpPr>
        <p:spPr>
          <a:xfrm>
            <a:off x="1414570" y="188640"/>
            <a:ext cx="6242485" cy="498875"/>
          </a:xfrm>
        </p:spPr>
        <p:txBody>
          <a:bodyPr/>
          <a:lstStyle/>
          <a:p>
            <a:r>
              <a:rPr lang="en-GB" altLang="en-US" sz="4000" b="1" dirty="0"/>
              <a:t>Assignments</a:t>
            </a:r>
          </a:p>
        </p:txBody>
      </p:sp>
      <p:sp>
        <p:nvSpPr>
          <p:cNvPr id="19460" name="Rectangle 3"/>
          <p:cNvSpPr>
            <a:spLocks noGrp="1"/>
          </p:cNvSpPr>
          <p:nvPr>
            <p:ph type="body" idx="1"/>
          </p:nvPr>
        </p:nvSpPr>
        <p:spPr>
          <a:xfrm>
            <a:off x="214984" y="836712"/>
            <a:ext cx="8641655" cy="3916362"/>
          </a:xfrm>
        </p:spPr>
        <p:txBody>
          <a:bodyPr/>
          <a:lstStyle/>
          <a:p>
            <a:r>
              <a:rPr lang="en-GB" altLang="en-US" sz="2800" dirty="0"/>
              <a:t>One Assessment Portfolio made up of </a:t>
            </a:r>
            <a:r>
              <a:rPr lang="en-GB" altLang="en-US" sz="2800" b="1" dirty="0"/>
              <a:t>three</a:t>
            </a:r>
            <a:r>
              <a:rPr lang="en-GB" altLang="en-US" sz="2800" dirty="0"/>
              <a:t> tasks: </a:t>
            </a:r>
          </a:p>
          <a:p>
            <a:pPr lvl="1"/>
            <a:r>
              <a:rPr lang="en-GB" altLang="en-US" dirty="0"/>
              <a:t>Task 1: A </a:t>
            </a:r>
            <a:r>
              <a:rPr lang="en-GB" i="0" dirty="0">
                <a:solidFill>
                  <a:srgbClr val="000000"/>
                </a:solidFill>
                <a:effectLst/>
              </a:rPr>
              <a:t>3-minute individual video which reflects on a skill you’ve learnt in your </a:t>
            </a:r>
            <a:r>
              <a:rPr lang="en-GB" i="0">
                <a:solidFill>
                  <a:srgbClr val="000000"/>
                </a:solidFill>
                <a:effectLst/>
              </a:rPr>
              <a:t>first few weeks </a:t>
            </a:r>
            <a:r>
              <a:rPr lang="en-GB" altLang="en-US" dirty="0"/>
              <a:t>– to be presented </a:t>
            </a:r>
            <a:r>
              <a:rPr lang="en-GB" altLang="en-US" b="1" dirty="0">
                <a:solidFill>
                  <a:srgbClr val="C00000"/>
                </a:solidFill>
              </a:rPr>
              <a:t>in class</a:t>
            </a:r>
            <a:r>
              <a:rPr lang="en-GB" altLang="en-US" dirty="0"/>
              <a:t> in </a:t>
            </a:r>
            <a:r>
              <a:rPr lang="en-GB" altLang="en-US" b="1" dirty="0">
                <a:solidFill>
                  <a:srgbClr val="C00000"/>
                </a:solidFill>
              </a:rPr>
              <a:t>Week 7 </a:t>
            </a:r>
            <a:r>
              <a:rPr lang="en-GB" altLang="en-US" dirty="0"/>
              <a:t>(worth 50% of your final grade)</a:t>
            </a:r>
          </a:p>
          <a:p>
            <a:pPr lvl="1"/>
            <a:r>
              <a:rPr lang="en-GB" altLang="en-US" dirty="0"/>
              <a:t>Task 2: A written report of 1500 words– to be submitted in </a:t>
            </a:r>
            <a:r>
              <a:rPr lang="en-GB" altLang="en-US" b="1" dirty="0">
                <a:solidFill>
                  <a:srgbClr val="C00000"/>
                </a:solidFill>
              </a:rPr>
              <a:t>Week 11 </a:t>
            </a:r>
            <a:r>
              <a:rPr lang="en-GB" altLang="en-US" dirty="0"/>
              <a:t>(worth 50% of your final grade): </a:t>
            </a:r>
            <a:r>
              <a:rPr lang="en-GB" altLang="en-US" b="1" u="sng" dirty="0">
                <a:solidFill>
                  <a:srgbClr val="C00000"/>
                </a:solidFill>
              </a:rPr>
              <a:t>Friday, 25</a:t>
            </a:r>
            <a:r>
              <a:rPr lang="en-GB" altLang="en-US" b="1" u="sng" baseline="30000" dirty="0">
                <a:solidFill>
                  <a:srgbClr val="C00000"/>
                </a:solidFill>
              </a:rPr>
              <a:t>th</a:t>
            </a:r>
            <a:r>
              <a:rPr lang="en-GB" altLang="en-US" b="1" u="sng" dirty="0">
                <a:solidFill>
                  <a:srgbClr val="C00000"/>
                </a:solidFill>
              </a:rPr>
              <a:t> April 14:00</a:t>
            </a:r>
          </a:p>
          <a:p>
            <a:r>
              <a:rPr lang="en-GB" altLang="en-US" sz="2800" dirty="0"/>
              <a:t>Details will be discussed in the following weeks. For now, please do not worry about the finer points!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280-588E-4BA8-8C9A-7484E12EC65F}"/>
              </a:ext>
            </a:extLst>
          </p:cNvPr>
          <p:cNvSpPr>
            <a:spLocks noGrp="1"/>
          </p:cNvSpPr>
          <p:nvPr>
            <p:ph type="title"/>
          </p:nvPr>
        </p:nvSpPr>
        <p:spPr/>
        <p:txBody>
          <a:bodyPr/>
          <a:lstStyle/>
          <a:p>
            <a:r>
              <a:rPr lang="en-US" sz="3200" b="1" dirty="0"/>
              <a:t>Hopefully this is you in a year’s time!</a:t>
            </a:r>
            <a:endParaRPr lang="en-GB" sz="3200" b="1" dirty="0"/>
          </a:p>
        </p:txBody>
      </p:sp>
      <p:sp>
        <p:nvSpPr>
          <p:cNvPr id="4" name="Date Placeholder 3">
            <a:extLst>
              <a:ext uri="{FF2B5EF4-FFF2-40B4-BE49-F238E27FC236}">
                <a16:creationId xmlns:a16="http://schemas.microsoft.com/office/drawing/2014/main" id="{708AE021-2BEB-48D8-ACA2-A8B001BC9D31}"/>
              </a:ext>
            </a:extLst>
          </p:cNvPr>
          <p:cNvSpPr>
            <a:spLocks noGrp="1"/>
          </p:cNvSpPr>
          <p:nvPr>
            <p:ph type="dt" sz="half" idx="10"/>
          </p:nvPr>
        </p:nvSpPr>
        <p:spPr/>
        <p:txBody>
          <a:bodyPr/>
          <a:lstStyle/>
          <a:p>
            <a:pPr>
              <a:defRPr/>
            </a:pPr>
            <a:fld id="{CDF502AA-C8CB-4132-B592-CA60B7C38ACE}" type="datetime1">
              <a:rPr lang="en-GB" smtClean="0"/>
              <a:pPr>
                <a:defRPr/>
              </a:pPr>
              <a:t>03/02/2025</a:t>
            </a:fld>
            <a:endParaRPr lang="en-GB"/>
          </a:p>
        </p:txBody>
      </p:sp>
      <p:pic>
        <p:nvPicPr>
          <p:cNvPr id="5" name="Picture 2" descr="E:\WORK\01 - TSD\ads\photos of students\8616251744_1708243a8b_z.jpg">
            <a:extLst>
              <a:ext uri="{FF2B5EF4-FFF2-40B4-BE49-F238E27FC236}">
                <a16:creationId xmlns:a16="http://schemas.microsoft.com/office/drawing/2014/main" id="{AD46D274-CCB8-49C3-B534-345180045F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17638"/>
            <a:ext cx="5869958" cy="391636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4568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150</TotalTime>
  <Words>869</Words>
  <Application>Microsoft Macintosh PowerPoint</Application>
  <PresentationFormat>On-screen Show (4:3)</PresentationFormat>
  <Paragraphs>108</Paragraphs>
  <Slides>15</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15</vt:i4>
      </vt:variant>
    </vt:vector>
  </HeadingPairs>
  <TitlesOfParts>
    <vt:vector size="23" baseType="lpstr">
      <vt:lpstr>Arial</vt:lpstr>
      <vt:lpstr>Calibri</vt:lpstr>
      <vt:lpstr>Myriad Pro</vt:lpstr>
      <vt:lpstr>Wingdings</vt:lpstr>
      <vt:lpstr>1_20140311PresentationUWTSDTemplate</vt:lpstr>
      <vt:lpstr>20140311PresentationUWTSDTemplate</vt:lpstr>
      <vt:lpstr>2_20140311PresentationUWTSDTemplate</vt:lpstr>
      <vt:lpstr>3_20140311PresentationUWTSDTemplate</vt:lpstr>
      <vt:lpstr> LCHS4001 Academic and Employability Skills (ACE)  </vt:lpstr>
      <vt:lpstr>PowerPoint Presentation</vt:lpstr>
      <vt:lpstr>Activity 1</vt:lpstr>
      <vt:lpstr>Activity 2    </vt:lpstr>
      <vt:lpstr>Rules and General Housekeeping</vt:lpstr>
      <vt:lpstr>Punctuality and attendance</vt:lpstr>
      <vt:lpstr>Student Engagement Requirements</vt:lpstr>
      <vt:lpstr>Student Engagement Policy</vt:lpstr>
      <vt:lpstr>Rules and General Housekeeping</vt:lpstr>
      <vt:lpstr>Rules and General Housekeeping</vt:lpstr>
      <vt:lpstr>LEARNING AND TEACHING STRATEGIES</vt:lpstr>
      <vt:lpstr>Module Aims </vt:lpstr>
      <vt:lpstr>PowerPoint Presentation</vt:lpstr>
      <vt:lpstr>Assignments</vt:lpstr>
      <vt:lpstr>Hopefully this is you in a year’s time!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379</cp:revision>
  <dcterms:created xsi:type="dcterms:W3CDTF">2012-10-20T16:04:33Z</dcterms:created>
  <dcterms:modified xsi:type="dcterms:W3CDTF">2025-02-03T16:00:23Z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2024-05-17T13:13:04Z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46e0f790-a7d1-40a9-a70e-e3d967950c8e</vt:lpwstr>
  </property>
  <property fmtid="{D5CDD505-2E9C-101B-9397-08002B2CF9AE}" pid="8" name="MSIP_Label_9762d7e7-4474-4a67-9ef6-3d4dc52b0ea7_ContentBits">
    <vt:lpwstr>0</vt:lpwstr>
  </property>
</Properties>
</file>