
<file path=[Content_Types].xml><?xml version="1.0" encoding="utf-8"?>
<Types xmlns="http://schemas.openxmlformats.org/package/2006/content-types">
  <Override PartName="/ppt/slideLayouts/slideLayout8.xml" ContentType="application/vnd.openxmlformats-officedocument.presentationml.slideLayout+xml"/>
  <Override PartName="/ppt/slides/slide22.xml" ContentType="application/vnd.openxmlformats-officedocument.presentationml.slide+xml"/>
  <Override PartName="/ppt/theme/theme2.xml" ContentType="application/vnd.openxmlformats-officedocument.theme+xml"/>
  <Override PartName="/ppt/slides/slide2.xml" ContentType="application/vnd.openxmlformats-officedocument.presentationml.slide+xml"/>
  <Override PartName="/docProps/app.xml" ContentType="application/vnd.openxmlformats-officedocument.extended-properties+xml"/>
  <Override PartName="/ppt/slides/slide11.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21.xml" ContentType="application/vnd.openxmlformats-officedocument.presentationml.slide+xml"/>
  <Override PartName="/ppt/slideLayouts/slideLayout5.xml" ContentType="application/vnd.openxmlformats-officedocument.presentationml.slideLayout+xml"/>
  <Override PartName="/ppt/slides/slide23.xml" ContentType="application/vnd.openxmlformats-officedocument.presentationml.slid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notesMasters/notesMaster1.xml" ContentType="application/vnd.openxmlformats-officedocument.presentationml.notesMaster+xml"/>
  <Override PartName="/ppt/slides/slide1.xml" ContentType="application/vnd.openxmlformats-officedocument.presentationml.slide+xml"/>
  <Override PartName="/ppt/tableStyles.xml" ContentType="application/vnd.openxmlformats-officedocument.presentationml.tableStyles+xml"/>
  <Default Extension="xml" ContentType="application/xml"/>
  <Override PartName="/ppt/slides/slide7.xml" ContentType="application/vnd.openxmlformats-officedocument.presentationml.slide+xml"/>
  <Override PartName="/ppt/viewProps.xml" ContentType="application/vnd.openxmlformats-officedocument.presentationml.viewProps+xml"/>
  <Override PartName="/ppt/slideMasters/slideMaster1.xml" ContentType="application/vnd.openxmlformats-officedocument.presentationml.slideMaster+xml"/>
  <Override PartName="/ppt/slides/slide13.xml" ContentType="application/vnd.openxmlformats-officedocument.presentationml.slide+xml"/>
  <Override PartName="/ppt/slides/slide14.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theme/theme1.xml" ContentType="application/vnd.openxmlformats-officedocument.theme+xml"/>
  <Override PartName="/ppt/slideLayouts/slideLayout6.xml" ContentType="application/vnd.openxmlformats-officedocument.presentationml.slideLayout+xml"/>
  <Override PartName="/ppt/presentation.xml" ContentType="application/vnd.openxmlformats-officedocument.presentationml.presentation.main+xml"/>
  <Override PartName="/ppt/slides/slide5.xml" ContentType="application/vnd.openxmlformats-officedocument.presentationml.slide+xml"/>
  <Override PartName="/ppt/slides/slide10.xml" ContentType="application/vnd.openxmlformats-officedocument.presentationml.slide+xml"/>
  <Override PartName="/ppt/slideLayouts/slideLayout7.xml" ContentType="application/vnd.openxmlformats-officedocument.presentationml.slideLayout+xml"/>
  <Override PartName="/ppt/presProps.xml" ContentType="application/vnd.openxmlformats-officedocument.presentationml.presProps+xml"/>
  <Default Extension="jpeg" ContentType="image/jpeg"/>
  <Override PartName="/ppt/slides/slide3.xml" ContentType="application/vnd.openxmlformats-officedocument.presentationml.slide+xml"/>
  <Override PartName="/ppt/slides/slide4.xml" ContentType="application/vnd.openxmlformats-officedocument.presentationml.slide+xml"/>
  <Override PartName="/ppt/slideLayouts/slideLayout11.xml" ContentType="application/vnd.openxmlformats-officedocument.presentationml.slideLayout+xml"/>
  <Override PartName="/docProps/core.xml" ContentType="application/vnd.openxmlformats-package.core-properties+xml"/>
  <Override PartName="/ppt/slides/slide8.xml" ContentType="application/vnd.openxmlformats-officedocument.presentationml.slide+xml"/>
  <Override PartName="/ppt/slides/slide15.xml" ContentType="application/vnd.openxmlformats-officedocument.presentationml.slide+xml"/>
  <Default Extension="bin" ContentType="application/vnd.openxmlformats-officedocument.presentationml.printerSettings"/>
  <Default Extension="rels" ContentType="application/vnd.openxmlformats-package.relationships+xml"/>
  <Override PartName="/ppt/slides/slide9.xml" ContentType="application/vnd.openxmlformats-officedocument.presentationml.slide+xml"/>
  <Override PartName="/ppt/slides/slide24.xml" ContentType="application/vnd.openxmlformats-officedocument.presentationml.slide+xml"/>
  <Override PartName="/ppt/slides/slide6.xml" ContentType="application/vnd.openxmlformats-officedocument.presentationml.slide+xml"/>
  <Override PartName="/ppt/slides/slide16.xml" ContentType="application/vnd.openxmlformats-officedocument.presentationml.slide+xml"/>
  <Override PartName="/ppt/slides/slide19.xml" ContentType="application/vnd.openxmlformats-officedocument.presentationml.slide+xml"/>
  <Override PartName="/ppt/slides/slide12.xml" ContentType="application/vnd.openxmlformats-officedocument.presentationml.slide+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r:id="rId1"/>
  </p:sldMasterIdLst>
  <p:notesMasterIdLst>
    <p:notesMasterId r:id="rId26"/>
  </p:notesMasterIdLst>
  <p:sldIdLst>
    <p:sldId id="256" r:id="rId2"/>
    <p:sldId id="257" r:id="rId3"/>
    <p:sldId id="258" r:id="rId4"/>
    <p:sldId id="280" r:id="rId5"/>
    <p:sldId id="259" r:id="rId6"/>
    <p:sldId id="261" r:id="rId7"/>
    <p:sldId id="260" r:id="rId8"/>
    <p:sldId id="262" r:id="rId9"/>
    <p:sldId id="263" r:id="rId10"/>
    <p:sldId id="264" r:id="rId11"/>
    <p:sldId id="265" r:id="rId12"/>
    <p:sldId id="266" r:id="rId13"/>
    <p:sldId id="267" r:id="rId14"/>
    <p:sldId id="268" r:id="rId15"/>
    <p:sldId id="269" r:id="rId16"/>
    <p:sldId id="274" r:id="rId17"/>
    <p:sldId id="275" r:id="rId18"/>
    <p:sldId id="276" r:id="rId19"/>
    <p:sldId id="272" r:id="rId20"/>
    <p:sldId id="271" r:id="rId21"/>
    <p:sldId id="270" r:id="rId22"/>
    <p:sldId id="273" r:id="rId23"/>
    <p:sldId id="278" r:id="rId24"/>
    <p:sldId id="279"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showOutlineIcons="0">
    <p:restoredLeft sz="15620"/>
    <p:restoredTop sz="94660"/>
  </p:normalViewPr>
  <p:slideViewPr>
    <p:cSldViewPr snapToObjects="1">
      <p:cViewPr varScale="1">
        <p:scale>
          <a:sx n="80" d="100"/>
          <a:sy n="80" d="100"/>
        </p:scale>
        <p:origin x="-1160"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1" Type="http://schemas.openxmlformats.org/officeDocument/2006/relationships/tableStyles" Target="tableStyles.xml"/><Relationship Id="rId7" Type="http://schemas.openxmlformats.org/officeDocument/2006/relationships/slide" Target="slides/slide6.xml"/><Relationship Id="rId1" Type="http://schemas.openxmlformats.org/officeDocument/2006/relationships/slideMaster" Target="slideMasters/slideMaster1.xml"/><Relationship Id="rId24" Type="http://schemas.openxmlformats.org/officeDocument/2006/relationships/slide" Target="slides/slide23.xml"/><Relationship Id="rId25" Type="http://schemas.openxmlformats.org/officeDocument/2006/relationships/slide" Target="slides/slide24.xml"/><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27" Type="http://schemas.openxmlformats.org/officeDocument/2006/relationships/printerSettings" Target="printerSettings/printerSettings1.bin"/><Relationship Id="rId14" Type="http://schemas.openxmlformats.org/officeDocument/2006/relationships/slide" Target="slides/slide13.xml"/><Relationship Id="rId23" Type="http://schemas.openxmlformats.org/officeDocument/2006/relationships/slide" Target="slides/slide22.xml"/><Relationship Id="rId4" Type="http://schemas.openxmlformats.org/officeDocument/2006/relationships/slide" Target="slides/slide3.xml"/><Relationship Id="rId28" Type="http://schemas.openxmlformats.org/officeDocument/2006/relationships/presProps" Target="presProps.xml"/><Relationship Id="rId26" Type="http://schemas.openxmlformats.org/officeDocument/2006/relationships/notesMaster" Target="notesMasters/notesMaster1.xml"/><Relationship Id="rId30" Type="http://schemas.openxmlformats.org/officeDocument/2006/relationships/theme" Target="theme/theme1.xml"/><Relationship Id="rId11" Type="http://schemas.openxmlformats.org/officeDocument/2006/relationships/slide" Target="slides/slide10.xml"/><Relationship Id="rId29" Type="http://schemas.openxmlformats.org/officeDocument/2006/relationships/viewProps" Target="viewProps.xml"/><Relationship Id="rId6" Type="http://schemas.openxmlformats.org/officeDocument/2006/relationships/slide" Target="slides/slide5.xml"/><Relationship Id="rId16" Type="http://schemas.openxmlformats.org/officeDocument/2006/relationships/slide" Target="slides/slide15.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20" Type="http://schemas.openxmlformats.org/officeDocument/2006/relationships/slide" Target="slides/slide19.xml"/><Relationship Id="rId22" Type="http://schemas.openxmlformats.org/officeDocument/2006/relationships/slide" Target="slides/slide21.xml"/><Relationship Id="rId21" Type="http://schemas.openxmlformats.org/officeDocument/2006/relationships/slide" Target="slides/slide20.xml"/><Relationship Id="rId2"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6464D4-7457-174A-B48F-409EAE8A6B79}" type="datetimeFigureOut">
              <a:rPr lang="en-US" smtClean="0"/>
              <a:pPr/>
              <a:t>2/6/15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AC3384C-18E4-3D40-8909-527BCE054D68}"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AC3384C-18E4-3D40-8909-527BCE054D68}"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B056CA1-4AF0-474B-971E-89382F8BAB4C}" type="datetimeFigureOut">
              <a:rPr lang="en-US" smtClean="0"/>
              <a:pPr/>
              <a:t>2/6/15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4A165A-C1A0-1B46-B716-C3D9FF61E533}"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B056CA1-4AF0-474B-971E-89382F8BAB4C}" type="datetimeFigureOut">
              <a:rPr lang="en-US" smtClean="0"/>
              <a:pPr/>
              <a:t>2/6/15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4A165A-C1A0-1B46-B716-C3D9FF61E533}"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B056CA1-4AF0-474B-971E-89382F8BAB4C}" type="datetimeFigureOut">
              <a:rPr lang="en-US" smtClean="0"/>
              <a:pPr/>
              <a:t>2/6/15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4A165A-C1A0-1B46-B716-C3D9FF61E533}"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B056CA1-4AF0-474B-971E-89382F8BAB4C}" type="datetimeFigureOut">
              <a:rPr lang="en-US" smtClean="0"/>
              <a:pPr/>
              <a:t>2/6/15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4A165A-C1A0-1B46-B716-C3D9FF61E533}"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B056CA1-4AF0-474B-971E-89382F8BAB4C}" type="datetimeFigureOut">
              <a:rPr lang="en-US" smtClean="0"/>
              <a:pPr/>
              <a:t>2/6/15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4A165A-C1A0-1B46-B716-C3D9FF61E533}"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B056CA1-4AF0-474B-971E-89382F8BAB4C}" type="datetimeFigureOut">
              <a:rPr lang="en-US" smtClean="0"/>
              <a:pPr/>
              <a:t>2/6/15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4A165A-C1A0-1B46-B716-C3D9FF61E53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056CA1-4AF0-474B-971E-89382F8BAB4C}" type="datetimeFigureOut">
              <a:rPr lang="en-US" smtClean="0"/>
              <a:pPr/>
              <a:t>2/6/15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4A165A-C1A0-1B46-B716-C3D9FF61E53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B056CA1-4AF0-474B-971E-89382F8BAB4C}" type="datetimeFigureOut">
              <a:rPr lang="en-US" smtClean="0"/>
              <a:pPr/>
              <a:t>2/6/15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4A165A-C1A0-1B46-B716-C3D9FF61E53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B056CA1-4AF0-474B-971E-89382F8BAB4C}" type="datetimeFigureOut">
              <a:rPr lang="en-US" smtClean="0"/>
              <a:pPr/>
              <a:t>2/6/15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4A165A-C1A0-1B46-B716-C3D9FF61E53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B056CA1-4AF0-474B-971E-89382F8BAB4C}" type="datetimeFigureOut">
              <a:rPr lang="en-US" smtClean="0"/>
              <a:pPr/>
              <a:t>2/6/15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4A165A-C1A0-1B46-B716-C3D9FF61E53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B056CA1-4AF0-474B-971E-89382F8BAB4C}" type="datetimeFigureOut">
              <a:rPr lang="en-US" smtClean="0"/>
              <a:pPr/>
              <a:t>2/6/15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4A165A-C1A0-1B46-B716-C3D9FF61E53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4" Type="http://schemas.openxmlformats.org/officeDocument/2006/relationships/slideLayout" Target="../slideLayouts/slideLayout4.xml"/><Relationship Id="rId10" Type="http://schemas.openxmlformats.org/officeDocument/2006/relationships/slideLayout" Target="../slideLayouts/slideLayout10.xml"/><Relationship Id="rId5" Type="http://schemas.openxmlformats.org/officeDocument/2006/relationships/slideLayout" Target="../slideLayouts/slideLayout5.xml"/><Relationship Id="rId7" Type="http://schemas.openxmlformats.org/officeDocument/2006/relationships/slideLayout" Target="../slideLayouts/slideLayout7.xml"/><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056CA1-4AF0-474B-971E-89382F8BAB4C}" type="datetimeFigureOut">
              <a:rPr lang="en-US" smtClean="0"/>
              <a:pPr/>
              <a:t>2/6/15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4A165A-C1A0-1B46-B716-C3D9FF61E533}"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r:id="rId1"/>
    <p:sldLayoutId r:id="rId2"/>
    <p:sldLayoutId r:id="rId3"/>
    <p:sldLayoutId r:id="rId4"/>
    <p:sldLayoutId r:id="rId5"/>
    <p:sldLayoutId r:id="rId6"/>
    <p:sldLayoutId r:id="rId7"/>
    <p:sldLayoutId r:id="rId8"/>
    <p:sldLayoutId r:id="rId9"/>
    <p:sldLayoutId r:id="rId10"/>
    <p:sldLayoutId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3" Type="http://schemas.openxmlformats.org/officeDocument/2006/relationships/image" Target="../media/image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Jews and Christians </a:t>
            </a:r>
            <a:br>
              <a:rPr lang="en-US" dirty="0" smtClean="0"/>
            </a:br>
            <a:r>
              <a:rPr lang="en-US" dirty="0" smtClean="0"/>
              <a:t>in Conflict and Dialogue</a:t>
            </a:r>
            <a:endParaRPr lang="en-US" dirty="0"/>
          </a:p>
        </p:txBody>
      </p:sp>
      <p:sp>
        <p:nvSpPr>
          <p:cNvPr id="3" name="Subtitle 2"/>
          <p:cNvSpPr>
            <a:spLocks noGrp="1"/>
          </p:cNvSpPr>
          <p:nvPr>
            <p:ph type="subTitle" idx="1"/>
          </p:nvPr>
        </p:nvSpPr>
        <p:spPr/>
        <p:txBody>
          <a:bodyPr/>
          <a:lstStyle/>
          <a:p>
            <a:r>
              <a:rPr lang="en-US" dirty="0" smtClean="0"/>
              <a:t>The Contribution </a:t>
            </a:r>
          </a:p>
          <a:p>
            <a:r>
              <a:rPr lang="en-US" dirty="0" smtClean="0"/>
              <a:t>of the Church Fathers</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Who are the Church Fathers?</a:t>
            </a:r>
            <a:endParaRPr lang="en-US" dirty="0"/>
          </a:p>
        </p:txBody>
      </p:sp>
      <p:sp>
        <p:nvSpPr>
          <p:cNvPr id="3" name="Content Placeholder 2"/>
          <p:cNvSpPr>
            <a:spLocks noGrp="1"/>
          </p:cNvSpPr>
          <p:nvPr>
            <p:ph idx="1"/>
          </p:nvPr>
        </p:nvSpPr>
        <p:spPr>
          <a:xfrm>
            <a:off x="457200" y="1646237"/>
            <a:ext cx="8229600" cy="4525963"/>
          </a:xfrm>
        </p:spPr>
        <p:txBody>
          <a:bodyPr>
            <a:normAutofit fontScale="85000" lnSpcReduction="20000"/>
          </a:bodyPr>
          <a:lstStyle/>
          <a:p>
            <a:endParaRPr lang="en-US" dirty="0" smtClean="0"/>
          </a:p>
          <a:p>
            <a:r>
              <a:rPr lang="en-US" dirty="0" smtClean="0"/>
              <a:t>Christian teachers and theologians who belong to the patristic period of the Church (from the end of the first century CE until the early Middle Ages). </a:t>
            </a:r>
          </a:p>
          <a:p>
            <a:r>
              <a:rPr lang="en-US" dirty="0" smtClean="0"/>
              <a:t>They were responsible for writing Christian texts during the period in question.</a:t>
            </a:r>
          </a:p>
          <a:p>
            <a:r>
              <a:rPr lang="en-US" dirty="0" smtClean="0"/>
              <a:t>There are western and eastern traditions:</a:t>
            </a:r>
          </a:p>
          <a:p>
            <a:pPr>
              <a:buNone/>
            </a:pPr>
            <a:r>
              <a:rPr lang="en-US" dirty="0" smtClean="0"/>
              <a:t>	</a:t>
            </a:r>
            <a:r>
              <a:rPr lang="en-US" sz="2400" dirty="0" smtClean="0">
                <a:solidFill>
                  <a:srgbClr val="FFFF00"/>
                </a:solidFill>
              </a:rPr>
              <a:t>Western fathers: texts in Latin</a:t>
            </a:r>
          </a:p>
          <a:p>
            <a:pPr>
              <a:buNone/>
            </a:pPr>
            <a:r>
              <a:rPr lang="en-US" sz="2400" dirty="0" smtClean="0">
                <a:solidFill>
                  <a:srgbClr val="FFFF00"/>
                </a:solidFill>
              </a:rPr>
              <a:t>	Eastern fathers: texts in Greek and </a:t>
            </a:r>
            <a:r>
              <a:rPr lang="en-US" sz="2400" dirty="0" err="1" smtClean="0">
                <a:solidFill>
                  <a:srgbClr val="FFFF00"/>
                </a:solidFill>
              </a:rPr>
              <a:t>Syriac</a:t>
            </a:r>
            <a:r>
              <a:rPr lang="en-US" sz="2400" dirty="0" smtClean="0">
                <a:solidFill>
                  <a:srgbClr val="FFFF00"/>
                </a:solidFill>
              </a:rPr>
              <a:t> (and later in Coptic and Ethiopic).</a:t>
            </a:r>
            <a:endParaRPr lang="en-US" sz="2400" dirty="0" smtClean="0">
              <a:solidFill>
                <a:srgbClr val="FFFF00"/>
              </a:solidFill>
            </a:endParaRPr>
          </a:p>
          <a:p>
            <a:r>
              <a:rPr lang="en-US" dirty="0" smtClean="0"/>
              <a:t>Biblical </a:t>
            </a:r>
            <a:r>
              <a:rPr lang="en-US" dirty="0" smtClean="0"/>
              <a:t>commentaries, sermons, ecclesiastical rules, hymns and prayers. </a:t>
            </a:r>
          </a:p>
          <a:p>
            <a:endParaRPr lang="en-US" dirty="0" smtClean="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Church Fathers and the Jews</a:t>
            </a:r>
            <a:endParaRPr lang="en-US" dirty="0"/>
          </a:p>
        </p:txBody>
      </p:sp>
      <p:sp>
        <p:nvSpPr>
          <p:cNvPr id="3" name="Content Placeholder 2"/>
          <p:cNvSpPr>
            <a:spLocks noGrp="1"/>
          </p:cNvSpPr>
          <p:nvPr>
            <p:ph idx="1"/>
          </p:nvPr>
        </p:nvSpPr>
        <p:spPr/>
        <p:txBody>
          <a:bodyPr>
            <a:normAutofit fontScale="70000" lnSpcReduction="20000"/>
          </a:bodyPr>
          <a:lstStyle/>
          <a:p>
            <a:r>
              <a:rPr lang="en-US" sz="5091" dirty="0" smtClean="0"/>
              <a:t>They acknowledge the Jewish roots of Jesus.</a:t>
            </a:r>
          </a:p>
          <a:p>
            <a:r>
              <a:rPr lang="en-US" sz="5091" dirty="0" smtClean="0"/>
              <a:t>They offer</a:t>
            </a:r>
            <a:r>
              <a:rPr lang="en-US" sz="5091" dirty="0" smtClean="0"/>
              <a:t> a critique </a:t>
            </a:r>
            <a:r>
              <a:rPr lang="en-US" sz="5091" dirty="0" smtClean="0"/>
              <a:t>of the Jews for refusing to accept Jesus as the Messiah (whereas the </a:t>
            </a:r>
            <a:r>
              <a:rPr lang="en-US" sz="5091" dirty="0" smtClean="0"/>
              <a:t>Gentiles </a:t>
            </a:r>
            <a:r>
              <a:rPr lang="en-US" sz="5091" dirty="0" smtClean="0"/>
              <a:t>were prepared to do so).</a:t>
            </a:r>
          </a:p>
          <a:p>
            <a:r>
              <a:rPr lang="en-US" sz="5091" dirty="0" smtClean="0"/>
              <a:t>Pagan attitudes towards the Jews: including criticism of their attitude towards idolatry.</a:t>
            </a: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Church Fathers and the Jews</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Many ‘pagans’ adopted a positive view towards Judaism because it was an ancient religion (while Christianity was a young movement). Pagan texts criticize Christians for turning their backs on Judaism:</a:t>
            </a:r>
          </a:p>
          <a:p>
            <a:pPr>
              <a:buNone/>
            </a:pPr>
            <a:endParaRPr lang="en-US" dirty="0" smtClean="0"/>
          </a:p>
          <a:p>
            <a:pPr>
              <a:buNone/>
            </a:pPr>
            <a:r>
              <a:rPr lang="en-US" dirty="0" smtClean="0">
                <a:solidFill>
                  <a:srgbClr val="FFFF00"/>
                </a:solidFill>
              </a:rPr>
              <a:t>	‘</a:t>
            </a:r>
            <a:r>
              <a:rPr lang="en-US" dirty="0" smtClean="0">
                <a:solidFill>
                  <a:srgbClr val="FFFF00"/>
                </a:solidFill>
              </a:rPr>
              <a:t>Why do you, Christians, claim your origins from our religion and then, as you increase in knowledge, despise these things, even though you are unable to name anything else as your </a:t>
            </a:r>
            <a:r>
              <a:rPr lang="en-US" dirty="0" err="1" smtClean="0">
                <a:solidFill>
                  <a:srgbClr val="FFFF00"/>
                </a:solidFill>
              </a:rPr>
              <a:t>startinִִִִg</a:t>
            </a:r>
            <a:r>
              <a:rPr lang="en-US" dirty="0" smtClean="0">
                <a:solidFill>
                  <a:srgbClr val="FFFF00"/>
                </a:solidFill>
              </a:rPr>
              <a:t>-point apart from our law?</a:t>
            </a:r>
            <a:r>
              <a:rPr lang="en-US" dirty="0" smtClean="0">
                <a:solidFill>
                  <a:srgbClr val="FFFF00"/>
                </a:solidFill>
              </a:rPr>
              <a:t>  (Imaginary </a:t>
            </a:r>
            <a:r>
              <a:rPr lang="en-US" dirty="0" smtClean="0">
                <a:solidFill>
                  <a:srgbClr val="FFFF00"/>
                </a:solidFill>
              </a:rPr>
              <a:t>Jew being quoted by </a:t>
            </a:r>
            <a:r>
              <a:rPr lang="en-US" dirty="0" err="1" smtClean="0">
                <a:solidFill>
                  <a:srgbClr val="FFFF00"/>
                </a:solidFill>
              </a:rPr>
              <a:t>Celsus</a:t>
            </a:r>
            <a:r>
              <a:rPr lang="en-US" dirty="0" smtClean="0">
                <a:solidFill>
                  <a:srgbClr val="FFFF00"/>
                </a:solidFill>
              </a:rPr>
              <a:t> in </a:t>
            </a:r>
            <a:r>
              <a:rPr lang="en-US" i="1" dirty="0" smtClean="0">
                <a:solidFill>
                  <a:srgbClr val="FFFF00"/>
                </a:solidFill>
              </a:rPr>
              <a:t>Contra </a:t>
            </a:r>
            <a:r>
              <a:rPr lang="en-US" i="1" dirty="0" err="1" smtClean="0">
                <a:solidFill>
                  <a:srgbClr val="FFFF00"/>
                </a:solidFill>
              </a:rPr>
              <a:t>Celsum</a:t>
            </a:r>
            <a:r>
              <a:rPr lang="en-US" i="1" dirty="0" smtClean="0">
                <a:solidFill>
                  <a:srgbClr val="FFFF00"/>
                </a:solidFill>
              </a:rPr>
              <a:t> </a:t>
            </a:r>
            <a:r>
              <a:rPr lang="en-US" dirty="0" smtClean="0">
                <a:solidFill>
                  <a:srgbClr val="FFFF00"/>
                </a:solidFill>
              </a:rPr>
              <a:t>2.4).</a:t>
            </a:r>
          </a:p>
          <a:p>
            <a:pPr>
              <a:buNone/>
            </a:pPr>
            <a:endParaRPr lang="en-US" dirty="0" smtClean="0">
              <a:solidFill>
                <a:srgbClr val="FFFF00"/>
              </a:solidFill>
            </a:endParaRPr>
          </a:p>
          <a:p>
            <a:pPr>
              <a:buNone/>
            </a:pPr>
            <a:r>
              <a:rPr lang="en-US" dirty="0" smtClean="0"/>
              <a:t>	The Church Fathers (in response to pagan accusations) portray the Jews as subhuman, even diabolical, figures. </a:t>
            </a:r>
          </a:p>
          <a:p>
            <a:pPr>
              <a:buNone/>
            </a:pPr>
            <a:endParaRPr lang="en-US" dirty="0" smtClean="0"/>
          </a:p>
          <a:p>
            <a:endParaRPr lang="en-US" dirty="0" smtClean="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Rhetoric and Reality</a:t>
            </a:r>
            <a:endParaRPr lang="en-US" dirty="0"/>
          </a:p>
        </p:txBody>
      </p:sp>
      <p:sp>
        <p:nvSpPr>
          <p:cNvPr id="3" name="Content Placeholder 2"/>
          <p:cNvSpPr>
            <a:spLocks noGrp="1"/>
          </p:cNvSpPr>
          <p:nvPr>
            <p:ph idx="1"/>
          </p:nvPr>
        </p:nvSpPr>
        <p:spPr/>
        <p:txBody>
          <a:bodyPr>
            <a:normAutofit/>
          </a:bodyPr>
          <a:lstStyle/>
          <a:p>
            <a:r>
              <a:rPr lang="en-US" dirty="0" smtClean="0"/>
              <a:t>Is the anti-Jewish literature of the Church fathers based on direct experience of Jews and Judaism or is it purely literary rhetoric? </a:t>
            </a:r>
          </a:p>
          <a:p>
            <a:r>
              <a:rPr lang="en-US" dirty="0" smtClean="0"/>
              <a:t>Was the aim to target pagans and other Christians (especially heretics) rather than Jews (</a:t>
            </a:r>
            <a:r>
              <a:rPr lang="en-US" dirty="0" smtClean="0"/>
              <a:t>Adolf </a:t>
            </a:r>
            <a:r>
              <a:rPr lang="en-US" dirty="0" err="1" smtClean="0"/>
              <a:t>Harnack</a:t>
            </a:r>
            <a:r>
              <a:rPr lang="en-US" dirty="0" smtClean="0"/>
              <a:t>, 1851-1930)?</a:t>
            </a:r>
            <a:endParaRPr lang="en-US" dirty="0" smtClean="0"/>
          </a:p>
          <a:p>
            <a:r>
              <a:rPr lang="en-US" dirty="0" smtClean="0"/>
              <a:t>Do these texts reflect actual discussions between Jews and Christians?</a:t>
            </a: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Jews and the Roman Empire</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Rome did not regard the Jews as a national group but rather as members of </a:t>
            </a:r>
            <a:r>
              <a:rPr lang="en-US" i="1" dirty="0" err="1" smtClean="0"/>
              <a:t>collegia</a:t>
            </a:r>
            <a:r>
              <a:rPr lang="en-US" i="1" dirty="0" smtClean="0"/>
              <a:t> </a:t>
            </a:r>
            <a:r>
              <a:rPr lang="en-US" dirty="0" smtClean="0"/>
              <a:t>(</a:t>
            </a:r>
            <a:r>
              <a:rPr lang="en-US" dirty="0" smtClean="0"/>
              <a:t>societies</a:t>
            </a:r>
            <a:r>
              <a:rPr lang="en-US" dirty="0" smtClean="0"/>
              <a:t>) based on their membership of synagogues.</a:t>
            </a:r>
          </a:p>
          <a:p>
            <a:r>
              <a:rPr lang="en-US" dirty="0" smtClean="0"/>
              <a:t>Tertullian</a:t>
            </a:r>
            <a:r>
              <a:rPr lang="en-US" dirty="0" smtClean="0"/>
              <a:t>: ‘</a:t>
            </a:r>
            <a:r>
              <a:rPr lang="en-US" i="1" dirty="0" err="1" smtClean="0"/>
              <a:t>religio</a:t>
            </a:r>
            <a:r>
              <a:rPr lang="en-US" i="1" dirty="0" smtClean="0"/>
              <a:t> </a:t>
            </a:r>
            <a:r>
              <a:rPr lang="en-US" i="1" dirty="0" err="1" smtClean="0"/>
              <a:t>licita</a:t>
            </a:r>
            <a:r>
              <a:rPr lang="en-US" dirty="0" smtClean="0"/>
              <a:t>’ </a:t>
            </a:r>
            <a:r>
              <a:rPr lang="en-US" dirty="0" smtClean="0"/>
              <a:t>(legal religion)</a:t>
            </a:r>
            <a:r>
              <a:rPr lang="en-US" dirty="0" smtClean="0"/>
              <a:t>.</a:t>
            </a:r>
            <a:endParaRPr lang="en-US" dirty="0" smtClean="0"/>
          </a:p>
          <a:p>
            <a:r>
              <a:rPr lang="en-US" dirty="0" smtClean="0"/>
              <a:t>Christians (in the second century) did not possess the same kind of legal status.</a:t>
            </a:r>
          </a:p>
          <a:p>
            <a:r>
              <a:rPr lang="en-US" dirty="0" smtClean="0"/>
              <a:t>Judaism as an ancient religion (</a:t>
            </a:r>
            <a:r>
              <a:rPr lang="en-US" i="1" dirty="0" err="1" smtClean="0"/>
              <a:t>presbyteron</a:t>
            </a:r>
            <a:r>
              <a:rPr lang="en-US" i="1" dirty="0" smtClean="0"/>
              <a:t> </a:t>
            </a:r>
            <a:r>
              <a:rPr lang="en-US" i="1" dirty="0" err="1" smtClean="0"/>
              <a:t>kreitton</a:t>
            </a:r>
            <a:r>
              <a:rPr lang="en-US" i="1" dirty="0" smtClean="0"/>
              <a:t> – </a:t>
            </a:r>
            <a:r>
              <a:rPr lang="en-US" i="1" dirty="0" smtClean="0"/>
              <a:t>‘</a:t>
            </a:r>
            <a:r>
              <a:rPr lang="en-US" dirty="0" smtClean="0"/>
              <a:t>these things are superior’</a:t>
            </a:r>
            <a:r>
              <a:rPr lang="en-US" dirty="0" smtClean="0"/>
              <a:t>).</a:t>
            </a:r>
            <a:endParaRPr lang="en-US" dirty="0" smtClean="0"/>
          </a:p>
          <a:p>
            <a:r>
              <a:rPr lang="en-US" dirty="0" smtClean="0"/>
              <a:t>This is why many Church fathers emphasize the link between the Church and Judaism.</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Christianity and the Roman Empire</a:t>
            </a:r>
            <a:endParaRPr lang="en-US" dirty="0"/>
          </a:p>
        </p:txBody>
      </p:sp>
      <p:sp>
        <p:nvSpPr>
          <p:cNvPr id="5" name="Content Placeholder 4"/>
          <p:cNvSpPr>
            <a:spLocks noGrp="1"/>
          </p:cNvSpPr>
          <p:nvPr>
            <p:ph sz="half" idx="1"/>
          </p:nvPr>
        </p:nvSpPr>
        <p:spPr/>
        <p:txBody>
          <a:bodyPr>
            <a:normAutofit fontScale="85000" lnSpcReduction="20000"/>
          </a:bodyPr>
          <a:lstStyle/>
          <a:p>
            <a:endParaRPr lang="en-US" sz="2400" dirty="0" smtClean="0"/>
          </a:p>
          <a:p>
            <a:r>
              <a:rPr lang="en-US" sz="2400" dirty="0" smtClean="0"/>
              <a:t>Conversion of the Emperor Constantine in 337 CE</a:t>
            </a:r>
            <a:r>
              <a:rPr lang="en-US" dirty="0" smtClean="0"/>
              <a:t>. </a:t>
            </a:r>
          </a:p>
          <a:p>
            <a:r>
              <a:rPr lang="en-US" sz="2400" dirty="0" smtClean="0"/>
              <a:t>Christian Emperor </a:t>
            </a:r>
            <a:r>
              <a:rPr lang="en-US" sz="2400" dirty="0" err="1" smtClean="0"/>
              <a:t>favoured</a:t>
            </a:r>
            <a:r>
              <a:rPr lang="en-US" sz="2400" dirty="0" smtClean="0"/>
              <a:t> the Church: </a:t>
            </a:r>
            <a:r>
              <a:rPr lang="en-US" sz="2400" dirty="0" smtClean="0">
                <a:solidFill>
                  <a:srgbClr val="FFFF00"/>
                </a:solidFill>
              </a:rPr>
              <a:t>‘they are allowed to follow whatever worship that they wish’.</a:t>
            </a:r>
          </a:p>
          <a:p>
            <a:pPr>
              <a:buNone/>
            </a:pPr>
            <a:r>
              <a:rPr lang="en-US" sz="2400" dirty="0" smtClean="0">
                <a:solidFill>
                  <a:srgbClr val="FFFF00"/>
                </a:solidFill>
              </a:rPr>
              <a:t>	</a:t>
            </a:r>
            <a:r>
              <a:rPr lang="en-US" sz="2400" dirty="0" smtClean="0"/>
              <a:t>His influence extended to the Eastern Empire (</a:t>
            </a:r>
            <a:r>
              <a:rPr lang="en-US" sz="2400" dirty="0" smtClean="0"/>
              <a:t>324</a:t>
            </a:r>
            <a:r>
              <a:rPr lang="en-US" sz="2400" dirty="0" smtClean="0"/>
              <a:t> </a:t>
            </a:r>
            <a:r>
              <a:rPr lang="en-US" sz="2400" dirty="0" smtClean="0"/>
              <a:t>CE</a:t>
            </a:r>
            <a:r>
              <a:rPr lang="en-US" sz="2400" dirty="0" smtClean="0"/>
              <a:t>)</a:t>
            </a:r>
            <a:r>
              <a:rPr lang="en-US" sz="2400" dirty="0" smtClean="0"/>
              <a:t>.</a:t>
            </a:r>
            <a:endParaRPr lang="en-US" sz="2400" dirty="0" smtClean="0"/>
          </a:p>
          <a:p>
            <a:r>
              <a:rPr lang="en-US" sz="2400" dirty="0" smtClean="0"/>
              <a:t>By </a:t>
            </a:r>
            <a:r>
              <a:rPr lang="en-US" sz="2400" dirty="0" smtClean="0"/>
              <a:t>380</a:t>
            </a:r>
            <a:r>
              <a:rPr lang="en-US" sz="2400" dirty="0" smtClean="0"/>
              <a:t> </a:t>
            </a:r>
            <a:r>
              <a:rPr lang="en-US" sz="2400" dirty="0" smtClean="0"/>
              <a:t>CE</a:t>
            </a:r>
            <a:r>
              <a:rPr lang="en-US" sz="2400" dirty="0" smtClean="0"/>
              <a:t> (</a:t>
            </a:r>
            <a:r>
              <a:rPr lang="en-US" sz="2400" dirty="0" smtClean="0"/>
              <a:t>under</a:t>
            </a:r>
            <a:r>
              <a:rPr lang="en-US" sz="2400" dirty="0" smtClean="0"/>
              <a:t> </a:t>
            </a:r>
            <a:r>
              <a:rPr lang="en-US" sz="2400" dirty="0" smtClean="0"/>
              <a:t>Theodosius I) </a:t>
            </a:r>
          </a:p>
          <a:p>
            <a:pPr>
              <a:buNone/>
            </a:pPr>
            <a:r>
              <a:rPr lang="en-US" sz="2400" dirty="0" smtClean="0"/>
              <a:t>	Christianity was th</a:t>
            </a:r>
            <a:r>
              <a:rPr lang="en-US" sz="2400" dirty="0" smtClean="0"/>
              <a:t>e official religion of the Empire; gradually the attitude towards the Jews became more negative.</a:t>
            </a:r>
            <a:endParaRPr lang="en-US" sz="2400" dirty="0" smtClean="0"/>
          </a:p>
          <a:p>
            <a:pPr>
              <a:buNone/>
            </a:pPr>
            <a:r>
              <a:rPr lang="en-US" sz="2400" dirty="0" smtClean="0"/>
              <a:t>	</a:t>
            </a:r>
            <a:endParaRPr lang="en-US" sz="2400" dirty="0"/>
          </a:p>
        </p:txBody>
      </p:sp>
      <p:sp>
        <p:nvSpPr>
          <p:cNvPr id="7" name="Content Placeholder 6"/>
          <p:cNvSpPr>
            <a:spLocks noGrp="1"/>
          </p:cNvSpPr>
          <p:nvPr>
            <p:ph sz="half" idx="2"/>
          </p:nvPr>
        </p:nvSpPr>
        <p:spPr/>
        <p:txBody>
          <a:bodyPr>
            <a:normAutofit fontScale="85000" lnSpcReduction="20000"/>
          </a:bodyPr>
          <a:lstStyle/>
          <a:p>
            <a:endParaRPr lang="en-US"/>
          </a:p>
        </p:txBody>
      </p:sp>
      <p:pic>
        <p:nvPicPr>
          <p:cNvPr id="6" name="Picture 5" descr="220px-Rome-Capitole-StatueConstantin.jpg"/>
          <p:cNvPicPr>
            <a:picLocks noChangeAspect="1"/>
          </p:cNvPicPr>
          <p:nvPr/>
        </p:nvPicPr>
        <p:blipFill>
          <a:blip r:embed="rId2"/>
          <a:stretch>
            <a:fillRect/>
          </a:stretch>
        </p:blipFill>
        <p:spPr>
          <a:xfrm>
            <a:off x="4648200" y="1600201"/>
            <a:ext cx="4038600" cy="452596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556" dirty="0" smtClean="0"/>
              <a:t>‘Persecution’ of </a:t>
            </a:r>
            <a:r>
              <a:rPr lang="en-US" sz="3556" dirty="0" smtClean="0"/>
              <a:t>the Jews</a:t>
            </a:r>
            <a:r>
              <a:rPr lang="en-US" dirty="0" smtClean="0"/>
              <a:t/>
            </a:r>
            <a:br>
              <a:rPr lang="en-US" dirty="0" smtClean="0"/>
            </a:br>
            <a:endParaRPr lang="en-US" dirty="0"/>
          </a:p>
        </p:txBody>
      </p:sp>
      <p:sp>
        <p:nvSpPr>
          <p:cNvPr id="3" name="Content Placeholder 2"/>
          <p:cNvSpPr>
            <a:spLocks noGrp="1"/>
          </p:cNvSpPr>
          <p:nvPr>
            <p:ph sz="half" idx="1"/>
          </p:nvPr>
        </p:nvSpPr>
        <p:spPr>
          <a:xfrm>
            <a:off x="457200" y="1417638"/>
            <a:ext cx="4038600" cy="4983162"/>
          </a:xfrm>
        </p:spPr>
        <p:txBody>
          <a:bodyPr>
            <a:normAutofit fontScale="77500" lnSpcReduction="20000"/>
          </a:bodyPr>
          <a:lstStyle/>
          <a:p>
            <a:r>
              <a:rPr lang="en-US" dirty="0" smtClean="0"/>
              <a:t>Restriction of Jewish rights: attitude towards idolatry and Jewish separatism.</a:t>
            </a:r>
          </a:p>
          <a:p>
            <a:r>
              <a:rPr lang="en-US" dirty="0" smtClean="0"/>
              <a:t>Refusal to allow them to hold public office (Code of </a:t>
            </a:r>
            <a:r>
              <a:rPr lang="en-US" dirty="0" smtClean="0"/>
              <a:t>Theodosius</a:t>
            </a:r>
            <a:r>
              <a:rPr lang="en-US" dirty="0" smtClean="0"/>
              <a:t> </a:t>
            </a:r>
            <a:r>
              <a:rPr lang="en-US" dirty="0" smtClean="0"/>
              <a:t>in</a:t>
            </a:r>
            <a:r>
              <a:rPr lang="en-US" dirty="0" smtClean="0"/>
              <a:t> </a:t>
            </a:r>
            <a:r>
              <a:rPr lang="en-US" dirty="0" smtClean="0"/>
              <a:t>438</a:t>
            </a:r>
            <a:r>
              <a:rPr lang="en-US" dirty="0" smtClean="0"/>
              <a:t> </a:t>
            </a:r>
            <a:r>
              <a:rPr lang="en-US" dirty="0" smtClean="0"/>
              <a:t>CE</a:t>
            </a:r>
            <a:r>
              <a:rPr lang="en-US" dirty="0" smtClean="0"/>
              <a:t>)</a:t>
            </a:r>
            <a:r>
              <a:rPr lang="en-US" dirty="0" smtClean="0"/>
              <a:t>.</a:t>
            </a:r>
            <a:r>
              <a:rPr lang="en-US" dirty="0" smtClean="0"/>
              <a:t> </a:t>
            </a:r>
          </a:p>
          <a:p>
            <a:r>
              <a:rPr lang="en-US" dirty="0" smtClean="0"/>
              <a:t>They were not allowed to:</a:t>
            </a:r>
          </a:p>
          <a:p>
            <a:pPr>
              <a:buNone/>
            </a:pPr>
            <a:r>
              <a:rPr lang="en-US" dirty="0" smtClean="0">
                <a:solidFill>
                  <a:srgbClr val="FFFF00"/>
                </a:solidFill>
              </a:rPr>
              <a:t>	</a:t>
            </a:r>
            <a:r>
              <a:rPr lang="en-US" sz="2560" dirty="0" smtClean="0">
                <a:solidFill>
                  <a:srgbClr val="FFFF00"/>
                </a:solidFill>
              </a:rPr>
              <a:t>-</a:t>
            </a:r>
            <a:r>
              <a:rPr lang="en-US" sz="2560" dirty="0" smtClean="0">
                <a:solidFill>
                  <a:srgbClr val="FFFF00"/>
                </a:solidFill>
              </a:rPr>
              <a:t> have Christian slaves</a:t>
            </a:r>
          </a:p>
          <a:p>
            <a:pPr>
              <a:buNone/>
            </a:pPr>
            <a:r>
              <a:rPr lang="en-US" sz="2560" dirty="0" smtClean="0">
                <a:solidFill>
                  <a:srgbClr val="FFFF00"/>
                </a:solidFill>
              </a:rPr>
              <a:t>	-</a:t>
            </a:r>
            <a:r>
              <a:rPr lang="en-US" sz="2560" dirty="0" smtClean="0">
                <a:solidFill>
                  <a:srgbClr val="FFFF00"/>
                </a:solidFill>
              </a:rPr>
              <a:t> proselytize</a:t>
            </a:r>
          </a:p>
          <a:p>
            <a:pPr>
              <a:buNone/>
            </a:pPr>
            <a:r>
              <a:rPr lang="en-US" sz="2560" dirty="0" smtClean="0">
                <a:solidFill>
                  <a:srgbClr val="FFFF00"/>
                </a:solidFill>
              </a:rPr>
              <a:t>	-</a:t>
            </a:r>
            <a:r>
              <a:rPr lang="en-US" sz="2560" dirty="0" smtClean="0">
                <a:solidFill>
                  <a:srgbClr val="FFFF00"/>
                </a:solidFill>
              </a:rPr>
              <a:t> work on behalf of the government</a:t>
            </a:r>
          </a:p>
          <a:p>
            <a:pPr>
              <a:buNone/>
            </a:pPr>
            <a:r>
              <a:rPr lang="en-US" sz="2560" dirty="0" smtClean="0">
                <a:solidFill>
                  <a:srgbClr val="FFFF00"/>
                </a:solidFill>
              </a:rPr>
              <a:t>	-</a:t>
            </a:r>
            <a:r>
              <a:rPr lang="en-US" sz="2560" dirty="0" smtClean="0">
                <a:solidFill>
                  <a:srgbClr val="FFFF00"/>
                </a:solidFill>
              </a:rPr>
              <a:t> belong to the military</a:t>
            </a:r>
          </a:p>
          <a:p>
            <a:pPr>
              <a:buNone/>
            </a:pPr>
            <a:r>
              <a:rPr lang="en-US" sz="2560" dirty="0" smtClean="0">
                <a:solidFill>
                  <a:srgbClr val="FFFF00"/>
                </a:solidFill>
              </a:rPr>
              <a:t>	-</a:t>
            </a:r>
            <a:r>
              <a:rPr lang="en-US" sz="2560" dirty="0" smtClean="0">
                <a:solidFill>
                  <a:srgbClr val="FFFF00"/>
                </a:solidFill>
              </a:rPr>
              <a:t> build new synagogues</a:t>
            </a:r>
            <a:endParaRPr lang="en-US" dirty="0" smtClean="0">
              <a:solidFill>
                <a:srgbClr val="FFFF00"/>
              </a:solidFill>
            </a:endParaRPr>
          </a:p>
        </p:txBody>
      </p:sp>
      <p:sp>
        <p:nvSpPr>
          <p:cNvPr id="4" name="Content Placeholder 3"/>
          <p:cNvSpPr>
            <a:spLocks noGrp="1"/>
          </p:cNvSpPr>
          <p:nvPr>
            <p:ph sz="half" idx="2"/>
          </p:nvPr>
        </p:nvSpPr>
        <p:spPr>
          <a:xfrm>
            <a:off x="4648200" y="1417638"/>
            <a:ext cx="4038600" cy="4708525"/>
          </a:xfrm>
        </p:spPr>
        <p:txBody>
          <a:bodyPr>
            <a:normAutofit fontScale="77500" lnSpcReduction="20000"/>
          </a:bodyPr>
          <a:lstStyle/>
          <a:p>
            <a:r>
              <a:rPr lang="en-US" dirty="0" smtClean="0"/>
              <a:t>Judaism remains a </a:t>
            </a:r>
            <a:r>
              <a:rPr lang="en-US" i="1" dirty="0" err="1" smtClean="0"/>
              <a:t>religio</a:t>
            </a:r>
            <a:r>
              <a:rPr lang="en-US" i="1" dirty="0" smtClean="0"/>
              <a:t> </a:t>
            </a:r>
            <a:r>
              <a:rPr lang="en-US" i="1" dirty="0" err="1" smtClean="0"/>
              <a:t>licita</a:t>
            </a:r>
            <a:r>
              <a:rPr lang="en-US" dirty="0" smtClean="0"/>
              <a:t>:</a:t>
            </a:r>
            <a:r>
              <a:rPr lang="en-US" dirty="0" smtClean="0"/>
              <a:t> allowed to worship according to Jewish traditions (rituals and ceremonies) and privileges as far as other religions were concerned. </a:t>
            </a:r>
          </a:p>
          <a:p>
            <a:r>
              <a:rPr lang="en-US" dirty="0" smtClean="0"/>
              <a:t>Protection of the Jews (until the second coming of Jesus) as witnesses to the truth of the Gospel that they rejected. </a:t>
            </a:r>
          </a:p>
          <a:p>
            <a:r>
              <a:rPr lang="en-US" dirty="0" smtClean="0"/>
              <a:t>Influence of Justinian </a:t>
            </a:r>
            <a:r>
              <a:rPr lang="en-US" dirty="0" smtClean="0"/>
              <a:t>I (483-565</a:t>
            </a:r>
            <a:r>
              <a:rPr lang="en-US" dirty="0" smtClean="0"/>
              <a:t> CE) – held Jews among heretics; they were prohibited from worship; The Church took possession of their synagogues.</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Contribution </a:t>
            </a:r>
            <a:br>
              <a:rPr lang="en-US" dirty="0" smtClean="0"/>
            </a:br>
            <a:r>
              <a:rPr lang="en-US" dirty="0" smtClean="0"/>
              <a:t>of Gregory the Great (</a:t>
            </a:r>
            <a:r>
              <a:rPr lang="en-US" dirty="0" smtClean="0"/>
              <a:t>540-604)</a:t>
            </a:r>
            <a:endParaRPr lang="en-US" dirty="0"/>
          </a:p>
        </p:txBody>
      </p:sp>
      <p:sp>
        <p:nvSpPr>
          <p:cNvPr id="3" name="Content Placeholder 2"/>
          <p:cNvSpPr>
            <a:spLocks noGrp="1"/>
          </p:cNvSpPr>
          <p:nvPr>
            <p:ph idx="1"/>
          </p:nvPr>
        </p:nvSpPr>
        <p:spPr/>
        <p:txBody>
          <a:bodyPr>
            <a:normAutofit/>
          </a:bodyPr>
          <a:lstStyle/>
          <a:p>
            <a:endParaRPr lang="en-US" dirty="0" smtClean="0"/>
          </a:p>
          <a:p>
            <a:r>
              <a:rPr lang="en-US" dirty="0" smtClean="0"/>
              <a:t>Protection of the legal rights of the Jews.</a:t>
            </a:r>
          </a:p>
          <a:p>
            <a:r>
              <a:rPr lang="en-US" dirty="0" smtClean="0"/>
              <a:t>Intervention to remove violence against Jews and their synagogues.</a:t>
            </a:r>
            <a:endParaRPr lang="en-US" dirty="0" smtClean="0"/>
          </a:p>
          <a:p>
            <a:r>
              <a:rPr lang="en-US" i="1" dirty="0" err="1" smtClean="0">
                <a:solidFill>
                  <a:srgbClr val="FFFF00"/>
                </a:solidFill>
              </a:rPr>
              <a:t>Sicut</a:t>
            </a:r>
            <a:r>
              <a:rPr lang="en-US" i="1" dirty="0" smtClean="0">
                <a:solidFill>
                  <a:srgbClr val="FFFF00"/>
                </a:solidFill>
              </a:rPr>
              <a:t> </a:t>
            </a:r>
            <a:r>
              <a:rPr lang="en-US" i="1" dirty="0" err="1" smtClean="0">
                <a:solidFill>
                  <a:srgbClr val="FFFF00"/>
                </a:solidFill>
              </a:rPr>
              <a:t>Iudaeis</a:t>
            </a:r>
            <a:r>
              <a:rPr lang="en-US" i="1" dirty="0" smtClean="0">
                <a:solidFill>
                  <a:srgbClr val="FFFF00"/>
                </a:solidFill>
              </a:rPr>
              <a:t> </a:t>
            </a:r>
            <a:r>
              <a:rPr lang="en-US" dirty="0" smtClean="0"/>
              <a:t>(</a:t>
            </a:r>
            <a:r>
              <a:rPr lang="en-US" dirty="0" smtClean="0"/>
              <a:t>‘agreement of the Jews’</a:t>
            </a:r>
            <a:r>
              <a:rPr lang="en-US" dirty="0" smtClean="0"/>
              <a:t>)</a:t>
            </a:r>
            <a:r>
              <a:rPr lang="en-US" i="1" dirty="0" smtClean="0"/>
              <a:t>:  </a:t>
            </a:r>
            <a:r>
              <a:rPr lang="en-US" dirty="0" smtClean="0"/>
              <a:t>a formula in papal letters/encyclicals that sought to protect the rights of Jews during the Middle Ages.</a:t>
            </a:r>
            <a:endParaRPr lang="en-US" i="1" dirty="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Interpretation of the Bible</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The life and significance of Jesus and the role </a:t>
            </a:r>
            <a:r>
              <a:rPr lang="en-US" dirty="0" smtClean="0"/>
              <a:t>of the Old Testament </a:t>
            </a:r>
            <a:r>
              <a:rPr lang="en-US" dirty="0" smtClean="0"/>
              <a:t>as a witness to Christ.</a:t>
            </a:r>
          </a:p>
          <a:p>
            <a:r>
              <a:rPr lang="en-US" dirty="0" smtClean="0"/>
              <a:t>Emphasis on continuity and division between the Old Testament and the New</a:t>
            </a:r>
          </a:p>
          <a:p>
            <a:r>
              <a:rPr lang="en-US" sz="2353" dirty="0" smtClean="0">
                <a:solidFill>
                  <a:srgbClr val="FFFF00"/>
                </a:solidFill>
              </a:rPr>
              <a:t>Continuity</a:t>
            </a:r>
            <a:r>
              <a:rPr lang="en-US" sz="2353" dirty="0" smtClean="0">
                <a:solidFill>
                  <a:srgbClr val="FFFF00"/>
                </a:solidFill>
              </a:rPr>
              <a:t>: The </a:t>
            </a:r>
            <a:r>
              <a:rPr lang="en-US" sz="2353" dirty="0" smtClean="0">
                <a:solidFill>
                  <a:srgbClr val="FFFF00"/>
                </a:solidFill>
              </a:rPr>
              <a:t>God of the OT is the God of the NT</a:t>
            </a:r>
            <a:r>
              <a:rPr lang="en-US" sz="2353" dirty="0" smtClean="0">
                <a:solidFill>
                  <a:srgbClr val="FFFF00"/>
                </a:solidFill>
              </a:rPr>
              <a:t>.</a:t>
            </a:r>
          </a:p>
          <a:p>
            <a:r>
              <a:rPr lang="en-US" sz="2353" dirty="0" smtClean="0">
                <a:solidFill>
                  <a:srgbClr val="FFFF00"/>
                </a:solidFill>
              </a:rPr>
              <a:t>Division</a:t>
            </a:r>
            <a:r>
              <a:rPr lang="en-US" sz="2353" dirty="0" smtClean="0">
                <a:solidFill>
                  <a:srgbClr val="FFFF00"/>
                </a:solidFill>
              </a:rPr>
              <a:t>: the purpose of the OT is to prepare for the coming of Jesus.</a:t>
            </a:r>
          </a:p>
          <a:p>
            <a:r>
              <a:rPr lang="en-US" dirty="0" smtClean="0"/>
              <a:t>The importance of typology: the Exodus is a foretaste of the deliverance from sin and death that  is effected through baptism.</a:t>
            </a:r>
          </a:p>
          <a:p>
            <a:r>
              <a:rPr lang="en-US" dirty="0" smtClean="0"/>
              <a:t>The Church fathers lay claim to the Scriptures:  accuracy of the old prophecies (rejection of the Jews, Christ accepts Gentiles).</a:t>
            </a:r>
          </a:p>
          <a:p>
            <a:r>
              <a:rPr lang="en-US" dirty="0" smtClean="0"/>
              <a:t>Emphasis on the ancient character of the Scriptures.</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Justin Martyr (</a:t>
            </a:r>
            <a:r>
              <a:rPr lang="en-US" dirty="0" smtClean="0"/>
              <a:t>100-165</a:t>
            </a:r>
            <a:r>
              <a:rPr lang="en-US" dirty="0" smtClean="0"/>
              <a:t> </a:t>
            </a:r>
            <a:r>
              <a:rPr lang="en-US" dirty="0" smtClean="0"/>
              <a:t>CE</a:t>
            </a:r>
            <a:r>
              <a:rPr lang="en-US" dirty="0" smtClean="0"/>
              <a:t>)</a:t>
            </a:r>
            <a:endParaRPr lang="en-US" dirty="0"/>
          </a:p>
        </p:txBody>
      </p:sp>
      <p:sp>
        <p:nvSpPr>
          <p:cNvPr id="3" name="Content Placeholder 2"/>
          <p:cNvSpPr>
            <a:spLocks noGrp="1"/>
          </p:cNvSpPr>
          <p:nvPr>
            <p:ph idx="1"/>
          </p:nvPr>
        </p:nvSpPr>
        <p:spPr>
          <a:xfrm>
            <a:off x="457200" y="1600200"/>
            <a:ext cx="8229600" cy="4800600"/>
          </a:xfrm>
        </p:spPr>
        <p:txBody>
          <a:bodyPr>
            <a:normAutofit fontScale="92500" lnSpcReduction="10000"/>
          </a:bodyPr>
          <a:lstStyle/>
          <a:p>
            <a:r>
              <a:rPr lang="en-US" i="1" dirty="0" smtClean="0"/>
              <a:t>Dialogue with </a:t>
            </a:r>
            <a:r>
              <a:rPr lang="en-US" i="1" dirty="0" err="1" smtClean="0"/>
              <a:t>Trypho</a:t>
            </a:r>
            <a:r>
              <a:rPr lang="en-US" dirty="0" smtClean="0"/>
              <a:t>: discussion between </a:t>
            </a:r>
            <a:r>
              <a:rPr lang="en-US" dirty="0" smtClean="0"/>
              <a:t>Justin and a Jew.</a:t>
            </a:r>
            <a:endParaRPr lang="en-US" dirty="0" smtClean="0"/>
          </a:p>
          <a:p>
            <a:pPr lvl="7"/>
            <a:r>
              <a:rPr lang="en-US" dirty="0" err="1" smtClean="0"/>
              <a:t>Trypho</a:t>
            </a:r>
            <a:r>
              <a:rPr lang="en-US" dirty="0" smtClean="0"/>
              <a:t> poses a question in order to provide Justin with an opportunity to offer an extended response. Is it based on a ‘live’ discussion between the Church and the Jews?</a:t>
            </a:r>
          </a:p>
          <a:p>
            <a:pPr lvl="7"/>
            <a:r>
              <a:rPr lang="en-US" dirty="0" smtClean="0"/>
              <a:t>His ai</a:t>
            </a:r>
            <a:r>
              <a:rPr lang="en-US" dirty="0" smtClean="0"/>
              <a:t>m is to defend Christianity</a:t>
            </a:r>
            <a:r>
              <a:rPr lang="en-US" dirty="0" smtClean="0"/>
              <a:t>.</a:t>
            </a:r>
          </a:p>
          <a:p>
            <a:pPr lvl="7"/>
            <a:r>
              <a:rPr lang="en-US" dirty="0" smtClean="0"/>
              <a:t>The Law was given as a way to deal with the hard-heartedness of the Jews.</a:t>
            </a:r>
          </a:p>
          <a:p>
            <a:pPr lvl="7"/>
            <a:r>
              <a:rPr lang="en-US" dirty="0" smtClean="0"/>
              <a:t>God’s wrath towards the Jews; God blesses the Christians.</a:t>
            </a:r>
          </a:p>
          <a:p>
            <a:pPr lvl="7"/>
            <a:r>
              <a:rPr lang="en-US" dirty="0" smtClean="0">
                <a:solidFill>
                  <a:srgbClr val="FFFF00"/>
                </a:solidFill>
              </a:rPr>
              <a:t>‘Jews no longer understand the Scriptures’  (</a:t>
            </a:r>
            <a:r>
              <a:rPr lang="en-US" i="1" dirty="0" smtClean="0">
                <a:solidFill>
                  <a:srgbClr val="FFFF00"/>
                </a:solidFill>
              </a:rPr>
              <a:t>Dialogue</a:t>
            </a:r>
            <a:r>
              <a:rPr lang="en-US" dirty="0" smtClean="0">
                <a:solidFill>
                  <a:srgbClr val="FFFF00"/>
                </a:solidFill>
              </a:rPr>
              <a:t> 9:</a:t>
            </a:r>
            <a:r>
              <a:rPr lang="en-US" dirty="0" smtClean="0">
                <a:solidFill>
                  <a:srgbClr val="FFFF00"/>
                </a:solidFill>
              </a:rPr>
              <a:t>1).</a:t>
            </a:r>
            <a:endParaRPr lang="en-US" dirty="0" smtClean="0">
              <a:solidFill>
                <a:srgbClr val="FFFF00"/>
              </a:solidFill>
            </a:endParaRPr>
          </a:p>
          <a:p>
            <a:pPr lvl="7"/>
            <a:r>
              <a:rPr lang="en-US" dirty="0" smtClean="0">
                <a:solidFill>
                  <a:srgbClr val="FFFF00"/>
                </a:solidFill>
              </a:rPr>
              <a:t>Christians are the inheritors of God’s promises. </a:t>
            </a:r>
            <a:endParaRPr lang="en-US" dirty="0" smtClean="0">
              <a:solidFill>
                <a:srgbClr val="FFFF00"/>
              </a:solidFill>
            </a:endParaRPr>
          </a:p>
        </p:txBody>
      </p:sp>
      <p:pic>
        <p:nvPicPr>
          <p:cNvPr id="4" name="Picture 3" descr="justinmartyr.jpg"/>
          <p:cNvPicPr>
            <a:picLocks noChangeAspect="1"/>
          </p:cNvPicPr>
          <p:nvPr/>
        </p:nvPicPr>
        <p:blipFill>
          <a:blip r:embed="rId2"/>
          <a:stretch>
            <a:fillRect/>
          </a:stretch>
        </p:blipFill>
        <p:spPr>
          <a:xfrm>
            <a:off x="457200" y="2743199"/>
            <a:ext cx="3048000" cy="365760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FFFF00"/>
                </a:solidFill>
              </a:rPr>
              <a:t>Justin: Christians and the Scriptures</a:t>
            </a:r>
            <a:endParaRPr lang="en-US" dirty="0">
              <a:solidFill>
                <a:srgbClr val="FFFF00"/>
              </a:solidFill>
            </a:endParaRPr>
          </a:p>
        </p:txBody>
      </p:sp>
      <p:sp>
        <p:nvSpPr>
          <p:cNvPr id="3" name="Content Placeholder 2"/>
          <p:cNvSpPr>
            <a:spLocks noGrp="1"/>
          </p:cNvSpPr>
          <p:nvPr>
            <p:ph idx="1"/>
          </p:nvPr>
        </p:nvSpPr>
        <p:spPr/>
        <p:txBody>
          <a:bodyPr>
            <a:normAutofit fontScale="77500" lnSpcReduction="20000"/>
          </a:bodyPr>
          <a:lstStyle/>
          <a:p>
            <a:pPr>
              <a:buNone/>
            </a:pPr>
            <a:r>
              <a:rPr lang="en-US" dirty="0" smtClean="0">
                <a:solidFill>
                  <a:srgbClr val="FFFF00"/>
                </a:solidFill>
              </a:rPr>
              <a:t>	Let the nations come together to glorify God, for he has looked upon us; let us glorify Him by the King of glory, by the Lord of Hosts. He takes pleasure in the nations; and he accepts sacrifices more joyfully from us than from you. What store should I – to whom God bore witness – place on circumcision? Is this other baptism required by the one who has been baptized by the Holy Spirit?.... These are not my words, and they were not placed together by human art, but they were sung by David, pronounced as good news by Isaiah, preached by Zechariah, recorded by Moses. Do you recognize them, </a:t>
            </a:r>
            <a:r>
              <a:rPr lang="en-US" dirty="0" err="1" smtClean="0">
                <a:solidFill>
                  <a:srgbClr val="FFFF00"/>
                </a:solidFill>
              </a:rPr>
              <a:t>Trypho</a:t>
            </a:r>
            <a:r>
              <a:rPr lang="en-US" dirty="0" smtClean="0">
                <a:solidFill>
                  <a:srgbClr val="FFFF00"/>
                </a:solidFill>
              </a:rPr>
              <a:t>? They are seen in your Scriptures, not yours but ours, because we obey them, but you – even though you read them – do not understand their meaning (</a:t>
            </a:r>
            <a:r>
              <a:rPr lang="en-US" i="1" dirty="0" smtClean="0">
                <a:solidFill>
                  <a:srgbClr val="FFFF00"/>
                </a:solidFill>
              </a:rPr>
              <a:t>Dialogue</a:t>
            </a:r>
            <a:r>
              <a:rPr lang="en-US" dirty="0" smtClean="0">
                <a:solidFill>
                  <a:srgbClr val="FFFF00"/>
                </a:solidFill>
              </a:rPr>
              <a:t> 29).</a:t>
            </a:r>
          </a:p>
          <a:p>
            <a:pPr>
              <a:buNone/>
            </a:pPr>
            <a:endParaRPr lang="en-US" dirty="0" smtClean="0">
              <a:solidFill>
                <a:srgbClr val="FFFF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Justin’s Interpretation</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Gentiles are now part of Israel.</a:t>
            </a:r>
          </a:p>
          <a:p>
            <a:r>
              <a:rPr lang="en-US" dirty="0" smtClean="0"/>
              <a:t>Circumcision (</a:t>
            </a:r>
            <a:r>
              <a:rPr lang="en-US" dirty="0" smtClean="0"/>
              <a:t>Jewish rite) is no longer required.</a:t>
            </a:r>
            <a:endParaRPr lang="en-US" dirty="0" smtClean="0"/>
          </a:p>
          <a:p>
            <a:r>
              <a:rPr lang="en-US" dirty="0" smtClean="0"/>
              <a:t>The Scriptures are proof-texts intended for Christians; they no longer belong to the Jews.</a:t>
            </a:r>
          </a:p>
          <a:p>
            <a:r>
              <a:rPr lang="en-US" dirty="0" smtClean="0"/>
              <a:t>The laws were given due to the hard-heartedness of the Jews. Only faith in Christ can save them. </a:t>
            </a:r>
          </a:p>
          <a:p>
            <a:r>
              <a:rPr lang="en-US" dirty="0" smtClean="0"/>
              <a:t>The suffering and persecution of the Jews is divine punishment. Their fate is to live on the margins </a:t>
            </a:r>
            <a:r>
              <a:rPr lang="en-US" dirty="0" smtClean="0"/>
              <a:t>(‘the wandering Jew’</a:t>
            </a:r>
            <a:r>
              <a:rPr lang="en-US" dirty="0" smtClean="0"/>
              <a:t>). </a:t>
            </a: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Melito</a:t>
            </a:r>
            <a:r>
              <a:rPr lang="en-US" dirty="0" smtClean="0"/>
              <a:t> </a:t>
            </a:r>
            <a:r>
              <a:rPr lang="en-US" dirty="0" smtClean="0"/>
              <a:t>of </a:t>
            </a:r>
            <a:r>
              <a:rPr lang="en-US" dirty="0" smtClean="0"/>
              <a:t>Sardis (140-185</a:t>
            </a:r>
            <a:r>
              <a:rPr lang="en-US" dirty="0" smtClean="0"/>
              <a:t> </a:t>
            </a:r>
            <a:r>
              <a:rPr lang="en-US" dirty="0" smtClean="0"/>
              <a:t>CE</a:t>
            </a:r>
            <a:r>
              <a:rPr lang="en-US" dirty="0" smtClean="0"/>
              <a:t>)</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The Bisho</a:t>
            </a:r>
            <a:r>
              <a:rPr lang="en-US" dirty="0" smtClean="0"/>
              <a:t>p of Sardis, the home of one of the largest Jewish communities in Asia Minor (western Turkey)</a:t>
            </a:r>
            <a:r>
              <a:rPr lang="en-US" dirty="0" smtClean="0"/>
              <a:t>.</a:t>
            </a:r>
            <a:endParaRPr lang="en-US" dirty="0" smtClean="0"/>
          </a:p>
          <a:p>
            <a:r>
              <a:rPr lang="en-US" i="1" dirty="0" err="1" smtClean="0"/>
              <a:t>Peri</a:t>
            </a:r>
            <a:r>
              <a:rPr lang="en-US" i="1" dirty="0" smtClean="0"/>
              <a:t> </a:t>
            </a:r>
            <a:r>
              <a:rPr lang="en-US" i="1" dirty="0" err="1" smtClean="0"/>
              <a:t>Pascha</a:t>
            </a:r>
            <a:r>
              <a:rPr lang="en-US" i="1" dirty="0" smtClean="0"/>
              <a:t> </a:t>
            </a:r>
            <a:r>
              <a:rPr lang="en-US" dirty="0" smtClean="0"/>
              <a:t>(Concerning Passover) which was discovered in </a:t>
            </a:r>
            <a:r>
              <a:rPr lang="en-US" dirty="0" smtClean="0"/>
              <a:t>1932:</a:t>
            </a:r>
            <a:r>
              <a:rPr lang="en-US" dirty="0" smtClean="0"/>
              <a:t> a liturgical sermon on the suffering of Christ that compares the celebration of Pesach to the Christian Easter.</a:t>
            </a:r>
          </a:p>
          <a:p>
            <a:r>
              <a:rPr lang="en-US" dirty="0" smtClean="0"/>
              <a:t>Commentary o</a:t>
            </a:r>
            <a:r>
              <a:rPr lang="en-US" dirty="0" smtClean="0"/>
              <a:t>n Exodus 12 for the purpose of Christian worship</a:t>
            </a:r>
            <a:r>
              <a:rPr lang="en-US" dirty="0" smtClean="0"/>
              <a:t>.</a:t>
            </a:r>
          </a:p>
          <a:p>
            <a:r>
              <a:rPr lang="en-US" dirty="0" err="1" smtClean="0"/>
              <a:t>Melito</a:t>
            </a:r>
            <a:r>
              <a:rPr lang="en-US" dirty="0" smtClean="0"/>
              <a:t> is familiar with Jewish rituals (unleavened bread, bitter herbs).</a:t>
            </a:r>
          </a:p>
          <a:p>
            <a:r>
              <a:rPr lang="en-US" dirty="0" smtClean="0"/>
              <a:t>A response to the influence of the Jewish community on Christians in Sardis (who celebrated Easter on the same day </a:t>
            </a:r>
            <a:r>
              <a:rPr lang="en-US" dirty="0" smtClean="0"/>
              <a:t>as the Jews – 14 Nisan – rather than on a Sunday).</a:t>
            </a:r>
            <a:endParaRPr lang="en-US" dirty="0" smtClean="0"/>
          </a:p>
          <a:p>
            <a:r>
              <a:rPr lang="en-US" dirty="0" smtClean="0"/>
              <a:t>The remains of a large synagogue were discovered in </a:t>
            </a:r>
            <a:r>
              <a:rPr lang="en-US" dirty="0" smtClean="0"/>
              <a:t>Sardis </a:t>
            </a:r>
            <a:r>
              <a:rPr lang="en-US" dirty="0" smtClean="0"/>
              <a:t>(an influential group in the city?)</a:t>
            </a:r>
          </a:p>
          <a:p>
            <a:pPr>
              <a:buNone/>
            </a:pPr>
            <a:endParaRPr lang="en-US"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Peri</a:t>
            </a:r>
            <a:r>
              <a:rPr lang="en-US" dirty="0" smtClean="0"/>
              <a:t> </a:t>
            </a:r>
            <a:r>
              <a:rPr lang="en-US" dirty="0" err="1" smtClean="0"/>
              <a:t>Pascha</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The history of Israel prepares the way for the coming of Jesus; after his appearance ther</a:t>
            </a:r>
            <a:r>
              <a:rPr lang="en-US" dirty="0" smtClean="0"/>
              <a:t>e is no further spiritual significance to be attached to Israel (</a:t>
            </a:r>
            <a:r>
              <a:rPr lang="en-US" dirty="0" err="1" smtClean="0"/>
              <a:t>supersessionist</a:t>
            </a:r>
            <a:r>
              <a:rPr lang="en-US" dirty="0" smtClean="0"/>
              <a:t> theology).</a:t>
            </a:r>
            <a:endParaRPr lang="en-US" dirty="0" smtClean="0"/>
          </a:p>
          <a:p>
            <a:pPr>
              <a:buNone/>
            </a:pPr>
            <a:r>
              <a:rPr lang="en-US" dirty="0" smtClean="0"/>
              <a:t>	The meaning of secret symbols such as the lamb: </a:t>
            </a:r>
            <a:endParaRPr lang="en-US" dirty="0" smtClean="0"/>
          </a:p>
          <a:p>
            <a:pPr>
              <a:buNone/>
            </a:pPr>
            <a:r>
              <a:rPr lang="en-US" dirty="0" smtClean="0"/>
              <a:t>	not the liberation of slaves from Egypt, because Jesus is the true Passover lamb and the Church is the ‘true Israel’.  </a:t>
            </a:r>
          </a:p>
          <a:p>
            <a:pPr>
              <a:buNone/>
            </a:pPr>
            <a:endParaRPr lang="en-US" dirty="0"/>
          </a:p>
        </p:txBody>
      </p:sp>
      <p:sp>
        <p:nvSpPr>
          <p:cNvPr id="6" name="Content Placeholder 5"/>
          <p:cNvSpPr>
            <a:spLocks noGrp="1"/>
          </p:cNvSpPr>
          <p:nvPr>
            <p:ph sz="half" idx="2"/>
          </p:nvPr>
        </p:nvSpPr>
        <p:spPr>
          <a:xfrm>
            <a:off x="5105400" y="1600200"/>
            <a:ext cx="4038600" cy="4525963"/>
          </a:xfrm>
        </p:spPr>
        <p:txBody>
          <a:bodyPr>
            <a:normAutofit fontScale="85000" lnSpcReduction="20000"/>
          </a:bodyPr>
          <a:lstStyle/>
          <a:p>
            <a:endParaRPr lang="en-US"/>
          </a:p>
        </p:txBody>
      </p:sp>
      <p:pic>
        <p:nvPicPr>
          <p:cNvPr id="5" name="Picture 4" descr="4026-large.jpg"/>
          <p:cNvPicPr>
            <a:picLocks noChangeAspect="1"/>
          </p:cNvPicPr>
          <p:nvPr/>
        </p:nvPicPr>
        <p:blipFill>
          <a:blip r:embed="rId2"/>
          <a:stretch>
            <a:fillRect/>
          </a:stretch>
        </p:blipFill>
        <p:spPr>
          <a:xfrm>
            <a:off x="5105400" y="1417638"/>
            <a:ext cx="3505200" cy="470852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Peri</a:t>
            </a:r>
            <a:r>
              <a:rPr lang="en-US" dirty="0" smtClean="0"/>
              <a:t> </a:t>
            </a:r>
            <a:r>
              <a:rPr lang="en-US" dirty="0" err="1" smtClean="0"/>
              <a:t>Pascha</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The Christian Church has replaced the Jewish nation.</a:t>
            </a:r>
          </a:p>
          <a:p>
            <a:r>
              <a:rPr lang="en-US" dirty="0" smtClean="0"/>
              <a:t>The Gospel fulfils the law of Moses; the sacrifice of Christ replaces the Temple rituals.</a:t>
            </a:r>
          </a:p>
          <a:p>
            <a:r>
              <a:rPr lang="en-US" dirty="0" smtClean="0"/>
              <a:t>Emphasis on the ‘old’ and the ‘new’, on ‘parable’ and ‘interpretation’. </a:t>
            </a:r>
          </a:p>
          <a:p>
            <a:r>
              <a:rPr lang="en-US" dirty="0" smtClean="0"/>
              <a:t>The Church has replaced the synagogue.</a:t>
            </a:r>
          </a:p>
          <a:p>
            <a:pPr>
              <a:buNone/>
            </a:pPr>
            <a:endParaRPr lang="en-US" dirty="0"/>
          </a:p>
        </p:txBody>
      </p:sp>
      <p:sp>
        <p:nvSpPr>
          <p:cNvPr id="6" name="Content Placeholder 5"/>
          <p:cNvSpPr>
            <a:spLocks noGrp="1"/>
          </p:cNvSpPr>
          <p:nvPr>
            <p:ph sz="half" idx="2"/>
          </p:nvPr>
        </p:nvSpPr>
        <p:spPr>
          <a:xfrm>
            <a:off x="5562600" y="1600200"/>
            <a:ext cx="3124200" cy="4525963"/>
          </a:xfrm>
        </p:spPr>
        <p:txBody>
          <a:bodyPr>
            <a:normAutofit fontScale="92500" lnSpcReduction="20000"/>
          </a:bodyPr>
          <a:lstStyle/>
          <a:p>
            <a:endParaRPr lang="en-US" dirty="0"/>
          </a:p>
        </p:txBody>
      </p:sp>
      <p:pic>
        <p:nvPicPr>
          <p:cNvPr id="5" name="Picture 4" descr="4026-large.jpg"/>
          <p:cNvPicPr>
            <a:picLocks noChangeAspect="1"/>
          </p:cNvPicPr>
          <p:nvPr/>
        </p:nvPicPr>
        <p:blipFill>
          <a:blip r:embed="rId2"/>
          <a:stretch>
            <a:fillRect/>
          </a:stretch>
        </p:blipFill>
        <p:spPr>
          <a:xfrm>
            <a:off x="5334000" y="1600200"/>
            <a:ext cx="3352800" cy="470852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Old Israel and the Gospel</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solidFill>
                  <a:srgbClr val="FFFF00"/>
                </a:solidFill>
              </a:rPr>
              <a:t>At one </a:t>
            </a:r>
            <a:r>
              <a:rPr lang="en-US" dirty="0" smtClean="0">
                <a:solidFill>
                  <a:srgbClr val="FFFF00"/>
                </a:solidFill>
              </a:rPr>
              <a:t>time the slaughtering of sheep was valuable,  but now it is without value because of the life of the Lord; the death of the sheep was valuable, but now it is valueless because of deliverance by the Lord</a:t>
            </a:r>
            <a:r>
              <a:rPr lang="en-US" dirty="0" smtClean="0">
                <a:solidFill>
                  <a:srgbClr val="FFFF00"/>
                </a:solidFill>
              </a:rPr>
              <a:t>…</a:t>
            </a:r>
            <a:r>
              <a:rPr lang="en-US" dirty="0" smtClean="0">
                <a:solidFill>
                  <a:srgbClr val="FFFF00"/>
                </a:solidFill>
              </a:rPr>
              <a:t>..</a:t>
            </a:r>
            <a:endParaRPr lang="en-US" dirty="0" smtClean="0">
              <a:solidFill>
                <a:srgbClr val="FFFF00"/>
              </a:solidFill>
            </a:endParaRPr>
          </a:p>
          <a:p>
            <a:r>
              <a:rPr lang="en-US" dirty="0" smtClean="0">
                <a:solidFill>
                  <a:srgbClr val="FFFF00"/>
                </a:solidFill>
              </a:rPr>
              <a:t>The earthly Jerusalem was valuable, but now it is without value because of the heavenly Jerusalem; the narrow inheritance was valuable, but now it is valueless because of limitless grace</a:t>
            </a:r>
            <a:r>
              <a:rPr lang="en-US" dirty="0" smtClean="0">
                <a:solidFill>
                  <a:srgbClr val="FFFF00"/>
                </a:solidFill>
              </a:rPr>
              <a:t> (</a:t>
            </a:r>
            <a:r>
              <a:rPr lang="en-US" i="1" dirty="0" err="1" smtClean="0">
                <a:solidFill>
                  <a:srgbClr val="FFFF00"/>
                </a:solidFill>
              </a:rPr>
              <a:t>Peri</a:t>
            </a:r>
            <a:r>
              <a:rPr lang="en-US" i="1" dirty="0" smtClean="0">
                <a:solidFill>
                  <a:srgbClr val="FFFF00"/>
                </a:solidFill>
              </a:rPr>
              <a:t> </a:t>
            </a:r>
            <a:r>
              <a:rPr lang="en-US" i="1" dirty="0" err="1" smtClean="0">
                <a:solidFill>
                  <a:srgbClr val="FFFF00"/>
                </a:solidFill>
              </a:rPr>
              <a:t>Pascha</a:t>
            </a:r>
            <a:r>
              <a:rPr lang="en-US" i="1" dirty="0" smtClean="0">
                <a:solidFill>
                  <a:srgbClr val="FFFF00"/>
                </a:solidFill>
              </a:rPr>
              <a:t>, </a:t>
            </a:r>
            <a:r>
              <a:rPr lang="en-US" dirty="0" smtClean="0">
                <a:solidFill>
                  <a:srgbClr val="FFFF00"/>
                </a:solidFill>
              </a:rPr>
              <a:t>280-293).</a:t>
            </a: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Peri</a:t>
            </a:r>
            <a:r>
              <a:rPr lang="en-US" dirty="0" smtClean="0"/>
              <a:t> </a:t>
            </a:r>
            <a:r>
              <a:rPr lang="en-US" dirty="0" err="1" smtClean="0"/>
              <a:t>Pascha</a:t>
            </a:r>
            <a:r>
              <a:rPr lang="en-US" dirty="0" smtClean="0"/>
              <a:t>:</a:t>
            </a:r>
            <a:r>
              <a:rPr lang="en-US" dirty="0" smtClean="0"/>
              <a:t> The Jews and Deicide</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By the end of the homily </a:t>
            </a:r>
            <a:r>
              <a:rPr lang="en-US" dirty="0" err="1" smtClean="0"/>
              <a:t>Melito</a:t>
            </a:r>
            <a:r>
              <a:rPr lang="en-US" dirty="0" smtClean="0"/>
              <a:t> adopts a far more negative and fierce attitude towards the Jews. </a:t>
            </a:r>
          </a:p>
          <a:p>
            <a:r>
              <a:rPr lang="en-US" dirty="0" smtClean="0"/>
              <a:t>Here </a:t>
            </a:r>
            <a:r>
              <a:rPr lang="en-US" dirty="0" err="1" smtClean="0"/>
              <a:t>Melito</a:t>
            </a:r>
            <a:r>
              <a:rPr lang="en-US" dirty="0" smtClean="0"/>
              <a:t> accuses the Jews of deicide: they not only rejected Christ but killed him. This is why Israel has lost its status as the privileged nation of God. </a:t>
            </a:r>
          </a:p>
          <a:p>
            <a:r>
              <a:rPr lang="en-US" dirty="0" smtClean="0"/>
              <a:t>Israel has murdered God. By killing Jesus they rejected the God of Israel.</a:t>
            </a:r>
          </a:p>
          <a:p>
            <a:r>
              <a:rPr lang="en-US" dirty="0" smtClean="0"/>
              <a:t>It is the blindness of the Jews that prevents them from seeing God in Christ. </a:t>
            </a:r>
          </a:p>
          <a:p>
            <a:pPr>
              <a:buNone/>
            </a:pP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Melito, the Jews and Deicide</a:t>
            </a:r>
            <a:endParaRPr lang="en-US" dirty="0"/>
          </a:p>
        </p:txBody>
      </p:sp>
      <p:sp>
        <p:nvSpPr>
          <p:cNvPr id="3" name="Content Placeholder 2"/>
          <p:cNvSpPr>
            <a:spLocks noGrp="1"/>
          </p:cNvSpPr>
          <p:nvPr>
            <p:ph idx="1"/>
          </p:nvPr>
        </p:nvSpPr>
        <p:spPr/>
        <p:txBody>
          <a:bodyPr>
            <a:normAutofit fontScale="70000" lnSpcReduction="20000"/>
          </a:bodyPr>
          <a:lstStyle/>
          <a:p>
            <a:pPr>
              <a:buNone/>
            </a:pPr>
            <a:r>
              <a:rPr lang="en-US" dirty="0" smtClean="0"/>
              <a:t>	He [Christ] was killed.</a:t>
            </a:r>
          </a:p>
          <a:p>
            <a:pPr>
              <a:buNone/>
            </a:pPr>
            <a:r>
              <a:rPr lang="en-US" dirty="0" smtClean="0"/>
              <a:t>	And was he killed? In the middle o</a:t>
            </a:r>
            <a:r>
              <a:rPr lang="en-US" dirty="0" smtClean="0"/>
              <a:t>f Jerusalem</a:t>
            </a:r>
            <a:r>
              <a:rPr lang="en-US" dirty="0" smtClean="0"/>
              <a:t>.</a:t>
            </a:r>
          </a:p>
          <a:p>
            <a:pPr>
              <a:buNone/>
            </a:pPr>
            <a:r>
              <a:rPr lang="en-US" dirty="0" smtClean="0"/>
              <a:t>	By whom? By Israel.</a:t>
            </a:r>
          </a:p>
          <a:p>
            <a:pPr>
              <a:buNone/>
            </a:pPr>
            <a:r>
              <a:rPr lang="en-US" dirty="0" smtClean="0"/>
              <a:t>	Why? Because he healed lepers</a:t>
            </a:r>
          </a:p>
          <a:p>
            <a:pPr>
              <a:buNone/>
            </a:pPr>
            <a:r>
              <a:rPr lang="en-US" dirty="0" smtClean="0"/>
              <a:t>	and cleansed them of their leprosy</a:t>
            </a:r>
          </a:p>
          <a:p>
            <a:pPr>
              <a:buNone/>
            </a:pPr>
            <a:r>
              <a:rPr lang="en-US" dirty="0" smtClean="0"/>
              <a:t>	and gave light to the blind</a:t>
            </a:r>
          </a:p>
          <a:p>
            <a:pPr>
              <a:buNone/>
            </a:pPr>
            <a:r>
              <a:rPr lang="en-US" dirty="0" smtClean="0"/>
              <a:t>	and he raised the dead.</a:t>
            </a:r>
          </a:p>
          <a:p>
            <a:pPr>
              <a:buNone/>
            </a:pPr>
            <a:r>
              <a:rPr lang="en-US" dirty="0" smtClean="0"/>
              <a:t>	This is why he died…..</a:t>
            </a:r>
          </a:p>
          <a:p>
            <a:pPr>
              <a:buNone/>
            </a:pPr>
            <a:r>
              <a:rPr lang="en-US" dirty="0" smtClean="0"/>
              <a:t>	What </a:t>
            </a:r>
            <a:r>
              <a:rPr lang="en-US" dirty="0" smtClean="0"/>
              <a:t>have you done, Israel</a:t>
            </a:r>
            <a:r>
              <a:rPr lang="en-US" dirty="0" smtClean="0"/>
              <a:t>? Is it not written about you: ‘You are not to shed the blood of the innocent’ (Jer. 7:6; 22:3)</a:t>
            </a:r>
          </a:p>
          <a:p>
            <a:pPr>
              <a:buNone/>
            </a:pPr>
            <a:r>
              <a:rPr lang="en-US" dirty="0" smtClean="0"/>
              <a:t>	‘I killed the Lord’, said Israel. ‘Why? Because he had to die’ (</a:t>
            </a:r>
            <a:r>
              <a:rPr lang="en-US" dirty="0" err="1" smtClean="0"/>
              <a:t>Peri</a:t>
            </a:r>
            <a:r>
              <a:rPr lang="en-US" dirty="0" smtClean="0"/>
              <a:t> </a:t>
            </a:r>
            <a:r>
              <a:rPr lang="en-US" dirty="0" err="1" smtClean="0"/>
              <a:t>Pascha</a:t>
            </a:r>
            <a:r>
              <a:rPr lang="en-US" dirty="0" smtClean="0"/>
              <a:t> 71--74).</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Antioch</a:t>
            </a:r>
            <a:r>
              <a:rPr lang="en-US" dirty="0" smtClean="0"/>
              <a:t> and John Chrysostom </a:t>
            </a:r>
            <a:r>
              <a:rPr lang="en-US" dirty="0" smtClean="0"/>
              <a:t/>
            </a:r>
            <a:br>
              <a:rPr lang="en-US" dirty="0" smtClean="0"/>
            </a:br>
            <a:r>
              <a:rPr lang="en-US" dirty="0" smtClean="0"/>
              <a:t>(347-407</a:t>
            </a:r>
            <a:r>
              <a:rPr lang="en-US" dirty="0" smtClean="0"/>
              <a:t> </a:t>
            </a:r>
            <a:r>
              <a:rPr lang="en-US" dirty="0" smtClean="0"/>
              <a:t>CE</a:t>
            </a:r>
            <a:r>
              <a:rPr lang="en-US" dirty="0" smtClean="0"/>
              <a:t>)</a:t>
            </a:r>
            <a:endParaRPr lang="en-US" dirty="0"/>
          </a:p>
        </p:txBody>
      </p:sp>
      <p:pic>
        <p:nvPicPr>
          <p:cNvPr id="4" name="Content Placeholder 3" descr="John-Chrysostom-and-the-Jews-9781592449422-1.jpg"/>
          <p:cNvPicPr>
            <a:picLocks noGrp="1" noChangeAspect="1"/>
          </p:cNvPicPr>
          <p:nvPr>
            <p:ph idx="1"/>
          </p:nvPr>
        </p:nvPicPr>
        <p:blipFill>
          <a:blip r:embed="rId2"/>
          <a:stretch>
            <a:fillRect/>
          </a:stretch>
        </p:blipFill>
        <p:spPr>
          <a:xfrm>
            <a:off x="762000" y="1752600"/>
            <a:ext cx="3021080" cy="4525963"/>
          </a:xfrm>
        </p:spPr>
      </p:pic>
      <p:pic>
        <p:nvPicPr>
          <p:cNvPr id="5" name="Picture 4" descr="john_chrysostom_archbishopofconstantinople.jpg"/>
          <p:cNvPicPr>
            <a:picLocks noChangeAspect="1"/>
          </p:cNvPicPr>
          <p:nvPr/>
        </p:nvPicPr>
        <p:blipFill>
          <a:blip r:embed="rId3"/>
          <a:stretch>
            <a:fillRect/>
          </a:stretch>
        </p:blipFill>
        <p:spPr>
          <a:xfrm>
            <a:off x="4953000" y="1905000"/>
            <a:ext cx="3209925" cy="4029075"/>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John Chrysostom</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There had been a Jewish community in Antioch since the second century BCE.</a:t>
            </a:r>
          </a:p>
          <a:p>
            <a:r>
              <a:rPr lang="en-US" dirty="0" smtClean="0"/>
              <a:t>The cradle of Christianity among the Gentiles (see Acts 11:26).</a:t>
            </a:r>
          </a:p>
          <a:p>
            <a:r>
              <a:rPr lang="en-US" dirty="0" smtClean="0"/>
              <a:t>Chrysostom (‘golden tongue’) </a:t>
            </a:r>
            <a:r>
              <a:rPr lang="en-US" dirty="0" smtClean="0"/>
              <a:t>was baptized in</a:t>
            </a:r>
            <a:r>
              <a:rPr lang="en-US" dirty="0" smtClean="0"/>
              <a:t> 368 CE. </a:t>
            </a:r>
          </a:p>
          <a:p>
            <a:r>
              <a:rPr lang="en-US" dirty="0" smtClean="0"/>
              <a:t>He spent time in the wilderness being taught by monks.</a:t>
            </a:r>
          </a:p>
          <a:p>
            <a:r>
              <a:rPr lang="en-US" dirty="0" smtClean="0"/>
              <a:t>He was ordained priest in 386 CE and </a:t>
            </a:r>
            <a:r>
              <a:rPr lang="en-US" dirty="0" smtClean="0"/>
              <a:t>installed as</a:t>
            </a:r>
            <a:r>
              <a:rPr lang="en-US" dirty="0" smtClean="0"/>
              <a:t> Bishop of Constantinople in 398 CE</a:t>
            </a:r>
          </a:p>
          <a:p>
            <a:endParaRPr lang="en-US" dirty="0" smtClean="0"/>
          </a:p>
          <a:p>
            <a:endParaRPr lang="en-US"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a:t>
            </a:r>
            <a:r>
              <a:rPr lang="en-US" dirty="0" smtClean="0"/>
              <a:t>Chrysostom</a:t>
            </a:r>
            <a:endParaRPr lang="en-US" dirty="0"/>
          </a:p>
        </p:txBody>
      </p:sp>
      <p:sp>
        <p:nvSpPr>
          <p:cNvPr id="3" name="Content Placeholder 2"/>
          <p:cNvSpPr>
            <a:spLocks noGrp="1"/>
          </p:cNvSpPr>
          <p:nvPr>
            <p:ph idx="1"/>
          </p:nvPr>
        </p:nvSpPr>
        <p:spPr>
          <a:xfrm>
            <a:off x="457200" y="1417638"/>
            <a:ext cx="8229600" cy="5059362"/>
          </a:xfrm>
        </p:spPr>
        <p:txBody>
          <a:bodyPr>
            <a:normAutofit fontScale="25000" lnSpcReduction="20000"/>
          </a:bodyPr>
          <a:lstStyle/>
          <a:p>
            <a:endParaRPr lang="en-US" dirty="0" smtClean="0"/>
          </a:p>
          <a:p>
            <a:r>
              <a:rPr lang="en-US" sz="8000" dirty="0" smtClean="0"/>
              <a:t>He wrote eight sermons or </a:t>
            </a:r>
            <a:r>
              <a:rPr lang="en-US" sz="8000" dirty="0" smtClean="0"/>
              <a:t>homilies entitled </a:t>
            </a:r>
            <a:r>
              <a:rPr lang="en-US" sz="8000" i="1" dirty="0" err="1" smtClean="0"/>
              <a:t>Adversus</a:t>
            </a:r>
            <a:r>
              <a:rPr lang="en-US" sz="8000" i="1" dirty="0" smtClean="0"/>
              <a:t> </a:t>
            </a:r>
            <a:r>
              <a:rPr lang="en-US" sz="8000" i="1" dirty="0" err="1" smtClean="0"/>
              <a:t>Iudaeos</a:t>
            </a:r>
            <a:r>
              <a:rPr lang="en-US" sz="8000" i="1" dirty="0" smtClean="0"/>
              <a:t> </a:t>
            </a:r>
            <a:r>
              <a:rPr lang="en-US" sz="8000" dirty="0" smtClean="0"/>
              <a:t>(Against the Jews) in </a:t>
            </a:r>
            <a:r>
              <a:rPr lang="en-US" sz="8000" dirty="0" smtClean="0"/>
              <a:t>386/7</a:t>
            </a:r>
            <a:r>
              <a:rPr lang="en-US" sz="8000" dirty="0" smtClean="0"/>
              <a:t> </a:t>
            </a:r>
            <a:r>
              <a:rPr lang="en-US" sz="8000" dirty="0" smtClean="0"/>
              <a:t>CE</a:t>
            </a:r>
            <a:r>
              <a:rPr lang="en-US" sz="8000" dirty="0" smtClean="0"/>
              <a:t>.</a:t>
            </a:r>
          </a:p>
          <a:p>
            <a:r>
              <a:rPr lang="en-US" sz="8000" dirty="0" smtClean="0"/>
              <a:t>Suspicion of the Jewish community in Antioch</a:t>
            </a:r>
            <a:r>
              <a:rPr lang="en-US" sz="8000" dirty="0" smtClean="0"/>
              <a:t>.</a:t>
            </a:r>
          </a:p>
          <a:p>
            <a:pPr>
              <a:buNone/>
            </a:pPr>
            <a:r>
              <a:rPr lang="en-US" sz="8000" dirty="0" smtClean="0"/>
              <a:t>	</a:t>
            </a:r>
            <a:r>
              <a:rPr lang="en-US" sz="8000" dirty="0" smtClean="0">
                <a:solidFill>
                  <a:srgbClr val="FFFF00"/>
                </a:solidFill>
              </a:rPr>
              <a:t>-</a:t>
            </a:r>
            <a:r>
              <a:rPr lang="en-US" sz="8000" dirty="0" smtClean="0">
                <a:solidFill>
                  <a:srgbClr val="FFFF00"/>
                </a:solidFill>
              </a:rPr>
              <a:t> criticism of Christians for following Jewish rites (</a:t>
            </a:r>
            <a:r>
              <a:rPr lang="en-US" sz="8000" dirty="0" smtClean="0">
                <a:solidFill>
                  <a:srgbClr val="FFFF00"/>
                </a:solidFill>
              </a:rPr>
              <a:t>e</a:t>
            </a:r>
            <a:r>
              <a:rPr lang="en-US" sz="8000" dirty="0" smtClean="0">
                <a:solidFill>
                  <a:srgbClr val="FFFF00"/>
                </a:solidFill>
              </a:rPr>
              <a:t>.g. celebration of Passover)</a:t>
            </a:r>
            <a:r>
              <a:rPr lang="en-US" sz="8000" dirty="0" smtClean="0">
                <a:solidFill>
                  <a:srgbClr val="FFFF00"/>
                </a:solidFill>
              </a:rPr>
              <a:t>,</a:t>
            </a:r>
            <a:r>
              <a:rPr lang="en-US" sz="8000" dirty="0" smtClean="0">
                <a:solidFill>
                  <a:srgbClr val="FFFF00"/>
                </a:solidFill>
              </a:rPr>
              <a:t> when Jews did not follow Christian rites.</a:t>
            </a:r>
            <a:endParaRPr lang="en-US" sz="8000" dirty="0" smtClean="0">
              <a:solidFill>
                <a:srgbClr val="FFFF00"/>
              </a:solidFill>
            </a:endParaRPr>
          </a:p>
          <a:p>
            <a:pPr>
              <a:buNone/>
            </a:pPr>
            <a:r>
              <a:rPr lang="en-US" sz="8000" dirty="0" smtClean="0">
                <a:solidFill>
                  <a:srgbClr val="FFFF00"/>
                </a:solidFill>
              </a:rPr>
              <a:t>	-</a:t>
            </a:r>
            <a:r>
              <a:rPr lang="en-US" sz="8000" dirty="0" smtClean="0">
                <a:solidFill>
                  <a:srgbClr val="FFFF00"/>
                </a:solidFill>
              </a:rPr>
              <a:t> synagogues were not places in which to swear an oath but the home of idolatry and of the devil</a:t>
            </a:r>
          </a:p>
          <a:p>
            <a:r>
              <a:rPr lang="en-US" sz="8000" dirty="0" smtClean="0"/>
              <a:t>Chrysostom’s use of rhetoric; use of negative language against the Jews.</a:t>
            </a:r>
          </a:p>
          <a:p>
            <a:r>
              <a:rPr lang="en-US" sz="8000" dirty="0" smtClean="0"/>
              <a:t>He states: their homes are the dwelling-places of thieves and murderers, and they live like pigs in indulgence and drunkenness’ (</a:t>
            </a:r>
            <a:r>
              <a:rPr lang="en-US" sz="8000" dirty="0" smtClean="0"/>
              <a:t>I.4.1).</a:t>
            </a:r>
            <a:endParaRPr lang="en-US" sz="8000" dirty="0" smtClean="0"/>
          </a:p>
          <a:p>
            <a:r>
              <a:rPr lang="en-US" sz="8000" dirty="0" smtClean="0"/>
              <a:t>Like </a:t>
            </a:r>
            <a:r>
              <a:rPr lang="en-US" sz="8000" dirty="0" err="1" smtClean="0"/>
              <a:t>Melito</a:t>
            </a:r>
            <a:r>
              <a:rPr lang="en-US" sz="8000" dirty="0" smtClean="0"/>
              <a:t>, </a:t>
            </a:r>
            <a:r>
              <a:rPr lang="en-US" sz="8000" dirty="0" smtClean="0"/>
              <a:t>Chrysostom uses the term ‘deicide’ </a:t>
            </a:r>
            <a:r>
              <a:rPr lang="en-US" sz="8000" dirty="0" smtClean="0"/>
              <a:t>(</a:t>
            </a:r>
            <a:r>
              <a:rPr lang="en-US" sz="8000" i="1" dirty="0" err="1" smtClean="0"/>
              <a:t>theoktonia</a:t>
            </a:r>
            <a:r>
              <a:rPr lang="en-US" sz="8000" dirty="0" smtClean="0"/>
              <a:t>)</a:t>
            </a:r>
            <a:r>
              <a:rPr lang="en-US" sz="8000" dirty="0" smtClean="0"/>
              <a:t> to describe the role played by the Jews in the death of Christ.</a:t>
            </a:r>
          </a:p>
          <a:p>
            <a:pPr>
              <a:buNone/>
            </a:pPr>
            <a:r>
              <a:rPr lang="en-US" dirty="0" smtClean="0"/>
              <a:t> </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Chrysostom and the Jews</a:t>
            </a:r>
            <a:endParaRPr lang="en-US" dirty="0"/>
          </a:p>
        </p:txBody>
      </p:sp>
      <p:sp>
        <p:nvSpPr>
          <p:cNvPr id="3" name="Content Placeholder 2"/>
          <p:cNvSpPr>
            <a:spLocks noGrp="1"/>
          </p:cNvSpPr>
          <p:nvPr>
            <p:ph idx="1"/>
          </p:nvPr>
        </p:nvSpPr>
        <p:spPr/>
        <p:txBody>
          <a:bodyPr>
            <a:normAutofit fontScale="85000" lnSpcReduction="20000"/>
          </a:bodyPr>
          <a:lstStyle/>
          <a:p>
            <a:pPr>
              <a:buNone/>
            </a:pPr>
            <a:r>
              <a:rPr lang="en-US" dirty="0" smtClean="0"/>
              <a:t>	</a:t>
            </a:r>
            <a:r>
              <a:rPr lang="en-US" dirty="0" smtClean="0">
                <a:solidFill>
                  <a:srgbClr val="FFFF00"/>
                </a:solidFill>
              </a:rPr>
              <a:t>This is what God did: he gave Jews the right to offer sacrifices, but they were only allowed to do so in Jerusalem and nowhere </a:t>
            </a:r>
            <a:r>
              <a:rPr lang="en-US" dirty="0" smtClean="0">
                <a:solidFill>
                  <a:srgbClr val="FFFF00"/>
                </a:solidFill>
              </a:rPr>
              <a:t>e</a:t>
            </a:r>
            <a:r>
              <a:rPr lang="en-US" dirty="0" smtClean="0">
                <a:solidFill>
                  <a:srgbClr val="FFFF00"/>
                </a:solidFill>
              </a:rPr>
              <a:t>lse in the world. After they offered sacrifices for a short time, God destroyed their city. Why?</a:t>
            </a:r>
            <a:r>
              <a:rPr lang="en-US" dirty="0" smtClean="0">
                <a:solidFill>
                  <a:srgbClr val="FFFF00"/>
                </a:solidFill>
              </a:rPr>
              <a:t>..</a:t>
            </a:r>
            <a:r>
              <a:rPr lang="en-US" dirty="0" smtClean="0">
                <a:solidFill>
                  <a:srgbClr val="FFFF00"/>
                </a:solidFill>
              </a:rPr>
              <a:t>.By destroying the city, God led the Jews away from the custo</a:t>
            </a:r>
            <a:r>
              <a:rPr lang="en-US" dirty="0" smtClean="0">
                <a:solidFill>
                  <a:srgbClr val="FFFF00"/>
                </a:solidFill>
              </a:rPr>
              <a:t>m of offering sacrifices, despite their reluctance…. Although the whole world was open to the Jews, they are not allowed to offer sacrifices there. They are prohibited from going to Jerusalem even though this is the only place where they are allowed to sacrifice </a:t>
            </a:r>
            <a:r>
              <a:rPr lang="en-US" dirty="0" smtClean="0">
                <a:solidFill>
                  <a:srgbClr val="FFFF00"/>
                </a:solidFill>
              </a:rPr>
              <a:t>… By destroying the city, God destroyed their way of life’ </a:t>
            </a:r>
            <a:r>
              <a:rPr lang="en-US" dirty="0" smtClean="0">
                <a:solidFill>
                  <a:srgbClr val="FFFF00"/>
                </a:solidFill>
              </a:rPr>
              <a:t>(IV.6.7-9).</a:t>
            </a:r>
            <a:endParaRPr lang="en-US" dirty="0">
              <a:solidFill>
                <a:srgbClr val="FFFF00"/>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Reasons fo</a:t>
            </a:r>
            <a:r>
              <a:rPr lang="en-US" dirty="0" smtClean="0"/>
              <a:t>r the Attitude </a:t>
            </a:r>
            <a:br>
              <a:rPr lang="en-US" dirty="0" smtClean="0"/>
            </a:br>
            <a:r>
              <a:rPr lang="en-US" dirty="0" smtClean="0"/>
              <a:t>of </a:t>
            </a:r>
            <a:r>
              <a:rPr lang="en-US" dirty="0" smtClean="0"/>
              <a:t>Chrysostom</a:t>
            </a:r>
            <a:endParaRPr lang="en-US" dirty="0"/>
          </a:p>
        </p:txBody>
      </p:sp>
      <p:sp>
        <p:nvSpPr>
          <p:cNvPr id="3" name="Content Placeholder 2"/>
          <p:cNvSpPr>
            <a:spLocks noGrp="1"/>
          </p:cNvSpPr>
          <p:nvPr>
            <p:ph idx="1"/>
          </p:nvPr>
        </p:nvSpPr>
        <p:spPr/>
        <p:txBody>
          <a:bodyPr>
            <a:normAutofit fontScale="85000" lnSpcReduction="20000"/>
          </a:bodyPr>
          <a:lstStyle/>
          <a:p>
            <a:endParaRPr lang="en-US" dirty="0" smtClean="0"/>
          </a:p>
          <a:p>
            <a:r>
              <a:rPr lang="en-US" dirty="0" smtClean="0"/>
              <a:t>His intention was to encourage Christians to return to the Church, not to persecute the Jews.</a:t>
            </a:r>
          </a:p>
          <a:p>
            <a:r>
              <a:rPr lang="en-US" dirty="0" smtClean="0"/>
              <a:t>Denigration of Judaism in order to protect Christianity.</a:t>
            </a:r>
          </a:p>
          <a:p>
            <a:r>
              <a:rPr lang="en-US" dirty="0" smtClean="0"/>
              <a:t>Emperor Julian (</a:t>
            </a:r>
            <a:r>
              <a:rPr lang="en-US" dirty="0" smtClean="0"/>
              <a:t>361-363</a:t>
            </a:r>
            <a:r>
              <a:rPr lang="en-US" dirty="0" smtClean="0"/>
              <a:t> </a:t>
            </a:r>
            <a:r>
              <a:rPr lang="en-US" dirty="0" smtClean="0"/>
              <a:t>CE</a:t>
            </a:r>
            <a:r>
              <a:rPr lang="en-US" dirty="0" smtClean="0"/>
              <a:t>) sought to rebuild the Temple in Jerusalem.</a:t>
            </a:r>
          </a:p>
          <a:p>
            <a:r>
              <a:rPr lang="en-US" dirty="0" smtClean="0"/>
              <a:t>Some Christians adhered to Judaism (synagogue attendance, keeping the festivals).</a:t>
            </a:r>
          </a:p>
          <a:p>
            <a:r>
              <a:rPr lang="en-US" i="1" dirty="0" err="1" smtClean="0"/>
              <a:t>Logoi</a:t>
            </a:r>
            <a:r>
              <a:rPr lang="en-US" i="1" dirty="0" smtClean="0"/>
              <a:t> </a:t>
            </a:r>
            <a:r>
              <a:rPr lang="en-US" i="1" dirty="0" err="1" smtClean="0"/>
              <a:t>kata</a:t>
            </a:r>
            <a:r>
              <a:rPr lang="en-US" i="1" dirty="0" smtClean="0"/>
              <a:t> </a:t>
            </a:r>
            <a:r>
              <a:rPr lang="en-US" i="1" dirty="0" err="1" smtClean="0"/>
              <a:t>Ioudaiôn</a:t>
            </a:r>
            <a:r>
              <a:rPr lang="en-US" i="1" dirty="0" smtClean="0"/>
              <a:t> </a:t>
            </a:r>
            <a:r>
              <a:rPr lang="en-US" dirty="0" smtClean="0"/>
              <a:t> - </a:t>
            </a:r>
            <a:r>
              <a:rPr lang="en-US" dirty="0" smtClean="0"/>
              <a:t>‘Sermon against </a:t>
            </a:r>
            <a:r>
              <a:rPr lang="en-US" dirty="0" smtClean="0"/>
              <a:t>the </a:t>
            </a:r>
            <a:r>
              <a:rPr lang="en-US" smtClean="0"/>
              <a:t>Judaizers</a:t>
            </a:r>
            <a:r>
              <a:rPr lang="en-US" b="1" dirty="0" smtClean="0"/>
              <a:t>’</a:t>
            </a:r>
            <a:r>
              <a:rPr lang="en-US" b="1" dirty="0" smtClean="0"/>
              <a:t>.</a:t>
            </a:r>
            <a:endParaRPr lang="en-US" b="1" dirty="0" smtClean="0">
              <a:solidFill>
                <a:srgbClr val="FFFF00"/>
              </a:solidFill>
            </a:endParaRPr>
          </a:p>
          <a:p>
            <a:pPr>
              <a:buNone/>
            </a:pPr>
            <a:endParaRPr lang="en-US" dirty="0" smtClean="0">
              <a:solidFill>
                <a:srgbClr val="FFFF00"/>
              </a:solidFill>
            </a:endParaRPr>
          </a:p>
          <a:p>
            <a:pPr>
              <a:buNone/>
            </a:pPr>
            <a:r>
              <a:rPr lang="en-US" dirty="0" smtClean="0">
                <a:solidFill>
                  <a:srgbClr val="FFFF00"/>
                </a:solidFill>
              </a:rPr>
              <a:t>	</a:t>
            </a:r>
          </a:p>
          <a:p>
            <a:endParaRPr lang="en-US" dirty="0" smtClean="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405</TotalTime>
  <Words>2257</Words>
  <Application>Microsoft Macintosh PowerPoint</Application>
  <PresentationFormat>On-screen Show (4:3)</PresentationFormat>
  <Paragraphs>145</Paragraphs>
  <Slides>24</Slides>
  <Notes>1</Notes>
  <HiddenSlides>0</HiddenSlides>
  <MMClips>0</MMClips>
  <ScaleCrop>false</ScaleCrop>
  <HeadingPairs>
    <vt:vector size="4" baseType="variant">
      <vt:variant>
        <vt:lpstr>Design Template</vt:lpstr>
      </vt:variant>
      <vt:variant>
        <vt:i4>1</vt:i4>
      </vt:variant>
      <vt:variant>
        <vt:lpstr>Slide Titles</vt:lpstr>
      </vt:variant>
      <vt:variant>
        <vt:i4>24</vt:i4>
      </vt:variant>
    </vt:vector>
  </HeadingPairs>
  <TitlesOfParts>
    <vt:vector size="25" baseType="lpstr">
      <vt:lpstr>Office Theme</vt:lpstr>
      <vt:lpstr>Jews and Christians  in Conflict and Dialogue</vt:lpstr>
      <vt:lpstr>Who are the Church Fathers?</vt:lpstr>
      <vt:lpstr>The Church Fathers and the Jews</vt:lpstr>
      <vt:lpstr>The Church Fathers and the Jews</vt:lpstr>
      <vt:lpstr>Rhetoric and Reality</vt:lpstr>
      <vt:lpstr>Jews and the Roman Empire</vt:lpstr>
      <vt:lpstr>Christianity and the Roman Empire</vt:lpstr>
      <vt:lpstr>‘Persecution’ of the Jews </vt:lpstr>
      <vt:lpstr>The Contribution  of Gregory the Great (540-604)</vt:lpstr>
      <vt:lpstr>Interpretation of the Bible</vt:lpstr>
      <vt:lpstr>Justin Martyr (100-165 CE)</vt:lpstr>
      <vt:lpstr>Justin: Christians and the Scriptures</vt:lpstr>
      <vt:lpstr>Justin’s Interpretation</vt:lpstr>
      <vt:lpstr>Melito of Sardis (140-185 CE)</vt:lpstr>
      <vt:lpstr>Peri Pascha</vt:lpstr>
      <vt:lpstr>Peri Pascha</vt:lpstr>
      <vt:lpstr>The Old Israel and the Gospel</vt:lpstr>
      <vt:lpstr>Peri Pascha: The Jews and Deicide</vt:lpstr>
      <vt:lpstr>Melito, the Jews and Deicide</vt:lpstr>
      <vt:lpstr>Antioch and John Chrysostom  (347-407 CE)</vt:lpstr>
      <vt:lpstr>John Chrysostom</vt:lpstr>
      <vt:lpstr>John Chrysostom</vt:lpstr>
      <vt:lpstr>John Chrysostom and the Jews</vt:lpstr>
      <vt:lpstr>Reasons for the Attitude  of Chrysostom</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Rhwng Dadl a Deialog</dc:title>
  <dc:creator>Catrin Williams</dc:creator>
  <cp:lastModifiedBy>Catrin Williams</cp:lastModifiedBy>
  <cp:revision>77</cp:revision>
  <dcterms:created xsi:type="dcterms:W3CDTF">2015-02-06T21:17:33Z</dcterms:created>
  <dcterms:modified xsi:type="dcterms:W3CDTF">2015-02-06T22:58:15Z</dcterms:modified>
</cp:coreProperties>
</file>