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4"/>
  </p:sldMasterIdLst>
  <p:notesMasterIdLst>
    <p:notesMasterId r:id="rId33"/>
  </p:notesMasterIdLst>
  <p:sldIdLst>
    <p:sldId id="256" r:id="rId5"/>
    <p:sldId id="267" r:id="rId6"/>
    <p:sldId id="303" r:id="rId7"/>
    <p:sldId id="482" r:id="rId8"/>
    <p:sldId id="306" r:id="rId9"/>
    <p:sldId id="481" r:id="rId10"/>
    <p:sldId id="484" r:id="rId11"/>
    <p:sldId id="293" r:id="rId12"/>
    <p:sldId id="273" r:id="rId13"/>
    <p:sldId id="443" r:id="rId14"/>
    <p:sldId id="268" r:id="rId15"/>
    <p:sldId id="483" r:id="rId16"/>
    <p:sldId id="485" r:id="rId17"/>
    <p:sldId id="332" r:id="rId18"/>
    <p:sldId id="294" r:id="rId19"/>
    <p:sldId id="295" r:id="rId20"/>
    <p:sldId id="480" r:id="rId21"/>
    <p:sldId id="486" r:id="rId22"/>
    <p:sldId id="487" r:id="rId23"/>
    <p:sldId id="488" r:id="rId24"/>
    <p:sldId id="489" r:id="rId25"/>
    <p:sldId id="440" r:id="rId26"/>
    <p:sldId id="296" r:id="rId27"/>
    <p:sldId id="283" r:id="rId28"/>
    <p:sldId id="418" r:id="rId29"/>
    <p:sldId id="280" r:id="rId30"/>
    <p:sldId id="278" r:id="rId31"/>
    <p:sldId id="305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DE17C0-093F-4B86-9C37-CF35F943E316}" v="29" dt="2026-03-02T14:19:50.6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87" d="100"/>
          <a:sy n="87" d="100"/>
        </p:scale>
        <p:origin x="66" y="2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6D7DB7-0874-4782-9762-ABC6274C44D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0F11B60-763D-4CAF-A110-BE7215F3A308}">
      <dgm:prSet/>
      <dgm:spPr/>
      <dgm:t>
        <a:bodyPr/>
        <a:lstStyle/>
        <a:p>
          <a:r>
            <a:rPr lang="en-GB" dirty="0"/>
            <a:t>WEEK 6:</a:t>
          </a:r>
          <a:endParaRPr lang="en-US" dirty="0"/>
        </a:p>
      </dgm:t>
    </dgm:pt>
    <dgm:pt modelId="{B25AA8B1-889D-4264-9B95-640F25E4C33D}" type="parTrans" cxnId="{26DA0DC7-1AAA-4A50-B8A7-7260EF8465A6}">
      <dgm:prSet/>
      <dgm:spPr/>
      <dgm:t>
        <a:bodyPr/>
        <a:lstStyle/>
        <a:p>
          <a:endParaRPr lang="en-US"/>
        </a:p>
      </dgm:t>
    </dgm:pt>
    <dgm:pt modelId="{7443EB55-A0EC-46CE-9AB9-B76BB9F589D7}" type="sibTrans" cxnId="{26DA0DC7-1AAA-4A50-B8A7-7260EF8465A6}">
      <dgm:prSet/>
      <dgm:spPr/>
      <dgm:t>
        <a:bodyPr/>
        <a:lstStyle/>
        <a:p>
          <a:endParaRPr lang="en-US"/>
        </a:p>
      </dgm:t>
    </dgm:pt>
    <dgm:pt modelId="{1F0C93A6-C744-4F43-ACD3-3D6E40468CD5}">
      <dgm:prSet/>
      <dgm:spPr/>
      <dgm:t>
        <a:bodyPr/>
        <a:lstStyle/>
        <a:p>
          <a:r>
            <a:rPr lang="en-GB" dirty="0"/>
            <a:t>Topic: Empathic Responding</a:t>
          </a:r>
        </a:p>
      </dgm:t>
    </dgm:pt>
    <dgm:pt modelId="{E90A635C-1B7E-4B9D-A2F3-12EA0F5C5B53}" type="parTrans" cxnId="{E6CF4C04-C95E-49DF-AC8C-523E9DB854F0}">
      <dgm:prSet/>
      <dgm:spPr/>
      <dgm:t>
        <a:bodyPr/>
        <a:lstStyle/>
        <a:p>
          <a:endParaRPr lang="en-US"/>
        </a:p>
      </dgm:t>
    </dgm:pt>
    <dgm:pt modelId="{FB2F11F1-1E4E-4CBF-8560-B94E98DF9A4A}" type="sibTrans" cxnId="{E6CF4C04-C95E-49DF-AC8C-523E9DB854F0}">
      <dgm:prSet/>
      <dgm:spPr/>
      <dgm:t>
        <a:bodyPr/>
        <a:lstStyle/>
        <a:p>
          <a:endParaRPr lang="en-US"/>
        </a:p>
      </dgm:t>
    </dgm:pt>
    <dgm:pt modelId="{1D033907-00F7-421E-A290-A06226870BA9}" type="pres">
      <dgm:prSet presAssocID="{E96D7DB7-0874-4782-9762-ABC6274C44D7}" presName="linear" presStyleCnt="0">
        <dgm:presLayoutVars>
          <dgm:animLvl val="lvl"/>
          <dgm:resizeHandles val="exact"/>
        </dgm:presLayoutVars>
      </dgm:prSet>
      <dgm:spPr/>
    </dgm:pt>
    <dgm:pt modelId="{749D7121-E7AD-4CAB-9AA5-C9267E5F0428}" type="pres">
      <dgm:prSet presAssocID="{10F11B60-763D-4CAF-A110-BE7215F3A30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F483A90-C054-40A6-88F2-732B2E11561D}" type="pres">
      <dgm:prSet presAssocID="{7443EB55-A0EC-46CE-9AB9-B76BB9F589D7}" presName="spacer" presStyleCnt="0"/>
      <dgm:spPr/>
    </dgm:pt>
    <dgm:pt modelId="{13EDDD93-924F-42CB-9477-8C6CAB53A827}" type="pres">
      <dgm:prSet presAssocID="{1F0C93A6-C744-4F43-ACD3-3D6E40468CD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6CF4C04-C95E-49DF-AC8C-523E9DB854F0}" srcId="{E96D7DB7-0874-4782-9762-ABC6274C44D7}" destId="{1F0C93A6-C744-4F43-ACD3-3D6E40468CD5}" srcOrd="1" destOrd="0" parTransId="{E90A635C-1B7E-4B9D-A2F3-12EA0F5C5B53}" sibTransId="{FB2F11F1-1E4E-4CBF-8560-B94E98DF9A4A}"/>
    <dgm:cxn modelId="{55DE1A38-0FF7-434A-96AE-960E27A856AA}" type="presOf" srcId="{1F0C93A6-C744-4F43-ACD3-3D6E40468CD5}" destId="{13EDDD93-924F-42CB-9477-8C6CAB53A827}" srcOrd="0" destOrd="0" presId="urn:microsoft.com/office/officeart/2005/8/layout/vList2"/>
    <dgm:cxn modelId="{548BFF3C-E84A-486C-AA07-82591A28535E}" type="presOf" srcId="{E96D7DB7-0874-4782-9762-ABC6274C44D7}" destId="{1D033907-00F7-421E-A290-A06226870BA9}" srcOrd="0" destOrd="0" presId="urn:microsoft.com/office/officeart/2005/8/layout/vList2"/>
    <dgm:cxn modelId="{D287259D-158F-426C-8926-80421987383E}" type="presOf" srcId="{10F11B60-763D-4CAF-A110-BE7215F3A308}" destId="{749D7121-E7AD-4CAB-9AA5-C9267E5F0428}" srcOrd="0" destOrd="0" presId="urn:microsoft.com/office/officeart/2005/8/layout/vList2"/>
    <dgm:cxn modelId="{26DA0DC7-1AAA-4A50-B8A7-7260EF8465A6}" srcId="{E96D7DB7-0874-4782-9762-ABC6274C44D7}" destId="{10F11B60-763D-4CAF-A110-BE7215F3A308}" srcOrd="0" destOrd="0" parTransId="{B25AA8B1-889D-4264-9B95-640F25E4C33D}" sibTransId="{7443EB55-A0EC-46CE-9AB9-B76BB9F589D7}"/>
    <dgm:cxn modelId="{86CCAF35-967A-4652-A8B7-04BC47AF096D}" type="presParOf" srcId="{1D033907-00F7-421E-A290-A06226870BA9}" destId="{749D7121-E7AD-4CAB-9AA5-C9267E5F0428}" srcOrd="0" destOrd="0" presId="urn:microsoft.com/office/officeart/2005/8/layout/vList2"/>
    <dgm:cxn modelId="{48CEA384-87A0-4845-8EF6-742A0A3D4CC3}" type="presParOf" srcId="{1D033907-00F7-421E-A290-A06226870BA9}" destId="{3F483A90-C054-40A6-88F2-732B2E11561D}" srcOrd="1" destOrd="0" presId="urn:microsoft.com/office/officeart/2005/8/layout/vList2"/>
    <dgm:cxn modelId="{A509990E-6634-4373-8A4A-AC6CB4874217}" type="presParOf" srcId="{1D033907-00F7-421E-A290-A06226870BA9}" destId="{13EDDD93-924F-42CB-9477-8C6CAB53A82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D7121-E7AD-4CAB-9AA5-C9267E5F0428}">
      <dsp:nvSpPr>
        <dsp:cNvPr id="0" name=""/>
        <dsp:cNvSpPr/>
      </dsp:nvSpPr>
      <dsp:spPr>
        <a:xfrm>
          <a:off x="0" y="35752"/>
          <a:ext cx="4754880" cy="190680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WEEK 6:</a:t>
          </a:r>
          <a:endParaRPr lang="en-US" sz="4800" kern="1200" dirty="0"/>
        </a:p>
      </dsp:txBody>
      <dsp:txXfrm>
        <a:off x="93083" y="128835"/>
        <a:ext cx="4568714" cy="1720641"/>
      </dsp:txXfrm>
    </dsp:sp>
    <dsp:sp modelId="{13EDDD93-924F-42CB-9477-8C6CAB53A827}">
      <dsp:nvSpPr>
        <dsp:cNvPr id="0" name=""/>
        <dsp:cNvSpPr/>
      </dsp:nvSpPr>
      <dsp:spPr>
        <a:xfrm>
          <a:off x="0" y="2080800"/>
          <a:ext cx="4754880" cy="190680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Topic: Empathic Responding</a:t>
          </a:r>
        </a:p>
      </dsp:txBody>
      <dsp:txXfrm>
        <a:off x="93083" y="2173883"/>
        <a:ext cx="4568714" cy="17206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C82E2-3434-4F8F-B24D-E09295921497}" type="datetimeFigureOut">
              <a:rPr lang="en-US" smtClean="0"/>
              <a:t>3/2/2026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3C6C-82EA-4D9D-AA8A-69C85F2E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3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25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186710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293C6C-82EA-4D9D-AA8A-69C85F2EE2B5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508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39117B-1405-4997-81DF-D47685487591}" type="datetime1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87957-4685-4AAA-AC15-17027EB8CE3B}" type="datetime1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02546-CD2F-49E1-B1D0-A834B66B5E2F}" type="datetime1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815D2-491A-4C11-867A-1AADC7361863}" type="datetime1">
              <a:rPr lang="en-US" smtClean="0"/>
              <a:t>3/2/2026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CC7DB-A260-4317-B84F-54DF88D675D3}" type="datetime1">
              <a:rPr lang="en-US" smtClean="0"/>
              <a:t>3/2/2026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32A5-C0DB-45B3-9A28-AA7E7B5E7621}" type="datetime1">
              <a:rPr lang="en-US" smtClean="0"/>
              <a:t>3/2/2026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6FDAC-91B9-467F-9D59-FECADBF43D47}" type="datetime1">
              <a:rPr lang="en-US" smtClean="0"/>
              <a:t>3/2/2026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332A-5D1A-4A68-8DC3-3FC24CFC5B34}" type="datetime1">
              <a:rPr lang="en-US" smtClean="0"/>
              <a:t>3/2/2026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A8BF-B3DA-48FF-989E-13589D6975D0}" type="datetime1">
              <a:rPr lang="en-US" smtClean="0"/>
              <a:t>3/2/2026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AD327-AB58-4897-AF71-6D19B63EA53A}" type="datetime1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879-CB5E-4D5D-8720-D92DA7AE545E}" type="datetime1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w/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0668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5662" y="339644"/>
            <a:ext cx="5014993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0856" y="339644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8C2B99-ED08-1F48-BE5D-40E40D09C7B7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62734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and Conten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9CBB070-458D-4610-B80D-90D1A946D183}" type="datetime1">
              <a:rPr lang="en-GB" noProof="0" smtClean="0"/>
              <a:t>02/03/2026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93359" y="1"/>
            <a:ext cx="519864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1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B907ACF-A34F-FE4A-8511-B7FE12F69496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06545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3B4EE1E-2631-4416-BD05-4FE45075E299}" type="datetime1">
              <a:rPr lang="en-US" smtClean="0"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mailto:andrea.williams@uwtsd.ac.uk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acp.co.uk/ethical_framework/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455C987-ED28-46CA-ACFD-871FF101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09530D1-E1B7-4679-A6ED-D82EB77AA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CB8372A-11C5-4BD2-B5FD-71DDEFADE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B9BDB7-2134-468E-9725-B904F4E36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450079"/>
            <a:ext cx="9966960" cy="1008889"/>
          </a:xfrm>
        </p:spPr>
        <p:txBody>
          <a:bodyPr>
            <a:normAutofit fontScale="90000"/>
          </a:bodyPr>
          <a:lstStyle/>
          <a:p>
            <a:r>
              <a:rPr lang="en-US" sz="4000">
                <a:solidFill>
                  <a:schemeClr val="accent1"/>
                </a:solidFill>
              </a:rPr>
              <a:t>ECPS4015: Introduction to Counselling Skills</a:t>
            </a:r>
            <a:br>
              <a:rPr lang="en-US" sz="4000">
                <a:solidFill>
                  <a:schemeClr val="accent1"/>
                </a:solidFill>
              </a:rPr>
            </a:br>
            <a:r>
              <a:rPr lang="en-US" sz="2200">
                <a:solidFill>
                  <a:schemeClr val="accent1"/>
                </a:solidFill>
              </a:rPr>
              <a:t>Module Lead: Andrea Williams</a:t>
            </a:r>
          </a:p>
        </p:txBody>
      </p:sp>
      <p:pic>
        <p:nvPicPr>
          <p:cNvPr id="5" name="Picture 4" descr="A close up of a green field">
            <a:extLst>
              <a:ext uri="{FF2B5EF4-FFF2-40B4-BE49-F238E27FC236}">
                <a16:creationId xmlns:a16="http://schemas.microsoft.com/office/drawing/2014/main" id="{4E312030-0DC2-4F76-9D84-36063902EC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867" r="1" b="29770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Welcome to the ECPS4015 Introduction to Counselling Skills Module - 2026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" indent="0">
              <a:buNone/>
            </a:pPr>
            <a:endParaRPr lang="en-GB" sz="2800" b="1"/>
          </a:p>
          <a:p>
            <a:pPr marL="45720" indent="0">
              <a:buNone/>
            </a:pPr>
            <a:r>
              <a:rPr lang="en-GB" sz="2800" b="1"/>
              <a:t>Module Leader: Andrea Williams</a:t>
            </a:r>
          </a:p>
          <a:p>
            <a:pPr marL="45720" indent="0">
              <a:buNone/>
            </a:pPr>
            <a:r>
              <a:rPr lang="en-GB" sz="2800"/>
              <a:t>Email: </a:t>
            </a:r>
            <a:r>
              <a:rPr lang="en-GB" sz="2800">
                <a:hlinkClick r:id="rId2"/>
              </a:rPr>
              <a:t>andrea.williams@uwtsd.ac.uk</a:t>
            </a:r>
            <a:endParaRPr lang="en-GB" sz="2800"/>
          </a:p>
          <a:p>
            <a:pPr marL="45720" indent="0">
              <a:buNone/>
            </a:pPr>
            <a:r>
              <a:rPr lang="en-GB" sz="2800"/>
              <a:t>Office Hours: Please email for an appointment</a:t>
            </a:r>
          </a:p>
          <a:p>
            <a:pPr marL="45720" indent="0">
              <a:buNone/>
            </a:pPr>
            <a:endParaRPr lang="en-GB"/>
          </a:p>
          <a:p>
            <a:pPr marL="45720" indent="0">
              <a:buNone/>
            </a:pPr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254" y="2533996"/>
            <a:ext cx="4754563" cy="2971601"/>
          </a:xfrm>
        </p:spPr>
      </p:pic>
    </p:spTree>
    <p:extLst>
      <p:ext uri="{BB962C8B-B14F-4D97-AF65-F5344CB8AC3E}">
        <p14:creationId xmlns:p14="http://schemas.microsoft.com/office/powerpoint/2010/main" val="3441176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E8DBDA3-652C-4F87-B53B-7F73AC8F4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187232-3845-418F-A17C-C138F01D9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55058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908C80-63F4-D1D6-88D6-3F847034A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09" y="873457"/>
            <a:ext cx="3273042" cy="522254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Session Aims:</a:t>
            </a:r>
            <a:br>
              <a:rPr lang="en-GB" sz="2800" dirty="0">
                <a:solidFill>
                  <a:srgbClr val="FFFFFF"/>
                </a:solidFill>
              </a:rPr>
            </a:br>
            <a:r>
              <a:rPr lang="en-GB" sz="2800" dirty="0">
                <a:solidFill>
                  <a:srgbClr val="FFFFFF"/>
                </a:solidFill>
              </a:rPr>
              <a:t>Week 5:  Active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41CA5-AE01-53F6-AC51-EA3F2748B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5081" y="873457"/>
            <a:ext cx="6020790" cy="5222543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Reflect previous session</a:t>
            </a:r>
          </a:p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Contracting</a:t>
            </a:r>
          </a:p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Creating a safe space</a:t>
            </a:r>
          </a:p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Active Listening</a:t>
            </a:r>
          </a:p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Responding Skills</a:t>
            </a:r>
          </a:p>
          <a:p>
            <a:endParaRPr lang="en-GB" sz="17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046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996C9F2-042D-14D9-2927-BD3A50E8C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Counselling Skills: Triads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B3784CA-E96D-CEA7-1265-BD22A8839D5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A counselling skill triad is a common training method where three participants rotate through the roles of counsellor, client, and observer to practice skills and receive peer feedback.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Lasting 20–30 minutes, it allows students to safely practice therapeutic techniques, such as non-verbal communication, empathy, and active listening.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Process: Often used in counsellor training programs, the triad enables students to experience the session from different perspectives.</a:t>
            </a:r>
          </a:p>
          <a:p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F7A18-1DDA-0F3F-E412-942072E5410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Roles: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The Counsellor practices skills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The Client shares a real or role-played issue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Observer provides constructive feedback.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Benefits: It builds confidence, helps students develop their professional identity, and provides a supportive environment for learning.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Focus: It emphasizes skill acquisition and allows for immediate, structured reflection on the interaction. </a:t>
            </a:r>
          </a:p>
        </p:txBody>
      </p:sp>
    </p:spTree>
    <p:extLst>
      <p:ext uri="{BB962C8B-B14F-4D97-AF65-F5344CB8AC3E}">
        <p14:creationId xmlns:p14="http://schemas.microsoft.com/office/powerpoint/2010/main" val="22327086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1586" y="620688"/>
            <a:ext cx="7125113" cy="1800200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Contracting: Informed Consent </a:t>
            </a:r>
            <a:b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b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Californian FB" pitchFamily="18" charset="0"/>
              </a:rPr>
            </a:br>
            <a:endParaRPr lang="en-GB" sz="3600" dirty="0">
              <a:solidFill>
                <a:schemeClr val="accent1">
                  <a:lumMod val="75000"/>
                </a:schemeClr>
              </a:solidFill>
              <a:latin typeface="Californian FB" pitchFamily="18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2C26DA-B4E0-BA26-278F-0B7D36A403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Client autonomy: Is someone’s agreement to an intervention after having understood:</a:t>
            </a:r>
          </a:p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The procedures or methods to be used</a:t>
            </a:r>
          </a:p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Any risks and benefits</a:t>
            </a:r>
          </a:p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</a:rPr>
              <a:t>Being informed of relevant alternatives</a:t>
            </a:r>
          </a:p>
          <a:p>
            <a:endParaRPr lang="en-GB" sz="2800" b="1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sz="2400" b="1" dirty="0">
              <a:solidFill>
                <a:schemeClr val="tx2">
                  <a:lumMod val="75000"/>
                </a:schemeClr>
              </a:solidFill>
              <a:latin typeface="Californian FB" panose="0207040306080B0302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9225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104F5F-C726-B433-8CC4-12B640D55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070335"/>
            <a:ext cx="5199926" cy="14432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chemeClr val="accent1">
                    <a:lumMod val="75000"/>
                  </a:schemeClr>
                </a:solidFill>
              </a:rPr>
              <a:t>Group Exercise: Contracting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D88339-FA6E-0F25-CC8C-1151715143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2" y="2546430"/>
            <a:ext cx="5084178" cy="354957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Consider the responsibility of each role</a:t>
            </a: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Why is it important to contract?</a:t>
            </a: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What might a contract include when working in triads?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C36FC0A-C4D7-5B1A-D8C2-78A4BBBE920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44" r="15244" b="1"/>
          <a:stretch>
            <a:fillRect/>
          </a:stretch>
        </p:blipFill>
        <p:spPr bwMode="auto">
          <a:xfrm>
            <a:off x="6636743" y="1238487"/>
            <a:ext cx="4741120" cy="4493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97056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9CBD3C9-4E66-426D-948E-7CF477810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9271C28-7496-4447-8541-7B39F5E94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A1BC7F-04BA-679F-1534-E4CBE20FA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6704" y="609600"/>
            <a:ext cx="5364444" cy="135636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Skills Practice: In groups of 3 practice an example of contracting in your group</a:t>
            </a:r>
            <a:b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</a:br>
            <a:endParaRPr lang="en-US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6C58601-0812-C8A3-B53A-E5FC1E0F867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72064" y="1591821"/>
            <a:ext cx="4593715" cy="367237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1FE0D-909F-0431-F789-B04F269405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06703" y="2057400"/>
            <a:ext cx="5364444" cy="40386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Welcome – Introduction </a:t>
            </a:r>
          </a:p>
          <a:p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Time – 10 minutes </a:t>
            </a:r>
          </a:p>
          <a:p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Confidentiality - limits of confidentially</a:t>
            </a:r>
          </a:p>
          <a:p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Safeguarding </a:t>
            </a:r>
          </a:p>
          <a:p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Recognition of observers/ assessment/ storage of recordings</a:t>
            </a:r>
          </a:p>
          <a:p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 Ethical Framework BPS/BACP/</a:t>
            </a:r>
            <a:r>
              <a:rPr lang="en-US" sz="1700" dirty="0" err="1">
                <a:solidFill>
                  <a:schemeClr val="accent1">
                    <a:lumMod val="75000"/>
                  </a:schemeClr>
                </a:solidFill>
              </a:rPr>
              <a:t>NCPSStudent</a:t>
            </a:r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 Code of Conduct </a:t>
            </a:r>
          </a:p>
          <a:p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 If you need to stop at anytime, please let me know</a:t>
            </a:r>
          </a:p>
          <a:p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 Opening question: What would you like to talk about today.</a:t>
            </a:r>
          </a:p>
        </p:txBody>
      </p:sp>
    </p:spTree>
    <p:extLst>
      <p:ext uri="{BB962C8B-B14F-4D97-AF65-F5344CB8AC3E}">
        <p14:creationId xmlns:p14="http://schemas.microsoft.com/office/powerpoint/2010/main" val="2765894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998D094-42B2-42BA-AA14-E8FBE073A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465D64B-59F4-4BDC-B833-A17EF1E04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B61BF403-C858-4A9F-81D1-22D551BE0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D3A5B67-3501-4951-8D6C-C3805F657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323114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itle 5">
            <a:extLst>
              <a:ext uri="{FF2B5EF4-FFF2-40B4-BE49-F238E27FC236}">
                <a16:creationId xmlns:a16="http://schemas.microsoft.com/office/drawing/2014/main" id="{0A9AD570-E9D0-4960-8950-13B882D41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9980" y="3895344"/>
            <a:ext cx="9966960" cy="14904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6600" b="1" cap="all">
                <a:solidFill>
                  <a:srgbClr val="FFFFFF"/>
                </a:solidFill>
              </a:rPr>
              <a:t>Take a Break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5DF322-51FE-4FAD-B1EE-AF1C204CB8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824" b="-1"/>
          <a:stretch>
            <a:fillRect/>
          </a:stretch>
        </p:blipFill>
        <p:spPr>
          <a:xfrm>
            <a:off x="3766820" y="838090"/>
            <a:ext cx="4653280" cy="2796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394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0C4F1C3-3ADD-491F-8C66-57912A2421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2ABE273-A57A-4523-99C5-F4D7F4511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1A15CF5-392D-404A-8095-DD2085F2F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D0F74E7-7AA9-4171-BCD1-C325B7632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653842" y="2054826"/>
            <a:ext cx="0" cy="274320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loud Callout 3"/>
          <p:cNvSpPr/>
          <p:nvPr/>
        </p:nvSpPr>
        <p:spPr>
          <a:xfrm>
            <a:off x="5962997" y="743695"/>
            <a:ext cx="5879868" cy="537822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indent="-182880"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</a:pPr>
            <a:r>
              <a:rPr lang="en-US" sz="44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Active Listening:</a:t>
            </a:r>
          </a:p>
          <a:p>
            <a:pPr indent="-182880" algn="ctr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</a:pPr>
            <a:r>
              <a:rPr lang="en-US" sz="44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Consider some of the barriers to listening actively?</a:t>
            </a:r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F84E3E96-74D0-44A4-94AE-12FD96FE6E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336" y="1083212"/>
            <a:ext cx="5176910" cy="498248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6723581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FFE43-149D-4430-99BD-2F31D2D8B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1524001"/>
            <a:ext cx="3412067" cy="14350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Active Listening Skills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0CEB3-CA18-49AF-97D3-A17D9F64C5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3637961"/>
            <a:ext cx="3412067" cy="224637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US" sz="3200" b="1" i="1" kern="1200" cap="all" dirty="0">
                <a:solidFill>
                  <a:schemeClr val="accent1">
                    <a:alpha val="75000"/>
                  </a:schemeClr>
                </a:solidFill>
                <a:effectLst/>
                <a:latin typeface="+mn-lt"/>
                <a:ea typeface="+mn-ea"/>
                <a:cs typeface="+mn-cs"/>
              </a:rPr>
              <a:t>Active Listening Exercise:</a:t>
            </a:r>
          </a:p>
          <a:p>
            <a:pPr marL="0" indent="0">
              <a:buNone/>
            </a:pPr>
            <a:r>
              <a:rPr lang="en-US" sz="3200" b="1" i="1" kern="1200" cap="all" dirty="0">
                <a:solidFill>
                  <a:schemeClr val="accent1">
                    <a:alpha val="75000"/>
                  </a:schemeClr>
                </a:solidFill>
                <a:effectLst/>
                <a:latin typeface="+mn-lt"/>
                <a:ea typeface="+mn-ea"/>
                <a:cs typeface="+mn-cs"/>
              </a:rPr>
              <a:t>Drawing Picture Exercise</a:t>
            </a:r>
            <a:r>
              <a:rPr lang="en-US" sz="3200" b="1" kern="1200" cap="all" dirty="0">
                <a:solidFill>
                  <a:schemeClr val="accent1">
                    <a:alpha val="75000"/>
                  </a:schemeClr>
                </a:solidFill>
                <a:effectLst/>
                <a:latin typeface="+mn-lt"/>
                <a:ea typeface="+mn-ea"/>
                <a:cs typeface="+mn-cs"/>
              </a:rPr>
              <a:t>  (pairs)</a:t>
            </a:r>
            <a:endParaRPr lang="en-US" sz="1600" kern="1200" cap="all" dirty="0">
              <a:solidFill>
                <a:schemeClr val="accent1">
                  <a:alpha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7" name="Graphic 6" descr="Document">
            <a:extLst>
              <a:ext uri="{FF2B5EF4-FFF2-40B4-BE49-F238E27FC236}">
                <a16:creationId xmlns:a16="http://schemas.microsoft.com/office/drawing/2014/main" id="{19B8E94B-E6B6-46BE-9088-3CCF286CFA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48406" y="618067"/>
            <a:ext cx="5598157" cy="559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5097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Self Disclosure/ Self Identification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What might be the issues with self-disclosure within the therapeutic space?</a:t>
            </a:r>
          </a:p>
          <a:p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Working within a small group, see if you can come up with some thoughts about this.</a:t>
            </a:r>
          </a:p>
        </p:txBody>
      </p:sp>
    </p:spTree>
    <p:extLst>
      <p:ext uri="{BB962C8B-B14F-4D97-AF65-F5344CB8AC3E}">
        <p14:creationId xmlns:p14="http://schemas.microsoft.com/office/powerpoint/2010/main" val="686774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573E71-F983-3287-8668-EDF83A071B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DA052-CA4E-AAF8-9FF7-D540F66F1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Advice giving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3B463-F406-CE1A-9F2E-49995F666E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What might be the issues with advice giving in the therapeutic space?</a:t>
            </a:r>
          </a:p>
          <a:p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Working within a small group, see if you can come up with some thoughts about this.</a:t>
            </a:r>
          </a:p>
        </p:txBody>
      </p:sp>
    </p:spTree>
    <p:extLst>
      <p:ext uri="{BB962C8B-B14F-4D97-AF65-F5344CB8AC3E}">
        <p14:creationId xmlns:p14="http://schemas.microsoft.com/office/powerpoint/2010/main" val="28119334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469CD-77E1-C263-E6F0-DCE46E1BD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Physical Contact - Hugging</a:t>
            </a:r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D925D1D7-4F0D-EF8D-073D-316A7D59F4F0}"/>
              </a:ext>
            </a:extLst>
          </p:cNvPr>
          <p:cNvSpPr/>
          <p:nvPr/>
        </p:nvSpPr>
        <p:spPr>
          <a:xfrm>
            <a:off x="3367401" y="3022448"/>
            <a:ext cx="6187258" cy="2453001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/>
              <a:t>Discuss</a:t>
            </a:r>
          </a:p>
        </p:txBody>
      </p:sp>
    </p:spTree>
    <p:extLst>
      <p:ext uri="{BB962C8B-B14F-4D97-AF65-F5344CB8AC3E}">
        <p14:creationId xmlns:p14="http://schemas.microsoft.com/office/powerpoint/2010/main" val="31457403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Counselling in the Digital Era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According to BACP (2020) guidelines, the same professional standards and ethical framework apply when delivering telephone and online counselling. 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The ethical challenge lies in how we meet the guiding ethical principles within a new context and in new methods of communicating (Reeves, 2018).</a:t>
            </a:r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0096" y="1988840"/>
            <a:ext cx="4699000" cy="2349500"/>
          </a:xfrm>
        </p:spPr>
      </p:pic>
    </p:spTree>
    <p:extLst>
      <p:ext uri="{BB962C8B-B14F-4D97-AF65-F5344CB8AC3E}">
        <p14:creationId xmlns:p14="http://schemas.microsoft.com/office/powerpoint/2010/main" val="106252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11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13">
            <a:extLst>
              <a:ext uri="{FF2B5EF4-FFF2-40B4-BE49-F238E27FC236}">
                <a16:creationId xmlns:a16="http://schemas.microsoft.com/office/drawing/2014/main" id="{9998D094-42B2-42BA-AA14-E8FBE073A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8" name="Straight Connector 15">
            <a:extLst>
              <a:ext uri="{FF2B5EF4-FFF2-40B4-BE49-F238E27FC236}">
                <a16:creationId xmlns:a16="http://schemas.microsoft.com/office/drawing/2014/main" id="{8465D64B-59F4-4BDC-B833-A17EF1E04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17">
            <a:extLst>
              <a:ext uri="{FF2B5EF4-FFF2-40B4-BE49-F238E27FC236}">
                <a16:creationId xmlns:a16="http://schemas.microsoft.com/office/drawing/2014/main" id="{63FE6F10-B3AD-4403-94CA-F51155286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0" name="Rectangle 19">
            <a:extLst>
              <a:ext uri="{FF2B5EF4-FFF2-40B4-BE49-F238E27FC236}">
                <a16:creationId xmlns:a16="http://schemas.microsoft.com/office/drawing/2014/main" id="{364D6A39-A4F7-4B00-9F42-3BC67177D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246887"/>
            <a:ext cx="4397755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1" name="Straight Connector 21">
            <a:extLst>
              <a:ext uri="{FF2B5EF4-FFF2-40B4-BE49-F238E27FC236}">
                <a16:creationId xmlns:a16="http://schemas.microsoft.com/office/drawing/2014/main" id="{13553ADF-88A1-4645-B819-890CA3DF7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23">
            <a:extLst>
              <a:ext uri="{FF2B5EF4-FFF2-40B4-BE49-F238E27FC236}">
                <a16:creationId xmlns:a16="http://schemas.microsoft.com/office/drawing/2014/main" id="{B5D0D97D-7911-4A25-88E2-4D81FD4A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30A981C-9849-40F0-B701-8F9A0F203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5400" b="1" cap="all">
                <a:solidFill>
                  <a:srgbClr val="FFFFFF"/>
                </a:solidFill>
              </a:rPr>
              <a:t>Pause for a moment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D0D4118-1131-416D-835F-0918380992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14967"/>
          <a:stretch/>
        </p:blipFill>
        <p:spPr>
          <a:xfrm>
            <a:off x="872064" y="857675"/>
            <a:ext cx="6045576" cy="514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79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BAB1F07-B6F8-4224-BF80-8394977D32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3402" y="2225505"/>
            <a:ext cx="7552983" cy="2819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4339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27642D-B505-3325-8B7A-08976D0787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6E0857C-C6F3-3329-386E-BC0DC0EF1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9980" y="3895344"/>
            <a:ext cx="9966960" cy="14904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6600" b="1" cap="all" dirty="0">
                <a:solidFill>
                  <a:schemeClr val="accent1">
                    <a:lumMod val="50000"/>
                  </a:schemeClr>
                </a:solidFill>
              </a:rPr>
              <a:t>Take a Break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193831-BEE3-909B-6702-05C76AD235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824" b="-1"/>
          <a:stretch>
            <a:fillRect/>
          </a:stretch>
        </p:blipFill>
        <p:spPr>
          <a:xfrm>
            <a:off x="3766820" y="838090"/>
            <a:ext cx="4653280" cy="2796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1017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756A1-2299-C0D4-E903-6EBD28E4A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Active Listening – Responding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A1342-78F5-7F03-8444-BD9C1591EE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Contract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SOLER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CORE CONDITIONS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Nonverbal skills: minimal encourages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Reflective Skills - Restating, Paraphrasing, Summarizing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Identifying and reflecting feelings, content and meaning.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Asking Questions - Closed and Open Questions</a:t>
            </a:r>
          </a:p>
        </p:txBody>
      </p:sp>
    </p:spTree>
    <p:extLst>
      <p:ext uri="{BB962C8B-B14F-4D97-AF65-F5344CB8AC3E}">
        <p14:creationId xmlns:p14="http://schemas.microsoft.com/office/powerpoint/2010/main" val="41084378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1BF8D-2394-4EC9-3DCE-CF2E8ED61C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Open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B35D80-D321-4B46-3652-10202B09E6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Open questions are questions that do not have a "yes" or "no" answer, may be used to gain information (what happened as a result?)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The helper/counsellor uses open questions to clarify understanding of what the client is saying or feeling.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Open questions:  may begin with how, what or who?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Exploratory questions explore thoughts, feelings, attitudes and opinions (what were you hoping to achieve?)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Hypothetical questions – ‘how might you deal with. ..?’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Try swapping the word 'why' for 'what’ - so instead of saying, 'Why did you do that?', ask, 'What made you do that?' </a:t>
            </a:r>
          </a:p>
        </p:txBody>
      </p:sp>
    </p:spTree>
    <p:extLst>
      <p:ext uri="{BB962C8B-B14F-4D97-AF65-F5344CB8AC3E}">
        <p14:creationId xmlns:p14="http://schemas.microsoft.com/office/powerpoint/2010/main" val="11141992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A098B-0B47-0134-B533-195A014BF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Closed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BAAAB-36E0-D8B4-F36E-0146887AB5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Closed questions are questions that lead to "yes" or "no" answers. </a:t>
            </a:r>
          </a:p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For example:  "Do you feel sad?" or "Do you feel happy?" </a:t>
            </a:r>
          </a:p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When might a closed question be useful?</a:t>
            </a:r>
          </a:p>
        </p:txBody>
      </p:sp>
    </p:spTree>
    <p:extLst>
      <p:ext uri="{BB962C8B-B14F-4D97-AF65-F5344CB8AC3E}">
        <p14:creationId xmlns:p14="http://schemas.microsoft.com/office/powerpoint/2010/main" val="5604496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AFC5A-EE78-9FC5-9AC7-2D71C1D968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Responding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3675A-5B19-1D72-ADB2-9FD0FAC5D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solidFill>
                  <a:schemeClr val="accent1">
                    <a:lumMod val="75000"/>
                  </a:schemeClr>
                </a:solidFill>
              </a:rPr>
              <a:t>Clarifying questions are open questions used by the counsellor to make sure they fully understand the client's frame of reference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Communicate CORE Conditions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Reflecting /restating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Use of silence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Paraphrase</a:t>
            </a:r>
          </a:p>
        </p:txBody>
      </p:sp>
    </p:spTree>
    <p:extLst>
      <p:ext uri="{BB962C8B-B14F-4D97-AF65-F5344CB8AC3E}">
        <p14:creationId xmlns:p14="http://schemas.microsoft.com/office/powerpoint/2010/main" val="4703059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143001" y="1070335"/>
            <a:ext cx="5199926" cy="14432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cap="none" dirty="0">
                <a:solidFill>
                  <a:schemeClr val="accent1"/>
                </a:solidFill>
                <a:latin typeface="+mj-lt"/>
              </a:rPr>
              <a:t>Ending </a:t>
            </a:r>
            <a:br>
              <a:rPr lang="en-US" sz="4000" cap="none" dirty="0">
                <a:solidFill>
                  <a:schemeClr val="accent1"/>
                </a:solidFill>
                <a:latin typeface="+mj-lt"/>
              </a:rPr>
            </a:br>
            <a:r>
              <a:rPr lang="en-US" sz="4000" i="1" cap="none" dirty="0">
                <a:solidFill>
                  <a:schemeClr val="accent1"/>
                </a:solidFill>
                <a:latin typeface="+mj-lt"/>
              </a:rPr>
              <a:t>(Closing the Session)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2" y="2546430"/>
            <a:ext cx="5084178" cy="3549570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32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Acknowledge that you are coming to the end of the session. </a:t>
            </a:r>
          </a:p>
          <a:p>
            <a:r>
              <a:rPr lang="en-US" sz="3200" dirty="0" err="1">
                <a:solidFill>
                  <a:schemeClr val="accent1">
                    <a:lumMod val="75000"/>
                  </a:schemeClr>
                </a:solidFill>
                <a:latin typeface="+mn-lt"/>
              </a:rPr>
              <a:t>Summarise</a:t>
            </a:r>
            <a:r>
              <a:rPr lang="en-US" sz="32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 the main points</a:t>
            </a:r>
          </a:p>
          <a:p>
            <a:r>
              <a:rPr lang="en-US" sz="32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Check in with the client – how are they feeling?</a:t>
            </a:r>
          </a:p>
          <a:p>
            <a:r>
              <a:rPr lang="en-US" sz="3200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Arrange next meeting  </a:t>
            </a:r>
          </a:p>
        </p:txBody>
      </p:sp>
      <p:pic>
        <p:nvPicPr>
          <p:cNvPr id="2050" name="Picture 2" descr="Image result for pixabay images pebbles"/>
          <p:cNvPicPr>
            <a:picLocks noGrp="1" noChangeAspect="1" noChangeArrowheads="1"/>
          </p:cNvPicPr>
          <p:nvPr>
            <p:ph type="pic" sz="quarter" idx="10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24" r="20758"/>
          <a:stretch>
            <a:fillRect/>
          </a:stretch>
        </p:blipFill>
        <p:spPr bwMode="auto">
          <a:xfrm>
            <a:off x="6636743" y="1238487"/>
            <a:ext cx="4741120" cy="4493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0715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9C0B311-F8C2-4EC9-8BE3-57FFC031A1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340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96909C-85A9-45ED-860C-23E681677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rgbClr val="FFFFFF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734BF9-9CFC-456E-9D10-1CF452667F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91" r="1" b="21275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6717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Reflective Practice</a:t>
            </a:r>
            <a:br>
              <a:rPr lang="en-GB" b="1"/>
            </a:b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3687" y="1590502"/>
            <a:ext cx="5763491" cy="4800600"/>
          </a:xfrm>
        </p:spPr>
        <p:txBody>
          <a:bodyPr>
            <a:normAutofit/>
          </a:bodyPr>
          <a:lstStyle/>
          <a:p>
            <a:r>
              <a:rPr lang="en-GB" sz="2400"/>
              <a:t>As you undertake your practice you are asked to reflect on your work.</a:t>
            </a:r>
          </a:p>
          <a:p>
            <a:r>
              <a:rPr lang="en-GB" sz="2400"/>
              <a:t>This is during the skills practice as well as after, in the group discussion.</a:t>
            </a:r>
          </a:p>
          <a:p>
            <a:r>
              <a:rPr lang="en-GB" sz="2400"/>
              <a:t>You will also reflect on your work during your time away from the course.</a:t>
            </a:r>
          </a:p>
          <a:p>
            <a:r>
              <a:rPr lang="en-GB" sz="2400"/>
              <a:t>This reflection will enable you to evaluate your skills, which in turn will help you to become a more able and confident practitioner.</a:t>
            </a:r>
          </a:p>
          <a:p>
            <a:pPr marL="45720" indent="0">
              <a:buNone/>
            </a:pPr>
            <a:endParaRPr lang="en-GB"/>
          </a:p>
        </p:txBody>
      </p:sp>
      <p:pic>
        <p:nvPicPr>
          <p:cNvPr id="1026" name="Picture 2" descr="Reflective Practice - Examples - Psychiatry Training UK">
            <a:extLst>
              <a:ext uri="{FF2B5EF4-FFF2-40B4-BE49-F238E27FC236}">
                <a16:creationId xmlns:a16="http://schemas.microsoft.com/office/drawing/2014/main" id="{D3AFE963-853F-4E67-AFA4-974344845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652" y="1104207"/>
            <a:ext cx="480060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86626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6579450" y="727627"/>
            <a:ext cx="495755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cap="none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Gibb’s reflective Cycle</a:t>
            </a:r>
          </a:p>
        </p:txBody>
      </p:sp>
      <p:pic>
        <p:nvPicPr>
          <p:cNvPr id="5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4017" y="1472770"/>
            <a:ext cx="4414438" cy="3925269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6579450" y="2538919"/>
            <a:ext cx="4957554" cy="3496120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Description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Feelings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Evaluation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Analysis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Conclusion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Action Plan</a:t>
            </a:r>
          </a:p>
          <a:p>
            <a:pPr indent="-182880">
              <a:buFont typeface="Garamond" pitchFamily="18" charset="0"/>
              <a:buChar char="◦"/>
            </a:pPr>
            <a:endParaRPr lang="en-US" b="1" dirty="0">
              <a:latin typeface="+mn-lt"/>
            </a:endParaRPr>
          </a:p>
          <a:p>
            <a:r>
              <a:rPr lang="en-US" dirty="0">
                <a:latin typeface="+mn-lt"/>
              </a:rPr>
              <a:t>Adapted from: Gibbs, G. (1988) Learning by doing: a guide to teaching and learning methods. Oxford: Further Education Unit</a:t>
            </a:r>
            <a:endParaRPr lang="en-US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098458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CD1A2-78D1-4197-B102-BF8F052CC1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6585048" cy="2170313"/>
          </a:xfrm>
        </p:spPr>
        <p:txBody>
          <a:bodyPr/>
          <a:lstStyle/>
          <a:p>
            <a:r>
              <a:rPr lang="en-GB" err="1"/>
              <a:t>Journalling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36E01-3F50-4AC6-B4F1-100B221226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814" y="3805312"/>
            <a:ext cx="6585048" cy="2609556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chemeClr val="accent1">
                    <a:lumMod val="20000"/>
                    <a:lumOff val="80000"/>
                  </a:schemeClr>
                </a:solidFill>
              </a:rPr>
              <a:t>Start where you are now. What is going on for you at the moment?</a:t>
            </a:r>
          </a:p>
          <a:p>
            <a:r>
              <a:rPr lang="en-GB" sz="2800">
                <a:solidFill>
                  <a:schemeClr val="accent1">
                    <a:lumMod val="20000"/>
                    <a:lumOff val="80000"/>
                  </a:schemeClr>
                </a:solidFill>
              </a:rPr>
              <a:t>Write in a “stream of consciousness” for five minutes. (Don’t edit your thoughts!)</a:t>
            </a:r>
          </a:p>
          <a:p>
            <a:r>
              <a:rPr lang="en-GB" sz="2800">
                <a:solidFill>
                  <a:schemeClr val="accent1">
                    <a:lumMod val="20000"/>
                    <a:lumOff val="80000"/>
                  </a:schemeClr>
                </a:solidFill>
              </a:rPr>
              <a:t>Just go with it</a:t>
            </a:r>
          </a:p>
          <a:p>
            <a:pPr marL="45720" indent="0">
              <a:buNone/>
            </a:pPr>
            <a:endParaRPr lang="en-GB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Content Placeholder 5" descr="A person writing on a piece of paper&#10;&#10;Description automatically generated with medium confidence">
            <a:extLst>
              <a:ext uri="{FF2B5EF4-FFF2-40B4-BE49-F238E27FC236}">
                <a16:creationId xmlns:a16="http://schemas.microsoft.com/office/drawing/2014/main" id="{A8E28A97-4090-495B-B0B6-3E723EEA9E34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7585075" y="1744663"/>
            <a:ext cx="4606925" cy="4205287"/>
          </a:xfrm>
        </p:spPr>
      </p:pic>
    </p:spTree>
    <p:extLst>
      <p:ext uri="{BB962C8B-B14F-4D97-AF65-F5344CB8AC3E}">
        <p14:creationId xmlns:p14="http://schemas.microsoft.com/office/powerpoint/2010/main" val="37449469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Reading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1484784"/>
            <a:ext cx="9601200" cy="4687416"/>
          </a:xfrm>
        </p:spPr>
        <p:txBody>
          <a:bodyPr>
            <a:normAutofit/>
          </a:bodyPr>
          <a:lstStyle/>
          <a:p>
            <a:endParaRPr lang="en-GB" dirty="0">
              <a:hlinkClick r:id="rId2"/>
            </a:endParaRP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Egan, G. (2013). The Skilled Helper, A Problem Management and Opportunity Approach. 10th Ed.  Brooks/Cole.  </a:t>
            </a: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McLeod, J &amp; McLeod, J. (</a:t>
            </a:r>
            <a:r>
              <a:rPr lang="en-GB" sz="2000" i="1" dirty="0">
                <a:solidFill>
                  <a:schemeClr val="accent1">
                    <a:lumMod val="50000"/>
                  </a:schemeClr>
                </a:solidFill>
              </a:rPr>
              <a:t>2011)Counselling Skills: A Practical Guide for Counsellors and Helping Professionals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. Open University Press Chapter 2 &amp; 3</a:t>
            </a: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McLeod, J. (2013)  </a:t>
            </a:r>
            <a:r>
              <a:rPr lang="en-GB" sz="2000" i="1" dirty="0">
                <a:solidFill>
                  <a:schemeClr val="accent1">
                    <a:lumMod val="50000"/>
                  </a:schemeClr>
                </a:solidFill>
              </a:rPr>
              <a:t>Introduction to Counselling, 5th </a:t>
            </a:r>
            <a:r>
              <a:rPr lang="en-GB" sz="2000" i="1" dirty="0" err="1">
                <a:solidFill>
                  <a:schemeClr val="accent1">
                    <a:lumMod val="50000"/>
                  </a:schemeClr>
                </a:solidFill>
              </a:rPr>
              <a:t>edn</a:t>
            </a:r>
            <a:r>
              <a:rPr lang="en-GB" sz="2000" i="1" dirty="0">
                <a:solidFill>
                  <a:schemeClr val="accent1">
                    <a:lumMod val="50000"/>
                  </a:schemeClr>
                </a:solidFill>
              </a:rPr>
              <a:t>.  </a:t>
            </a:r>
            <a:r>
              <a:rPr lang="en-GB" sz="2000" dirty="0" err="1">
                <a:solidFill>
                  <a:schemeClr val="accent1">
                    <a:lumMod val="50000"/>
                  </a:schemeClr>
                </a:solidFill>
              </a:rPr>
              <a:t>Maindenhead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: Open University Press</a:t>
            </a: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Midwinter, R., &amp; Dickson, J. (2015). Embedding counselling and communication skills : A relational skills model. London: Routledge. Pages 34-36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3508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9999C-5FDE-CE89-14B8-880FF879D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Reading for next week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416448C-AF44-7E3F-33C5-1DF6BFF7EDC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301052744"/>
              </p:ext>
            </p:extLst>
          </p:nvPr>
        </p:nvGraphicFramePr>
        <p:xfrm>
          <a:off x="1143000" y="2057399"/>
          <a:ext cx="475488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7ECEFA-C8EE-E972-09E1-897291B361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518920"/>
            <a:ext cx="5659120" cy="4993640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dirty="0"/>
              <a:t>READING</a:t>
            </a:r>
            <a:endParaRPr lang="en-GB" dirty="0"/>
          </a:p>
          <a:p>
            <a:r>
              <a:rPr lang="en-GB" dirty="0"/>
              <a:t>Egan, G. (2013). The Skilled Helper, A Problem Management and Opportunity Approach. 10th Ed.  Brooks/Cole.  </a:t>
            </a:r>
          </a:p>
          <a:p>
            <a:r>
              <a:rPr lang="en-GB" dirty="0"/>
              <a:t>Midwinter, R., &amp; Dickson, J. (2015). Embedding counselling and communication skills : A relational skills model. London: Routledge. </a:t>
            </a:r>
          </a:p>
          <a:p>
            <a:r>
              <a:rPr lang="en-GB" dirty="0"/>
              <a:t>McLeod, J. and McLeod, J. (2011). </a:t>
            </a:r>
            <a:r>
              <a:rPr lang="en-GB" i="1" dirty="0"/>
              <a:t>Counselling Skills. 2nd </a:t>
            </a:r>
            <a:r>
              <a:rPr lang="en-GB" i="1" dirty="0" err="1"/>
              <a:t>Edn</a:t>
            </a:r>
            <a:r>
              <a:rPr lang="en-GB" i="1" dirty="0"/>
              <a:t>. </a:t>
            </a:r>
            <a:r>
              <a:rPr lang="en-GB" dirty="0"/>
              <a:t>Maidenhead: McGraw Hill [</a:t>
            </a:r>
            <a:r>
              <a:rPr lang="en-GB" dirty="0" err="1"/>
              <a:t>ebook</a:t>
            </a:r>
            <a:r>
              <a:rPr lang="en-GB" dirty="0"/>
              <a:t>]. Chapter 4 &amp;5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8625977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0915EF7-B9F6-4EB7-AA4F-557BE6AB702C}">
  <ds:schemaRefs>
    <ds:schemaRef ds:uri="16c05727-aa75-4e4a-9b5f-8a80a1165891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465D742-03F8-4A07-AD44-2F5940A9609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928E4D0-782D-4812-BE7D-AE5131FD375E}">
  <ds:schemaRefs>
    <ds:schemaRef ds:uri="16c05727-aa75-4e4a-9b5f-8a80a1165891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 design</Template>
  <TotalTime>0</TotalTime>
  <Words>1128</Words>
  <Application>Microsoft Office PowerPoint</Application>
  <PresentationFormat>Widescreen</PresentationFormat>
  <Paragraphs>126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Arial</vt:lpstr>
      <vt:lpstr>Calibri</vt:lpstr>
      <vt:lpstr>Californian FB</vt:lpstr>
      <vt:lpstr>Corbel</vt:lpstr>
      <vt:lpstr>Garamond</vt:lpstr>
      <vt:lpstr>Sagona ExtraLight</vt:lpstr>
      <vt:lpstr>Times New Roman</vt:lpstr>
      <vt:lpstr>Basis</vt:lpstr>
      <vt:lpstr>ECPS4015: Introduction to Counselling Skills Module Lead: Andrea Williams</vt:lpstr>
      <vt:lpstr>Welcome to the ECPS4015 Introduction to Counselling Skills Module - 2026</vt:lpstr>
      <vt:lpstr>Session Aims: Week 5:  Active Listening</vt:lpstr>
      <vt:lpstr>Counselling Skills: Triads</vt:lpstr>
      <vt:lpstr>Contracting: Informed Consent   </vt:lpstr>
      <vt:lpstr>Group Exercise: Contracting</vt:lpstr>
      <vt:lpstr>Skills Practice: In groups of 3 practice an example of contracting in your group </vt:lpstr>
      <vt:lpstr>Take a Break</vt:lpstr>
      <vt:lpstr>PowerPoint Presentation</vt:lpstr>
      <vt:lpstr>Active Listening Skills Activity </vt:lpstr>
      <vt:lpstr>Self Disclosure/ Self Identification</vt:lpstr>
      <vt:lpstr>Advice giving</vt:lpstr>
      <vt:lpstr> Physical Contact - Hugging</vt:lpstr>
      <vt:lpstr>Counselling in the Digital Era</vt:lpstr>
      <vt:lpstr>Pause for a moment</vt:lpstr>
      <vt:lpstr>PowerPoint Presentation</vt:lpstr>
      <vt:lpstr>Take a Break</vt:lpstr>
      <vt:lpstr>Active Listening – Responding Skills</vt:lpstr>
      <vt:lpstr>Open Questions</vt:lpstr>
      <vt:lpstr>Closed Questions</vt:lpstr>
      <vt:lpstr>Responding Skills</vt:lpstr>
      <vt:lpstr>Ending  (Closing the Session) </vt:lpstr>
      <vt:lpstr>PowerPoint Presentation</vt:lpstr>
      <vt:lpstr>Reflective Practice </vt:lpstr>
      <vt:lpstr>Gibb’s reflective Cycle</vt:lpstr>
      <vt:lpstr>Journalling</vt:lpstr>
      <vt:lpstr>Reading </vt:lpstr>
      <vt:lpstr>Reading for next week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2021-02-24T15:33:56Z</dcterms:created>
  <dcterms:modified xsi:type="dcterms:W3CDTF">2026-03-02T14:26:02Z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