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</p:sldIdLst>
  <p:sldSz cx="18288000" cy="10287000"/>
  <p:notesSz cx="6858000" cy="9144000"/>
  <p:embeddedFontLst>
    <p:embeddedFont>
      <p:font typeface="Body Grotesque Bold" panose="020B0604020202020204" charset="0"/>
      <p:regular r:id="rId12"/>
    </p:embeddedFont>
    <p:embeddedFont>
      <p:font typeface="Canva Sans" panose="020B0604020202020204" charset="0"/>
      <p:regular r:id="rId13"/>
    </p:embeddedFont>
    <p:embeddedFont>
      <p:font typeface="Canva Sans Bold" panose="020B0604020202020204" charset="0"/>
      <p:regular r:id="rId14"/>
    </p:embeddedFont>
    <p:embeddedFont>
      <p:font typeface="Canva Sans Italics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71" d="100"/>
          <a:sy n="71" d="100"/>
        </p:scale>
        <p:origin x="714" y="2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3/31/2025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lyw.cymru/sites/default/files/publications/2022-07/mwy-na-geiriau-cynllun-gweithredu-2022-2027.pdf" TargetMode="External"/><Relationship Id="rId3" Type="http://schemas.openxmlformats.org/officeDocument/2006/relationships/hyperlink" Target="https://www.cnfs.net/wp-content/uploads/2015/06/Reference_Framework_CNFS_Training_for_active_offer_of_French-language_health_services.pdf" TargetMode="External"/><Relationship Id="rId7" Type="http://schemas.openxmlformats.org/officeDocument/2006/relationships/hyperlink" Target="https://www.llyw.cymru/sites/default/files/pdf-versions/2021/8/2/1630400627/gwerthusiad-o-mwy-na-geiriau-y-fframwaith-strategol-olynol-crynodeb.pdf" TargetMode="External"/><Relationship Id="rId12" Type="http://schemas.openxmlformats.org/officeDocument/2006/relationships/hyperlink" Target="https://www.gov.wales/mwy-na-geiriau-strategic-framework" TargetMode="External"/><Relationship Id="rId2" Type="http://schemas.openxmlformats.org/officeDocument/2006/relationships/hyperlink" Target="https://pmc.ncbi.nlm.nih.gov/articles/PMC1011009/?page=2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iaith.cymru/uploads/general-uploads/profiad_siaradwyr_cymraeg_or_gwasanaethau_iechyd_a_gofal.pdf" TargetMode="External"/><Relationship Id="rId11" Type="http://schemas.openxmlformats.org/officeDocument/2006/relationships/hyperlink" Target="https://www.lspjournal.com/post/doughnut-language-policy-how-to-promote-welsh-without-the-unintended-consequences" TargetMode="External"/><Relationship Id="rId5" Type="http://schemas.openxmlformats.org/officeDocument/2006/relationships/hyperlink" Target="https://www.legislation.gov.uk/anaw/2011/1/contents/enacted" TargetMode="External"/><Relationship Id="rId10" Type="http://schemas.openxmlformats.org/officeDocument/2006/relationships/hyperlink" Target="https://doi.org/10.7202/1078478ar" TargetMode="External"/><Relationship Id="rId4" Type="http://schemas.openxmlformats.org/officeDocument/2006/relationships/hyperlink" Target="https://gov.wales/cymraeg-2050-a-million-welsh-speakers" TargetMode="External"/><Relationship Id="rId9" Type="http://schemas.openxmlformats.org/officeDocument/2006/relationships/hyperlink" Target="https://www.legislation.gov.uk/anaw/2015/2/contents/enacte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1104304" y="8059189"/>
            <a:ext cx="20295244" cy="2472330"/>
          </a:xfrm>
          <a:custGeom>
            <a:avLst/>
            <a:gdLst/>
            <a:ahLst/>
            <a:cxnLst/>
            <a:rect l="l" t="t" r="r" b="b"/>
            <a:pathLst>
              <a:path w="20295244" h="2472330">
                <a:moveTo>
                  <a:pt x="0" y="0"/>
                </a:moveTo>
                <a:lnTo>
                  <a:pt x="20295244" y="0"/>
                </a:lnTo>
                <a:lnTo>
                  <a:pt x="20295244" y="2472330"/>
                </a:lnTo>
                <a:lnTo>
                  <a:pt x="0" y="247233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 flipH="1" flipV="1">
            <a:off x="0" y="0"/>
            <a:ext cx="18378931" cy="5539423"/>
          </a:xfrm>
          <a:custGeom>
            <a:avLst/>
            <a:gdLst/>
            <a:ahLst/>
            <a:cxnLst/>
            <a:rect l="l" t="t" r="r" b="b"/>
            <a:pathLst>
              <a:path w="18378931" h="5539423">
                <a:moveTo>
                  <a:pt x="18378931" y="5539423"/>
                </a:moveTo>
                <a:lnTo>
                  <a:pt x="0" y="5539423"/>
                </a:lnTo>
                <a:lnTo>
                  <a:pt x="0" y="0"/>
                </a:lnTo>
                <a:lnTo>
                  <a:pt x="18378931" y="0"/>
                </a:lnTo>
                <a:lnTo>
                  <a:pt x="18378931" y="5539423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4" name="TextBox 4"/>
          <p:cNvSpPr txBox="1"/>
          <p:nvPr/>
        </p:nvSpPr>
        <p:spPr>
          <a:xfrm>
            <a:off x="2467012" y="4742500"/>
            <a:ext cx="15355105" cy="1335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0920"/>
              </a:lnSpc>
            </a:pPr>
            <a:r>
              <a:rPr lang="en-US" sz="7800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CYFLWYNIAD SEMINAR UNIGOL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3995168" y="6308133"/>
            <a:ext cx="3826950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2C5D63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Deio Clwyd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514350" y="2936557"/>
            <a:ext cx="17259300" cy="4261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40"/>
              </a:lnSpc>
            </a:pPr>
            <a:r>
              <a:rPr lang="en-US" sz="8100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IECHYD A GOFAL CYMDEITHASOL: Y BWLCH RHWNG POLISI A REALITI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208390" y="1337906"/>
            <a:ext cx="9871219" cy="13849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340"/>
              </a:lnSpc>
            </a:pPr>
            <a:r>
              <a:rPr lang="en-US" sz="8100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TROSOLWG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439028" y="2767658"/>
            <a:ext cx="16085641" cy="67741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77164" lvl="1" indent="-388582" algn="l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Gosod cyd-destun + hanes polisi a chynllunio ieithyddol yng Nghymru</a:t>
            </a:r>
          </a:p>
          <a:p>
            <a:pPr algn="l">
              <a:lnSpc>
                <a:spcPts val="5039"/>
              </a:lnSpc>
            </a:pPr>
            <a:endParaRPr lang="en-US" sz="35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77164" lvl="1" indent="-388582" algn="l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Pwysigrwydd bodloni anghenion ieithyddol</a:t>
            </a:r>
          </a:p>
          <a:p>
            <a:pPr algn="l">
              <a:lnSpc>
                <a:spcPts val="5039"/>
              </a:lnSpc>
            </a:pPr>
            <a:endParaRPr lang="en-US" sz="35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77164" lvl="1" indent="-388582" algn="l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Mwy Na Geiriau - Y Cynnig Rhagweithiol</a:t>
            </a:r>
          </a:p>
          <a:p>
            <a:pPr algn="l">
              <a:lnSpc>
                <a:spcPts val="5039"/>
              </a:lnSpc>
            </a:pPr>
            <a:endParaRPr lang="en-US" sz="35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77164" lvl="1" indent="-388582" algn="l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Cau’r bwlch - y model </a:t>
            </a:r>
            <a:r>
              <a:rPr lang="en-US" sz="3599" i="1">
                <a:solidFill>
                  <a:srgbClr val="303841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doughnut</a:t>
            </a:r>
          </a:p>
          <a:p>
            <a:pPr algn="l">
              <a:lnSpc>
                <a:spcPts val="5039"/>
              </a:lnSpc>
            </a:pPr>
            <a:endParaRPr lang="en-US" sz="3599" i="1">
              <a:solidFill>
                <a:srgbClr val="303841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  <a:p>
            <a:pPr marL="777164" lvl="1" indent="-388582" algn="l">
              <a:lnSpc>
                <a:spcPts val="5039"/>
              </a:lnSpc>
              <a:buFont typeface="Arial"/>
              <a:buChar char="•"/>
            </a:pPr>
            <a:r>
              <a:rPr lang="en-US" sz="35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Casgliad - Diffyg integreiddio </a:t>
            </a:r>
          </a:p>
          <a:p>
            <a:pPr algn="ctr">
              <a:lnSpc>
                <a:spcPts val="4199"/>
              </a:lnSpc>
            </a:pPr>
            <a:endParaRPr lang="en-US" sz="35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algn="ctr">
              <a:lnSpc>
                <a:spcPts val="4199"/>
              </a:lnSpc>
            </a:pPr>
            <a:r>
              <a:rPr lang="en-US" sz="29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342171" y="9258300"/>
            <a:ext cx="15945829" cy="8965052"/>
            <a:chOff x="0" y="0"/>
            <a:chExt cx="4199724" cy="236116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199724" cy="2361166"/>
            </a:xfrm>
            <a:custGeom>
              <a:avLst/>
              <a:gdLst/>
              <a:ahLst/>
              <a:cxnLst/>
              <a:rect l="l" t="t" r="r" b="b"/>
              <a:pathLst>
                <a:path w="4199724" h="2361166">
                  <a:moveTo>
                    <a:pt x="0" y="0"/>
                  </a:moveTo>
                  <a:lnTo>
                    <a:pt x="4199724" y="0"/>
                  </a:lnTo>
                  <a:lnTo>
                    <a:pt x="4199724" y="2361166"/>
                  </a:lnTo>
                  <a:lnTo>
                    <a:pt x="0" y="2361166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199724" cy="239926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 rot="-5400000">
            <a:off x="-4852571" y="2579975"/>
            <a:ext cx="12559597" cy="2854454"/>
          </a:xfrm>
          <a:custGeom>
            <a:avLst/>
            <a:gdLst/>
            <a:ahLst/>
            <a:cxnLst/>
            <a:rect l="l" t="t" r="r" b="b"/>
            <a:pathLst>
              <a:path w="12559597" h="2854454">
                <a:moveTo>
                  <a:pt x="0" y="0"/>
                </a:moveTo>
                <a:lnTo>
                  <a:pt x="12559596" y="0"/>
                </a:lnTo>
                <a:lnTo>
                  <a:pt x="12559596" y="2854454"/>
                </a:lnTo>
                <a:lnTo>
                  <a:pt x="0" y="285445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6" name="TextBox 6"/>
          <p:cNvSpPr txBox="1"/>
          <p:nvPr/>
        </p:nvSpPr>
        <p:spPr>
          <a:xfrm>
            <a:off x="3386004" y="381635"/>
            <a:ext cx="14404846" cy="116078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9520"/>
              </a:lnSpc>
            </a:pPr>
            <a:r>
              <a:rPr lang="en-US" sz="6800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CYD-DESTUN DEDDFWRIAETHOL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894614" y="2405697"/>
            <a:ext cx="15393386" cy="60028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Dim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cynydd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sylweddol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nes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Mesur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y Gymraeg 2011 - </a:t>
            </a:r>
            <a:r>
              <a:rPr lang="en-US" sz="4200" i="1" dirty="0">
                <a:solidFill>
                  <a:srgbClr val="303841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paradigm shift</a:t>
            </a:r>
          </a:p>
          <a:p>
            <a:pPr algn="l">
              <a:lnSpc>
                <a:spcPts val="5880"/>
              </a:lnSpc>
            </a:pPr>
            <a:endParaRPr lang="en-US" sz="4200" i="1" dirty="0">
              <a:solidFill>
                <a:srgbClr val="303841"/>
              </a:solidFill>
              <a:latin typeface="Canva Sans Italics"/>
              <a:ea typeface="Canva Sans Italics"/>
              <a:cs typeface="Canva Sans Italics"/>
              <a:sym typeface="Canva Sans Italics"/>
            </a:endParaRP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Deddf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Llesiant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Cenedlaethau’r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Dyfodol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(Cymru) 2015</a:t>
            </a:r>
          </a:p>
          <a:p>
            <a:pPr algn="l">
              <a:lnSpc>
                <a:spcPts val="5880"/>
              </a:lnSpc>
            </a:pPr>
            <a:endParaRPr lang="en-US" sz="4200" dirty="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Mwy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Na </a:t>
            </a: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Geiriau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2012</a:t>
            </a:r>
          </a:p>
          <a:p>
            <a:pPr algn="l">
              <a:lnSpc>
                <a:spcPts val="5880"/>
              </a:lnSpc>
            </a:pPr>
            <a:endParaRPr lang="en-US" sz="4200" dirty="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906780" lvl="1" indent="-453390" algn="l">
              <a:lnSpc>
                <a:spcPts val="5880"/>
              </a:lnSpc>
              <a:buFont typeface="Arial"/>
              <a:buChar char="•"/>
            </a:pPr>
            <a:r>
              <a:rPr lang="en-US" sz="4200" dirty="0" err="1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Safonau’r</a:t>
            </a:r>
            <a:r>
              <a:rPr lang="en-US" sz="4200" dirty="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 Gymraeg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9210675"/>
            <a:ext cx="15409073" cy="8194965"/>
            <a:chOff x="0" y="0"/>
            <a:chExt cx="4058357" cy="215834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058357" cy="2158345"/>
            </a:xfrm>
            <a:custGeom>
              <a:avLst/>
              <a:gdLst/>
              <a:ahLst/>
              <a:cxnLst/>
              <a:rect l="l" t="t" r="r" b="b"/>
              <a:pathLst>
                <a:path w="4058357" h="2158345">
                  <a:moveTo>
                    <a:pt x="0" y="0"/>
                  </a:moveTo>
                  <a:lnTo>
                    <a:pt x="4058357" y="0"/>
                  </a:lnTo>
                  <a:lnTo>
                    <a:pt x="4058357" y="2158345"/>
                  </a:lnTo>
                  <a:lnTo>
                    <a:pt x="0" y="2158345"/>
                  </a:lnTo>
                  <a:close/>
                </a:path>
              </a:pathLst>
            </a:custGeom>
            <a:solidFill>
              <a:srgbClr val="A9C52F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4058357" cy="219644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" name="TextBox 5"/>
          <p:cNvSpPr txBox="1"/>
          <p:nvPr/>
        </p:nvSpPr>
        <p:spPr>
          <a:xfrm>
            <a:off x="187606" y="428943"/>
            <a:ext cx="17259300" cy="1085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960"/>
              </a:lnSpc>
            </a:pPr>
            <a:r>
              <a:rPr lang="en-US" sz="6400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PWYSIGRWYDD DARPARIAETH GYMRAEG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0" y="2029460"/>
            <a:ext cx="17752546" cy="718121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Iaith - technoleg fwyaf hanfodol meddygaeth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Anghywir blaenoriaethu gofal clinigol dros iaith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Siaradwyr Cymraeg o dan anfantais heb wasanaeth Cymraeg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Canada - darparwyr mewn perygl hefyd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Y Gymraeg yn anweladwy o fewn cynllunio ieithyddol ar y pryd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Pwysau ar Lywodraeth Cymru i ymateb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411475" y="1137742"/>
            <a:ext cx="9521495" cy="1391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9"/>
              </a:lnSpc>
            </a:pPr>
            <a:r>
              <a:rPr lang="en-US" sz="8199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MWY NA GEIRIAU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2186" y="2739352"/>
            <a:ext cx="17800073" cy="6067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Sefydlu grŵp llywio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Fframwaith strategol + cynlluniau gweithredu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Arferion da yn digwydd ar hap - gormod o ddibyniaeth ar unigolion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Ceisio datblygu dull integredig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Cynyddu ymwybyddiaeth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Cynnig Rhagweithiol - symud y baich</a:t>
            </a:r>
          </a:p>
          <a:p>
            <a:pPr algn="l">
              <a:lnSpc>
                <a:spcPts val="3720"/>
              </a:lnSpc>
            </a:pPr>
            <a:endParaRPr lang="en-US" sz="3100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669291" lvl="1" indent="-334646" algn="l">
              <a:lnSpc>
                <a:spcPts val="3720"/>
              </a:lnSpc>
              <a:buFont typeface="Arial"/>
              <a:buChar char="•"/>
            </a:pPr>
            <a:r>
              <a:rPr lang="en-US" sz="3100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Diffygion yn dal i fod ar lawr gwlad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1028700" y="1247409"/>
            <a:ext cx="16230600" cy="1391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9"/>
              </a:lnSpc>
            </a:pPr>
            <a:r>
              <a:rPr lang="en-US" sz="8199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CAU’R BWLCH</a:t>
            </a:r>
          </a:p>
        </p:txBody>
      </p:sp>
      <p:grpSp>
        <p:nvGrpSpPr>
          <p:cNvPr id="8" name="Group 8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1" name="TextBox 11"/>
          <p:cNvSpPr txBox="1"/>
          <p:nvPr/>
        </p:nvSpPr>
        <p:spPr>
          <a:xfrm>
            <a:off x="514350" y="2896504"/>
            <a:ext cx="17259300" cy="59810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 i="1">
                <a:solidFill>
                  <a:srgbClr val="303841"/>
                </a:solidFill>
                <a:latin typeface="Canva Sans Italics"/>
                <a:ea typeface="Canva Sans Italics"/>
                <a:cs typeface="Canva Sans Italics"/>
                <a:sym typeface="Canva Sans Italics"/>
              </a:rPr>
              <a:t>Doughnut Economics </a:t>
            </a: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- trosglwyddo’r model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Sayers - Dull o’r brig i lawr yn rhy anhyblyg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Gofyn am integreiddio pellach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Obsesiwn gyda niferoedd yn arwain at ganlyniadau andwyol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  <a:p>
            <a:pPr marL="734059" lvl="1" indent="-367030" algn="l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303841"/>
                </a:solidFill>
                <a:latin typeface="Canva Sans"/>
                <a:ea typeface="Canva Sans"/>
                <a:cs typeface="Canva Sans"/>
                <a:sym typeface="Canva Sans"/>
              </a:rPr>
              <a:t>Rhaid rhoi mwy o sylw i ffactorau eraill</a:t>
            </a:r>
          </a:p>
          <a:p>
            <a:pPr algn="l">
              <a:lnSpc>
                <a:spcPts val="4759"/>
              </a:lnSpc>
            </a:pPr>
            <a:endParaRPr lang="en-US" sz="3399">
              <a:solidFill>
                <a:srgbClr val="303841"/>
              </a:solidFill>
              <a:latin typeface="Canva Sans"/>
              <a:ea typeface="Canva Sans"/>
              <a:cs typeface="Canva Sans"/>
              <a:sym typeface="Canva San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364203" y="4373403"/>
            <a:ext cx="9521495" cy="139192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9"/>
              </a:lnSpc>
            </a:pPr>
            <a:r>
              <a:rPr lang="en-US" sz="8199" b="1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CASGLIAD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 flipV="1">
            <a:off x="0" y="0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4383253" y="1490306"/>
                </a:moveTo>
                <a:lnTo>
                  <a:pt x="0" y="1490306"/>
                </a:lnTo>
                <a:lnTo>
                  <a:pt x="0" y="0"/>
                </a:lnTo>
                <a:lnTo>
                  <a:pt x="4383253" y="0"/>
                </a:lnTo>
                <a:lnTo>
                  <a:pt x="4383253" y="1490306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sp>
        <p:nvSpPr>
          <p:cNvPr id="3" name="Freeform 3"/>
          <p:cNvSpPr/>
          <p:nvPr/>
        </p:nvSpPr>
        <p:spPr>
          <a:xfrm>
            <a:off x="13904747" y="8796694"/>
            <a:ext cx="4383253" cy="1490306"/>
          </a:xfrm>
          <a:custGeom>
            <a:avLst/>
            <a:gdLst/>
            <a:ahLst/>
            <a:cxnLst/>
            <a:rect l="l" t="t" r="r" b="b"/>
            <a:pathLst>
              <a:path w="4383253" h="1490306">
                <a:moveTo>
                  <a:pt x="0" y="0"/>
                </a:moveTo>
                <a:lnTo>
                  <a:pt x="4383253" y="0"/>
                </a:lnTo>
                <a:lnTo>
                  <a:pt x="4383253" y="1490306"/>
                </a:lnTo>
                <a:lnTo>
                  <a:pt x="0" y="149030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cy-GB"/>
          </a:p>
        </p:txBody>
      </p:sp>
      <p:grpSp>
        <p:nvGrpSpPr>
          <p:cNvPr id="4" name="Group 4"/>
          <p:cNvGrpSpPr/>
          <p:nvPr/>
        </p:nvGrpSpPr>
        <p:grpSpPr>
          <a:xfrm>
            <a:off x="0" y="9210675"/>
            <a:ext cx="14498242" cy="7155874"/>
            <a:chOff x="0" y="0"/>
            <a:chExt cx="3818467" cy="18846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>
            <a:off x="4364203" y="-6084947"/>
            <a:ext cx="14498242" cy="7155874"/>
            <a:chOff x="0" y="0"/>
            <a:chExt cx="3818467" cy="1884675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818467" cy="1884675"/>
            </a:xfrm>
            <a:custGeom>
              <a:avLst/>
              <a:gdLst/>
              <a:ahLst/>
              <a:cxnLst/>
              <a:rect l="l" t="t" r="r" b="b"/>
              <a:pathLst>
                <a:path w="3818467" h="1884675">
                  <a:moveTo>
                    <a:pt x="0" y="0"/>
                  </a:moveTo>
                  <a:lnTo>
                    <a:pt x="3818467" y="0"/>
                  </a:lnTo>
                  <a:lnTo>
                    <a:pt x="3818467" y="1884675"/>
                  </a:lnTo>
                  <a:lnTo>
                    <a:pt x="0" y="1884675"/>
                  </a:lnTo>
                  <a:close/>
                </a:path>
              </a:pathLst>
            </a:custGeom>
            <a:solidFill>
              <a:srgbClr val="2C5D63"/>
            </a:solidFill>
          </p:spPr>
          <p:txBody>
            <a:bodyPr/>
            <a:lstStyle/>
            <a:p>
              <a:endParaRPr lang="cy-GB"/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0" y="-38100"/>
              <a:ext cx="3818467" cy="192277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4347394" y="3668737"/>
            <a:ext cx="9521495" cy="2949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479"/>
              </a:lnSpc>
            </a:pPr>
            <a:r>
              <a:rPr lang="en-US" sz="8199" b="1" dirty="0">
                <a:solidFill>
                  <a:srgbClr val="303841"/>
                </a:solidFill>
                <a:latin typeface="Body Grotesque Bold"/>
                <a:ea typeface="Body Grotesque Bold"/>
                <a:cs typeface="Body Grotesque Bold"/>
                <a:sym typeface="Body Grotesque Bold"/>
              </a:rPr>
              <a:t>DIOLCH AM WRANDO</a:t>
            </a:r>
          </a:p>
        </p:txBody>
      </p:sp>
    </p:spTree>
    <p:extLst>
      <p:ext uri="{BB962C8B-B14F-4D97-AF65-F5344CB8AC3E}">
        <p14:creationId xmlns:p14="http://schemas.microsoft.com/office/powerpoint/2010/main" val="15686770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CE78514-4B71-216A-E0DE-4E4D720275B2}"/>
              </a:ext>
            </a:extLst>
          </p:cNvPr>
          <p:cNvSpPr txBox="1"/>
          <p:nvPr/>
        </p:nvSpPr>
        <p:spPr>
          <a:xfrm>
            <a:off x="0" y="0"/>
            <a:ext cx="18059400" cy="10433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Baxter, C. (1997), ‘The case for bilingual workers within the maternity services’, British Journal of Midwifery, 5, tt. 568-72.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BBC News. (2025, Ionawr 28). Cardiff University plans to cut 400 jobs and axe courses. BBC News.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Clark, M. M. (1983), ‘Cultural context of medical practice’, Western Journal of Medicine, 139, tt. 806-10.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https://pmc.ncbi.nlm.nih.gov/articles/PMC1011009/?page=2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Consortium national de formation en sante (2012), Reference Framework: Training for active offer of French-language health services.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https://www.cnfs.net/wp-content/uploads/2015/06/Reference_Framework_CNFS_Training_for_active_offer_of_French-language_health_services.pdf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Cymraeg 2050: Un Miliwn o Siaradwyr Cymraeg. (2017). Llywodraeth Cymru. Available at: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https://gov.wales/cymraeg-2050-a-million-welsh-speakers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Cynulliad Cenedlaethol Cymru. (2011). Mesur y Gymraeg (Cymru) 2011.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https://www.legislation.gov.uk/anaw/2011/1/contents/enacted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Gerrish, K. (2001), ‘The nature and effect of communication difficulties arising from interactions between district nurses and South Asian patients and their carers’, Journal of Advanced Nursing, 33 (5), tt. 566-74.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HC Link (2011). Working Together with Francophones in Ontario – Part 1: Understanding the context, Toronto.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Iaith (2012). Welsh speakers’ experiences of health and social care services, Report prepared for Cardiff: Care Council for Wales &amp; Welsh Government,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https://www.iaith.cymru/uploads/general-uploads/profiad_siaradwyr_cymraeg_or_gwasanaethau_iechyd_a_gofal.pdf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Jackson, C. (1998), ‘Medical interpretation: an essential service for non-English speaking immigrants’, yn Lloue, S. (gol.), Handbook of Immigrant Health (New York: Plenum), tt. 61-79.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Llywodraeth Cymru (2021), Gwerthusiad o Mwy Na Geiriau: Y Fframwaith Strategol Olynol - Crynodeb. Llywodraeth Cymru.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https://www.llyw.cymru/sites/default/files/pdf-versions/2021/8/2/1630400627/gwerthusiad-o-mwy-na-geiriau-y-fframwaith-strategol-olynol-crynodeb.pdf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Llywodraeth Cymru (2022), Mwy Na Geiriau: Cynllun Pum Mlynedd 2022-2027. Llywodraeth Cymru.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https://www.llyw.cymru/sites/default/files/publications/2022-07/mwy-na-geiriau-cynllun-gweithredu-2022-2027.pdf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Misell, A. (200), Welsh in the Health Service: The Scope, Nature and Adequacy of Welsh Language Provision in the National Health Service in Wales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Murphy, K., Macleod, C. (1993) ‘Nurses’ experiences of caring for ethnic-minority clients’, Journal of Advanced Nursing, 18, tt. 442-5-.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National Assembly for Wales. (2014). Social Services and Well-being (Wales) Act 2014.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National Assembly for Wales. (2015). Well-being of Future Generations (Wales) Act 2015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https://www.legislation.gov.uk/anaw/2015/2/contents/enacted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Owen, H. D., Morris, S. (2012) Effaith iaith ar adsefydlu corfforol: Astudiaeth o ddylanwad iaith ar effeithlonrwydd therapi mewn cymuned Gymraeg Gwerddon: Cyfnodolyn Academaidd Cymraeg Rhif 10/11 tt. 83-105.</a:t>
            </a: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Prys, C., Hodges, R. &amp; Roberts, G. W. (2021). Rhetoric and Reality: A Critical Review of Language Policy and Legislation Governing Official Minority Language Use in Health and Social Care in Wales. Minorités linguistiques et société / Linguistic Minorities and Society, (15-16), 87–110.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https://doi.org/10.7202/1078478ar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Sayers, Dave (2025), Doughnut Language Policy: How to Promote Welsh without the Unintended Consequences’, Languages, Society and Policy,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https://www.lspjournal.com/post/doughnut-language-policy-how-to-promote-welsh-without-the-unintended-consequences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Welsh Government. (2012). Mwy Na Geiriau: A Strategic Framework for Welsh Language Services in Health and Social Care. Welsh Government. </a:t>
            </a:r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https://www.gov.wales/mwy-na-geiriau-strategic-framework</a:t>
            </a:r>
            <a:endParaRPr lang="en-GB" sz="1400" noProof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Welsh Language Commissioner (2014). My language, my health: The Welsh Language Commissioner’s inquiry into the Welsh language in primary care, Cardiff: Welsh Language Commissioner.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1400" noProof="1">
                <a:latin typeface="Times New Roman" panose="02020603050405020304" pitchFamily="18" charset="0"/>
                <a:cs typeface="Times New Roman" panose="02020603050405020304" pitchFamily="18" charset="0"/>
              </a:rPr>
              <a:t>Williams, Colin H. (2011). “Paradigm shifts, geostrategic considerations and minority initiatives”, Treatises and Documents - Journal of Ethnic Studies, vol. 66, tt. 8-23. </a:t>
            </a:r>
          </a:p>
        </p:txBody>
      </p:sp>
    </p:spTree>
    <p:extLst>
      <p:ext uri="{BB962C8B-B14F-4D97-AF65-F5344CB8AC3E}">
        <p14:creationId xmlns:p14="http://schemas.microsoft.com/office/powerpoint/2010/main" val="479145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1025</Words>
  <Application>Microsoft Office PowerPoint</Application>
  <PresentationFormat>Custom</PresentationFormat>
  <Paragraphs>104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Canva Sans</vt:lpstr>
      <vt:lpstr>Canva Sans Italics</vt:lpstr>
      <vt:lpstr>Canva Sans Bold</vt:lpstr>
      <vt:lpstr>Times New Roman</vt:lpstr>
      <vt:lpstr>Body Grotesque 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Cyflwyniad seminar unigol</dc:title>
  <dc:creator>Clwyd, Deio</dc:creator>
  <cp:lastModifiedBy>Clwyd, Deio</cp:lastModifiedBy>
  <cp:revision>3</cp:revision>
  <dcterms:created xsi:type="dcterms:W3CDTF">2006-08-16T00:00:00Z</dcterms:created>
  <dcterms:modified xsi:type="dcterms:W3CDTF">2025-03-31T03:31:42Z</dcterms:modified>
  <dc:identifier>DAGjPOUZZCc</dc:identifier>
</cp:coreProperties>
</file>