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31/03/2022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6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6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6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675DC713-4701-47BE-B05E-06E866AF2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672"/>
            <a:ext cx="8991600" cy="32085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7F644E-FC05-4862-A1CA-42CD0834F89D}"/>
              </a:ext>
            </a:extLst>
          </p:cNvPr>
          <p:cNvSpPr txBox="1"/>
          <p:nvPr/>
        </p:nvSpPr>
        <p:spPr>
          <a:xfrm>
            <a:off x="76200" y="3486150"/>
            <a:ext cx="1209675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0C4463"/>
                </a:solidFill>
                <a:latin typeface="paralucent"/>
              </a:rPr>
              <a:t>Turtle Bay is inspired by the rich and diverse culture, food and music of the many islands of the Caribbean.</a:t>
            </a:r>
            <a:endParaRPr lang="en-US" sz="2400" b="1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89EC81-DCFE-4A9E-9EB7-DE42ECB1CD76}"/>
              </a:ext>
            </a:extLst>
          </p:cNvPr>
          <p:cNvSpPr txBox="1"/>
          <p:nvPr/>
        </p:nvSpPr>
        <p:spPr>
          <a:xfrm>
            <a:off x="0" y="443865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2C3E50"/>
                </a:solidFill>
                <a:latin typeface="Roboto"/>
                <a:ea typeface="Roboto"/>
              </a:rPr>
              <a:t> (Turtle Bay, n.d.)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015108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44082" y="530396"/>
            <a:ext cx="12198297" cy="65578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/>
                <a:cs typeface="Calibri Light"/>
              </a:rPr>
              <a:t>Strategies for effective communication in a business setting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E98DE6-B903-49C7-80EC-C80D9DC377F9}"/>
              </a:ext>
            </a:extLst>
          </p:cNvPr>
          <p:cNvSpPr txBox="1"/>
          <p:nvPr/>
        </p:nvSpPr>
        <p:spPr>
          <a:xfrm>
            <a:off x="-38100" y="2019300"/>
            <a:ext cx="116967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cs typeface="arial"/>
              </a:rPr>
              <a:t> Business communication is </a:t>
            </a:r>
            <a:r>
              <a:rPr lang="en-US" sz="2400" b="1" dirty="0">
                <a:latin typeface="arial"/>
                <a:cs typeface="arial"/>
              </a:rPr>
              <a:t>the process of sharing information between people within and outside a company</a:t>
            </a:r>
            <a:r>
              <a:rPr lang="en-US" sz="2400" dirty="0">
                <a:latin typeface="arial"/>
                <a:cs typeface="arial"/>
              </a:rPr>
              <a:t>. Effective business communication is how employees and management interact to reach organizational goals. Its purpose is to improve organizational practices and reduce errors.</a:t>
            </a:r>
            <a:endParaRPr lang="en-US" sz="2400" dirty="0"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280AF2-A8AD-4A0D-BF81-80D71A3B1636}"/>
              </a:ext>
            </a:extLst>
          </p:cNvPr>
          <p:cNvSpPr txBox="1"/>
          <p:nvPr/>
        </p:nvSpPr>
        <p:spPr>
          <a:xfrm>
            <a:off x="0" y="38481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2C3E50"/>
                </a:solidFill>
                <a:latin typeface="Roboto"/>
                <a:ea typeface="Roboto"/>
              </a:rPr>
              <a:t>(Overton, 2018)</a:t>
            </a:r>
            <a:endParaRPr lang="en-US" sz="2000" dirty="0">
              <a:cs typeface="Calibri" panose="020F0502020204030204"/>
            </a:endParaRPr>
          </a:p>
        </p:txBody>
      </p:sp>
      <p:pic>
        <p:nvPicPr>
          <p:cNvPr id="6" name="Picture 6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71ED6AF-048A-4999-BA13-B190391A9F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3177" y="3730460"/>
            <a:ext cx="4934737" cy="301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01EF-B6FA-4652-8F38-D424B4349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37654"/>
            <a:ext cx="12115169" cy="1142935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/>
                <a:cs typeface="Calibri Light"/>
              </a:rPr>
              <a:t>What are the benefits of effective communication on the organization's business process?</a:t>
            </a:r>
            <a:endParaRPr lang="en-GB" sz="2800" dirty="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B67469-1FED-43F2-B6DE-547D50F4F553}"/>
              </a:ext>
            </a:extLst>
          </p:cNvPr>
          <p:cNvSpPr txBox="1"/>
          <p:nvPr/>
        </p:nvSpPr>
        <p:spPr>
          <a:xfrm>
            <a:off x="265755" y="1751970"/>
            <a:ext cx="5614869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Google Sans"/>
              </a:rPr>
              <a:t>benefits of effective communication</a:t>
            </a: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 It promotes trust.  </a:t>
            </a: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It promotes team member loyalty. </a:t>
            </a: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 It enhances team member engagement.  </a:t>
            </a: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 It improves teamwork. </a:t>
            </a:r>
            <a:endParaRPr lang="en-US" sz="2000">
              <a:latin typeface="Calibri"/>
              <a:cs typeface="Calibri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It improves productivity. Communication fuels innovation.  </a:t>
            </a:r>
            <a:endParaRPr lang="en-US" sz="2000">
              <a:latin typeface="Calibri" panose="020F0502020204030204"/>
              <a:cs typeface="Calibri" panose="020F0502020204030204"/>
            </a:endParaRP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Resolves issues. </a:t>
            </a:r>
          </a:p>
          <a:p>
            <a:pPr marL="285750" indent="-285750">
              <a:buFont typeface="Wingdings"/>
              <a:buChar char="q"/>
            </a:pPr>
            <a:r>
              <a:rPr lang="en-US" sz="2000" dirty="0">
                <a:latin typeface="arial"/>
                <a:cs typeface="arial"/>
              </a:rPr>
              <a:t>It creates better client relationships.</a:t>
            </a:r>
          </a:p>
          <a:p>
            <a:endParaRPr lang="en-US">
              <a:solidFill>
                <a:srgbClr val="BDC1C6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43DD0F-12D6-435B-AC6B-472859A8F7E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6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97985BBB-ED8B-4BCB-A574-4C3188933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8113" y="866775"/>
            <a:ext cx="4292862" cy="3562350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12505E8-B261-4575-96C1-7EB42374DD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542" y="4655324"/>
            <a:ext cx="3909972" cy="17666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198C95-6FED-4FDD-9216-6B994D091012}"/>
              </a:ext>
            </a:extLst>
          </p:cNvPr>
          <p:cNvSpPr txBox="1"/>
          <p:nvPr/>
        </p:nvSpPr>
        <p:spPr>
          <a:xfrm>
            <a:off x="76200" y="46577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Times New Roman"/>
                <a:cs typeface="Times New Roman"/>
              </a:rPr>
              <a:t>(O’rourke, 2018b)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0CE457-0BCB-4293-9D65-309575B74F48}"/>
              </a:ext>
            </a:extLst>
          </p:cNvPr>
          <p:cNvSpPr txBox="1"/>
          <p:nvPr/>
        </p:nvSpPr>
        <p:spPr>
          <a:xfrm>
            <a:off x="9867900" y="53340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solidFill>
                  <a:srgbClr val="2C3E50"/>
                </a:solidFill>
                <a:latin typeface="Roboto"/>
                <a:ea typeface="Roboto"/>
              </a:rPr>
              <a:t> (Turtle Bay, n.d.)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552064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091EB-72D0-4BDE-B8AB-25E9442CB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" y="-131"/>
            <a:ext cx="12184441" cy="796572"/>
          </a:xfrm>
        </p:spPr>
        <p:txBody>
          <a:bodyPr/>
          <a:lstStyle/>
          <a:p>
            <a:r>
              <a:rPr lang="en-GB" sz="2400" dirty="0">
                <a:cs typeface="Calibri Light"/>
              </a:rPr>
              <a:t>How should the organization use the theories relating to models of communication</a:t>
            </a:r>
            <a:endParaRPr lang="en-GB" dirty="0"/>
          </a:p>
        </p:txBody>
      </p:sp>
      <p:pic>
        <p:nvPicPr>
          <p:cNvPr id="3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5DAF4D17-7D89-4F98-B859-3E92016CD6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28" y="857505"/>
            <a:ext cx="12025744" cy="3348198"/>
          </a:xfrm>
          <a:prstGeom prst="rect">
            <a:avLst/>
          </a:prstGeom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CCBFFBF7-F0E0-4EA9-9CBF-65F22D38AA09}"/>
              </a:ext>
            </a:extLst>
          </p:cNvPr>
          <p:cNvSpPr txBox="1"/>
          <p:nvPr/>
        </p:nvSpPr>
        <p:spPr>
          <a:xfrm>
            <a:off x="-132247" y="4714325"/>
            <a:ext cx="12244191" cy="132343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just">
              <a:buFont typeface="Wingdings"/>
              <a:buChar char="q"/>
            </a:pPr>
            <a:r>
              <a:rPr lang="en-US" sz="2000" dirty="0">
                <a:solidFill>
                  <a:srgbClr val="0C4463"/>
                </a:solidFill>
                <a:latin typeface="paralucent"/>
              </a:rPr>
              <a:t>They communicate with their teams regularly, seeking feedback and information on how we can improve. </a:t>
            </a:r>
            <a:endParaRPr lang="en-US" sz="200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 algn="just">
              <a:buFont typeface="Wingdings"/>
              <a:buChar char="q"/>
            </a:pPr>
            <a:r>
              <a:rPr lang="en-US" sz="2000" dirty="0">
                <a:solidFill>
                  <a:srgbClr val="0C4463"/>
                </a:solidFill>
                <a:latin typeface="paralucent"/>
              </a:rPr>
              <a:t>They have learnt their people need to have a voice, so we launched an anonymous reporting tool for team members to report any form of discrimination. </a:t>
            </a:r>
            <a:endParaRPr lang="en-US" sz="200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marL="342900" indent="-342900" algn="just">
              <a:buFont typeface="Wingdings"/>
              <a:buChar char="q"/>
            </a:pPr>
            <a:r>
              <a:rPr lang="en-US" sz="2000" dirty="0">
                <a:solidFill>
                  <a:srgbClr val="0C4463"/>
                </a:solidFill>
                <a:latin typeface="paralucent"/>
              </a:rPr>
              <a:t>Reviewing their internal policies and have a zero-tolerance policy on any form of discrimination.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06A24B-EFC4-453C-9AFD-7F089237271B}"/>
              </a:ext>
            </a:extLst>
          </p:cNvPr>
          <p:cNvSpPr txBox="1"/>
          <p:nvPr/>
        </p:nvSpPr>
        <p:spPr>
          <a:xfrm>
            <a:off x="0" y="622935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Times New Roman"/>
                <a:cs typeface="Times New Roman"/>
              </a:rPr>
              <a:t>(</a:t>
            </a:r>
            <a:r>
              <a:rPr lang="en-US" sz="2000" b="1" dirty="0">
                <a:latin typeface="Times New Roman"/>
                <a:cs typeface="Times New Roman"/>
              </a:rPr>
              <a:t>Allen, 2016)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C5511-202C-42DA-A214-812FDCDAD292}"/>
              </a:ext>
            </a:extLst>
          </p:cNvPr>
          <p:cNvSpPr txBox="1"/>
          <p:nvPr/>
        </p:nvSpPr>
        <p:spPr>
          <a:xfrm>
            <a:off x="-130988" y="4208003"/>
            <a:ext cx="18867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>
                <a:solidFill>
                  <a:srgbClr val="2C3E50"/>
                </a:solidFill>
                <a:latin typeface="Roboto"/>
                <a:ea typeface="Roboto"/>
              </a:rPr>
              <a:t>(OpenLearn, 2020)</a:t>
            </a:r>
            <a:endParaRPr lang="en-US" sz="1200" b="1"/>
          </a:p>
        </p:txBody>
      </p:sp>
    </p:spTree>
    <p:extLst>
      <p:ext uri="{BB962C8B-B14F-4D97-AF65-F5344CB8AC3E}">
        <p14:creationId xmlns:p14="http://schemas.microsoft.com/office/powerpoint/2010/main" val="1609058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E742B-F9D9-4035-B061-FCB7D6B9D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" y="88034"/>
            <a:ext cx="12184441" cy="859547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cs typeface="Calibri Light"/>
              </a:rPr>
              <a:t>The type of barriers that can prevent effective communication between the organisation and their external stakeholder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D2C37-4019-4270-B746-AB46461045BC}"/>
              </a:ext>
            </a:extLst>
          </p:cNvPr>
          <p:cNvSpPr txBox="1"/>
          <p:nvPr/>
        </p:nvSpPr>
        <p:spPr>
          <a:xfrm>
            <a:off x="133507" y="2092036"/>
            <a:ext cx="6395762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Dissatisfaction or Disinterest With One's Job. </a:t>
            </a:r>
            <a:endParaRPr lang="en-US" sz="2000"/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Inability to Listen to Others. </a:t>
            </a: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Lack of Transparency &amp; Trust.  </a:t>
            </a: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Communication Styles (when they differ)  </a:t>
            </a: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Conflicts in the Workplace. </a:t>
            </a:r>
          </a:p>
          <a:p>
            <a:pPr marL="342900" indent="-342900">
              <a:buFont typeface="Wingdings"/>
              <a:buChar char="q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Cultural Differences &amp; Language.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35B3ED-295D-4351-A6CD-4813E3168DBC}"/>
              </a:ext>
            </a:extLst>
          </p:cNvPr>
          <p:cNvSpPr txBox="1"/>
          <p:nvPr/>
        </p:nvSpPr>
        <p:spPr>
          <a:xfrm>
            <a:off x="5454914" y="4195408"/>
            <a:ext cx="6395761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The use of jargon. ... </a:t>
            </a:r>
          </a:p>
          <a:p>
            <a:pPr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Emotional barriers and taboos. ... </a:t>
            </a:r>
          </a:p>
          <a:p>
            <a:pPr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Lack of attention, interest, distractions, or irrelevance to the receiver. ... </a:t>
            </a:r>
          </a:p>
          <a:p>
            <a:pPr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Differences in perception and viewpoint.</a:t>
            </a:r>
          </a:p>
          <a:p>
            <a:pPr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Physical disabilities such as hearing problems or speech difficulties.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9770A9-2B51-4524-A1CF-8FE66A63AF18}"/>
              </a:ext>
            </a:extLst>
          </p:cNvPr>
          <p:cNvSpPr txBox="1"/>
          <p:nvPr/>
        </p:nvSpPr>
        <p:spPr>
          <a:xfrm>
            <a:off x="76830" y="4825160"/>
            <a:ext cx="485916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2C3E50"/>
                </a:solidFill>
                <a:latin typeface="Roboto"/>
                <a:ea typeface="Roboto"/>
              </a:rPr>
              <a:t> (Mulvey, Mcgoey and Kupersmith, 2015)</a:t>
            </a:r>
            <a:endParaRPr lang="en-US" sz="1600" b="1"/>
          </a:p>
        </p:txBody>
      </p:sp>
      <p:pic>
        <p:nvPicPr>
          <p:cNvPr id="7" name="Picture 7" descr="A picture containing text, building, outdoor, scene&#10;&#10;Description automatically generated">
            <a:extLst>
              <a:ext uri="{FF2B5EF4-FFF2-40B4-BE49-F238E27FC236}">
                <a16:creationId xmlns:a16="http://schemas.microsoft.com/office/drawing/2014/main" id="{6912BEB5-171F-4CF1-BB43-DF3AD32AE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1061" y="1273268"/>
            <a:ext cx="5514108" cy="252297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307C36-07AB-4A40-A43F-990A77C98037}"/>
              </a:ext>
            </a:extLst>
          </p:cNvPr>
          <p:cNvSpPr txBox="1"/>
          <p:nvPr/>
        </p:nvSpPr>
        <p:spPr>
          <a:xfrm>
            <a:off x="9850582" y="3811260"/>
            <a:ext cx="211344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solidFill>
                  <a:srgbClr val="2C3E50"/>
                </a:solidFill>
                <a:latin typeface="Roboto"/>
                <a:ea typeface="Roboto"/>
              </a:rPr>
              <a:t>(Mullin, 2015)</a:t>
            </a:r>
            <a:endParaRPr lang="en-US" sz="1400" b="1"/>
          </a:p>
        </p:txBody>
      </p:sp>
    </p:spTree>
    <p:extLst>
      <p:ext uri="{BB962C8B-B14F-4D97-AF65-F5344CB8AC3E}">
        <p14:creationId xmlns:p14="http://schemas.microsoft.com/office/powerpoint/2010/main" val="30880050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96F63-22F0-4AF3-95AA-426934611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25" y="3175"/>
            <a:ext cx="12201525" cy="1335088"/>
          </a:xfrm>
        </p:spPr>
        <p:txBody>
          <a:bodyPr/>
          <a:lstStyle/>
          <a:p>
            <a:pPr algn="ctr"/>
            <a:r>
              <a:rPr lang="en-GB" sz="2800" dirty="0">
                <a:cs typeface="Calibri Light"/>
              </a:rPr>
              <a:t>What are the channels of communication used by the organisation and channels that can be used to improve communication?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A31686-9547-4570-BF7F-EE2D6B62420B}"/>
              </a:ext>
            </a:extLst>
          </p:cNvPr>
          <p:cNvSpPr txBox="1"/>
          <p:nvPr/>
        </p:nvSpPr>
        <p:spPr>
          <a:xfrm>
            <a:off x="57150" y="1809750"/>
            <a:ext cx="6940182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latin typeface="Google Sans"/>
              </a:rPr>
              <a:t>This are the Communication channels that turtle bay use: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Face-to-face communication (aka. video conferencing)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Phone calls.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Text messages.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Instant messaging.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Emails.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Live chat.</a:t>
            </a:r>
          </a:p>
          <a:p>
            <a:pPr marL="457200" indent="-457200">
              <a:buFont typeface="Wingdings"/>
              <a:buChar char="q"/>
            </a:pPr>
            <a:r>
              <a:rPr lang="en-US" sz="2400" dirty="0">
                <a:latin typeface="arial"/>
                <a:cs typeface="arial"/>
              </a:rPr>
              <a:t>Social media.</a:t>
            </a:r>
          </a:p>
          <a:p>
            <a:endParaRPr lang="en-US">
              <a:solidFill>
                <a:srgbClr val="BDC1C6"/>
              </a:solidFill>
              <a:latin typeface="arial"/>
              <a:cs typeface="arial"/>
            </a:endParaRPr>
          </a:p>
        </p:txBody>
      </p:sp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088F492F-9A7B-4684-859A-DE19A5CE8F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1500" y="1812035"/>
            <a:ext cx="3657599" cy="46722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BE343A9-0F18-4672-8449-D4535AFE2A4D}"/>
              </a:ext>
            </a:extLst>
          </p:cNvPr>
          <p:cNvSpPr txBox="1"/>
          <p:nvPr/>
        </p:nvSpPr>
        <p:spPr>
          <a:xfrm>
            <a:off x="57937" y="58327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2C3E50"/>
                </a:solidFill>
                <a:latin typeface="Roboto"/>
                <a:ea typeface="Roboto"/>
              </a:rPr>
              <a:t>(Dwyer, 2019)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690314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9399449-CDA6-4B17-90FE-CA40F8526031}"/>
              </a:ext>
            </a:extLst>
          </p:cNvPr>
          <p:cNvSpPr txBox="1"/>
          <p:nvPr/>
        </p:nvSpPr>
        <p:spPr>
          <a:xfrm>
            <a:off x="26450" y="908102"/>
            <a:ext cx="121391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2C3E50"/>
                </a:solidFill>
                <a:cs typeface="Calibri"/>
              </a:rPr>
              <a:t>Turtle Bay. (n.d.). </a:t>
            </a:r>
            <a:r>
              <a:rPr lang="en-US" sz="2000" i="1" dirty="0">
                <a:solidFill>
                  <a:srgbClr val="2C3E50"/>
                </a:solidFill>
                <a:cs typeface="Calibri"/>
              </a:rPr>
              <a:t>The Turtle Bay Story - how it all began</a:t>
            </a:r>
            <a:r>
              <a:rPr lang="en-US" sz="2000" dirty="0">
                <a:solidFill>
                  <a:srgbClr val="2C3E50"/>
                </a:solidFill>
                <a:cs typeface="Calibri"/>
              </a:rPr>
              <a:t>. [online] Available at: https://turtlebay.co.uk/news/our-story [Accessed 21 Mar. 2022].</a:t>
            </a: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A91B93-77DD-4BA9-9C02-92EE84D6B2D8}"/>
              </a:ext>
            </a:extLst>
          </p:cNvPr>
          <p:cNvSpPr txBox="1"/>
          <p:nvPr/>
        </p:nvSpPr>
        <p:spPr>
          <a:xfrm>
            <a:off x="51639" y="83127"/>
            <a:ext cx="121391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dirty="0">
                <a:solidFill>
                  <a:srgbClr val="2C3E50"/>
                </a:solidFill>
                <a:cs typeface="Calibri"/>
              </a:rPr>
              <a:t>Reference 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7018F-6313-4A76-BF93-A47A748A216F}"/>
              </a:ext>
            </a:extLst>
          </p:cNvPr>
          <p:cNvSpPr txBox="1"/>
          <p:nvPr/>
        </p:nvSpPr>
        <p:spPr>
          <a:xfrm>
            <a:off x="-96431" y="1771571"/>
            <a:ext cx="121348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2C3E50"/>
                </a:solidFill>
                <a:cs typeface="Calibri"/>
              </a:rPr>
              <a:t>Overton, R. (2018). </a:t>
            </a:r>
            <a:r>
              <a:rPr lang="en-US" sz="2000" i="1" dirty="0">
                <a:solidFill>
                  <a:srgbClr val="2C3E50"/>
                </a:solidFill>
                <a:cs typeface="Calibri"/>
              </a:rPr>
              <a:t>Business communication</a:t>
            </a:r>
            <a:r>
              <a:rPr lang="en-US" sz="2000" dirty="0">
                <a:solidFill>
                  <a:srgbClr val="2C3E50"/>
                </a:solidFill>
                <a:cs typeface="Calibri"/>
              </a:rPr>
              <a:t>. Boat Harbour, N.S.W.: Martin Books.</a:t>
            </a:r>
            <a:endParaRPr lang="en-US" sz="20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7E7F8-4550-48D1-9412-A9427F20F97D}"/>
              </a:ext>
            </a:extLst>
          </p:cNvPr>
          <p:cNvSpPr txBox="1"/>
          <p:nvPr/>
        </p:nvSpPr>
        <p:spPr>
          <a:xfrm>
            <a:off x="28890" y="4232721"/>
            <a:ext cx="1212532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latin typeface="Times New Roman"/>
                <a:cs typeface="Times New Roman"/>
              </a:rPr>
              <a:t>O’rourke</a:t>
            </a:r>
            <a:r>
              <a:rPr lang="en-US" sz="2400" dirty="0">
                <a:latin typeface="Times New Roman"/>
                <a:cs typeface="Times New Roman"/>
              </a:rPr>
              <a:t>, J. (2018b). </a:t>
            </a:r>
            <a:r>
              <a:rPr lang="en-US" sz="2400" i="1" dirty="0">
                <a:latin typeface="Times New Roman"/>
                <a:cs typeface="Times New Roman"/>
              </a:rPr>
              <a:t>Effective communication</a:t>
            </a:r>
            <a:r>
              <a:rPr lang="en-US" sz="2400" dirty="0">
                <a:latin typeface="Times New Roman"/>
                <a:cs typeface="Times New Roman"/>
              </a:rPr>
              <a:t>. London] Dorling Kindersley Limited.</a:t>
            </a:r>
          </a:p>
          <a:p>
            <a:r>
              <a:rPr lang="en-US" dirty="0">
                <a:latin typeface="Times New Roman"/>
                <a:cs typeface="Times New Roman"/>
              </a:rPr>
              <a:t>‌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31C064-F699-4F5F-BED3-5ABADF413D33}"/>
              </a:ext>
            </a:extLst>
          </p:cNvPr>
          <p:cNvSpPr txBox="1"/>
          <p:nvPr/>
        </p:nvSpPr>
        <p:spPr>
          <a:xfrm>
            <a:off x="-59590" y="6178655"/>
            <a:ext cx="12068175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Times New Roman"/>
                <a:cs typeface="Times New Roman"/>
              </a:rPr>
              <a:t>Allen, M. (2016). </a:t>
            </a:r>
            <a:r>
              <a:rPr lang="en-US" sz="2000" i="1" dirty="0">
                <a:latin typeface="Times New Roman"/>
                <a:cs typeface="Times New Roman"/>
              </a:rPr>
              <a:t>Strategic Communication for Sustainable Organizations</a:t>
            </a:r>
            <a:r>
              <a:rPr lang="en-US" sz="2000" dirty="0">
                <a:latin typeface="Times New Roman"/>
                <a:cs typeface="Times New Roman"/>
              </a:rPr>
              <a:t>. Cham Springer International Publishing.</a:t>
            </a:r>
          </a:p>
          <a:p>
            <a:r>
              <a:rPr lang="en-US" dirty="0">
                <a:latin typeface="Times New Roman"/>
                <a:cs typeface="Times New Roman"/>
              </a:rPr>
              <a:t>‌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54B4C6-A26E-4D9B-A98E-E1DB691674BC}"/>
              </a:ext>
            </a:extLst>
          </p:cNvPr>
          <p:cNvSpPr txBox="1"/>
          <p:nvPr/>
        </p:nvSpPr>
        <p:spPr>
          <a:xfrm>
            <a:off x="39046" y="4970003"/>
            <a:ext cx="1215169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2C3E50"/>
                </a:solidFill>
                <a:cs typeface="Calibri"/>
              </a:rPr>
              <a:t>Dwyer, J. (2019). </a:t>
            </a:r>
            <a:r>
              <a:rPr lang="en-US" sz="2000" i="1">
                <a:solidFill>
                  <a:srgbClr val="2C3E50"/>
                </a:solidFill>
                <a:cs typeface="Calibri"/>
              </a:rPr>
              <a:t>Communication for Business and the Professions : strategies and skills</a:t>
            </a:r>
            <a:r>
              <a:rPr lang="en-US" sz="2000">
                <a:solidFill>
                  <a:srgbClr val="2C3E50"/>
                </a:solidFill>
                <a:cs typeface="Calibri"/>
              </a:rPr>
              <a:t>. Melbourne, Vic: Pearson Australia.</a:t>
            </a:r>
            <a:endParaRPr lang="en-US" sz="2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FF28D-3B50-4357-A68C-F99E48882E72}"/>
              </a:ext>
            </a:extLst>
          </p:cNvPr>
          <p:cNvSpPr txBox="1"/>
          <p:nvPr/>
        </p:nvSpPr>
        <p:spPr>
          <a:xfrm>
            <a:off x="-61715" y="5681623"/>
            <a:ext cx="121265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cs typeface="Calibri"/>
              </a:rPr>
              <a:t>Mulvey, P., Mcgoey, K. and Kupersmith, K. (2015). </a:t>
            </a:r>
            <a:r>
              <a:rPr lang="en-US" i="1">
                <a:solidFill>
                  <a:srgbClr val="2C3E50"/>
                </a:solidFill>
                <a:cs typeface="Calibri"/>
              </a:rPr>
              <a:t>Business analysis for dummies</a:t>
            </a:r>
            <a:r>
              <a:rPr lang="en-US">
                <a:solidFill>
                  <a:srgbClr val="2C3E50"/>
                </a:solidFill>
                <a:cs typeface="Calibri"/>
              </a:rPr>
              <a:t>. Hoboken, Nj: John Wiley &amp; Sons.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E446C6-A5FC-482B-A947-B351E04437BD}"/>
              </a:ext>
            </a:extLst>
          </p:cNvPr>
          <p:cNvSpPr txBox="1"/>
          <p:nvPr/>
        </p:nvSpPr>
        <p:spPr>
          <a:xfrm>
            <a:off x="-5038" y="2356532"/>
            <a:ext cx="1217058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cs typeface="Calibri"/>
              </a:rPr>
              <a:t>Mullin, G. (2015). </a:t>
            </a:r>
            <a:r>
              <a:rPr lang="en-US" i="1">
                <a:solidFill>
                  <a:srgbClr val="2C3E50"/>
                </a:solidFill>
                <a:cs typeface="Calibri"/>
              </a:rPr>
              <a:t>Turtle Bay apologises after BLACKING UP customer’s photos</a:t>
            </a:r>
            <a:r>
              <a:rPr lang="en-US">
                <a:solidFill>
                  <a:srgbClr val="2C3E50"/>
                </a:solidFill>
                <a:cs typeface="Calibri"/>
              </a:rPr>
              <a:t>. [online] Mail Online. Available at: https://www.dailymail.co.uk/news/article-3254622/Caribbean-restaurant-apologises-using-software-BLACK-photos-customers-dreadlocks-Rastafy-marketing-campaign.html [Accessed 21 Mar. 2022].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1D5C3CD-A829-4EFA-A118-93285E2BE40F}"/>
              </a:ext>
            </a:extLst>
          </p:cNvPr>
          <p:cNvSpPr txBox="1"/>
          <p:nvPr/>
        </p:nvSpPr>
        <p:spPr>
          <a:xfrm>
            <a:off x="45343" y="3282268"/>
            <a:ext cx="121202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cs typeface="Calibri"/>
              </a:rPr>
              <a:t>OpenLearn. (2020). </a:t>
            </a:r>
            <a:r>
              <a:rPr lang="en-US" i="1">
                <a:solidFill>
                  <a:srgbClr val="2C3E50"/>
                </a:solidFill>
                <a:cs typeface="Calibri"/>
              </a:rPr>
              <a:t>Retail marketing</a:t>
            </a:r>
            <a:r>
              <a:rPr lang="en-US">
                <a:solidFill>
                  <a:srgbClr val="2C3E50"/>
                </a:solidFill>
                <a:cs typeface="Calibri"/>
              </a:rPr>
              <a:t>. [online] Available at: https://www.open.edu/openlearn/money-business/business-strategy-studies/retail-marketing/content-section-3.2.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9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Strategies for effective communication in a business setting</vt:lpstr>
      <vt:lpstr>What are the benefits of effective communication on the organization's business process?</vt:lpstr>
      <vt:lpstr>How should the organization use the theories relating to models of communication</vt:lpstr>
      <vt:lpstr>The type of barriers that can prevent effective communication between the organisation and their external stakeholder</vt:lpstr>
      <vt:lpstr>What are the channels of communication used by the organisation and channels that can be used to improve communication?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salma abdullah</cp:lastModifiedBy>
  <cp:revision>350</cp:revision>
  <dcterms:created xsi:type="dcterms:W3CDTF">2013-07-15T20:26:40Z</dcterms:created>
  <dcterms:modified xsi:type="dcterms:W3CDTF">2022-03-31T12:59:28Z</dcterms:modified>
</cp:coreProperties>
</file>