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0" r:id="rId3"/>
    <p:sldId id="258" r:id="rId4"/>
    <p:sldId id="277" r:id="rId5"/>
    <p:sldId id="259" r:id="rId6"/>
    <p:sldId id="260" r:id="rId7"/>
    <p:sldId id="261" r:id="rId8"/>
    <p:sldId id="278" r:id="rId9"/>
    <p:sldId id="262" r:id="rId10"/>
    <p:sldId id="264" r:id="rId11"/>
    <p:sldId id="265" r:id="rId12"/>
    <p:sldId id="266" r:id="rId13"/>
    <p:sldId id="267" r:id="rId14"/>
    <p:sldId id="263" r:id="rId15"/>
    <p:sldId id="279" r:id="rId16"/>
    <p:sldId id="268" r:id="rId17"/>
    <p:sldId id="269" r:id="rId18"/>
    <p:sldId id="270" r:id="rId19"/>
    <p:sldId id="271" r:id="rId20"/>
    <p:sldId id="272" r:id="rId21"/>
    <p:sldId id="273" r:id="rId22"/>
    <p:sldId id="274" r:id="rId23"/>
    <p:sldId id="276"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8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79ACA6-3FE9-4225-AD52-2BD1F039A990}" type="doc">
      <dgm:prSet loTypeId="urn:microsoft.com/office/officeart/2005/8/layout/pyramid1" loCatId="pyramid" qsTypeId="urn:microsoft.com/office/officeart/2005/8/quickstyle/simple1" qsCatId="simple" csTypeId="urn:microsoft.com/office/officeart/2005/8/colors/accent1_2" csCatId="accent1"/>
      <dgm:spPr/>
    </dgm:pt>
    <dgm:pt modelId="{E7BF3091-68CB-4E4A-9C6C-E031B62E9C7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Purpose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or Mission</a:t>
          </a:r>
          <a:endPar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25773A63-3E73-4394-9497-8994FC0BC9E0}" type="parTrans" cxnId="{A888906F-8975-4205-9122-CB1E439B9C8A}">
      <dgm:prSet/>
      <dgm:spPr/>
    </dgm:pt>
    <dgm:pt modelId="{5F1FC5CE-549C-47CB-9FE1-FEC7B52B6766}" type="sibTrans" cxnId="{A888906F-8975-4205-9122-CB1E439B9C8A}">
      <dgm:prSet/>
      <dgm:spPr/>
    </dgm:pt>
    <dgm:pt modelId="{71693608-35E5-4EB9-9337-C78CA295B05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Aims</a:t>
          </a:r>
          <a:endPar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68F043D5-F7C0-47F5-84EC-1B5FE77290A6}" type="parTrans" cxnId="{242245BC-2AF6-4C24-AC1B-468CC1F2872B}">
      <dgm:prSet/>
      <dgm:spPr/>
    </dgm:pt>
    <dgm:pt modelId="{D834D9EE-3CB5-422C-AB6F-8794AF270A0C}" type="sibTrans" cxnId="{242245BC-2AF6-4C24-AC1B-468CC1F2872B}">
      <dgm:prSet/>
      <dgm:spPr/>
    </dgm:pt>
    <dgm:pt modelId="{73C45A7B-4964-413F-A05A-4DC6FE6BC48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Objectives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(SMART)</a:t>
          </a:r>
          <a:endPar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6D87F697-65EE-46F4-9D2E-09ECF4637888}" type="parTrans" cxnId="{62EA93DD-D639-4988-A80E-D86FEBA0C0AD}">
      <dgm:prSet/>
      <dgm:spPr/>
    </dgm:pt>
    <dgm:pt modelId="{FD6D4D03-2F40-49F9-9802-8EABC3B75CC5}" type="sibTrans" cxnId="{62EA93DD-D639-4988-A80E-D86FEBA0C0AD}">
      <dgm:prSet/>
      <dgm:spPr/>
    </dgm:pt>
    <dgm:pt modelId="{79634ECA-E453-4E8A-9013-4FF0CA72C7F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Targets and action plans</a:t>
          </a:r>
          <a:endParaRPr kumimoji="0" lang="en-GB" altLang="en-US"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79F8CEC7-BE9B-4DE7-A0A0-A534FE0D81AC}" type="parTrans" cxnId="{1F463893-1C48-4EDC-AD24-2E045B3F0A58}">
      <dgm:prSet/>
      <dgm:spPr/>
    </dgm:pt>
    <dgm:pt modelId="{78A133F3-EBA5-48BE-AE3F-21B8714D7E19}" type="sibTrans" cxnId="{1F463893-1C48-4EDC-AD24-2E045B3F0A58}">
      <dgm:prSet/>
      <dgm:spPr/>
    </dgm:pt>
    <dgm:pt modelId="{BB0BA187-F561-4E16-A3EE-A17C902D058C}" type="pres">
      <dgm:prSet presAssocID="{AA79ACA6-3FE9-4225-AD52-2BD1F039A990}" presName="Name0" presStyleCnt="0">
        <dgm:presLayoutVars>
          <dgm:dir/>
          <dgm:animLvl val="lvl"/>
          <dgm:resizeHandles val="exact"/>
        </dgm:presLayoutVars>
      </dgm:prSet>
      <dgm:spPr/>
    </dgm:pt>
    <dgm:pt modelId="{1DAD700D-E4BE-402A-B27D-F0C00DE35177}" type="pres">
      <dgm:prSet presAssocID="{E7BF3091-68CB-4E4A-9C6C-E031B62E9C74}" presName="Name8" presStyleCnt="0"/>
      <dgm:spPr/>
    </dgm:pt>
    <dgm:pt modelId="{2839A884-BB16-4E1B-BB85-F379B595FCE1}" type="pres">
      <dgm:prSet presAssocID="{E7BF3091-68CB-4E4A-9C6C-E031B62E9C74}" presName="level" presStyleLbl="node1" presStyleIdx="0" presStyleCnt="4">
        <dgm:presLayoutVars>
          <dgm:chMax val="1"/>
          <dgm:bulletEnabled val="1"/>
        </dgm:presLayoutVars>
      </dgm:prSet>
      <dgm:spPr/>
    </dgm:pt>
    <dgm:pt modelId="{55801087-B028-424B-9F7D-BFFE7B0BB02B}" type="pres">
      <dgm:prSet presAssocID="{E7BF3091-68CB-4E4A-9C6C-E031B62E9C74}" presName="levelTx" presStyleLbl="revTx" presStyleIdx="0" presStyleCnt="0">
        <dgm:presLayoutVars>
          <dgm:chMax val="1"/>
          <dgm:bulletEnabled val="1"/>
        </dgm:presLayoutVars>
      </dgm:prSet>
      <dgm:spPr/>
    </dgm:pt>
    <dgm:pt modelId="{B834256E-A86D-4FF8-AA04-ECF9B553B950}" type="pres">
      <dgm:prSet presAssocID="{71693608-35E5-4EB9-9337-C78CA295B059}" presName="Name8" presStyleCnt="0"/>
      <dgm:spPr/>
    </dgm:pt>
    <dgm:pt modelId="{6620BFBB-AE4C-4D9B-86FA-11A14BE37F76}" type="pres">
      <dgm:prSet presAssocID="{71693608-35E5-4EB9-9337-C78CA295B059}" presName="level" presStyleLbl="node1" presStyleIdx="1" presStyleCnt="4">
        <dgm:presLayoutVars>
          <dgm:chMax val="1"/>
          <dgm:bulletEnabled val="1"/>
        </dgm:presLayoutVars>
      </dgm:prSet>
      <dgm:spPr/>
    </dgm:pt>
    <dgm:pt modelId="{8C8C6853-32BF-45F0-88F4-B29FA37B716E}" type="pres">
      <dgm:prSet presAssocID="{71693608-35E5-4EB9-9337-C78CA295B059}" presName="levelTx" presStyleLbl="revTx" presStyleIdx="0" presStyleCnt="0">
        <dgm:presLayoutVars>
          <dgm:chMax val="1"/>
          <dgm:bulletEnabled val="1"/>
        </dgm:presLayoutVars>
      </dgm:prSet>
      <dgm:spPr/>
    </dgm:pt>
    <dgm:pt modelId="{43FF91DE-7109-4FD3-AAD4-31744C38CF2C}" type="pres">
      <dgm:prSet presAssocID="{73C45A7B-4964-413F-A05A-4DC6FE6BC480}" presName="Name8" presStyleCnt="0"/>
      <dgm:spPr/>
    </dgm:pt>
    <dgm:pt modelId="{B794F6F1-D914-4BD2-94DA-5B1AC86F6C8D}" type="pres">
      <dgm:prSet presAssocID="{73C45A7B-4964-413F-A05A-4DC6FE6BC480}" presName="level" presStyleLbl="node1" presStyleIdx="2" presStyleCnt="4">
        <dgm:presLayoutVars>
          <dgm:chMax val="1"/>
          <dgm:bulletEnabled val="1"/>
        </dgm:presLayoutVars>
      </dgm:prSet>
      <dgm:spPr/>
    </dgm:pt>
    <dgm:pt modelId="{541E499E-88BB-426B-A581-43E445220B95}" type="pres">
      <dgm:prSet presAssocID="{73C45A7B-4964-413F-A05A-4DC6FE6BC480}" presName="levelTx" presStyleLbl="revTx" presStyleIdx="0" presStyleCnt="0">
        <dgm:presLayoutVars>
          <dgm:chMax val="1"/>
          <dgm:bulletEnabled val="1"/>
        </dgm:presLayoutVars>
      </dgm:prSet>
      <dgm:spPr/>
    </dgm:pt>
    <dgm:pt modelId="{6025E812-E9B7-4E3F-9736-81AAA121BC88}" type="pres">
      <dgm:prSet presAssocID="{79634ECA-E453-4E8A-9013-4FF0CA72C7F7}" presName="Name8" presStyleCnt="0"/>
      <dgm:spPr/>
    </dgm:pt>
    <dgm:pt modelId="{29C9C928-2DF4-40B5-819B-A9ADA27ACA93}" type="pres">
      <dgm:prSet presAssocID="{79634ECA-E453-4E8A-9013-4FF0CA72C7F7}" presName="level" presStyleLbl="node1" presStyleIdx="3" presStyleCnt="4">
        <dgm:presLayoutVars>
          <dgm:chMax val="1"/>
          <dgm:bulletEnabled val="1"/>
        </dgm:presLayoutVars>
      </dgm:prSet>
      <dgm:spPr/>
    </dgm:pt>
    <dgm:pt modelId="{8120F63D-2A2D-4E32-A4DE-FE36A5B1D625}" type="pres">
      <dgm:prSet presAssocID="{79634ECA-E453-4E8A-9013-4FF0CA72C7F7}" presName="levelTx" presStyleLbl="revTx" presStyleIdx="0" presStyleCnt="0">
        <dgm:presLayoutVars>
          <dgm:chMax val="1"/>
          <dgm:bulletEnabled val="1"/>
        </dgm:presLayoutVars>
      </dgm:prSet>
      <dgm:spPr/>
    </dgm:pt>
  </dgm:ptLst>
  <dgm:cxnLst>
    <dgm:cxn modelId="{C893C02F-B80D-4CB3-8CAE-C2B55EE52295}" type="presOf" srcId="{71693608-35E5-4EB9-9337-C78CA295B059}" destId="{8C8C6853-32BF-45F0-88F4-B29FA37B716E}" srcOrd="1" destOrd="0" presId="urn:microsoft.com/office/officeart/2005/8/layout/pyramid1"/>
    <dgm:cxn modelId="{792D75B9-F6B6-4996-B350-3C7CD6258AE8}" type="presOf" srcId="{E7BF3091-68CB-4E4A-9C6C-E031B62E9C74}" destId="{55801087-B028-424B-9F7D-BFFE7B0BB02B}" srcOrd="1" destOrd="0" presId="urn:microsoft.com/office/officeart/2005/8/layout/pyramid1"/>
    <dgm:cxn modelId="{E6B6372E-2FEF-436E-B875-AFE9A5FBA8F0}" type="presOf" srcId="{79634ECA-E453-4E8A-9013-4FF0CA72C7F7}" destId="{29C9C928-2DF4-40B5-819B-A9ADA27ACA93}" srcOrd="0" destOrd="0" presId="urn:microsoft.com/office/officeart/2005/8/layout/pyramid1"/>
    <dgm:cxn modelId="{0449E975-FC0B-42C4-A8E3-72C86640C0B8}" type="presOf" srcId="{AA79ACA6-3FE9-4225-AD52-2BD1F039A990}" destId="{BB0BA187-F561-4E16-A3EE-A17C902D058C}" srcOrd="0" destOrd="0" presId="urn:microsoft.com/office/officeart/2005/8/layout/pyramid1"/>
    <dgm:cxn modelId="{242A1033-C719-48D8-93AA-46218B692F28}" type="presOf" srcId="{73C45A7B-4964-413F-A05A-4DC6FE6BC480}" destId="{B794F6F1-D914-4BD2-94DA-5B1AC86F6C8D}" srcOrd="0" destOrd="0" presId="urn:microsoft.com/office/officeart/2005/8/layout/pyramid1"/>
    <dgm:cxn modelId="{B2DFEE76-A452-42AE-916E-74B73E558640}" type="presOf" srcId="{71693608-35E5-4EB9-9337-C78CA295B059}" destId="{6620BFBB-AE4C-4D9B-86FA-11A14BE37F76}" srcOrd="0" destOrd="0" presId="urn:microsoft.com/office/officeart/2005/8/layout/pyramid1"/>
    <dgm:cxn modelId="{242245BC-2AF6-4C24-AC1B-468CC1F2872B}" srcId="{AA79ACA6-3FE9-4225-AD52-2BD1F039A990}" destId="{71693608-35E5-4EB9-9337-C78CA295B059}" srcOrd="1" destOrd="0" parTransId="{68F043D5-F7C0-47F5-84EC-1B5FE77290A6}" sibTransId="{D834D9EE-3CB5-422C-AB6F-8794AF270A0C}"/>
    <dgm:cxn modelId="{5E620769-0B90-4FB3-8326-FFECEFE5AF91}" type="presOf" srcId="{79634ECA-E453-4E8A-9013-4FF0CA72C7F7}" destId="{8120F63D-2A2D-4E32-A4DE-FE36A5B1D625}" srcOrd="1" destOrd="0" presId="urn:microsoft.com/office/officeart/2005/8/layout/pyramid1"/>
    <dgm:cxn modelId="{A888906F-8975-4205-9122-CB1E439B9C8A}" srcId="{AA79ACA6-3FE9-4225-AD52-2BD1F039A990}" destId="{E7BF3091-68CB-4E4A-9C6C-E031B62E9C74}" srcOrd="0" destOrd="0" parTransId="{25773A63-3E73-4394-9497-8994FC0BC9E0}" sibTransId="{5F1FC5CE-549C-47CB-9FE1-FEC7B52B6766}"/>
    <dgm:cxn modelId="{6327A98B-3CA5-4F3D-BF33-82072E177C35}" type="presOf" srcId="{73C45A7B-4964-413F-A05A-4DC6FE6BC480}" destId="{541E499E-88BB-426B-A581-43E445220B95}" srcOrd="1" destOrd="0" presId="urn:microsoft.com/office/officeart/2005/8/layout/pyramid1"/>
    <dgm:cxn modelId="{0CC15E30-D8A5-4E98-A1A3-3A2AD96A7060}" type="presOf" srcId="{E7BF3091-68CB-4E4A-9C6C-E031B62E9C74}" destId="{2839A884-BB16-4E1B-BB85-F379B595FCE1}" srcOrd="0" destOrd="0" presId="urn:microsoft.com/office/officeart/2005/8/layout/pyramid1"/>
    <dgm:cxn modelId="{1F463893-1C48-4EDC-AD24-2E045B3F0A58}" srcId="{AA79ACA6-3FE9-4225-AD52-2BD1F039A990}" destId="{79634ECA-E453-4E8A-9013-4FF0CA72C7F7}" srcOrd="3" destOrd="0" parTransId="{79F8CEC7-BE9B-4DE7-A0A0-A534FE0D81AC}" sibTransId="{78A133F3-EBA5-48BE-AE3F-21B8714D7E19}"/>
    <dgm:cxn modelId="{62EA93DD-D639-4988-A80E-D86FEBA0C0AD}" srcId="{AA79ACA6-3FE9-4225-AD52-2BD1F039A990}" destId="{73C45A7B-4964-413F-A05A-4DC6FE6BC480}" srcOrd="2" destOrd="0" parTransId="{6D87F697-65EE-46F4-9D2E-09ECF4637888}" sibTransId="{FD6D4D03-2F40-49F9-9802-8EABC3B75CC5}"/>
    <dgm:cxn modelId="{606BB13E-38C1-4E34-A90F-EB8D8530710E}" type="presParOf" srcId="{BB0BA187-F561-4E16-A3EE-A17C902D058C}" destId="{1DAD700D-E4BE-402A-B27D-F0C00DE35177}" srcOrd="0" destOrd="0" presId="urn:microsoft.com/office/officeart/2005/8/layout/pyramid1"/>
    <dgm:cxn modelId="{14140601-54FF-4E66-952B-7B8B4C12C1E4}" type="presParOf" srcId="{1DAD700D-E4BE-402A-B27D-F0C00DE35177}" destId="{2839A884-BB16-4E1B-BB85-F379B595FCE1}" srcOrd="0" destOrd="0" presId="urn:microsoft.com/office/officeart/2005/8/layout/pyramid1"/>
    <dgm:cxn modelId="{ACF4A433-1231-4F79-9A12-2EA4E4E9C555}" type="presParOf" srcId="{1DAD700D-E4BE-402A-B27D-F0C00DE35177}" destId="{55801087-B028-424B-9F7D-BFFE7B0BB02B}" srcOrd="1" destOrd="0" presId="urn:microsoft.com/office/officeart/2005/8/layout/pyramid1"/>
    <dgm:cxn modelId="{4F5FF27F-6F43-414E-B66A-86269BDDC4DE}" type="presParOf" srcId="{BB0BA187-F561-4E16-A3EE-A17C902D058C}" destId="{B834256E-A86D-4FF8-AA04-ECF9B553B950}" srcOrd="1" destOrd="0" presId="urn:microsoft.com/office/officeart/2005/8/layout/pyramid1"/>
    <dgm:cxn modelId="{0F1AFEFF-B250-4BF3-AB00-7E17F5F6E689}" type="presParOf" srcId="{B834256E-A86D-4FF8-AA04-ECF9B553B950}" destId="{6620BFBB-AE4C-4D9B-86FA-11A14BE37F76}" srcOrd="0" destOrd="0" presId="urn:microsoft.com/office/officeart/2005/8/layout/pyramid1"/>
    <dgm:cxn modelId="{2B650BE7-5179-4D47-B94E-18ECF28EBEBB}" type="presParOf" srcId="{B834256E-A86D-4FF8-AA04-ECF9B553B950}" destId="{8C8C6853-32BF-45F0-88F4-B29FA37B716E}" srcOrd="1" destOrd="0" presId="urn:microsoft.com/office/officeart/2005/8/layout/pyramid1"/>
    <dgm:cxn modelId="{5F91BEC2-0130-4FFB-90C2-0E68CFE497EC}" type="presParOf" srcId="{BB0BA187-F561-4E16-A3EE-A17C902D058C}" destId="{43FF91DE-7109-4FD3-AAD4-31744C38CF2C}" srcOrd="2" destOrd="0" presId="urn:microsoft.com/office/officeart/2005/8/layout/pyramid1"/>
    <dgm:cxn modelId="{D06BA812-526D-4AE4-A0FE-B5681744B0A6}" type="presParOf" srcId="{43FF91DE-7109-4FD3-AAD4-31744C38CF2C}" destId="{B794F6F1-D914-4BD2-94DA-5B1AC86F6C8D}" srcOrd="0" destOrd="0" presId="urn:microsoft.com/office/officeart/2005/8/layout/pyramid1"/>
    <dgm:cxn modelId="{F4E79311-CEC9-4C16-8C5A-8B395FF26F33}" type="presParOf" srcId="{43FF91DE-7109-4FD3-AAD4-31744C38CF2C}" destId="{541E499E-88BB-426B-A581-43E445220B95}" srcOrd="1" destOrd="0" presId="urn:microsoft.com/office/officeart/2005/8/layout/pyramid1"/>
    <dgm:cxn modelId="{3FB3967E-E42A-4AC3-9AFA-FECFAED99A63}" type="presParOf" srcId="{BB0BA187-F561-4E16-A3EE-A17C902D058C}" destId="{6025E812-E9B7-4E3F-9736-81AAA121BC88}" srcOrd="3" destOrd="0" presId="urn:microsoft.com/office/officeart/2005/8/layout/pyramid1"/>
    <dgm:cxn modelId="{041201D7-94F4-4162-AABB-E9E1E44EDA13}" type="presParOf" srcId="{6025E812-E9B7-4E3F-9736-81AAA121BC88}" destId="{29C9C928-2DF4-40B5-819B-A9ADA27ACA93}" srcOrd="0" destOrd="0" presId="urn:microsoft.com/office/officeart/2005/8/layout/pyramid1"/>
    <dgm:cxn modelId="{C8AC679C-F87D-45BC-A30C-0EF1F6F331EB}" type="presParOf" srcId="{6025E812-E9B7-4E3F-9736-81AAA121BC88}" destId="{8120F63D-2A2D-4E32-A4DE-FE36A5B1D625}"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F7DF4DF-2676-4529-AD64-65F2BFFF69A9}"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1919113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7DF4DF-2676-4529-AD64-65F2BFFF69A9}"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3437657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7DF4DF-2676-4529-AD64-65F2BFFF69A9}"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3669721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F7DF4DF-2676-4529-AD64-65F2BFFF69A9}" type="datetimeFigureOut">
              <a:rPr lang="en-GB" smtClean="0"/>
              <a:t>31/10/2016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1654820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F7DF4DF-2676-4529-AD64-65F2BFFF69A9}" type="datetimeFigureOut">
              <a:rPr lang="en-GB" smtClean="0"/>
              <a:t>31/10/2016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3233084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F7DF4DF-2676-4529-AD64-65F2BFFF69A9}" type="datetimeFigureOut">
              <a:rPr lang="en-GB" smtClean="0"/>
              <a:t>31/10/2016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2932159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7DF4DF-2676-4529-AD64-65F2BFFF69A9}" type="datetimeFigureOut">
              <a:rPr lang="en-GB" smtClean="0"/>
              <a:t>31/10/2016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2255788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7DF4DF-2676-4529-AD64-65F2BFFF69A9}" type="datetimeFigureOut">
              <a:rPr lang="en-GB" smtClean="0"/>
              <a:t>31/10/2016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3517367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7DF4DF-2676-4529-AD64-65F2BFFF69A9}" type="datetimeFigureOut">
              <a:rPr lang="en-GB" smtClean="0"/>
              <a:t>31/10/2016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1679588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7DF4DF-2676-4529-AD64-65F2BFFF69A9}"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2917526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7DF4DF-2676-4529-AD64-65F2BFFF69A9}"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DD3C8E-2AA9-453A-BD78-CFD28F1F9D37}" type="slidenum">
              <a:rPr lang="en-GB" smtClean="0"/>
              <a:t>‹#›</a:t>
            </a:fld>
            <a:endParaRPr lang="en-GB"/>
          </a:p>
        </p:txBody>
      </p:sp>
    </p:spTree>
    <p:extLst>
      <p:ext uri="{BB962C8B-B14F-4D97-AF65-F5344CB8AC3E}">
        <p14:creationId xmlns:p14="http://schemas.microsoft.com/office/powerpoint/2010/main" val="1803991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7DF4DF-2676-4529-AD64-65F2BFFF69A9}" type="datetimeFigureOut">
              <a:rPr lang="en-GB" smtClean="0"/>
              <a:t>31/10/2016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DD3C8E-2AA9-453A-BD78-CFD28F1F9D37}" type="slidenum">
              <a:rPr lang="en-GB" smtClean="0"/>
              <a:t>‹#›</a:t>
            </a:fld>
            <a:endParaRPr lang="en-GB"/>
          </a:p>
        </p:txBody>
      </p:sp>
    </p:spTree>
    <p:extLst>
      <p:ext uri="{BB962C8B-B14F-4D97-AF65-F5344CB8AC3E}">
        <p14:creationId xmlns:p14="http://schemas.microsoft.com/office/powerpoint/2010/main" val="3314896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gov.uk/write-business-pla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infed.org/archives/developing_youth_work/dyw6.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GB" altLang="en-US" dirty="0"/>
              <a:t>M</a:t>
            </a:r>
            <a:r>
              <a:rPr lang="en-GB" altLang="en-US" dirty="0" smtClean="0"/>
              <a:t>anagement </a:t>
            </a:r>
            <a:r>
              <a:rPr lang="en-GB" altLang="en-US" dirty="0" smtClean="0"/>
              <a:t>and </a:t>
            </a:r>
            <a:r>
              <a:rPr lang="en-GB" altLang="en-US" dirty="0" smtClean="0"/>
              <a:t>decision making for your project</a:t>
            </a:r>
            <a:endParaRPr lang="en-GB" altLang="en-US" dirty="0" smtClean="0"/>
          </a:p>
        </p:txBody>
      </p:sp>
      <p:sp>
        <p:nvSpPr>
          <p:cNvPr id="3075" name="Rectangle 3"/>
          <p:cNvSpPr>
            <a:spLocks noGrp="1" noChangeArrowheads="1"/>
          </p:cNvSpPr>
          <p:nvPr>
            <p:ph type="subTitle" idx="1"/>
          </p:nvPr>
        </p:nvSpPr>
        <p:spPr/>
        <p:txBody>
          <a:bodyPr/>
          <a:lstStyle/>
          <a:p>
            <a:pPr eaLnBrk="1" hangingPunct="1"/>
            <a:endParaRPr lang="en-GB" altLang="en-US" dirty="0" smtClean="0"/>
          </a:p>
        </p:txBody>
      </p:sp>
    </p:spTree>
    <p:extLst>
      <p:ext uri="{BB962C8B-B14F-4D97-AF65-F5344CB8AC3E}">
        <p14:creationId xmlns:p14="http://schemas.microsoft.com/office/powerpoint/2010/main" val="726555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Catching up</a:t>
            </a:r>
            <a:endParaRPr lang="en-GB" dirty="0"/>
          </a:p>
        </p:txBody>
      </p:sp>
      <p:sp>
        <p:nvSpPr>
          <p:cNvPr id="3" name="Content Placeholder 2"/>
          <p:cNvSpPr>
            <a:spLocks noGrp="1"/>
          </p:cNvSpPr>
          <p:nvPr>
            <p:ph idx="1"/>
          </p:nvPr>
        </p:nvSpPr>
        <p:spPr/>
        <p:txBody>
          <a:bodyPr>
            <a:normAutofit/>
          </a:bodyPr>
          <a:lstStyle/>
          <a:p>
            <a:r>
              <a:rPr lang="en-GB" sz="4400" dirty="0" smtClean="0"/>
              <a:t>The person who does not read has no advantage over the person who cannot read.</a:t>
            </a:r>
          </a:p>
          <a:p>
            <a:pPr marL="0" indent="0">
              <a:buNone/>
            </a:pPr>
            <a:endParaRPr lang="en-GB" sz="4400" dirty="0"/>
          </a:p>
          <a:p>
            <a:r>
              <a:rPr lang="en-GB" sz="4400" dirty="0" smtClean="0"/>
              <a:t>What did you read last week?</a:t>
            </a:r>
          </a:p>
          <a:p>
            <a:r>
              <a:rPr lang="en-GB" sz="4400" dirty="0" smtClean="0"/>
              <a:t>What will you read this week?</a:t>
            </a:r>
            <a:endParaRPr lang="en-GB" sz="4400" dirty="0"/>
          </a:p>
        </p:txBody>
      </p:sp>
    </p:spTree>
    <p:extLst>
      <p:ext uri="{BB962C8B-B14F-4D97-AF65-F5344CB8AC3E}">
        <p14:creationId xmlns:p14="http://schemas.microsoft.com/office/powerpoint/2010/main" val="3915243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smtClean="0"/>
              <a:t>Outline</a:t>
            </a:r>
          </a:p>
        </p:txBody>
      </p:sp>
      <p:sp>
        <p:nvSpPr>
          <p:cNvPr id="4099" name="Rectangle 3"/>
          <p:cNvSpPr>
            <a:spLocks noGrp="1" noChangeArrowheads="1"/>
          </p:cNvSpPr>
          <p:nvPr>
            <p:ph type="body" idx="1"/>
          </p:nvPr>
        </p:nvSpPr>
        <p:spPr>
          <a:xfrm>
            <a:off x="1981200" y="1600201"/>
            <a:ext cx="8229600" cy="4924425"/>
          </a:xfrm>
        </p:spPr>
        <p:txBody>
          <a:bodyPr/>
          <a:lstStyle/>
          <a:p>
            <a:pPr eaLnBrk="1" hangingPunct="1"/>
            <a:r>
              <a:rPr lang="en-GB" altLang="en-US" dirty="0" smtClean="0"/>
              <a:t>Ten minute writing</a:t>
            </a:r>
          </a:p>
          <a:p>
            <a:pPr eaLnBrk="1" hangingPunct="1"/>
            <a:r>
              <a:rPr lang="en-GB" altLang="en-US" dirty="0" smtClean="0"/>
              <a:t>Reconnecting </a:t>
            </a:r>
            <a:r>
              <a:rPr lang="en-GB" altLang="en-US" dirty="0" smtClean="0"/>
              <a:t>- drawing a vision</a:t>
            </a:r>
          </a:p>
          <a:p>
            <a:pPr eaLnBrk="1" hangingPunct="1"/>
            <a:r>
              <a:rPr lang="en-GB" altLang="en-US" dirty="0" smtClean="0"/>
              <a:t>Considering vision and purpose</a:t>
            </a:r>
          </a:p>
          <a:p>
            <a:pPr eaLnBrk="1" hangingPunct="1"/>
            <a:r>
              <a:rPr lang="en-GB" altLang="en-US" dirty="0" smtClean="0"/>
              <a:t>The </a:t>
            </a:r>
            <a:r>
              <a:rPr lang="en-GB" altLang="en-US" dirty="0" smtClean="0"/>
              <a:t>leader and purpose</a:t>
            </a:r>
          </a:p>
          <a:p>
            <a:pPr eaLnBrk="1" hangingPunct="1"/>
            <a:r>
              <a:rPr lang="en-GB" altLang="en-US" dirty="0" smtClean="0"/>
              <a:t>What is strategy?</a:t>
            </a:r>
          </a:p>
          <a:p>
            <a:pPr eaLnBrk="1" hangingPunct="1"/>
            <a:r>
              <a:rPr lang="en-GB" altLang="en-US" dirty="0" smtClean="0"/>
              <a:t>Decision </a:t>
            </a:r>
            <a:r>
              <a:rPr lang="en-GB" altLang="en-US" dirty="0" smtClean="0"/>
              <a:t>making</a:t>
            </a:r>
          </a:p>
          <a:p>
            <a:pPr eaLnBrk="1" hangingPunct="1"/>
            <a:r>
              <a:rPr lang="en-GB" altLang="en-US" dirty="0" smtClean="0"/>
              <a:t>Evaluation</a:t>
            </a:r>
          </a:p>
        </p:txBody>
      </p:sp>
    </p:spTree>
    <p:extLst>
      <p:ext uri="{BB962C8B-B14F-4D97-AF65-F5344CB8AC3E}">
        <p14:creationId xmlns:p14="http://schemas.microsoft.com/office/powerpoint/2010/main" val="29215665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Ten minute writing</a:t>
            </a:r>
            <a:endParaRPr lang="en-GB" dirty="0"/>
          </a:p>
        </p:txBody>
      </p:sp>
      <p:sp>
        <p:nvSpPr>
          <p:cNvPr id="3" name="Content Placeholder 2"/>
          <p:cNvSpPr>
            <a:spLocks noGrp="1"/>
          </p:cNvSpPr>
          <p:nvPr>
            <p:ph idx="1"/>
          </p:nvPr>
        </p:nvSpPr>
        <p:spPr/>
        <p:txBody>
          <a:bodyPr/>
          <a:lstStyle/>
          <a:p>
            <a:r>
              <a:rPr lang="en-GB" dirty="0" smtClean="0"/>
              <a:t>Your first task is to write for 10 uninterrupted minutes on the topic:</a:t>
            </a:r>
          </a:p>
          <a:p>
            <a:endParaRPr lang="en-GB" dirty="0"/>
          </a:p>
          <a:p>
            <a:pPr lvl="1"/>
            <a:r>
              <a:rPr lang="en-GB" dirty="0" smtClean="0"/>
              <a:t>My project is really important to me because..</a:t>
            </a:r>
            <a:endParaRPr lang="en-GB" dirty="0"/>
          </a:p>
        </p:txBody>
      </p:sp>
    </p:spTree>
    <p:extLst>
      <p:ext uri="{BB962C8B-B14F-4D97-AF65-F5344CB8AC3E}">
        <p14:creationId xmlns:p14="http://schemas.microsoft.com/office/powerpoint/2010/main" val="1457560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smtClean="0"/>
              <a:t>Drawing a vision</a:t>
            </a:r>
          </a:p>
        </p:txBody>
      </p:sp>
      <p:sp>
        <p:nvSpPr>
          <p:cNvPr id="5123" name="Rectangle 3"/>
          <p:cNvSpPr>
            <a:spLocks noGrp="1" noChangeArrowheads="1"/>
          </p:cNvSpPr>
          <p:nvPr>
            <p:ph sz="half" idx="1"/>
          </p:nvPr>
        </p:nvSpPr>
        <p:spPr/>
        <p:txBody>
          <a:bodyPr/>
          <a:lstStyle/>
          <a:p>
            <a:pPr eaLnBrk="1" hangingPunct="1"/>
            <a:r>
              <a:rPr lang="en-GB" altLang="en-US" dirty="0" smtClean="0"/>
              <a:t>Take 5 minutes to draw a cartoon representing the vision of </a:t>
            </a:r>
            <a:r>
              <a:rPr lang="en-GB" altLang="en-US" dirty="0" smtClean="0"/>
              <a:t>your business plan project. </a:t>
            </a:r>
          </a:p>
          <a:p>
            <a:pPr eaLnBrk="1" hangingPunct="1"/>
            <a:endParaRPr lang="en-GB" altLang="en-US" dirty="0"/>
          </a:p>
          <a:p>
            <a:pPr eaLnBrk="1" hangingPunct="1"/>
            <a:r>
              <a:rPr lang="en-GB" altLang="en-US" dirty="0" smtClean="0"/>
              <a:t>Doesn’t need to be perfect</a:t>
            </a:r>
          </a:p>
          <a:p>
            <a:pPr eaLnBrk="1" hangingPunct="1"/>
            <a:r>
              <a:rPr lang="en-GB" altLang="en-US" dirty="0" smtClean="0"/>
              <a:t>Isn’t a drawing competition</a:t>
            </a:r>
          </a:p>
          <a:p>
            <a:pPr eaLnBrk="1" hangingPunct="1"/>
            <a:r>
              <a:rPr lang="en-GB" altLang="en-US" dirty="0" smtClean="0"/>
              <a:t>Is meant to make you think about your ideas and how they can be communicated..</a:t>
            </a:r>
            <a:endParaRPr lang="en-GB" altLang="en-US" dirty="0" smtClean="0"/>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56131" y="1825625"/>
            <a:ext cx="5597669" cy="3618805"/>
          </a:xfrm>
        </p:spPr>
      </p:pic>
    </p:spTree>
    <p:extLst>
      <p:ext uri="{BB962C8B-B14F-4D97-AF65-F5344CB8AC3E}">
        <p14:creationId xmlns:p14="http://schemas.microsoft.com/office/powerpoint/2010/main" val="2944371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65200" y="217488"/>
            <a:ext cx="8229600" cy="925512"/>
          </a:xfrm>
        </p:spPr>
        <p:txBody>
          <a:bodyPr/>
          <a:lstStyle/>
          <a:p>
            <a:pPr eaLnBrk="1" hangingPunct="1"/>
            <a:r>
              <a:rPr lang="en-GB" altLang="en-US" dirty="0" smtClean="0"/>
              <a:t>Purpose</a:t>
            </a:r>
          </a:p>
        </p:txBody>
      </p:sp>
      <p:sp>
        <p:nvSpPr>
          <p:cNvPr id="12291" name="Rectangle 15"/>
          <p:cNvSpPr>
            <a:spLocks noGrp="1" noChangeArrowheads="1"/>
          </p:cNvSpPr>
          <p:nvPr>
            <p:ph type="body" idx="1"/>
          </p:nvPr>
        </p:nvSpPr>
        <p:spPr>
          <a:xfrm>
            <a:off x="965200" y="1509714"/>
            <a:ext cx="9256713" cy="4968875"/>
          </a:xfrm>
        </p:spPr>
        <p:txBody>
          <a:bodyPr/>
          <a:lstStyle/>
          <a:p>
            <a:pPr eaLnBrk="1" hangingPunct="1"/>
            <a:r>
              <a:rPr lang="en-GB" altLang="en-US" dirty="0"/>
              <a:t>Youth work organisations have been regarded as woolly, well meaning organisations with a tendency to retreat to the moral and ethical high ground when faced with criticism.</a:t>
            </a:r>
          </a:p>
          <a:p>
            <a:pPr eaLnBrk="1" hangingPunct="1">
              <a:buFontTx/>
              <a:buNone/>
            </a:pPr>
            <a:endParaRPr lang="en-GB" altLang="en-US" dirty="0"/>
          </a:p>
          <a:p>
            <a:pPr eaLnBrk="1" hangingPunct="1"/>
            <a:r>
              <a:rPr lang="en-GB" altLang="en-US" dirty="0"/>
              <a:t>To what extent should </a:t>
            </a:r>
            <a:r>
              <a:rPr lang="en-GB" altLang="en-US" dirty="0" smtClean="0"/>
              <a:t>your project </a:t>
            </a:r>
            <a:r>
              <a:rPr lang="en-GB" altLang="en-US" dirty="0"/>
              <a:t>adopt or adapt one of the various purposes of youth work from the literature or </a:t>
            </a:r>
            <a:r>
              <a:rPr lang="en-GB" altLang="en-US" dirty="0" smtClean="0"/>
              <a:t>develop its own </a:t>
            </a:r>
            <a:r>
              <a:rPr lang="en-GB" altLang="en-US" dirty="0"/>
              <a:t>‘Statement of Purpose’ which is developed in house?</a:t>
            </a:r>
          </a:p>
          <a:p>
            <a:pPr eaLnBrk="1" hangingPunct="1"/>
            <a:endParaRPr lang="en-GB" altLang="en-US" dirty="0"/>
          </a:p>
        </p:txBody>
      </p:sp>
    </p:spTree>
    <p:extLst>
      <p:ext uri="{BB962C8B-B14F-4D97-AF65-F5344CB8AC3E}">
        <p14:creationId xmlns:p14="http://schemas.microsoft.com/office/powerpoint/2010/main" val="25503482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dirty="0" smtClean="0"/>
              <a:t>Should your business plan be strategic?</a:t>
            </a:r>
            <a:endParaRPr lang="en-GB" altLang="en-US" dirty="0" smtClean="0"/>
          </a:p>
        </p:txBody>
      </p:sp>
      <p:sp>
        <p:nvSpPr>
          <p:cNvPr id="7171" name="Rectangle 3"/>
          <p:cNvSpPr>
            <a:spLocks noGrp="1" noChangeArrowheads="1"/>
          </p:cNvSpPr>
          <p:nvPr>
            <p:ph type="body" idx="1"/>
          </p:nvPr>
        </p:nvSpPr>
        <p:spPr>
          <a:xfrm>
            <a:off x="838200" y="1600200"/>
            <a:ext cx="9906000" cy="4781550"/>
          </a:xfrm>
        </p:spPr>
        <p:txBody>
          <a:bodyPr/>
          <a:lstStyle/>
          <a:p>
            <a:pPr eaLnBrk="1" hangingPunct="1">
              <a:lnSpc>
                <a:spcPct val="90000"/>
              </a:lnSpc>
            </a:pPr>
            <a:r>
              <a:rPr lang="en-GB" altLang="en-US" dirty="0"/>
              <a:t>Strategic management is concerned with the formulation and implementation of strategy within organisations.  Strategy combines:</a:t>
            </a:r>
          </a:p>
          <a:p>
            <a:pPr eaLnBrk="1" hangingPunct="1">
              <a:lnSpc>
                <a:spcPct val="90000"/>
              </a:lnSpc>
              <a:buFontTx/>
              <a:buNone/>
            </a:pPr>
            <a:endParaRPr lang="en-GB" altLang="en-US" dirty="0"/>
          </a:p>
          <a:p>
            <a:pPr lvl="1" eaLnBrk="1" hangingPunct="1">
              <a:lnSpc>
                <a:spcPct val="90000"/>
              </a:lnSpc>
            </a:pPr>
            <a:r>
              <a:rPr lang="en-GB" altLang="en-US" dirty="0"/>
              <a:t>Awareness of the external environment</a:t>
            </a:r>
          </a:p>
          <a:p>
            <a:pPr lvl="1" eaLnBrk="1" hangingPunct="1">
              <a:lnSpc>
                <a:spcPct val="90000"/>
              </a:lnSpc>
            </a:pPr>
            <a:r>
              <a:rPr lang="en-GB" altLang="en-US" dirty="0" smtClean="0"/>
              <a:t>Having a clear sense of purpose</a:t>
            </a:r>
            <a:endParaRPr lang="en-GB" altLang="en-US" dirty="0"/>
          </a:p>
          <a:p>
            <a:pPr lvl="1" eaLnBrk="1" hangingPunct="1">
              <a:lnSpc>
                <a:spcPct val="90000"/>
              </a:lnSpc>
            </a:pPr>
            <a:r>
              <a:rPr lang="en-GB" altLang="en-US" dirty="0" smtClean="0"/>
              <a:t>Developing the capacity </a:t>
            </a:r>
            <a:r>
              <a:rPr lang="en-GB" altLang="en-US" dirty="0"/>
              <a:t>to deliver </a:t>
            </a:r>
            <a:endParaRPr lang="en-GB" altLang="en-US" dirty="0" smtClean="0"/>
          </a:p>
          <a:p>
            <a:pPr lvl="1" eaLnBrk="1" hangingPunct="1">
              <a:lnSpc>
                <a:spcPct val="90000"/>
              </a:lnSpc>
            </a:pPr>
            <a:r>
              <a:rPr lang="en-GB" altLang="en-US" dirty="0" smtClean="0"/>
              <a:t>Having the capacity for flexibility </a:t>
            </a:r>
            <a:r>
              <a:rPr lang="en-GB" altLang="en-US" dirty="0"/>
              <a:t>of action (effective plans to implement the strategy and the capacity to respond quickly to changes in the environment)</a:t>
            </a:r>
          </a:p>
        </p:txBody>
      </p:sp>
    </p:spTree>
    <p:extLst>
      <p:ext uri="{BB962C8B-B14F-4D97-AF65-F5344CB8AC3E}">
        <p14:creationId xmlns:p14="http://schemas.microsoft.com/office/powerpoint/2010/main" val="4264736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does the Government think a business plan should look?</a:t>
            </a:r>
            <a:endParaRPr lang="en-GB" dirty="0"/>
          </a:p>
        </p:txBody>
      </p:sp>
      <p:sp>
        <p:nvSpPr>
          <p:cNvPr id="3" name="Content Placeholder 2"/>
          <p:cNvSpPr>
            <a:spLocks noGrp="1"/>
          </p:cNvSpPr>
          <p:nvPr>
            <p:ph idx="1"/>
          </p:nvPr>
        </p:nvSpPr>
        <p:spPr/>
        <p:txBody>
          <a:bodyPr/>
          <a:lstStyle/>
          <a:p>
            <a:pPr marL="0" indent="0">
              <a:buNone/>
            </a:pPr>
            <a:endParaRPr lang="en-GB" dirty="0" smtClean="0">
              <a:hlinkClick r:id="rId2"/>
            </a:endParaRPr>
          </a:p>
          <a:p>
            <a:r>
              <a:rPr lang="en-GB" dirty="0" smtClean="0">
                <a:hlinkClick r:id="rId2"/>
              </a:rPr>
              <a:t>https://www.gov.uk/write-business-plan</a:t>
            </a:r>
            <a:r>
              <a:rPr lang="en-GB" dirty="0" smtClean="0"/>
              <a:t> </a:t>
            </a:r>
            <a:endParaRPr lang="en-GB" dirty="0"/>
          </a:p>
        </p:txBody>
      </p:sp>
    </p:spTree>
    <p:extLst>
      <p:ext uri="{BB962C8B-B14F-4D97-AF65-F5344CB8AC3E}">
        <p14:creationId xmlns:p14="http://schemas.microsoft.com/office/powerpoint/2010/main" val="401501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 name="Rectangle 2"/>
          <p:cNvSpPr>
            <a:spLocks noGrp="1" noChangeArrowheads="1"/>
          </p:cNvSpPr>
          <p:nvPr>
            <p:ph type="title"/>
          </p:nvPr>
        </p:nvSpPr>
        <p:spPr/>
        <p:txBody>
          <a:bodyPr/>
          <a:lstStyle/>
          <a:p>
            <a:pPr eaLnBrk="1" hangingPunct="1"/>
            <a:r>
              <a:rPr lang="en-GB" altLang="en-US" smtClean="0"/>
              <a:t>Leadership and purpose</a:t>
            </a:r>
          </a:p>
        </p:txBody>
      </p:sp>
      <p:graphicFrame>
        <p:nvGraphicFramePr>
          <p:cNvPr id="2" name="Diagram 1"/>
          <p:cNvGraphicFramePr/>
          <p:nvPr/>
        </p:nvGraphicFramePr>
        <p:xfrm>
          <a:off x="1919288" y="1484314"/>
          <a:ext cx="8208962" cy="4968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33" name="Text Box 11"/>
          <p:cNvSpPr txBox="1">
            <a:spLocks noChangeArrowheads="1"/>
          </p:cNvSpPr>
          <p:nvPr/>
        </p:nvSpPr>
        <p:spPr bwMode="auto">
          <a:xfrm>
            <a:off x="2782889" y="1916113"/>
            <a:ext cx="1296987" cy="86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b="1"/>
              <a:t>Values</a:t>
            </a:r>
          </a:p>
          <a:p>
            <a:pPr eaLnBrk="1" hangingPunct="1">
              <a:spcBef>
                <a:spcPct val="50000"/>
              </a:spcBef>
            </a:pPr>
            <a:r>
              <a:rPr lang="en-GB" altLang="en-US"/>
              <a:t>inform</a:t>
            </a:r>
          </a:p>
        </p:txBody>
      </p:sp>
      <p:sp>
        <p:nvSpPr>
          <p:cNvPr id="1034" name="Line 12"/>
          <p:cNvSpPr>
            <a:spLocks noChangeShapeType="1"/>
          </p:cNvSpPr>
          <p:nvPr/>
        </p:nvSpPr>
        <p:spPr bwMode="auto">
          <a:xfrm>
            <a:off x="4008438" y="2276475"/>
            <a:ext cx="1295400" cy="215900"/>
          </a:xfrm>
          <a:prstGeom prst="line">
            <a:avLst/>
          </a:prstGeom>
          <a:noFill/>
          <a:ln w="25400">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5" name="Line 14"/>
          <p:cNvSpPr>
            <a:spLocks noChangeShapeType="1"/>
          </p:cNvSpPr>
          <p:nvPr/>
        </p:nvSpPr>
        <p:spPr bwMode="auto">
          <a:xfrm>
            <a:off x="3935414" y="2565400"/>
            <a:ext cx="1296987" cy="215900"/>
          </a:xfrm>
          <a:prstGeom prst="line">
            <a:avLst/>
          </a:prstGeom>
          <a:noFill/>
          <a:ln w="25400">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6" name="Text Box 17"/>
          <p:cNvSpPr txBox="1">
            <a:spLocks noChangeArrowheads="1"/>
          </p:cNvSpPr>
          <p:nvPr/>
        </p:nvSpPr>
        <p:spPr bwMode="auto">
          <a:xfrm>
            <a:off x="8040688" y="2133600"/>
            <a:ext cx="1871662" cy="306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b="1"/>
              <a:t>Vision</a:t>
            </a:r>
          </a:p>
          <a:p>
            <a:pPr eaLnBrk="1" hangingPunct="1">
              <a:spcBef>
                <a:spcPct val="50000"/>
              </a:spcBef>
            </a:pPr>
            <a:r>
              <a:rPr lang="en-GB" altLang="en-US"/>
              <a:t>What the world will be like if the mission is achieved and/or what the organisation will be like if the mission is achieved.</a:t>
            </a:r>
          </a:p>
        </p:txBody>
      </p:sp>
      <p:sp>
        <p:nvSpPr>
          <p:cNvPr id="1037" name="Text Box 18"/>
          <p:cNvSpPr txBox="1">
            <a:spLocks noChangeArrowheads="1"/>
          </p:cNvSpPr>
          <p:nvPr/>
        </p:nvSpPr>
        <p:spPr bwMode="auto">
          <a:xfrm>
            <a:off x="7032626" y="6021388"/>
            <a:ext cx="30956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Adapted from Ford (2001)</a:t>
            </a:r>
          </a:p>
        </p:txBody>
      </p:sp>
      <p:sp>
        <p:nvSpPr>
          <p:cNvPr id="6164" name="Text Box 20"/>
          <p:cNvSpPr txBox="1">
            <a:spLocks noChangeArrowheads="1"/>
          </p:cNvSpPr>
          <p:nvPr/>
        </p:nvSpPr>
        <p:spPr bwMode="auto">
          <a:xfrm>
            <a:off x="1549400" y="3141662"/>
            <a:ext cx="26035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b="1" dirty="0"/>
              <a:t>Question - How influential are the principles of youth work in ‘business planning?’</a:t>
            </a:r>
          </a:p>
        </p:txBody>
      </p:sp>
      <p:sp>
        <p:nvSpPr>
          <p:cNvPr id="1039" name="AutoShape 21"/>
          <p:cNvSpPr>
            <a:spLocks noChangeArrowheads="1"/>
          </p:cNvSpPr>
          <p:nvPr/>
        </p:nvSpPr>
        <p:spPr bwMode="auto">
          <a:xfrm>
            <a:off x="6816726" y="2349501"/>
            <a:ext cx="1008063" cy="574675"/>
          </a:xfrm>
          <a:custGeom>
            <a:avLst/>
            <a:gdLst>
              <a:gd name="T0" fmla="*/ 756047 w 21600"/>
              <a:gd name="T1" fmla="*/ 0 h 21600"/>
              <a:gd name="T2" fmla="*/ 0 w 21600"/>
              <a:gd name="T3" fmla="*/ 287338 h 21600"/>
              <a:gd name="T4" fmla="*/ 756047 w 21600"/>
              <a:gd name="T5" fmla="*/ 574675 h 21600"/>
              <a:gd name="T6" fmla="*/ 1008063 w 21600"/>
              <a:gd name="T7" fmla="*/ 2873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2112636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64"/>
                                        </p:tgtEl>
                                        <p:attrNameLst>
                                          <p:attrName>style.visibility</p:attrName>
                                        </p:attrNameLst>
                                      </p:cBhvr>
                                      <p:to>
                                        <p:strVal val="visible"/>
                                      </p:to>
                                    </p:set>
                                    <p:anim calcmode="lin" valueType="num">
                                      <p:cBhvr additive="base">
                                        <p:cTn id="7" dur="500" fill="hold"/>
                                        <p:tgtEl>
                                          <p:spTgt spid="6164"/>
                                        </p:tgtEl>
                                        <p:attrNameLst>
                                          <p:attrName>ppt_x</p:attrName>
                                        </p:attrNameLst>
                                      </p:cBhvr>
                                      <p:tavLst>
                                        <p:tav tm="0">
                                          <p:val>
                                            <p:strVal val="#ppt_x"/>
                                          </p:val>
                                        </p:tav>
                                        <p:tav tm="100000">
                                          <p:val>
                                            <p:strVal val="#ppt_x"/>
                                          </p:val>
                                        </p:tav>
                                      </p:tavLst>
                                    </p:anim>
                                    <p:anim calcmode="lin" valueType="num">
                                      <p:cBhvr additive="base">
                                        <p:cTn id="8" dur="500" fill="hold"/>
                                        <p:tgtEl>
                                          <p:spTgt spid="61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981200" y="115888"/>
            <a:ext cx="8229600" cy="1143000"/>
          </a:xfrm>
        </p:spPr>
        <p:txBody>
          <a:bodyPr/>
          <a:lstStyle/>
          <a:p>
            <a:pPr eaLnBrk="1" hangingPunct="1"/>
            <a:r>
              <a:rPr lang="en-GB" altLang="en-US" sz="4000"/>
              <a:t>Scanning the external environment </a:t>
            </a:r>
          </a:p>
        </p:txBody>
      </p:sp>
      <p:sp>
        <p:nvSpPr>
          <p:cNvPr id="9219" name="AutoShape 5"/>
          <p:cNvSpPr>
            <a:spLocks noChangeArrowheads="1"/>
          </p:cNvSpPr>
          <p:nvPr/>
        </p:nvSpPr>
        <p:spPr bwMode="auto">
          <a:xfrm>
            <a:off x="4727576" y="3213100"/>
            <a:ext cx="2881313" cy="1657350"/>
          </a:xfrm>
          <a:prstGeom prst="irregularSeal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20" name="Text Box 6"/>
          <p:cNvSpPr txBox="1">
            <a:spLocks noChangeArrowheads="1"/>
          </p:cNvSpPr>
          <p:nvPr/>
        </p:nvSpPr>
        <p:spPr bwMode="auto">
          <a:xfrm>
            <a:off x="5448300" y="3860801"/>
            <a:ext cx="129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dirty="0"/>
              <a:t>Leader</a:t>
            </a:r>
          </a:p>
        </p:txBody>
      </p:sp>
      <p:sp>
        <p:nvSpPr>
          <p:cNvPr id="9221" name="Text Box 7"/>
          <p:cNvSpPr txBox="1">
            <a:spLocks noChangeArrowheads="1"/>
          </p:cNvSpPr>
          <p:nvPr/>
        </p:nvSpPr>
        <p:spPr bwMode="auto">
          <a:xfrm>
            <a:off x="4727576" y="1628775"/>
            <a:ext cx="2879725" cy="7889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a:t>Purpose </a:t>
            </a:r>
          </a:p>
          <a:p>
            <a:pPr algn="ctr" eaLnBrk="1" hangingPunct="1">
              <a:spcBef>
                <a:spcPct val="50000"/>
              </a:spcBef>
            </a:pPr>
            <a:r>
              <a:rPr lang="en-GB" altLang="en-US"/>
              <a:t>Strategy, Policy</a:t>
            </a:r>
          </a:p>
        </p:txBody>
      </p:sp>
      <p:sp>
        <p:nvSpPr>
          <p:cNvPr id="9222" name="Text Box 15"/>
          <p:cNvSpPr txBox="1">
            <a:spLocks noChangeArrowheads="1"/>
          </p:cNvSpPr>
          <p:nvPr/>
        </p:nvSpPr>
        <p:spPr bwMode="auto">
          <a:xfrm>
            <a:off x="7299325" y="1647826"/>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23" name="Text Box 16"/>
          <p:cNvSpPr txBox="1">
            <a:spLocks noChangeArrowheads="1"/>
          </p:cNvSpPr>
          <p:nvPr/>
        </p:nvSpPr>
        <p:spPr bwMode="auto">
          <a:xfrm>
            <a:off x="4800601" y="5445125"/>
            <a:ext cx="287972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a:t>Operational Delivery</a:t>
            </a:r>
          </a:p>
        </p:txBody>
      </p:sp>
      <p:sp>
        <p:nvSpPr>
          <p:cNvPr id="9224" name="Text Box 17"/>
          <p:cNvSpPr txBox="1">
            <a:spLocks noChangeArrowheads="1"/>
          </p:cNvSpPr>
          <p:nvPr/>
        </p:nvSpPr>
        <p:spPr bwMode="auto">
          <a:xfrm>
            <a:off x="7680326" y="1639888"/>
            <a:ext cx="2232025" cy="9255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dirty="0" smtClean="0"/>
              <a:t>WG </a:t>
            </a:r>
            <a:r>
              <a:rPr lang="en-GB" altLang="en-US" dirty="0"/>
              <a:t>Policy, changes in external </a:t>
            </a:r>
            <a:r>
              <a:rPr lang="en-GB" altLang="en-US" dirty="0" smtClean="0"/>
              <a:t>environment</a:t>
            </a:r>
            <a:endParaRPr lang="en-GB" altLang="en-US" dirty="0"/>
          </a:p>
        </p:txBody>
      </p:sp>
      <p:sp>
        <p:nvSpPr>
          <p:cNvPr id="9225" name="Text Box 18"/>
          <p:cNvSpPr txBox="1">
            <a:spLocks noChangeArrowheads="1"/>
          </p:cNvSpPr>
          <p:nvPr/>
        </p:nvSpPr>
        <p:spPr bwMode="auto">
          <a:xfrm>
            <a:off x="1992313" y="2492376"/>
            <a:ext cx="2303462" cy="9255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a:t>Corporate Directors, Politicians, Trustees, Chief Executive.</a:t>
            </a:r>
          </a:p>
        </p:txBody>
      </p:sp>
      <p:sp>
        <p:nvSpPr>
          <p:cNvPr id="9226" name="Text Box 19"/>
          <p:cNvSpPr txBox="1">
            <a:spLocks noChangeArrowheads="1"/>
          </p:cNvSpPr>
          <p:nvPr/>
        </p:nvSpPr>
        <p:spPr bwMode="auto">
          <a:xfrm>
            <a:off x="1919288" y="4508500"/>
            <a:ext cx="2374900" cy="12001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a:t>Your staff: management team; full time, part time and casual</a:t>
            </a:r>
          </a:p>
        </p:txBody>
      </p:sp>
      <p:sp>
        <p:nvSpPr>
          <p:cNvPr id="9227" name="Text Box 20"/>
          <p:cNvSpPr txBox="1">
            <a:spLocks noChangeArrowheads="1"/>
          </p:cNvSpPr>
          <p:nvPr/>
        </p:nvSpPr>
        <p:spPr bwMode="auto">
          <a:xfrm>
            <a:off x="7680326" y="3141664"/>
            <a:ext cx="244792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Partners, peers, other departments, other organisations</a:t>
            </a:r>
          </a:p>
        </p:txBody>
      </p:sp>
      <p:sp>
        <p:nvSpPr>
          <p:cNvPr id="9228" name="Text Box 21"/>
          <p:cNvSpPr txBox="1">
            <a:spLocks noChangeArrowheads="1"/>
          </p:cNvSpPr>
          <p:nvPr/>
        </p:nvSpPr>
        <p:spPr bwMode="auto">
          <a:xfrm>
            <a:off x="7751764" y="4652963"/>
            <a:ext cx="2232025"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Young people </a:t>
            </a:r>
          </a:p>
          <a:p>
            <a:pPr eaLnBrk="1" hangingPunct="1">
              <a:spcBef>
                <a:spcPct val="50000"/>
              </a:spcBef>
            </a:pPr>
            <a:r>
              <a:rPr lang="en-GB" altLang="en-US"/>
              <a:t>Citizens</a:t>
            </a:r>
          </a:p>
        </p:txBody>
      </p:sp>
      <p:sp>
        <p:nvSpPr>
          <p:cNvPr id="9229" name="AutoShape 22"/>
          <p:cNvSpPr>
            <a:spLocks/>
          </p:cNvSpPr>
          <p:nvPr/>
        </p:nvSpPr>
        <p:spPr bwMode="auto">
          <a:xfrm>
            <a:off x="4367213" y="1844675"/>
            <a:ext cx="215900" cy="2089150"/>
          </a:xfrm>
          <a:prstGeom prst="leftBrace">
            <a:avLst>
              <a:gd name="adj1" fmla="val 80637"/>
              <a:gd name="adj2" fmla="val 50000"/>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0" name="AutoShape 23"/>
          <p:cNvSpPr>
            <a:spLocks/>
          </p:cNvSpPr>
          <p:nvPr/>
        </p:nvSpPr>
        <p:spPr bwMode="auto">
          <a:xfrm>
            <a:off x="4367213" y="4076700"/>
            <a:ext cx="215900" cy="2089150"/>
          </a:xfrm>
          <a:prstGeom prst="leftBrace">
            <a:avLst>
              <a:gd name="adj1" fmla="val 80637"/>
              <a:gd name="adj2" fmla="val 50000"/>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1" name="AutoShape 24"/>
          <p:cNvSpPr>
            <a:spLocks noChangeArrowheads="1"/>
          </p:cNvSpPr>
          <p:nvPr/>
        </p:nvSpPr>
        <p:spPr bwMode="auto">
          <a:xfrm>
            <a:off x="5880100" y="2565401"/>
            <a:ext cx="287338" cy="792163"/>
          </a:xfrm>
          <a:prstGeom prst="upDownArrow">
            <a:avLst>
              <a:gd name="adj1" fmla="val 50000"/>
              <a:gd name="adj2" fmla="val 5513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2" name="AutoShape 25"/>
          <p:cNvSpPr>
            <a:spLocks noChangeArrowheads="1"/>
          </p:cNvSpPr>
          <p:nvPr/>
        </p:nvSpPr>
        <p:spPr bwMode="auto">
          <a:xfrm>
            <a:off x="5880100" y="4652964"/>
            <a:ext cx="287338" cy="719137"/>
          </a:xfrm>
          <a:prstGeom prst="upDownArrow">
            <a:avLst>
              <a:gd name="adj1" fmla="val 50000"/>
              <a:gd name="adj2" fmla="val 5005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3" name="Text Box 26"/>
          <p:cNvSpPr txBox="1">
            <a:spLocks noChangeArrowheads="1"/>
          </p:cNvSpPr>
          <p:nvPr/>
        </p:nvSpPr>
        <p:spPr bwMode="auto">
          <a:xfrm>
            <a:off x="7032626" y="5876926"/>
            <a:ext cx="2879725"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a:t>Young people using the service</a:t>
            </a:r>
          </a:p>
        </p:txBody>
      </p:sp>
      <p:sp>
        <p:nvSpPr>
          <p:cNvPr id="9234" name="AutoShape 27"/>
          <p:cNvSpPr>
            <a:spLocks noChangeArrowheads="1"/>
          </p:cNvSpPr>
          <p:nvPr/>
        </p:nvSpPr>
        <p:spPr bwMode="auto">
          <a:xfrm rot="5400000">
            <a:off x="8039894" y="3934619"/>
            <a:ext cx="433388" cy="863600"/>
          </a:xfrm>
          <a:prstGeom prst="upDownArrow">
            <a:avLst>
              <a:gd name="adj1" fmla="val 50000"/>
              <a:gd name="adj2" fmla="val 3985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5" name="AutoShape 28"/>
          <p:cNvSpPr>
            <a:spLocks noChangeArrowheads="1"/>
          </p:cNvSpPr>
          <p:nvPr/>
        </p:nvSpPr>
        <p:spPr bwMode="auto">
          <a:xfrm rot="4284996">
            <a:off x="7247732" y="1629569"/>
            <a:ext cx="576262" cy="431800"/>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236" name="Text Box 29"/>
          <p:cNvSpPr txBox="1">
            <a:spLocks noChangeArrowheads="1"/>
          </p:cNvSpPr>
          <p:nvPr/>
        </p:nvSpPr>
        <p:spPr bwMode="auto">
          <a:xfrm>
            <a:off x="1992314" y="6308726"/>
            <a:ext cx="3743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Adapted from Ford et. al. (2005)</a:t>
            </a:r>
          </a:p>
        </p:txBody>
      </p:sp>
    </p:spTree>
    <p:extLst>
      <p:ext uri="{BB962C8B-B14F-4D97-AF65-F5344CB8AC3E}">
        <p14:creationId xmlns:p14="http://schemas.microsoft.com/office/powerpoint/2010/main" val="15837738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dirty="0" smtClean="0"/>
              <a:t>3 Levels of </a:t>
            </a:r>
            <a:r>
              <a:rPr lang="en-GB" altLang="en-US" dirty="0" smtClean="0"/>
              <a:t>Strategy – thinking ahead</a:t>
            </a:r>
            <a:endParaRPr lang="en-GB" altLang="en-US" dirty="0" smtClean="0"/>
          </a:p>
        </p:txBody>
      </p:sp>
      <p:sp>
        <p:nvSpPr>
          <p:cNvPr id="10243" name="Rectangle 3"/>
          <p:cNvSpPr>
            <a:spLocks noGrp="1" noChangeArrowheads="1"/>
          </p:cNvSpPr>
          <p:nvPr>
            <p:ph sz="half" idx="1"/>
          </p:nvPr>
        </p:nvSpPr>
        <p:spPr/>
        <p:txBody>
          <a:bodyPr>
            <a:normAutofit/>
          </a:bodyPr>
          <a:lstStyle/>
          <a:p>
            <a:pPr eaLnBrk="1" hangingPunct="1">
              <a:lnSpc>
                <a:spcPct val="90000"/>
              </a:lnSpc>
            </a:pPr>
            <a:r>
              <a:rPr lang="en-GB" altLang="en-US" b="1" dirty="0"/>
              <a:t>Surface currents</a:t>
            </a:r>
            <a:r>
              <a:rPr lang="en-GB" altLang="en-US" dirty="0"/>
              <a:t> – easily detected, can be mapped and taken into account so as not to be pushed off course, these currents may change quite quickly</a:t>
            </a:r>
          </a:p>
          <a:p>
            <a:pPr algn="r" eaLnBrk="1" hangingPunct="1">
              <a:lnSpc>
                <a:spcPct val="90000"/>
              </a:lnSpc>
              <a:buFontTx/>
              <a:buNone/>
            </a:pPr>
            <a:r>
              <a:rPr lang="en-GB" altLang="en-US" dirty="0" smtClean="0"/>
              <a:t>Ford </a:t>
            </a:r>
            <a:r>
              <a:rPr lang="en-GB" altLang="en-US" dirty="0"/>
              <a:t>et al, 2005: 61.</a:t>
            </a:r>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38912" y="1825625"/>
            <a:ext cx="4599329" cy="3077369"/>
          </a:xfrm>
        </p:spPr>
      </p:pic>
    </p:spTree>
    <p:extLst>
      <p:ext uri="{BB962C8B-B14F-4D97-AF65-F5344CB8AC3E}">
        <p14:creationId xmlns:p14="http://schemas.microsoft.com/office/powerpoint/2010/main" val="1413608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smtClean="0"/>
              <a:t>3 Levels of Strategy – thinking ahead</a:t>
            </a:r>
            <a:endParaRPr lang="en-GB" dirty="0"/>
          </a:p>
        </p:txBody>
      </p:sp>
      <p:sp>
        <p:nvSpPr>
          <p:cNvPr id="3" name="Content Placeholder 2"/>
          <p:cNvSpPr>
            <a:spLocks noGrp="1"/>
          </p:cNvSpPr>
          <p:nvPr>
            <p:ph sz="half" idx="1"/>
          </p:nvPr>
        </p:nvSpPr>
        <p:spPr/>
        <p:txBody>
          <a:bodyPr/>
          <a:lstStyle/>
          <a:p>
            <a:r>
              <a:rPr lang="en-GB" altLang="en-US" b="1" dirty="0" smtClean="0"/>
              <a:t>Underwater currents</a:t>
            </a:r>
            <a:r>
              <a:rPr lang="en-GB" altLang="en-US" dirty="0" smtClean="0"/>
              <a:t> – harder to detect, usually slower moving, but very powerful.  Not subject to rapid change.</a:t>
            </a:r>
          </a:p>
          <a:p>
            <a:endParaRPr lang="en-GB" altLang="en-US" dirty="0"/>
          </a:p>
          <a:p>
            <a:pPr marL="0" indent="0" algn="r">
              <a:buNone/>
            </a:pPr>
            <a:r>
              <a:rPr lang="en-GB" altLang="en-US" dirty="0" smtClean="0"/>
              <a:t>Ford et al, 2005: 61.</a:t>
            </a:r>
          </a:p>
          <a:p>
            <a:pPr algn="r"/>
            <a:endParaRPr lang="en-GB" altLang="en-US" dirty="0" smtClean="0"/>
          </a:p>
          <a:p>
            <a:pPr marL="0" indent="0">
              <a:buNone/>
            </a:pPr>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72200" y="2382044"/>
            <a:ext cx="5181600" cy="3238500"/>
          </a:xfrm>
        </p:spPr>
      </p:pic>
    </p:spTree>
    <p:extLst>
      <p:ext uri="{BB962C8B-B14F-4D97-AF65-F5344CB8AC3E}">
        <p14:creationId xmlns:p14="http://schemas.microsoft.com/office/powerpoint/2010/main" val="232549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smtClean="0"/>
              <a:t>3 Levels of Strategy – thinking ahead</a:t>
            </a:r>
            <a:endParaRPr lang="en-GB" dirty="0"/>
          </a:p>
        </p:txBody>
      </p:sp>
      <p:sp>
        <p:nvSpPr>
          <p:cNvPr id="3" name="Content Placeholder 2"/>
          <p:cNvSpPr>
            <a:spLocks noGrp="1"/>
          </p:cNvSpPr>
          <p:nvPr>
            <p:ph sz="half" idx="1"/>
          </p:nvPr>
        </p:nvSpPr>
        <p:spPr/>
        <p:txBody>
          <a:bodyPr/>
          <a:lstStyle/>
          <a:p>
            <a:r>
              <a:rPr lang="en-GB" altLang="en-US" b="1" dirty="0" smtClean="0"/>
              <a:t>Deep ocean currents</a:t>
            </a:r>
            <a:r>
              <a:rPr lang="en-GB" altLang="en-US" dirty="0" smtClean="0"/>
              <a:t> – very hard to detect, very slow to change but change in them can create a huge impact.</a:t>
            </a:r>
          </a:p>
          <a:p>
            <a:endParaRPr lang="en-GB" altLang="en-US" dirty="0"/>
          </a:p>
          <a:p>
            <a:pPr marL="0" indent="0" algn="r">
              <a:buNone/>
            </a:pPr>
            <a:r>
              <a:rPr lang="en-GB" altLang="en-US" dirty="0" smtClean="0"/>
              <a:t>Ford et al, 2005: 61.</a:t>
            </a:r>
          </a:p>
          <a:p>
            <a:pPr marL="0" indent="0" algn="r">
              <a:buNone/>
            </a:pPr>
            <a:endParaRPr lang="en-GB" altLang="en-US" dirty="0" smtClean="0"/>
          </a:p>
          <a:p>
            <a:pPr marL="0" indent="0">
              <a:buNone/>
            </a:pPr>
            <a:endParaRPr lang="en-GB"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172199" y="2032000"/>
            <a:ext cx="5683561" cy="3618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984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mtClean="0"/>
              <a:t>Task</a:t>
            </a:r>
          </a:p>
        </p:txBody>
      </p:sp>
      <p:sp>
        <p:nvSpPr>
          <p:cNvPr id="8195" name="Rectangle 3"/>
          <p:cNvSpPr>
            <a:spLocks noGrp="1" noChangeArrowheads="1"/>
          </p:cNvSpPr>
          <p:nvPr>
            <p:ph sz="half" idx="1"/>
          </p:nvPr>
        </p:nvSpPr>
        <p:spPr>
          <a:xfrm>
            <a:off x="838200" y="1701799"/>
            <a:ext cx="4064000" cy="4259263"/>
          </a:xfrm>
        </p:spPr>
        <p:txBody>
          <a:bodyPr>
            <a:normAutofit lnSpcReduction="10000"/>
          </a:bodyPr>
          <a:lstStyle/>
          <a:p>
            <a:pPr eaLnBrk="1" hangingPunct="1"/>
            <a:r>
              <a:rPr lang="en-GB" altLang="en-US" dirty="0" smtClean="0"/>
              <a:t>Reflecting on a </a:t>
            </a:r>
            <a:r>
              <a:rPr lang="en-GB" altLang="en-US" dirty="0" smtClean="0"/>
              <a:t>your youth work project, </a:t>
            </a:r>
            <a:r>
              <a:rPr lang="en-GB" altLang="en-US" dirty="0" smtClean="0"/>
              <a:t>spend </a:t>
            </a:r>
            <a:r>
              <a:rPr lang="en-GB" altLang="en-US" dirty="0" smtClean="0"/>
              <a:t>10 </a:t>
            </a:r>
            <a:r>
              <a:rPr lang="en-GB" altLang="en-US" dirty="0" smtClean="0"/>
              <a:t>minutes drawing a spider </a:t>
            </a:r>
            <a:r>
              <a:rPr lang="en-GB" altLang="en-US" dirty="0" smtClean="0"/>
              <a:t>gram or a mind map </a:t>
            </a:r>
            <a:r>
              <a:rPr lang="en-GB" altLang="en-US" dirty="0" smtClean="0"/>
              <a:t>with the organisation at the centre and factors/ individuals/organisations in the external environment which influence </a:t>
            </a:r>
            <a:r>
              <a:rPr lang="en-GB" altLang="en-US" dirty="0" smtClean="0"/>
              <a:t>how you will develop the project.</a:t>
            </a:r>
            <a:endParaRPr lang="en-GB" altLang="en-US" dirty="0" smtClean="0"/>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02200" y="1875630"/>
            <a:ext cx="6640622" cy="3911600"/>
          </a:xfrm>
        </p:spPr>
      </p:pic>
    </p:spTree>
    <p:extLst>
      <p:ext uri="{BB962C8B-B14F-4D97-AF65-F5344CB8AC3E}">
        <p14:creationId xmlns:p14="http://schemas.microsoft.com/office/powerpoint/2010/main" val="12016503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Project Ideas</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How can you develop your idea into a project?</a:t>
            </a:r>
          </a:p>
          <a:p>
            <a:pPr marL="0" indent="0">
              <a:buNone/>
            </a:pPr>
            <a:endParaRPr lang="en-GB" dirty="0" smtClean="0"/>
          </a:p>
          <a:p>
            <a:pPr lvl="1"/>
            <a:r>
              <a:rPr lang="en-GB" dirty="0" smtClean="0"/>
              <a:t>Young people</a:t>
            </a:r>
          </a:p>
          <a:p>
            <a:pPr lvl="1"/>
            <a:r>
              <a:rPr lang="en-GB" dirty="0" smtClean="0"/>
              <a:t>Base</a:t>
            </a:r>
          </a:p>
          <a:p>
            <a:pPr lvl="1"/>
            <a:r>
              <a:rPr lang="en-GB" dirty="0" smtClean="0"/>
              <a:t>Volunteers</a:t>
            </a:r>
          </a:p>
          <a:p>
            <a:pPr lvl="1"/>
            <a:r>
              <a:rPr lang="en-GB" dirty="0" smtClean="0"/>
              <a:t>Paid Staff</a:t>
            </a:r>
          </a:p>
          <a:p>
            <a:pPr lvl="1"/>
            <a:r>
              <a:rPr lang="en-GB" dirty="0" smtClean="0"/>
              <a:t>Transport</a:t>
            </a:r>
          </a:p>
          <a:p>
            <a:pPr lvl="1"/>
            <a:r>
              <a:rPr lang="en-GB" dirty="0" smtClean="0"/>
              <a:t>Equipment</a:t>
            </a:r>
          </a:p>
          <a:p>
            <a:pPr lvl="1"/>
            <a:r>
              <a:rPr lang="en-GB" dirty="0" smtClean="0"/>
              <a:t>Expertise</a:t>
            </a:r>
          </a:p>
          <a:p>
            <a:pPr lvl="1"/>
            <a:r>
              <a:rPr lang="en-GB" dirty="0" smtClean="0"/>
              <a:t>Training</a:t>
            </a:r>
          </a:p>
          <a:p>
            <a:pPr lvl="1"/>
            <a:r>
              <a:rPr lang="en-GB" dirty="0" smtClean="0"/>
              <a:t>Management</a:t>
            </a:r>
          </a:p>
          <a:p>
            <a:pPr marL="457200" lvl="1" indent="0">
              <a:buNone/>
            </a:pPr>
            <a:endParaRPr lang="en-GB"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39165" y="2057400"/>
            <a:ext cx="5867400" cy="3771900"/>
          </a:xfrm>
        </p:spPr>
      </p:pic>
    </p:spTree>
    <p:extLst>
      <p:ext uri="{BB962C8B-B14F-4D97-AF65-F5344CB8AC3E}">
        <p14:creationId xmlns:p14="http://schemas.microsoft.com/office/powerpoint/2010/main" val="3467905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Stakeholder exercise</a:t>
            </a:r>
          </a:p>
        </p:txBody>
      </p:sp>
      <p:sp>
        <p:nvSpPr>
          <p:cNvPr id="11267" name="Rectangle 3"/>
          <p:cNvSpPr>
            <a:spLocks noGrp="1" noChangeArrowheads="1"/>
          </p:cNvSpPr>
          <p:nvPr>
            <p:ph type="body" idx="1"/>
          </p:nvPr>
        </p:nvSpPr>
        <p:spPr>
          <a:xfrm>
            <a:off x="838200" y="1600200"/>
            <a:ext cx="9372600" cy="4781550"/>
          </a:xfrm>
        </p:spPr>
        <p:txBody>
          <a:bodyPr/>
          <a:lstStyle/>
          <a:p>
            <a:pPr eaLnBrk="1" hangingPunct="1"/>
            <a:r>
              <a:rPr lang="en-GB" altLang="en-US" dirty="0" smtClean="0"/>
              <a:t>Taking the external </a:t>
            </a:r>
            <a:r>
              <a:rPr lang="en-GB" altLang="en-US" dirty="0" smtClean="0"/>
              <a:t>influences </a:t>
            </a:r>
            <a:r>
              <a:rPr lang="en-GB" altLang="en-US" dirty="0" smtClean="0"/>
              <a:t>you identified earlier, what do you think they understand to be the purpose of the </a:t>
            </a:r>
            <a:r>
              <a:rPr lang="en-GB" altLang="en-US" dirty="0" smtClean="0"/>
              <a:t>organisation to be?  </a:t>
            </a:r>
            <a:r>
              <a:rPr lang="en-GB" altLang="en-US" dirty="0" smtClean="0"/>
              <a:t>Add your idea of purpose to your spider gram.</a:t>
            </a:r>
          </a:p>
          <a:p>
            <a:pPr eaLnBrk="1" hangingPunct="1">
              <a:buFontTx/>
              <a:buNone/>
            </a:pPr>
            <a:endParaRPr lang="en-GB" altLang="en-US" dirty="0" smtClean="0"/>
          </a:p>
          <a:p>
            <a:pPr lvl="1" eaLnBrk="1" hangingPunct="1"/>
            <a:r>
              <a:rPr lang="en-GB" altLang="en-US" dirty="0" smtClean="0"/>
              <a:t>What does this tell you about how </a:t>
            </a:r>
            <a:r>
              <a:rPr lang="en-GB" altLang="en-US" dirty="0" smtClean="0"/>
              <a:t>your project can </a:t>
            </a:r>
            <a:r>
              <a:rPr lang="en-GB" altLang="en-US" dirty="0" smtClean="0"/>
              <a:t>work with these potential influences?</a:t>
            </a:r>
          </a:p>
        </p:txBody>
      </p:sp>
    </p:spTree>
    <p:extLst>
      <p:ext uri="{BB962C8B-B14F-4D97-AF65-F5344CB8AC3E}">
        <p14:creationId xmlns:p14="http://schemas.microsoft.com/office/powerpoint/2010/main" val="20671619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smtClean="0"/>
              <a:t>Two purposes</a:t>
            </a:r>
          </a:p>
        </p:txBody>
      </p:sp>
      <p:sp>
        <p:nvSpPr>
          <p:cNvPr id="13315" name="Rectangle 3"/>
          <p:cNvSpPr>
            <a:spLocks noGrp="1" noChangeArrowheads="1"/>
          </p:cNvSpPr>
          <p:nvPr>
            <p:ph sz="half" idx="1"/>
          </p:nvPr>
        </p:nvSpPr>
        <p:spPr/>
        <p:txBody>
          <a:bodyPr/>
          <a:lstStyle/>
          <a:p>
            <a:pPr eaLnBrk="1" hangingPunct="1"/>
            <a:r>
              <a:rPr lang="en-GB" altLang="en-US" dirty="0" smtClean="0"/>
              <a:t>The notion of a primary purpose, linked to an organisation’s core business.</a:t>
            </a:r>
          </a:p>
          <a:p>
            <a:pPr eaLnBrk="1" hangingPunct="1"/>
            <a:endParaRPr lang="en-GB" altLang="en-US" sz="1800" dirty="0"/>
          </a:p>
          <a:p>
            <a:pPr eaLnBrk="1" hangingPunct="1"/>
            <a:r>
              <a:rPr lang="en-GB" altLang="en-US" dirty="0" smtClean="0"/>
              <a:t>The notion of secondary purpose, linked to an </a:t>
            </a:r>
            <a:r>
              <a:rPr lang="en-GB" altLang="en-US" dirty="0" smtClean="0"/>
              <a:t>organisation’s </a:t>
            </a:r>
            <a:r>
              <a:rPr lang="en-GB" altLang="en-US" dirty="0" smtClean="0"/>
              <a:t>external influences.</a:t>
            </a:r>
          </a:p>
          <a:p>
            <a:pPr marL="0" indent="0" eaLnBrk="1" hangingPunct="1">
              <a:buNone/>
            </a:pPr>
            <a:endParaRPr lang="en-GB" altLang="en-US" sz="1800" dirty="0"/>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0" y="1027906"/>
            <a:ext cx="5164335" cy="4919663"/>
          </a:xfrm>
        </p:spPr>
      </p:pic>
    </p:spTree>
    <p:extLst>
      <p:ext uri="{BB962C8B-B14F-4D97-AF65-F5344CB8AC3E}">
        <p14:creationId xmlns:p14="http://schemas.microsoft.com/office/powerpoint/2010/main" val="24242452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dirty="0" smtClean="0"/>
              <a:t>Questions of </a:t>
            </a:r>
            <a:r>
              <a:rPr lang="en-GB" altLang="en-US" dirty="0" smtClean="0"/>
              <a:t>purpose – ethics and morals</a:t>
            </a:r>
            <a:endParaRPr lang="en-GB" altLang="en-US" dirty="0" smtClean="0"/>
          </a:p>
        </p:txBody>
      </p:sp>
      <p:sp>
        <p:nvSpPr>
          <p:cNvPr id="14339" name="Rectangle 3"/>
          <p:cNvSpPr>
            <a:spLocks noGrp="1" noChangeArrowheads="1"/>
          </p:cNvSpPr>
          <p:nvPr>
            <p:ph type="body" idx="1"/>
          </p:nvPr>
        </p:nvSpPr>
        <p:spPr/>
        <p:txBody>
          <a:bodyPr/>
          <a:lstStyle/>
          <a:p>
            <a:pPr eaLnBrk="1" hangingPunct="1"/>
            <a:r>
              <a:rPr lang="en-GB" altLang="en-US" dirty="0"/>
              <a:t>Mark Smith has pointed out that there is ‘a range of ideas about what the proper purpose of youth work might be.  Such divergence is inevitable given the various interests involved.. Does it promote the welfare of individuals, serve to secure existing power relations, promote community or what?’  He then goes on to say that the concept of youth work is dynamic and constantly reinventing itself.</a:t>
            </a:r>
          </a:p>
          <a:p>
            <a:pPr algn="r" eaLnBrk="1" hangingPunct="1">
              <a:buFontTx/>
              <a:buNone/>
            </a:pPr>
            <a:r>
              <a:rPr lang="en-GB" altLang="en-US" dirty="0"/>
              <a:t>(Smith, 1988)</a:t>
            </a:r>
          </a:p>
          <a:p>
            <a:pPr eaLnBrk="1" hangingPunct="1"/>
            <a:endParaRPr lang="en-GB" altLang="en-US" dirty="0"/>
          </a:p>
        </p:txBody>
      </p:sp>
    </p:spTree>
    <p:extLst>
      <p:ext uri="{BB962C8B-B14F-4D97-AF65-F5344CB8AC3E}">
        <p14:creationId xmlns:p14="http://schemas.microsoft.com/office/powerpoint/2010/main" val="607125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903288" y="198438"/>
            <a:ext cx="8229600" cy="1143000"/>
          </a:xfrm>
        </p:spPr>
        <p:txBody>
          <a:bodyPr/>
          <a:lstStyle/>
          <a:p>
            <a:pPr eaLnBrk="1" hangingPunct="1"/>
            <a:r>
              <a:rPr lang="en-GB" altLang="en-US" dirty="0" smtClean="0"/>
              <a:t>Making decisions</a:t>
            </a:r>
          </a:p>
        </p:txBody>
      </p:sp>
      <p:sp>
        <p:nvSpPr>
          <p:cNvPr id="15363" name="Rectangle 3"/>
          <p:cNvSpPr>
            <a:spLocks noGrp="1" noChangeArrowheads="1"/>
          </p:cNvSpPr>
          <p:nvPr>
            <p:ph type="body" idx="1"/>
          </p:nvPr>
        </p:nvSpPr>
        <p:spPr>
          <a:xfrm>
            <a:off x="800100" y="1341438"/>
            <a:ext cx="9918700" cy="5256212"/>
          </a:xfrm>
        </p:spPr>
        <p:txBody>
          <a:bodyPr/>
          <a:lstStyle/>
          <a:p>
            <a:pPr eaLnBrk="1" hangingPunct="1">
              <a:lnSpc>
                <a:spcPct val="90000"/>
              </a:lnSpc>
            </a:pPr>
            <a:r>
              <a:rPr lang="en-GB" altLang="en-US" sz="2400" dirty="0"/>
              <a:t>What questions should </a:t>
            </a:r>
            <a:r>
              <a:rPr lang="en-GB" altLang="en-US" sz="2400" dirty="0" smtClean="0"/>
              <a:t>a project leader </a:t>
            </a:r>
            <a:r>
              <a:rPr lang="en-GB" altLang="en-US" sz="2400" dirty="0"/>
              <a:t>ask themselves (and others) when making </a:t>
            </a:r>
            <a:r>
              <a:rPr lang="en-GB" altLang="en-US" sz="2400" dirty="0" smtClean="0"/>
              <a:t>sound </a:t>
            </a:r>
            <a:r>
              <a:rPr lang="en-GB" altLang="en-US" sz="2400" dirty="0"/>
              <a:t>decisions?</a:t>
            </a:r>
          </a:p>
          <a:p>
            <a:pPr eaLnBrk="1" hangingPunct="1">
              <a:lnSpc>
                <a:spcPct val="90000"/>
              </a:lnSpc>
            </a:pPr>
            <a:endParaRPr lang="en-GB" altLang="en-US" sz="1400" dirty="0"/>
          </a:p>
          <a:p>
            <a:pPr lvl="1" eaLnBrk="1" hangingPunct="1">
              <a:lnSpc>
                <a:spcPct val="90000"/>
              </a:lnSpc>
            </a:pPr>
            <a:r>
              <a:rPr lang="en-GB" altLang="en-US" sz="2000" dirty="0"/>
              <a:t>Do we have clear </a:t>
            </a:r>
            <a:r>
              <a:rPr lang="en-GB" altLang="en-US" sz="2000" dirty="0" smtClean="0"/>
              <a:t>purpose for our project?</a:t>
            </a:r>
            <a:endParaRPr lang="en-GB" altLang="en-US" sz="2000" dirty="0"/>
          </a:p>
          <a:p>
            <a:pPr lvl="1" eaLnBrk="1" hangingPunct="1">
              <a:lnSpc>
                <a:spcPct val="90000"/>
              </a:lnSpc>
            </a:pPr>
            <a:r>
              <a:rPr lang="en-GB" altLang="en-US" sz="2000" dirty="0"/>
              <a:t>Do we know which young people we are providing the service to and why? (do we have good information on their needs/does our spending and activity reflect priority needs?)</a:t>
            </a:r>
          </a:p>
          <a:p>
            <a:pPr lvl="1" eaLnBrk="1" hangingPunct="1">
              <a:lnSpc>
                <a:spcPct val="90000"/>
              </a:lnSpc>
            </a:pPr>
            <a:r>
              <a:rPr lang="en-GB" altLang="en-US" sz="2000" dirty="0"/>
              <a:t>Do we have sufficient resources (finance, people, premises, equipment, etc.) to deliver the quality and quantity of services that will match our objectives?</a:t>
            </a:r>
          </a:p>
          <a:p>
            <a:pPr lvl="1" eaLnBrk="1" hangingPunct="1">
              <a:lnSpc>
                <a:spcPct val="90000"/>
              </a:lnSpc>
            </a:pPr>
            <a:r>
              <a:rPr lang="en-GB" altLang="en-US" sz="2000" dirty="0"/>
              <a:t>Is our approach to leadership and management appropriate for a small service or organisation working through a dispersed staff, in a wide variety of settings?</a:t>
            </a:r>
          </a:p>
          <a:p>
            <a:pPr lvl="1" eaLnBrk="1" hangingPunct="1">
              <a:lnSpc>
                <a:spcPct val="90000"/>
              </a:lnSpc>
            </a:pPr>
            <a:r>
              <a:rPr lang="en-GB" altLang="en-US" sz="2000" dirty="0"/>
              <a:t>Do we have adequate systems in place to record and measure the outcomes and impact of the service?</a:t>
            </a:r>
          </a:p>
          <a:p>
            <a:pPr lvl="1" algn="r" eaLnBrk="1" hangingPunct="1">
              <a:lnSpc>
                <a:spcPct val="90000"/>
              </a:lnSpc>
              <a:buFontTx/>
              <a:buNone/>
            </a:pPr>
            <a:r>
              <a:rPr lang="en-GB" altLang="en-US" sz="2000" dirty="0"/>
              <a:t>Ford, 2005: 18 </a:t>
            </a:r>
          </a:p>
          <a:p>
            <a:pPr eaLnBrk="1" hangingPunct="1">
              <a:lnSpc>
                <a:spcPct val="90000"/>
              </a:lnSpc>
            </a:pPr>
            <a:endParaRPr lang="en-GB" altLang="en-US" sz="2400" dirty="0"/>
          </a:p>
        </p:txBody>
      </p:sp>
    </p:spTree>
    <p:extLst>
      <p:ext uri="{BB962C8B-B14F-4D97-AF65-F5344CB8AC3E}">
        <p14:creationId xmlns:p14="http://schemas.microsoft.com/office/powerpoint/2010/main" val="17327546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smtClean="0"/>
              <a:t>Approaches to thinking..</a:t>
            </a:r>
          </a:p>
        </p:txBody>
      </p:sp>
      <p:sp>
        <p:nvSpPr>
          <p:cNvPr id="16387" name="Rectangle 3"/>
          <p:cNvSpPr>
            <a:spLocks noGrp="1" noChangeArrowheads="1"/>
          </p:cNvSpPr>
          <p:nvPr>
            <p:ph type="body" idx="1"/>
          </p:nvPr>
        </p:nvSpPr>
        <p:spPr/>
        <p:txBody>
          <a:bodyPr>
            <a:normAutofit lnSpcReduction="10000"/>
          </a:bodyPr>
          <a:lstStyle/>
          <a:p>
            <a:pPr eaLnBrk="1" hangingPunct="1">
              <a:lnSpc>
                <a:spcPct val="90000"/>
              </a:lnSpc>
            </a:pPr>
            <a:r>
              <a:rPr lang="en-GB" altLang="en-US"/>
              <a:t>PMI</a:t>
            </a:r>
          </a:p>
          <a:p>
            <a:pPr eaLnBrk="1" hangingPunct="1">
              <a:lnSpc>
                <a:spcPct val="90000"/>
              </a:lnSpc>
            </a:pPr>
            <a:r>
              <a:rPr lang="en-GB" altLang="en-US"/>
              <a:t>Cost/benefit</a:t>
            </a:r>
          </a:p>
          <a:p>
            <a:pPr eaLnBrk="1" hangingPunct="1">
              <a:lnSpc>
                <a:spcPct val="90000"/>
              </a:lnSpc>
            </a:pPr>
            <a:r>
              <a:rPr lang="en-GB" altLang="en-US"/>
              <a:t>Six thinking hats</a:t>
            </a:r>
          </a:p>
          <a:p>
            <a:pPr eaLnBrk="1" hangingPunct="1">
              <a:lnSpc>
                <a:spcPct val="90000"/>
              </a:lnSpc>
            </a:pPr>
            <a:r>
              <a:rPr lang="en-GB" altLang="en-US"/>
              <a:t>Mind mapping</a:t>
            </a:r>
          </a:p>
          <a:p>
            <a:pPr eaLnBrk="1" hangingPunct="1">
              <a:lnSpc>
                <a:spcPct val="90000"/>
              </a:lnSpc>
            </a:pPr>
            <a:r>
              <a:rPr lang="en-GB" altLang="en-US"/>
              <a:t>Force field</a:t>
            </a:r>
          </a:p>
          <a:p>
            <a:pPr eaLnBrk="1" hangingPunct="1">
              <a:lnSpc>
                <a:spcPct val="90000"/>
              </a:lnSpc>
            </a:pPr>
            <a:r>
              <a:rPr lang="en-GB" altLang="en-US"/>
              <a:t>McKinsey 7S</a:t>
            </a:r>
          </a:p>
          <a:p>
            <a:pPr eaLnBrk="1" hangingPunct="1">
              <a:lnSpc>
                <a:spcPct val="90000"/>
              </a:lnSpc>
            </a:pPr>
            <a:r>
              <a:rPr lang="en-GB" altLang="en-US"/>
              <a:t>Pros and Cons</a:t>
            </a:r>
          </a:p>
          <a:p>
            <a:pPr eaLnBrk="1" hangingPunct="1">
              <a:lnSpc>
                <a:spcPct val="90000"/>
              </a:lnSpc>
            </a:pPr>
            <a:r>
              <a:rPr lang="en-GB" altLang="en-US"/>
              <a:t>Reflection</a:t>
            </a:r>
          </a:p>
          <a:p>
            <a:pPr eaLnBrk="1" hangingPunct="1">
              <a:lnSpc>
                <a:spcPct val="90000"/>
              </a:lnSpc>
            </a:pPr>
            <a:r>
              <a:rPr lang="en-GB" altLang="en-US"/>
              <a:t>Risk Assessment</a:t>
            </a:r>
          </a:p>
        </p:txBody>
      </p:sp>
    </p:spTree>
    <p:extLst>
      <p:ext uri="{BB962C8B-B14F-4D97-AF65-F5344CB8AC3E}">
        <p14:creationId xmlns:p14="http://schemas.microsoft.com/office/powerpoint/2010/main" val="609799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altLang="en-US" sz="3600"/>
              <a:t>Strategy - seeing the other side of the mountain</a:t>
            </a:r>
          </a:p>
        </p:txBody>
      </p:sp>
      <p:grpSp>
        <p:nvGrpSpPr>
          <p:cNvPr id="23555" name="Group 97"/>
          <p:cNvGrpSpPr>
            <a:grpSpLocks/>
          </p:cNvGrpSpPr>
          <p:nvPr/>
        </p:nvGrpSpPr>
        <p:grpSpPr bwMode="auto">
          <a:xfrm>
            <a:off x="4295775" y="2060576"/>
            <a:ext cx="3600450" cy="2879725"/>
            <a:chOff x="1429" y="1525"/>
            <a:chExt cx="2268" cy="1814"/>
          </a:xfrm>
        </p:grpSpPr>
        <p:sp>
          <p:nvSpPr>
            <p:cNvPr id="23569" name="AutoShape 12"/>
            <p:cNvSpPr>
              <a:spLocks noChangeAspect="1" noChangeArrowheads="1" noTextEdit="1"/>
            </p:cNvSpPr>
            <p:nvPr/>
          </p:nvSpPr>
          <p:spPr bwMode="auto">
            <a:xfrm>
              <a:off x="1429" y="1525"/>
              <a:ext cx="2268" cy="1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23570" name="Freeform 15"/>
            <p:cNvSpPr>
              <a:spLocks/>
            </p:cNvSpPr>
            <p:nvPr/>
          </p:nvSpPr>
          <p:spPr bwMode="auto">
            <a:xfrm>
              <a:off x="1655" y="1797"/>
              <a:ext cx="1783" cy="1309"/>
            </a:xfrm>
            <a:custGeom>
              <a:avLst/>
              <a:gdLst>
                <a:gd name="T0" fmla="*/ 447 w 2039"/>
                <a:gd name="T1" fmla="*/ 0 h 1365"/>
                <a:gd name="T2" fmla="*/ 412 w 2039"/>
                <a:gd name="T3" fmla="*/ 73 h 1365"/>
                <a:gd name="T4" fmla="*/ 362 w 2039"/>
                <a:gd name="T5" fmla="*/ 197 h 1365"/>
                <a:gd name="T6" fmla="*/ 297 w 2039"/>
                <a:gd name="T7" fmla="*/ 173 h 1365"/>
                <a:gd name="T8" fmla="*/ 188 w 2039"/>
                <a:gd name="T9" fmla="*/ 129 h 1365"/>
                <a:gd name="T10" fmla="*/ 153 w 2039"/>
                <a:gd name="T11" fmla="*/ 171 h 1365"/>
                <a:gd name="T12" fmla="*/ 161 w 2039"/>
                <a:gd name="T13" fmla="*/ 257 h 1365"/>
                <a:gd name="T14" fmla="*/ 157 w 2039"/>
                <a:gd name="T15" fmla="*/ 334 h 1365"/>
                <a:gd name="T16" fmla="*/ 96 w 2039"/>
                <a:gd name="T17" fmla="*/ 357 h 1365"/>
                <a:gd name="T18" fmla="*/ 3 w 2039"/>
                <a:gd name="T19" fmla="*/ 423 h 1365"/>
                <a:gd name="T20" fmla="*/ 8 w 2039"/>
                <a:gd name="T21" fmla="*/ 470 h 1365"/>
                <a:gd name="T22" fmla="*/ 52 w 2039"/>
                <a:gd name="T23" fmla="*/ 518 h 1365"/>
                <a:gd name="T24" fmla="*/ 118 w 2039"/>
                <a:gd name="T25" fmla="*/ 574 h 1365"/>
                <a:gd name="T26" fmla="*/ 96 w 2039"/>
                <a:gd name="T27" fmla="*/ 607 h 1365"/>
                <a:gd name="T28" fmla="*/ 37 w 2039"/>
                <a:gd name="T29" fmla="*/ 651 h 1365"/>
                <a:gd name="T30" fmla="*/ 0 w 2039"/>
                <a:gd name="T31" fmla="*/ 708 h 1365"/>
                <a:gd name="T32" fmla="*/ 15 w 2039"/>
                <a:gd name="T33" fmla="*/ 751 h 1365"/>
                <a:gd name="T34" fmla="*/ 81 w 2039"/>
                <a:gd name="T35" fmla="*/ 779 h 1365"/>
                <a:gd name="T36" fmla="*/ 161 w 2039"/>
                <a:gd name="T37" fmla="*/ 800 h 1365"/>
                <a:gd name="T38" fmla="*/ 246 w 2039"/>
                <a:gd name="T39" fmla="*/ 817 h 1365"/>
                <a:gd name="T40" fmla="*/ 186 w 2039"/>
                <a:gd name="T41" fmla="*/ 875 h 1365"/>
                <a:gd name="T42" fmla="*/ 136 w 2039"/>
                <a:gd name="T43" fmla="*/ 955 h 1365"/>
                <a:gd name="T44" fmla="*/ 63 w 2039"/>
                <a:gd name="T45" fmla="*/ 1040 h 1365"/>
                <a:gd name="T46" fmla="*/ 8 w 2039"/>
                <a:gd name="T47" fmla="*/ 1133 h 1365"/>
                <a:gd name="T48" fmla="*/ 28 w 2039"/>
                <a:gd name="T49" fmla="*/ 1180 h 1365"/>
                <a:gd name="T50" fmla="*/ 141 w 2039"/>
                <a:gd name="T51" fmla="*/ 1256 h 1365"/>
                <a:gd name="T52" fmla="*/ 238 w 2039"/>
                <a:gd name="T53" fmla="*/ 1273 h 1365"/>
                <a:gd name="T54" fmla="*/ 345 w 2039"/>
                <a:gd name="T55" fmla="*/ 1281 h 1365"/>
                <a:gd name="T56" fmla="*/ 449 w 2039"/>
                <a:gd name="T57" fmla="*/ 1273 h 1365"/>
                <a:gd name="T58" fmla="*/ 572 w 2039"/>
                <a:gd name="T59" fmla="*/ 1258 h 1365"/>
                <a:gd name="T60" fmla="*/ 672 w 2039"/>
                <a:gd name="T61" fmla="*/ 1285 h 1365"/>
                <a:gd name="T62" fmla="*/ 832 w 2039"/>
                <a:gd name="T63" fmla="*/ 1309 h 1365"/>
                <a:gd name="T64" fmla="*/ 957 w 2039"/>
                <a:gd name="T65" fmla="*/ 1305 h 1365"/>
                <a:gd name="T66" fmla="*/ 1062 w 2039"/>
                <a:gd name="T67" fmla="*/ 1274 h 1365"/>
                <a:gd name="T68" fmla="*/ 1203 w 2039"/>
                <a:gd name="T69" fmla="*/ 1297 h 1365"/>
                <a:gd name="T70" fmla="*/ 1353 w 2039"/>
                <a:gd name="T71" fmla="*/ 1298 h 1365"/>
                <a:gd name="T72" fmla="*/ 1480 w 2039"/>
                <a:gd name="T73" fmla="*/ 1232 h 1365"/>
                <a:gd name="T74" fmla="*/ 1587 w 2039"/>
                <a:gd name="T75" fmla="*/ 1232 h 1365"/>
                <a:gd name="T76" fmla="*/ 1708 w 2039"/>
                <a:gd name="T77" fmla="*/ 1208 h 1365"/>
                <a:gd name="T78" fmla="*/ 1783 w 2039"/>
                <a:gd name="T79" fmla="*/ 1133 h 1365"/>
                <a:gd name="T80" fmla="*/ 1722 w 2039"/>
                <a:gd name="T81" fmla="*/ 1012 h 1365"/>
                <a:gd name="T82" fmla="*/ 1654 w 2039"/>
                <a:gd name="T83" fmla="*/ 895 h 1365"/>
                <a:gd name="T84" fmla="*/ 1552 w 2039"/>
                <a:gd name="T85" fmla="*/ 722 h 1365"/>
                <a:gd name="T86" fmla="*/ 1480 w 2039"/>
                <a:gd name="T87" fmla="*/ 615 h 1365"/>
                <a:gd name="T88" fmla="*/ 1384 w 2039"/>
                <a:gd name="T89" fmla="*/ 486 h 1365"/>
                <a:gd name="T90" fmla="*/ 1316 w 2039"/>
                <a:gd name="T91" fmla="*/ 415 h 1365"/>
                <a:gd name="T92" fmla="*/ 1243 w 2039"/>
                <a:gd name="T93" fmla="*/ 320 h 1365"/>
                <a:gd name="T94" fmla="*/ 1170 w 2039"/>
                <a:gd name="T95" fmla="*/ 243 h 1365"/>
                <a:gd name="T96" fmla="*/ 1093 w 2039"/>
                <a:gd name="T97" fmla="*/ 229 h 1365"/>
                <a:gd name="T98" fmla="*/ 1037 w 2039"/>
                <a:gd name="T99" fmla="*/ 269 h 1365"/>
                <a:gd name="T100" fmla="*/ 1002 w 2039"/>
                <a:gd name="T101" fmla="*/ 324 h 1365"/>
                <a:gd name="T102" fmla="*/ 921 w 2039"/>
                <a:gd name="T103" fmla="*/ 229 h 1365"/>
                <a:gd name="T104" fmla="*/ 854 w 2039"/>
                <a:gd name="T105" fmla="*/ 173 h 1365"/>
                <a:gd name="T106" fmla="*/ 794 w 2039"/>
                <a:gd name="T107" fmla="*/ 156 h 1365"/>
                <a:gd name="T108" fmla="*/ 724 w 2039"/>
                <a:gd name="T109" fmla="*/ 200 h 1365"/>
                <a:gd name="T110" fmla="*/ 703 w 2039"/>
                <a:gd name="T111" fmla="*/ 109 h 1365"/>
                <a:gd name="T112" fmla="*/ 668 w 2039"/>
                <a:gd name="T113" fmla="*/ 107 h 1365"/>
                <a:gd name="T114" fmla="*/ 602 w 2039"/>
                <a:gd name="T115" fmla="*/ 148 h 1365"/>
                <a:gd name="T116" fmla="*/ 568 w 2039"/>
                <a:gd name="T117" fmla="*/ 116 h 1365"/>
                <a:gd name="T118" fmla="*/ 525 w 2039"/>
                <a:gd name="T119" fmla="*/ 40 h 1365"/>
                <a:gd name="T120" fmla="*/ 447 w 2039"/>
                <a:gd name="T121" fmla="*/ 0 h 1365"/>
                <a:gd name="T122" fmla="*/ 447 w 2039"/>
                <a:gd name="T123" fmla="*/ 0 h 136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39" h="1365">
                  <a:moveTo>
                    <a:pt x="511" y="0"/>
                  </a:moveTo>
                  <a:lnTo>
                    <a:pt x="471" y="76"/>
                  </a:lnTo>
                  <a:lnTo>
                    <a:pt x="414" y="205"/>
                  </a:lnTo>
                  <a:lnTo>
                    <a:pt x="340" y="180"/>
                  </a:lnTo>
                  <a:lnTo>
                    <a:pt x="215" y="135"/>
                  </a:lnTo>
                  <a:lnTo>
                    <a:pt x="175" y="178"/>
                  </a:lnTo>
                  <a:lnTo>
                    <a:pt x="184" y="268"/>
                  </a:lnTo>
                  <a:lnTo>
                    <a:pt x="180" y="348"/>
                  </a:lnTo>
                  <a:lnTo>
                    <a:pt x="110" y="372"/>
                  </a:lnTo>
                  <a:lnTo>
                    <a:pt x="4" y="441"/>
                  </a:lnTo>
                  <a:lnTo>
                    <a:pt x="9" y="490"/>
                  </a:lnTo>
                  <a:lnTo>
                    <a:pt x="59" y="540"/>
                  </a:lnTo>
                  <a:lnTo>
                    <a:pt x="135" y="599"/>
                  </a:lnTo>
                  <a:lnTo>
                    <a:pt x="110" y="633"/>
                  </a:lnTo>
                  <a:lnTo>
                    <a:pt x="42" y="679"/>
                  </a:lnTo>
                  <a:lnTo>
                    <a:pt x="0" y="738"/>
                  </a:lnTo>
                  <a:lnTo>
                    <a:pt x="17" y="783"/>
                  </a:lnTo>
                  <a:lnTo>
                    <a:pt x="93" y="812"/>
                  </a:lnTo>
                  <a:lnTo>
                    <a:pt x="184" y="834"/>
                  </a:lnTo>
                  <a:lnTo>
                    <a:pt x="281" y="852"/>
                  </a:lnTo>
                  <a:lnTo>
                    <a:pt x="213" y="912"/>
                  </a:lnTo>
                  <a:lnTo>
                    <a:pt x="156" y="996"/>
                  </a:lnTo>
                  <a:lnTo>
                    <a:pt x="72" y="1085"/>
                  </a:lnTo>
                  <a:lnTo>
                    <a:pt x="9" y="1181"/>
                  </a:lnTo>
                  <a:lnTo>
                    <a:pt x="32" y="1230"/>
                  </a:lnTo>
                  <a:lnTo>
                    <a:pt x="161" y="1310"/>
                  </a:lnTo>
                  <a:lnTo>
                    <a:pt x="272" y="1327"/>
                  </a:lnTo>
                  <a:lnTo>
                    <a:pt x="395" y="1336"/>
                  </a:lnTo>
                  <a:lnTo>
                    <a:pt x="513" y="1327"/>
                  </a:lnTo>
                  <a:lnTo>
                    <a:pt x="654" y="1312"/>
                  </a:lnTo>
                  <a:lnTo>
                    <a:pt x="768" y="1340"/>
                  </a:lnTo>
                  <a:lnTo>
                    <a:pt x="952" y="1365"/>
                  </a:lnTo>
                  <a:lnTo>
                    <a:pt x="1094" y="1361"/>
                  </a:lnTo>
                  <a:lnTo>
                    <a:pt x="1214" y="1329"/>
                  </a:lnTo>
                  <a:lnTo>
                    <a:pt x="1376" y="1352"/>
                  </a:lnTo>
                  <a:lnTo>
                    <a:pt x="1547" y="1354"/>
                  </a:lnTo>
                  <a:lnTo>
                    <a:pt x="1693" y="1285"/>
                  </a:lnTo>
                  <a:lnTo>
                    <a:pt x="1815" y="1285"/>
                  </a:lnTo>
                  <a:lnTo>
                    <a:pt x="1953" y="1260"/>
                  </a:lnTo>
                  <a:lnTo>
                    <a:pt x="2039" y="1181"/>
                  </a:lnTo>
                  <a:lnTo>
                    <a:pt x="1969" y="1055"/>
                  </a:lnTo>
                  <a:lnTo>
                    <a:pt x="1891" y="933"/>
                  </a:lnTo>
                  <a:lnTo>
                    <a:pt x="1775" y="753"/>
                  </a:lnTo>
                  <a:lnTo>
                    <a:pt x="1693" y="641"/>
                  </a:lnTo>
                  <a:lnTo>
                    <a:pt x="1583" y="507"/>
                  </a:lnTo>
                  <a:lnTo>
                    <a:pt x="1505" y="433"/>
                  </a:lnTo>
                  <a:lnTo>
                    <a:pt x="1421" y="334"/>
                  </a:lnTo>
                  <a:lnTo>
                    <a:pt x="1338" y="253"/>
                  </a:lnTo>
                  <a:lnTo>
                    <a:pt x="1250" y="239"/>
                  </a:lnTo>
                  <a:lnTo>
                    <a:pt x="1186" y="281"/>
                  </a:lnTo>
                  <a:lnTo>
                    <a:pt x="1146" y="338"/>
                  </a:lnTo>
                  <a:lnTo>
                    <a:pt x="1053" y="239"/>
                  </a:lnTo>
                  <a:lnTo>
                    <a:pt x="977" y="180"/>
                  </a:lnTo>
                  <a:lnTo>
                    <a:pt x="908" y="163"/>
                  </a:lnTo>
                  <a:lnTo>
                    <a:pt x="828" y="209"/>
                  </a:lnTo>
                  <a:lnTo>
                    <a:pt x="804" y="114"/>
                  </a:lnTo>
                  <a:lnTo>
                    <a:pt x="764" y="112"/>
                  </a:lnTo>
                  <a:lnTo>
                    <a:pt x="688" y="154"/>
                  </a:lnTo>
                  <a:lnTo>
                    <a:pt x="650" y="121"/>
                  </a:lnTo>
                  <a:lnTo>
                    <a:pt x="600" y="42"/>
                  </a:lnTo>
                  <a:lnTo>
                    <a:pt x="5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1" name="Freeform 16"/>
            <p:cNvSpPr>
              <a:spLocks/>
            </p:cNvSpPr>
            <p:nvPr/>
          </p:nvSpPr>
          <p:spPr bwMode="auto">
            <a:xfrm>
              <a:off x="1746" y="2523"/>
              <a:ext cx="1673" cy="564"/>
            </a:xfrm>
            <a:custGeom>
              <a:avLst/>
              <a:gdLst>
                <a:gd name="T0" fmla="*/ 1671 w 1912"/>
                <a:gd name="T1" fmla="*/ 434 h 589"/>
                <a:gd name="T2" fmla="*/ 1651 w 1912"/>
                <a:gd name="T3" fmla="*/ 450 h 589"/>
                <a:gd name="T4" fmla="*/ 1623 w 1912"/>
                <a:gd name="T5" fmla="*/ 468 h 589"/>
                <a:gd name="T6" fmla="*/ 1603 w 1912"/>
                <a:gd name="T7" fmla="*/ 481 h 589"/>
                <a:gd name="T8" fmla="*/ 1580 w 1912"/>
                <a:gd name="T9" fmla="*/ 490 h 589"/>
                <a:gd name="T10" fmla="*/ 1555 w 1912"/>
                <a:gd name="T11" fmla="*/ 493 h 589"/>
                <a:gd name="T12" fmla="*/ 1525 w 1912"/>
                <a:gd name="T13" fmla="*/ 495 h 589"/>
                <a:gd name="T14" fmla="*/ 1492 w 1912"/>
                <a:gd name="T15" fmla="*/ 495 h 589"/>
                <a:gd name="T16" fmla="*/ 1460 w 1912"/>
                <a:gd name="T17" fmla="*/ 495 h 589"/>
                <a:gd name="T18" fmla="*/ 1431 w 1912"/>
                <a:gd name="T19" fmla="*/ 493 h 589"/>
                <a:gd name="T20" fmla="*/ 1411 w 1912"/>
                <a:gd name="T21" fmla="*/ 493 h 589"/>
                <a:gd name="T22" fmla="*/ 1399 w 1912"/>
                <a:gd name="T23" fmla="*/ 495 h 589"/>
                <a:gd name="T24" fmla="*/ 1374 w 1912"/>
                <a:gd name="T25" fmla="*/ 509 h 589"/>
                <a:gd name="T26" fmla="*/ 1348 w 1912"/>
                <a:gd name="T27" fmla="*/ 525 h 589"/>
                <a:gd name="T28" fmla="*/ 1314 w 1912"/>
                <a:gd name="T29" fmla="*/ 539 h 589"/>
                <a:gd name="T30" fmla="*/ 1281 w 1912"/>
                <a:gd name="T31" fmla="*/ 552 h 589"/>
                <a:gd name="T32" fmla="*/ 1249 w 1912"/>
                <a:gd name="T33" fmla="*/ 561 h 589"/>
                <a:gd name="T34" fmla="*/ 1215 w 1912"/>
                <a:gd name="T35" fmla="*/ 564 h 589"/>
                <a:gd name="T36" fmla="*/ 1193 w 1912"/>
                <a:gd name="T37" fmla="*/ 563 h 589"/>
                <a:gd name="T38" fmla="*/ 1167 w 1912"/>
                <a:gd name="T39" fmla="*/ 561 h 589"/>
                <a:gd name="T40" fmla="*/ 1141 w 1912"/>
                <a:gd name="T41" fmla="*/ 557 h 589"/>
                <a:gd name="T42" fmla="*/ 1115 w 1912"/>
                <a:gd name="T43" fmla="*/ 555 h 589"/>
                <a:gd name="T44" fmla="*/ 1088 w 1912"/>
                <a:gd name="T45" fmla="*/ 552 h 589"/>
                <a:gd name="T46" fmla="*/ 1065 w 1912"/>
                <a:gd name="T47" fmla="*/ 548 h 589"/>
                <a:gd name="T48" fmla="*/ 1041 w 1912"/>
                <a:gd name="T49" fmla="*/ 545 h 589"/>
                <a:gd name="T50" fmla="*/ 1021 w 1912"/>
                <a:gd name="T51" fmla="*/ 541 h 589"/>
                <a:gd name="T52" fmla="*/ 993 w 1912"/>
                <a:gd name="T53" fmla="*/ 537 h 589"/>
                <a:gd name="T54" fmla="*/ 978 w 1912"/>
                <a:gd name="T55" fmla="*/ 541 h 589"/>
                <a:gd name="T56" fmla="*/ 956 w 1912"/>
                <a:gd name="T57" fmla="*/ 546 h 589"/>
                <a:gd name="T58" fmla="*/ 925 w 1912"/>
                <a:gd name="T59" fmla="*/ 552 h 589"/>
                <a:gd name="T60" fmla="*/ 897 w 1912"/>
                <a:gd name="T61" fmla="*/ 555 h 589"/>
                <a:gd name="T62" fmla="*/ 873 w 1912"/>
                <a:gd name="T63" fmla="*/ 559 h 589"/>
                <a:gd name="T64" fmla="*/ 845 w 1912"/>
                <a:gd name="T65" fmla="*/ 559 h 589"/>
                <a:gd name="T66" fmla="*/ 816 w 1912"/>
                <a:gd name="T67" fmla="*/ 561 h 589"/>
                <a:gd name="T68" fmla="*/ 785 w 1912"/>
                <a:gd name="T69" fmla="*/ 563 h 589"/>
                <a:gd name="T70" fmla="*/ 752 w 1912"/>
                <a:gd name="T71" fmla="*/ 563 h 589"/>
                <a:gd name="T72" fmla="*/ 717 w 1912"/>
                <a:gd name="T73" fmla="*/ 559 h 589"/>
                <a:gd name="T74" fmla="*/ 685 w 1912"/>
                <a:gd name="T75" fmla="*/ 555 h 589"/>
                <a:gd name="T76" fmla="*/ 655 w 1912"/>
                <a:gd name="T77" fmla="*/ 552 h 589"/>
                <a:gd name="T78" fmla="*/ 627 w 1912"/>
                <a:gd name="T79" fmla="*/ 548 h 589"/>
                <a:gd name="T80" fmla="*/ 600 w 1912"/>
                <a:gd name="T81" fmla="*/ 541 h 589"/>
                <a:gd name="T82" fmla="*/ 578 w 1912"/>
                <a:gd name="T83" fmla="*/ 537 h 589"/>
                <a:gd name="T84" fmla="*/ 556 w 1912"/>
                <a:gd name="T85" fmla="*/ 530 h 589"/>
                <a:gd name="T86" fmla="*/ 526 w 1912"/>
                <a:gd name="T87" fmla="*/ 523 h 589"/>
                <a:gd name="T88" fmla="*/ 506 w 1912"/>
                <a:gd name="T89" fmla="*/ 515 h 589"/>
                <a:gd name="T90" fmla="*/ 487 w 1912"/>
                <a:gd name="T91" fmla="*/ 517 h 589"/>
                <a:gd name="T92" fmla="*/ 454 w 1912"/>
                <a:gd name="T93" fmla="*/ 523 h 589"/>
                <a:gd name="T94" fmla="*/ 428 w 1912"/>
                <a:gd name="T95" fmla="*/ 525 h 589"/>
                <a:gd name="T96" fmla="*/ 403 w 1912"/>
                <a:gd name="T97" fmla="*/ 528 h 589"/>
                <a:gd name="T98" fmla="*/ 373 w 1912"/>
                <a:gd name="T99" fmla="*/ 530 h 589"/>
                <a:gd name="T100" fmla="*/ 341 w 1912"/>
                <a:gd name="T101" fmla="*/ 531 h 589"/>
                <a:gd name="T102" fmla="*/ 310 w 1912"/>
                <a:gd name="T103" fmla="*/ 531 h 589"/>
                <a:gd name="T104" fmla="*/ 275 w 1912"/>
                <a:gd name="T105" fmla="*/ 531 h 589"/>
                <a:gd name="T106" fmla="*/ 240 w 1912"/>
                <a:gd name="T107" fmla="*/ 530 h 589"/>
                <a:gd name="T108" fmla="*/ 205 w 1912"/>
                <a:gd name="T109" fmla="*/ 527 h 589"/>
                <a:gd name="T110" fmla="*/ 170 w 1912"/>
                <a:gd name="T111" fmla="*/ 521 h 589"/>
                <a:gd name="T112" fmla="*/ 138 w 1912"/>
                <a:gd name="T113" fmla="*/ 515 h 589"/>
                <a:gd name="T114" fmla="*/ 112 w 1912"/>
                <a:gd name="T115" fmla="*/ 508 h 589"/>
                <a:gd name="T116" fmla="*/ 88 w 1912"/>
                <a:gd name="T117" fmla="*/ 499 h 589"/>
                <a:gd name="T118" fmla="*/ 68 w 1912"/>
                <a:gd name="T119" fmla="*/ 491 h 589"/>
                <a:gd name="T120" fmla="*/ 35 w 1912"/>
                <a:gd name="T121" fmla="*/ 477 h 589"/>
                <a:gd name="T122" fmla="*/ 9 w 1912"/>
                <a:gd name="T123" fmla="*/ 459 h 589"/>
                <a:gd name="T124" fmla="*/ 223 w 1912"/>
                <a:gd name="T125" fmla="*/ 124 h 58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12" h="589">
                  <a:moveTo>
                    <a:pt x="255" y="129"/>
                  </a:moveTo>
                  <a:lnTo>
                    <a:pt x="1635" y="0"/>
                  </a:lnTo>
                  <a:lnTo>
                    <a:pt x="1781" y="205"/>
                  </a:lnTo>
                  <a:lnTo>
                    <a:pt x="1912" y="453"/>
                  </a:lnTo>
                  <a:lnTo>
                    <a:pt x="1910" y="453"/>
                  </a:lnTo>
                  <a:lnTo>
                    <a:pt x="1908" y="454"/>
                  </a:lnTo>
                  <a:lnTo>
                    <a:pt x="1904" y="456"/>
                  </a:lnTo>
                  <a:lnTo>
                    <a:pt x="1899" y="460"/>
                  </a:lnTo>
                  <a:lnTo>
                    <a:pt x="1893" y="464"/>
                  </a:lnTo>
                  <a:lnTo>
                    <a:pt x="1887" y="470"/>
                  </a:lnTo>
                  <a:lnTo>
                    <a:pt x="1878" y="475"/>
                  </a:lnTo>
                  <a:lnTo>
                    <a:pt x="1870" y="481"/>
                  </a:lnTo>
                  <a:lnTo>
                    <a:pt x="1866" y="483"/>
                  </a:lnTo>
                  <a:lnTo>
                    <a:pt x="1861" y="487"/>
                  </a:lnTo>
                  <a:lnTo>
                    <a:pt x="1855" y="489"/>
                  </a:lnTo>
                  <a:lnTo>
                    <a:pt x="1851" y="493"/>
                  </a:lnTo>
                  <a:lnTo>
                    <a:pt x="1846" y="494"/>
                  </a:lnTo>
                  <a:lnTo>
                    <a:pt x="1842" y="496"/>
                  </a:lnTo>
                  <a:lnTo>
                    <a:pt x="1836" y="500"/>
                  </a:lnTo>
                  <a:lnTo>
                    <a:pt x="1832" y="502"/>
                  </a:lnTo>
                  <a:lnTo>
                    <a:pt x="1827" y="504"/>
                  </a:lnTo>
                  <a:lnTo>
                    <a:pt x="1821" y="506"/>
                  </a:lnTo>
                  <a:lnTo>
                    <a:pt x="1815" y="508"/>
                  </a:lnTo>
                  <a:lnTo>
                    <a:pt x="1809" y="510"/>
                  </a:lnTo>
                  <a:lnTo>
                    <a:pt x="1806" y="512"/>
                  </a:lnTo>
                  <a:lnTo>
                    <a:pt x="1800" y="512"/>
                  </a:lnTo>
                  <a:lnTo>
                    <a:pt x="1794" y="513"/>
                  </a:lnTo>
                  <a:lnTo>
                    <a:pt x="1790" y="515"/>
                  </a:lnTo>
                  <a:lnTo>
                    <a:pt x="1783" y="515"/>
                  </a:lnTo>
                  <a:lnTo>
                    <a:pt x="1777" y="515"/>
                  </a:lnTo>
                  <a:lnTo>
                    <a:pt x="1771" y="515"/>
                  </a:lnTo>
                  <a:lnTo>
                    <a:pt x="1766" y="517"/>
                  </a:lnTo>
                  <a:lnTo>
                    <a:pt x="1758" y="517"/>
                  </a:lnTo>
                  <a:lnTo>
                    <a:pt x="1751" y="517"/>
                  </a:lnTo>
                  <a:lnTo>
                    <a:pt x="1743" y="517"/>
                  </a:lnTo>
                  <a:lnTo>
                    <a:pt x="1737" y="517"/>
                  </a:lnTo>
                  <a:lnTo>
                    <a:pt x="1730" y="517"/>
                  </a:lnTo>
                  <a:lnTo>
                    <a:pt x="1722" y="517"/>
                  </a:lnTo>
                  <a:lnTo>
                    <a:pt x="1714" y="517"/>
                  </a:lnTo>
                  <a:lnTo>
                    <a:pt x="1705" y="517"/>
                  </a:lnTo>
                  <a:lnTo>
                    <a:pt x="1699" y="517"/>
                  </a:lnTo>
                  <a:lnTo>
                    <a:pt x="1690" y="517"/>
                  </a:lnTo>
                  <a:lnTo>
                    <a:pt x="1682" y="517"/>
                  </a:lnTo>
                  <a:lnTo>
                    <a:pt x="1676" y="517"/>
                  </a:lnTo>
                  <a:lnTo>
                    <a:pt x="1669" y="517"/>
                  </a:lnTo>
                  <a:lnTo>
                    <a:pt x="1661" y="517"/>
                  </a:lnTo>
                  <a:lnTo>
                    <a:pt x="1654" y="517"/>
                  </a:lnTo>
                  <a:lnTo>
                    <a:pt x="1648" y="517"/>
                  </a:lnTo>
                  <a:lnTo>
                    <a:pt x="1640" y="515"/>
                  </a:lnTo>
                  <a:lnTo>
                    <a:pt x="1635" y="515"/>
                  </a:lnTo>
                  <a:lnTo>
                    <a:pt x="1629" y="515"/>
                  </a:lnTo>
                  <a:lnTo>
                    <a:pt x="1625" y="515"/>
                  </a:lnTo>
                  <a:lnTo>
                    <a:pt x="1619" y="515"/>
                  </a:lnTo>
                  <a:lnTo>
                    <a:pt x="1616" y="515"/>
                  </a:lnTo>
                  <a:lnTo>
                    <a:pt x="1612" y="515"/>
                  </a:lnTo>
                  <a:lnTo>
                    <a:pt x="1610" y="515"/>
                  </a:lnTo>
                  <a:lnTo>
                    <a:pt x="1606" y="515"/>
                  </a:lnTo>
                  <a:lnTo>
                    <a:pt x="1604" y="515"/>
                  </a:lnTo>
                  <a:lnTo>
                    <a:pt x="1602" y="515"/>
                  </a:lnTo>
                  <a:lnTo>
                    <a:pt x="1599" y="517"/>
                  </a:lnTo>
                  <a:lnTo>
                    <a:pt x="1593" y="521"/>
                  </a:lnTo>
                  <a:lnTo>
                    <a:pt x="1585" y="525"/>
                  </a:lnTo>
                  <a:lnTo>
                    <a:pt x="1580" y="527"/>
                  </a:lnTo>
                  <a:lnTo>
                    <a:pt x="1576" y="529"/>
                  </a:lnTo>
                  <a:lnTo>
                    <a:pt x="1570" y="532"/>
                  </a:lnTo>
                  <a:lnTo>
                    <a:pt x="1564" y="534"/>
                  </a:lnTo>
                  <a:lnTo>
                    <a:pt x="1557" y="538"/>
                  </a:lnTo>
                  <a:lnTo>
                    <a:pt x="1551" y="540"/>
                  </a:lnTo>
                  <a:lnTo>
                    <a:pt x="1545" y="544"/>
                  </a:lnTo>
                  <a:lnTo>
                    <a:pt x="1540" y="548"/>
                  </a:lnTo>
                  <a:lnTo>
                    <a:pt x="1532" y="550"/>
                  </a:lnTo>
                  <a:lnTo>
                    <a:pt x="1524" y="553"/>
                  </a:lnTo>
                  <a:lnTo>
                    <a:pt x="1517" y="555"/>
                  </a:lnTo>
                  <a:lnTo>
                    <a:pt x="1509" y="559"/>
                  </a:lnTo>
                  <a:lnTo>
                    <a:pt x="1502" y="563"/>
                  </a:lnTo>
                  <a:lnTo>
                    <a:pt x="1494" y="565"/>
                  </a:lnTo>
                  <a:lnTo>
                    <a:pt x="1486" y="569"/>
                  </a:lnTo>
                  <a:lnTo>
                    <a:pt x="1479" y="572"/>
                  </a:lnTo>
                  <a:lnTo>
                    <a:pt x="1471" y="572"/>
                  </a:lnTo>
                  <a:lnTo>
                    <a:pt x="1464" y="576"/>
                  </a:lnTo>
                  <a:lnTo>
                    <a:pt x="1456" y="578"/>
                  </a:lnTo>
                  <a:lnTo>
                    <a:pt x="1450" y="582"/>
                  </a:lnTo>
                  <a:lnTo>
                    <a:pt x="1441" y="582"/>
                  </a:lnTo>
                  <a:lnTo>
                    <a:pt x="1435" y="584"/>
                  </a:lnTo>
                  <a:lnTo>
                    <a:pt x="1427" y="586"/>
                  </a:lnTo>
                  <a:lnTo>
                    <a:pt x="1422" y="588"/>
                  </a:lnTo>
                  <a:lnTo>
                    <a:pt x="1414" y="588"/>
                  </a:lnTo>
                  <a:lnTo>
                    <a:pt x="1407" y="589"/>
                  </a:lnTo>
                  <a:lnTo>
                    <a:pt x="1397" y="589"/>
                  </a:lnTo>
                  <a:lnTo>
                    <a:pt x="1389" y="589"/>
                  </a:lnTo>
                  <a:lnTo>
                    <a:pt x="1384" y="588"/>
                  </a:lnTo>
                  <a:lnTo>
                    <a:pt x="1378" y="588"/>
                  </a:lnTo>
                  <a:lnTo>
                    <a:pt x="1372" y="588"/>
                  </a:lnTo>
                  <a:lnTo>
                    <a:pt x="1369" y="588"/>
                  </a:lnTo>
                  <a:lnTo>
                    <a:pt x="1363" y="588"/>
                  </a:lnTo>
                  <a:lnTo>
                    <a:pt x="1357" y="588"/>
                  </a:lnTo>
                  <a:lnTo>
                    <a:pt x="1351" y="588"/>
                  </a:lnTo>
                  <a:lnTo>
                    <a:pt x="1346" y="588"/>
                  </a:lnTo>
                  <a:lnTo>
                    <a:pt x="1340" y="588"/>
                  </a:lnTo>
                  <a:lnTo>
                    <a:pt x="1334" y="586"/>
                  </a:lnTo>
                  <a:lnTo>
                    <a:pt x="1329" y="586"/>
                  </a:lnTo>
                  <a:lnTo>
                    <a:pt x="1323" y="586"/>
                  </a:lnTo>
                  <a:lnTo>
                    <a:pt x="1315" y="584"/>
                  </a:lnTo>
                  <a:lnTo>
                    <a:pt x="1312" y="584"/>
                  </a:lnTo>
                  <a:lnTo>
                    <a:pt x="1304" y="582"/>
                  </a:lnTo>
                  <a:lnTo>
                    <a:pt x="1298" y="582"/>
                  </a:lnTo>
                  <a:lnTo>
                    <a:pt x="1293" y="582"/>
                  </a:lnTo>
                  <a:lnTo>
                    <a:pt x="1285" y="582"/>
                  </a:lnTo>
                  <a:lnTo>
                    <a:pt x="1279" y="580"/>
                  </a:lnTo>
                  <a:lnTo>
                    <a:pt x="1274" y="580"/>
                  </a:lnTo>
                  <a:lnTo>
                    <a:pt x="1268" y="580"/>
                  </a:lnTo>
                  <a:lnTo>
                    <a:pt x="1262" y="578"/>
                  </a:lnTo>
                  <a:lnTo>
                    <a:pt x="1256" y="578"/>
                  </a:lnTo>
                  <a:lnTo>
                    <a:pt x="1251" y="578"/>
                  </a:lnTo>
                  <a:lnTo>
                    <a:pt x="1243" y="576"/>
                  </a:lnTo>
                  <a:lnTo>
                    <a:pt x="1237" y="574"/>
                  </a:lnTo>
                  <a:lnTo>
                    <a:pt x="1232" y="574"/>
                  </a:lnTo>
                  <a:lnTo>
                    <a:pt x="1226" y="574"/>
                  </a:lnTo>
                  <a:lnTo>
                    <a:pt x="1220" y="572"/>
                  </a:lnTo>
                  <a:lnTo>
                    <a:pt x="1217" y="572"/>
                  </a:lnTo>
                  <a:lnTo>
                    <a:pt x="1211" y="570"/>
                  </a:lnTo>
                  <a:lnTo>
                    <a:pt x="1205" y="570"/>
                  </a:lnTo>
                  <a:lnTo>
                    <a:pt x="1199" y="570"/>
                  </a:lnTo>
                  <a:lnTo>
                    <a:pt x="1194" y="569"/>
                  </a:lnTo>
                  <a:lnTo>
                    <a:pt x="1190" y="569"/>
                  </a:lnTo>
                  <a:lnTo>
                    <a:pt x="1184" y="569"/>
                  </a:lnTo>
                  <a:lnTo>
                    <a:pt x="1180" y="567"/>
                  </a:lnTo>
                  <a:lnTo>
                    <a:pt x="1177" y="567"/>
                  </a:lnTo>
                  <a:lnTo>
                    <a:pt x="1171" y="565"/>
                  </a:lnTo>
                  <a:lnTo>
                    <a:pt x="1167" y="565"/>
                  </a:lnTo>
                  <a:lnTo>
                    <a:pt x="1160" y="565"/>
                  </a:lnTo>
                  <a:lnTo>
                    <a:pt x="1152" y="563"/>
                  </a:lnTo>
                  <a:lnTo>
                    <a:pt x="1146" y="561"/>
                  </a:lnTo>
                  <a:lnTo>
                    <a:pt x="1142" y="561"/>
                  </a:lnTo>
                  <a:lnTo>
                    <a:pt x="1135" y="561"/>
                  </a:lnTo>
                  <a:lnTo>
                    <a:pt x="1133" y="561"/>
                  </a:lnTo>
                  <a:lnTo>
                    <a:pt x="1131" y="561"/>
                  </a:lnTo>
                  <a:lnTo>
                    <a:pt x="1129" y="561"/>
                  </a:lnTo>
                  <a:lnTo>
                    <a:pt x="1123" y="563"/>
                  </a:lnTo>
                  <a:lnTo>
                    <a:pt x="1118" y="565"/>
                  </a:lnTo>
                  <a:lnTo>
                    <a:pt x="1114" y="565"/>
                  </a:lnTo>
                  <a:lnTo>
                    <a:pt x="1108" y="567"/>
                  </a:lnTo>
                  <a:lnTo>
                    <a:pt x="1104" y="567"/>
                  </a:lnTo>
                  <a:lnTo>
                    <a:pt x="1099" y="569"/>
                  </a:lnTo>
                  <a:lnTo>
                    <a:pt x="1093" y="570"/>
                  </a:lnTo>
                  <a:lnTo>
                    <a:pt x="1087" y="572"/>
                  </a:lnTo>
                  <a:lnTo>
                    <a:pt x="1080" y="572"/>
                  </a:lnTo>
                  <a:lnTo>
                    <a:pt x="1074" y="574"/>
                  </a:lnTo>
                  <a:lnTo>
                    <a:pt x="1065" y="574"/>
                  </a:lnTo>
                  <a:lnTo>
                    <a:pt x="1057" y="576"/>
                  </a:lnTo>
                  <a:lnTo>
                    <a:pt x="1047" y="576"/>
                  </a:lnTo>
                  <a:lnTo>
                    <a:pt x="1040" y="578"/>
                  </a:lnTo>
                  <a:lnTo>
                    <a:pt x="1034" y="578"/>
                  </a:lnTo>
                  <a:lnTo>
                    <a:pt x="1030" y="580"/>
                  </a:lnTo>
                  <a:lnTo>
                    <a:pt x="1025" y="580"/>
                  </a:lnTo>
                  <a:lnTo>
                    <a:pt x="1019" y="582"/>
                  </a:lnTo>
                  <a:lnTo>
                    <a:pt x="1013" y="582"/>
                  </a:lnTo>
                  <a:lnTo>
                    <a:pt x="1008" y="582"/>
                  </a:lnTo>
                  <a:lnTo>
                    <a:pt x="1004" y="582"/>
                  </a:lnTo>
                  <a:lnTo>
                    <a:pt x="998" y="584"/>
                  </a:lnTo>
                  <a:lnTo>
                    <a:pt x="990" y="584"/>
                  </a:lnTo>
                  <a:lnTo>
                    <a:pt x="985" y="584"/>
                  </a:lnTo>
                  <a:lnTo>
                    <a:pt x="979" y="584"/>
                  </a:lnTo>
                  <a:lnTo>
                    <a:pt x="973" y="584"/>
                  </a:lnTo>
                  <a:lnTo>
                    <a:pt x="966" y="584"/>
                  </a:lnTo>
                  <a:lnTo>
                    <a:pt x="960" y="586"/>
                  </a:lnTo>
                  <a:lnTo>
                    <a:pt x="952" y="586"/>
                  </a:lnTo>
                  <a:lnTo>
                    <a:pt x="947" y="586"/>
                  </a:lnTo>
                  <a:lnTo>
                    <a:pt x="939" y="586"/>
                  </a:lnTo>
                  <a:lnTo>
                    <a:pt x="933" y="586"/>
                  </a:lnTo>
                  <a:lnTo>
                    <a:pt x="926" y="586"/>
                  </a:lnTo>
                  <a:lnTo>
                    <a:pt x="918" y="588"/>
                  </a:lnTo>
                  <a:lnTo>
                    <a:pt x="911" y="588"/>
                  </a:lnTo>
                  <a:lnTo>
                    <a:pt x="905" y="588"/>
                  </a:lnTo>
                  <a:lnTo>
                    <a:pt x="897" y="588"/>
                  </a:lnTo>
                  <a:lnTo>
                    <a:pt x="890" y="588"/>
                  </a:lnTo>
                  <a:lnTo>
                    <a:pt x="882" y="588"/>
                  </a:lnTo>
                  <a:lnTo>
                    <a:pt x="874" y="588"/>
                  </a:lnTo>
                  <a:lnTo>
                    <a:pt x="865" y="588"/>
                  </a:lnTo>
                  <a:lnTo>
                    <a:pt x="859" y="588"/>
                  </a:lnTo>
                  <a:lnTo>
                    <a:pt x="850" y="586"/>
                  </a:lnTo>
                  <a:lnTo>
                    <a:pt x="842" y="586"/>
                  </a:lnTo>
                  <a:lnTo>
                    <a:pt x="835" y="586"/>
                  </a:lnTo>
                  <a:lnTo>
                    <a:pt x="827" y="586"/>
                  </a:lnTo>
                  <a:lnTo>
                    <a:pt x="819" y="584"/>
                  </a:lnTo>
                  <a:lnTo>
                    <a:pt x="812" y="584"/>
                  </a:lnTo>
                  <a:lnTo>
                    <a:pt x="804" y="582"/>
                  </a:lnTo>
                  <a:lnTo>
                    <a:pt x="798" y="582"/>
                  </a:lnTo>
                  <a:lnTo>
                    <a:pt x="789" y="582"/>
                  </a:lnTo>
                  <a:lnTo>
                    <a:pt x="783" y="580"/>
                  </a:lnTo>
                  <a:lnTo>
                    <a:pt x="776" y="580"/>
                  </a:lnTo>
                  <a:lnTo>
                    <a:pt x="770" y="580"/>
                  </a:lnTo>
                  <a:lnTo>
                    <a:pt x="762" y="578"/>
                  </a:lnTo>
                  <a:lnTo>
                    <a:pt x="757" y="576"/>
                  </a:lnTo>
                  <a:lnTo>
                    <a:pt x="749" y="576"/>
                  </a:lnTo>
                  <a:lnTo>
                    <a:pt x="741" y="574"/>
                  </a:lnTo>
                  <a:lnTo>
                    <a:pt x="736" y="572"/>
                  </a:lnTo>
                  <a:lnTo>
                    <a:pt x="730" y="572"/>
                  </a:lnTo>
                  <a:lnTo>
                    <a:pt x="722" y="572"/>
                  </a:lnTo>
                  <a:lnTo>
                    <a:pt x="717" y="572"/>
                  </a:lnTo>
                  <a:lnTo>
                    <a:pt x="709" y="570"/>
                  </a:lnTo>
                  <a:lnTo>
                    <a:pt x="703" y="569"/>
                  </a:lnTo>
                  <a:lnTo>
                    <a:pt x="698" y="567"/>
                  </a:lnTo>
                  <a:lnTo>
                    <a:pt x="692" y="567"/>
                  </a:lnTo>
                  <a:lnTo>
                    <a:pt x="686" y="565"/>
                  </a:lnTo>
                  <a:lnTo>
                    <a:pt x="681" y="565"/>
                  </a:lnTo>
                  <a:lnTo>
                    <a:pt x="675" y="563"/>
                  </a:lnTo>
                  <a:lnTo>
                    <a:pt x="669" y="563"/>
                  </a:lnTo>
                  <a:lnTo>
                    <a:pt x="664" y="561"/>
                  </a:lnTo>
                  <a:lnTo>
                    <a:pt x="660" y="561"/>
                  </a:lnTo>
                  <a:lnTo>
                    <a:pt x="654" y="559"/>
                  </a:lnTo>
                  <a:lnTo>
                    <a:pt x="648" y="557"/>
                  </a:lnTo>
                  <a:lnTo>
                    <a:pt x="645" y="555"/>
                  </a:lnTo>
                  <a:lnTo>
                    <a:pt x="639" y="555"/>
                  </a:lnTo>
                  <a:lnTo>
                    <a:pt x="635" y="553"/>
                  </a:lnTo>
                  <a:lnTo>
                    <a:pt x="631" y="553"/>
                  </a:lnTo>
                  <a:lnTo>
                    <a:pt x="622" y="550"/>
                  </a:lnTo>
                  <a:lnTo>
                    <a:pt x="614" y="548"/>
                  </a:lnTo>
                  <a:lnTo>
                    <a:pt x="607" y="548"/>
                  </a:lnTo>
                  <a:lnTo>
                    <a:pt x="601" y="546"/>
                  </a:lnTo>
                  <a:lnTo>
                    <a:pt x="595" y="542"/>
                  </a:lnTo>
                  <a:lnTo>
                    <a:pt x="591" y="542"/>
                  </a:lnTo>
                  <a:lnTo>
                    <a:pt x="586" y="540"/>
                  </a:lnTo>
                  <a:lnTo>
                    <a:pt x="584" y="540"/>
                  </a:lnTo>
                  <a:lnTo>
                    <a:pt x="578" y="538"/>
                  </a:lnTo>
                  <a:lnTo>
                    <a:pt x="576" y="538"/>
                  </a:lnTo>
                  <a:lnTo>
                    <a:pt x="574" y="538"/>
                  </a:lnTo>
                  <a:lnTo>
                    <a:pt x="569" y="538"/>
                  </a:lnTo>
                  <a:lnTo>
                    <a:pt x="563" y="538"/>
                  </a:lnTo>
                  <a:lnTo>
                    <a:pt x="557" y="540"/>
                  </a:lnTo>
                  <a:lnTo>
                    <a:pt x="551" y="540"/>
                  </a:lnTo>
                  <a:lnTo>
                    <a:pt x="546" y="542"/>
                  </a:lnTo>
                  <a:lnTo>
                    <a:pt x="538" y="542"/>
                  </a:lnTo>
                  <a:lnTo>
                    <a:pt x="529" y="544"/>
                  </a:lnTo>
                  <a:lnTo>
                    <a:pt x="519" y="546"/>
                  </a:lnTo>
                  <a:lnTo>
                    <a:pt x="512" y="548"/>
                  </a:lnTo>
                  <a:lnTo>
                    <a:pt x="506" y="548"/>
                  </a:lnTo>
                  <a:lnTo>
                    <a:pt x="500" y="548"/>
                  </a:lnTo>
                  <a:lnTo>
                    <a:pt x="494" y="548"/>
                  </a:lnTo>
                  <a:lnTo>
                    <a:pt x="489" y="548"/>
                  </a:lnTo>
                  <a:lnTo>
                    <a:pt x="483" y="548"/>
                  </a:lnTo>
                  <a:lnTo>
                    <a:pt x="477" y="550"/>
                  </a:lnTo>
                  <a:lnTo>
                    <a:pt x="472" y="550"/>
                  </a:lnTo>
                  <a:lnTo>
                    <a:pt x="466" y="551"/>
                  </a:lnTo>
                  <a:lnTo>
                    <a:pt x="460" y="551"/>
                  </a:lnTo>
                  <a:lnTo>
                    <a:pt x="453" y="551"/>
                  </a:lnTo>
                  <a:lnTo>
                    <a:pt x="447" y="551"/>
                  </a:lnTo>
                  <a:lnTo>
                    <a:pt x="439" y="553"/>
                  </a:lnTo>
                  <a:lnTo>
                    <a:pt x="432" y="553"/>
                  </a:lnTo>
                  <a:lnTo>
                    <a:pt x="426" y="553"/>
                  </a:lnTo>
                  <a:lnTo>
                    <a:pt x="418" y="553"/>
                  </a:lnTo>
                  <a:lnTo>
                    <a:pt x="413" y="555"/>
                  </a:lnTo>
                  <a:lnTo>
                    <a:pt x="405" y="555"/>
                  </a:lnTo>
                  <a:lnTo>
                    <a:pt x="398" y="555"/>
                  </a:lnTo>
                  <a:lnTo>
                    <a:pt x="390" y="555"/>
                  </a:lnTo>
                  <a:lnTo>
                    <a:pt x="384" y="555"/>
                  </a:lnTo>
                  <a:lnTo>
                    <a:pt x="377" y="555"/>
                  </a:lnTo>
                  <a:lnTo>
                    <a:pt x="369" y="555"/>
                  </a:lnTo>
                  <a:lnTo>
                    <a:pt x="361" y="555"/>
                  </a:lnTo>
                  <a:lnTo>
                    <a:pt x="354" y="555"/>
                  </a:lnTo>
                  <a:lnTo>
                    <a:pt x="344" y="555"/>
                  </a:lnTo>
                  <a:lnTo>
                    <a:pt x="337" y="555"/>
                  </a:lnTo>
                  <a:lnTo>
                    <a:pt x="329" y="555"/>
                  </a:lnTo>
                  <a:lnTo>
                    <a:pt x="322" y="555"/>
                  </a:lnTo>
                  <a:lnTo>
                    <a:pt x="314" y="555"/>
                  </a:lnTo>
                  <a:lnTo>
                    <a:pt x="306" y="555"/>
                  </a:lnTo>
                  <a:lnTo>
                    <a:pt x="299" y="555"/>
                  </a:lnTo>
                  <a:lnTo>
                    <a:pt x="291" y="555"/>
                  </a:lnTo>
                  <a:lnTo>
                    <a:pt x="282" y="553"/>
                  </a:lnTo>
                  <a:lnTo>
                    <a:pt x="274" y="553"/>
                  </a:lnTo>
                  <a:lnTo>
                    <a:pt x="266" y="551"/>
                  </a:lnTo>
                  <a:lnTo>
                    <a:pt x="257" y="551"/>
                  </a:lnTo>
                  <a:lnTo>
                    <a:pt x="249" y="551"/>
                  </a:lnTo>
                  <a:lnTo>
                    <a:pt x="242" y="550"/>
                  </a:lnTo>
                  <a:lnTo>
                    <a:pt x="234" y="550"/>
                  </a:lnTo>
                  <a:lnTo>
                    <a:pt x="226" y="550"/>
                  </a:lnTo>
                  <a:lnTo>
                    <a:pt x="217" y="548"/>
                  </a:lnTo>
                  <a:lnTo>
                    <a:pt x="209" y="548"/>
                  </a:lnTo>
                  <a:lnTo>
                    <a:pt x="202" y="546"/>
                  </a:lnTo>
                  <a:lnTo>
                    <a:pt x="194" y="544"/>
                  </a:lnTo>
                  <a:lnTo>
                    <a:pt x="187" y="542"/>
                  </a:lnTo>
                  <a:lnTo>
                    <a:pt x="179" y="542"/>
                  </a:lnTo>
                  <a:lnTo>
                    <a:pt x="173" y="540"/>
                  </a:lnTo>
                  <a:lnTo>
                    <a:pt x="166" y="540"/>
                  </a:lnTo>
                  <a:lnTo>
                    <a:pt x="158" y="538"/>
                  </a:lnTo>
                  <a:lnTo>
                    <a:pt x="152" y="536"/>
                  </a:lnTo>
                  <a:lnTo>
                    <a:pt x="145" y="534"/>
                  </a:lnTo>
                  <a:lnTo>
                    <a:pt x="139" y="534"/>
                  </a:lnTo>
                  <a:lnTo>
                    <a:pt x="133" y="531"/>
                  </a:lnTo>
                  <a:lnTo>
                    <a:pt x="128" y="531"/>
                  </a:lnTo>
                  <a:lnTo>
                    <a:pt x="122" y="529"/>
                  </a:lnTo>
                  <a:lnTo>
                    <a:pt x="116" y="529"/>
                  </a:lnTo>
                  <a:lnTo>
                    <a:pt x="111" y="525"/>
                  </a:lnTo>
                  <a:lnTo>
                    <a:pt x="105" y="523"/>
                  </a:lnTo>
                  <a:lnTo>
                    <a:pt x="101" y="521"/>
                  </a:lnTo>
                  <a:lnTo>
                    <a:pt x="95" y="521"/>
                  </a:lnTo>
                  <a:lnTo>
                    <a:pt x="90" y="519"/>
                  </a:lnTo>
                  <a:lnTo>
                    <a:pt x="86" y="517"/>
                  </a:lnTo>
                  <a:lnTo>
                    <a:pt x="80" y="515"/>
                  </a:lnTo>
                  <a:lnTo>
                    <a:pt x="78" y="513"/>
                  </a:lnTo>
                  <a:lnTo>
                    <a:pt x="69" y="512"/>
                  </a:lnTo>
                  <a:lnTo>
                    <a:pt x="61" y="508"/>
                  </a:lnTo>
                  <a:lnTo>
                    <a:pt x="54" y="504"/>
                  </a:lnTo>
                  <a:lnTo>
                    <a:pt x="48" y="502"/>
                  </a:lnTo>
                  <a:lnTo>
                    <a:pt x="40" y="498"/>
                  </a:lnTo>
                  <a:lnTo>
                    <a:pt x="35" y="494"/>
                  </a:lnTo>
                  <a:lnTo>
                    <a:pt x="29" y="491"/>
                  </a:lnTo>
                  <a:lnTo>
                    <a:pt x="25" y="489"/>
                  </a:lnTo>
                  <a:lnTo>
                    <a:pt x="17" y="483"/>
                  </a:lnTo>
                  <a:lnTo>
                    <a:pt x="10" y="479"/>
                  </a:lnTo>
                  <a:lnTo>
                    <a:pt x="4" y="473"/>
                  </a:lnTo>
                  <a:lnTo>
                    <a:pt x="2" y="472"/>
                  </a:lnTo>
                  <a:lnTo>
                    <a:pt x="0" y="470"/>
                  </a:lnTo>
                  <a:lnTo>
                    <a:pt x="255" y="129"/>
                  </a:lnTo>
                  <a:close/>
                </a:path>
              </a:pathLst>
            </a:custGeom>
            <a:solidFill>
              <a:srgbClr val="5C6B3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2" name="Freeform 17"/>
            <p:cNvSpPr>
              <a:spLocks/>
            </p:cNvSpPr>
            <p:nvPr/>
          </p:nvSpPr>
          <p:spPr bwMode="auto">
            <a:xfrm>
              <a:off x="1973" y="2296"/>
              <a:ext cx="1286" cy="537"/>
            </a:xfrm>
            <a:custGeom>
              <a:avLst/>
              <a:gdLst>
                <a:gd name="T0" fmla="*/ 2 w 1469"/>
                <a:gd name="T1" fmla="*/ 366 h 561"/>
                <a:gd name="T2" fmla="*/ 10 w 1469"/>
                <a:gd name="T3" fmla="*/ 386 h 561"/>
                <a:gd name="T4" fmla="*/ 22 w 1469"/>
                <a:gd name="T5" fmla="*/ 414 h 561"/>
                <a:gd name="T6" fmla="*/ 37 w 1469"/>
                <a:gd name="T7" fmla="*/ 447 h 561"/>
                <a:gd name="T8" fmla="*/ 53 w 1469"/>
                <a:gd name="T9" fmla="*/ 481 h 561"/>
                <a:gd name="T10" fmla="*/ 72 w 1469"/>
                <a:gd name="T11" fmla="*/ 509 h 561"/>
                <a:gd name="T12" fmla="*/ 88 w 1469"/>
                <a:gd name="T13" fmla="*/ 529 h 561"/>
                <a:gd name="T14" fmla="*/ 105 w 1469"/>
                <a:gd name="T15" fmla="*/ 537 h 561"/>
                <a:gd name="T16" fmla="*/ 125 w 1469"/>
                <a:gd name="T17" fmla="*/ 527 h 561"/>
                <a:gd name="T18" fmla="*/ 150 w 1469"/>
                <a:gd name="T19" fmla="*/ 515 h 561"/>
                <a:gd name="T20" fmla="*/ 168 w 1469"/>
                <a:gd name="T21" fmla="*/ 503 h 561"/>
                <a:gd name="T22" fmla="*/ 188 w 1469"/>
                <a:gd name="T23" fmla="*/ 493 h 561"/>
                <a:gd name="T24" fmla="*/ 209 w 1469"/>
                <a:gd name="T25" fmla="*/ 481 h 561"/>
                <a:gd name="T26" fmla="*/ 231 w 1469"/>
                <a:gd name="T27" fmla="*/ 467 h 561"/>
                <a:gd name="T28" fmla="*/ 253 w 1469"/>
                <a:gd name="T29" fmla="*/ 453 h 561"/>
                <a:gd name="T30" fmla="*/ 275 w 1469"/>
                <a:gd name="T31" fmla="*/ 440 h 561"/>
                <a:gd name="T32" fmla="*/ 294 w 1469"/>
                <a:gd name="T33" fmla="*/ 427 h 561"/>
                <a:gd name="T34" fmla="*/ 311 w 1469"/>
                <a:gd name="T35" fmla="*/ 416 h 561"/>
                <a:gd name="T36" fmla="*/ 333 w 1469"/>
                <a:gd name="T37" fmla="*/ 402 h 561"/>
                <a:gd name="T38" fmla="*/ 351 w 1469"/>
                <a:gd name="T39" fmla="*/ 391 h 561"/>
                <a:gd name="T40" fmla="*/ 362 w 1469"/>
                <a:gd name="T41" fmla="*/ 396 h 561"/>
                <a:gd name="T42" fmla="*/ 383 w 1469"/>
                <a:gd name="T43" fmla="*/ 411 h 561"/>
                <a:gd name="T44" fmla="*/ 404 w 1469"/>
                <a:gd name="T45" fmla="*/ 427 h 561"/>
                <a:gd name="T46" fmla="*/ 423 w 1469"/>
                <a:gd name="T47" fmla="*/ 440 h 561"/>
                <a:gd name="T48" fmla="*/ 439 w 1469"/>
                <a:gd name="T49" fmla="*/ 451 h 561"/>
                <a:gd name="T50" fmla="*/ 459 w 1469"/>
                <a:gd name="T51" fmla="*/ 465 h 561"/>
                <a:gd name="T52" fmla="*/ 477 w 1469"/>
                <a:gd name="T53" fmla="*/ 477 h 561"/>
                <a:gd name="T54" fmla="*/ 495 w 1469"/>
                <a:gd name="T55" fmla="*/ 489 h 561"/>
                <a:gd name="T56" fmla="*/ 514 w 1469"/>
                <a:gd name="T57" fmla="*/ 499 h 561"/>
                <a:gd name="T58" fmla="*/ 538 w 1469"/>
                <a:gd name="T59" fmla="*/ 513 h 561"/>
                <a:gd name="T60" fmla="*/ 564 w 1469"/>
                <a:gd name="T61" fmla="*/ 524 h 561"/>
                <a:gd name="T62" fmla="*/ 579 w 1469"/>
                <a:gd name="T63" fmla="*/ 522 h 561"/>
                <a:gd name="T64" fmla="*/ 599 w 1469"/>
                <a:gd name="T65" fmla="*/ 507 h 561"/>
                <a:gd name="T66" fmla="*/ 626 w 1469"/>
                <a:gd name="T67" fmla="*/ 482 h 561"/>
                <a:gd name="T68" fmla="*/ 652 w 1469"/>
                <a:gd name="T69" fmla="*/ 453 h 561"/>
                <a:gd name="T70" fmla="*/ 678 w 1469"/>
                <a:gd name="T71" fmla="*/ 420 h 561"/>
                <a:gd name="T72" fmla="*/ 702 w 1469"/>
                <a:gd name="T73" fmla="*/ 390 h 561"/>
                <a:gd name="T74" fmla="*/ 722 w 1469"/>
                <a:gd name="T75" fmla="*/ 366 h 561"/>
                <a:gd name="T76" fmla="*/ 734 w 1469"/>
                <a:gd name="T77" fmla="*/ 351 h 561"/>
                <a:gd name="T78" fmla="*/ 748 w 1469"/>
                <a:gd name="T79" fmla="*/ 358 h 561"/>
                <a:gd name="T80" fmla="*/ 769 w 1469"/>
                <a:gd name="T81" fmla="*/ 368 h 561"/>
                <a:gd name="T82" fmla="*/ 785 w 1469"/>
                <a:gd name="T83" fmla="*/ 376 h 561"/>
                <a:gd name="T84" fmla="*/ 807 w 1469"/>
                <a:gd name="T85" fmla="*/ 386 h 561"/>
                <a:gd name="T86" fmla="*/ 828 w 1469"/>
                <a:gd name="T87" fmla="*/ 396 h 561"/>
                <a:gd name="T88" fmla="*/ 854 w 1469"/>
                <a:gd name="T89" fmla="*/ 408 h 561"/>
                <a:gd name="T90" fmla="*/ 878 w 1469"/>
                <a:gd name="T91" fmla="*/ 418 h 561"/>
                <a:gd name="T92" fmla="*/ 902 w 1469"/>
                <a:gd name="T93" fmla="*/ 427 h 561"/>
                <a:gd name="T94" fmla="*/ 925 w 1469"/>
                <a:gd name="T95" fmla="*/ 436 h 561"/>
                <a:gd name="T96" fmla="*/ 948 w 1469"/>
                <a:gd name="T97" fmla="*/ 445 h 561"/>
                <a:gd name="T98" fmla="*/ 966 w 1469"/>
                <a:gd name="T99" fmla="*/ 451 h 561"/>
                <a:gd name="T100" fmla="*/ 985 w 1469"/>
                <a:gd name="T101" fmla="*/ 457 h 561"/>
                <a:gd name="T102" fmla="*/ 1007 w 1469"/>
                <a:gd name="T103" fmla="*/ 457 h 561"/>
                <a:gd name="T104" fmla="*/ 1023 w 1469"/>
                <a:gd name="T105" fmla="*/ 440 h 561"/>
                <a:gd name="T106" fmla="*/ 1035 w 1469"/>
                <a:gd name="T107" fmla="*/ 418 h 561"/>
                <a:gd name="T108" fmla="*/ 1044 w 1469"/>
                <a:gd name="T109" fmla="*/ 390 h 561"/>
                <a:gd name="T110" fmla="*/ 1053 w 1469"/>
                <a:gd name="T111" fmla="*/ 362 h 561"/>
                <a:gd name="T112" fmla="*/ 1059 w 1469"/>
                <a:gd name="T113" fmla="*/ 334 h 561"/>
                <a:gd name="T114" fmla="*/ 1065 w 1469"/>
                <a:gd name="T115" fmla="*/ 313 h 561"/>
                <a:gd name="T116" fmla="*/ 1068 w 1469"/>
                <a:gd name="T117" fmla="*/ 297 h 561"/>
                <a:gd name="T118" fmla="*/ 271 w 1469"/>
                <a:gd name="T119" fmla="*/ 0 h 56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469" h="561">
                  <a:moveTo>
                    <a:pt x="310" y="0"/>
                  </a:moveTo>
                  <a:lnTo>
                    <a:pt x="0" y="374"/>
                  </a:lnTo>
                  <a:lnTo>
                    <a:pt x="0" y="376"/>
                  </a:lnTo>
                  <a:lnTo>
                    <a:pt x="2" y="382"/>
                  </a:lnTo>
                  <a:lnTo>
                    <a:pt x="4" y="386"/>
                  </a:lnTo>
                  <a:lnTo>
                    <a:pt x="6" y="391"/>
                  </a:lnTo>
                  <a:lnTo>
                    <a:pt x="8" y="397"/>
                  </a:lnTo>
                  <a:lnTo>
                    <a:pt x="11" y="403"/>
                  </a:lnTo>
                  <a:lnTo>
                    <a:pt x="13" y="408"/>
                  </a:lnTo>
                  <a:lnTo>
                    <a:pt x="17" y="416"/>
                  </a:lnTo>
                  <a:lnTo>
                    <a:pt x="21" y="426"/>
                  </a:lnTo>
                  <a:lnTo>
                    <a:pt x="25" y="433"/>
                  </a:lnTo>
                  <a:lnTo>
                    <a:pt x="29" y="441"/>
                  </a:lnTo>
                  <a:lnTo>
                    <a:pt x="32" y="450"/>
                  </a:lnTo>
                  <a:lnTo>
                    <a:pt x="38" y="460"/>
                  </a:lnTo>
                  <a:lnTo>
                    <a:pt x="42" y="467"/>
                  </a:lnTo>
                  <a:lnTo>
                    <a:pt x="46" y="477"/>
                  </a:lnTo>
                  <a:lnTo>
                    <a:pt x="51" y="485"/>
                  </a:lnTo>
                  <a:lnTo>
                    <a:pt x="55" y="494"/>
                  </a:lnTo>
                  <a:lnTo>
                    <a:pt x="61" y="502"/>
                  </a:lnTo>
                  <a:lnTo>
                    <a:pt x="67" y="509"/>
                  </a:lnTo>
                  <a:lnTo>
                    <a:pt x="72" y="517"/>
                  </a:lnTo>
                  <a:lnTo>
                    <a:pt x="76" y="524"/>
                  </a:lnTo>
                  <a:lnTo>
                    <a:pt x="82" y="532"/>
                  </a:lnTo>
                  <a:lnTo>
                    <a:pt x="86" y="538"/>
                  </a:lnTo>
                  <a:lnTo>
                    <a:pt x="91" y="543"/>
                  </a:lnTo>
                  <a:lnTo>
                    <a:pt x="95" y="547"/>
                  </a:lnTo>
                  <a:lnTo>
                    <a:pt x="101" y="553"/>
                  </a:lnTo>
                  <a:lnTo>
                    <a:pt x="105" y="555"/>
                  </a:lnTo>
                  <a:lnTo>
                    <a:pt x="110" y="557"/>
                  </a:lnTo>
                  <a:lnTo>
                    <a:pt x="114" y="559"/>
                  </a:lnTo>
                  <a:lnTo>
                    <a:pt x="120" y="561"/>
                  </a:lnTo>
                  <a:lnTo>
                    <a:pt x="124" y="559"/>
                  </a:lnTo>
                  <a:lnTo>
                    <a:pt x="129" y="557"/>
                  </a:lnTo>
                  <a:lnTo>
                    <a:pt x="135" y="555"/>
                  </a:lnTo>
                  <a:lnTo>
                    <a:pt x="143" y="551"/>
                  </a:lnTo>
                  <a:lnTo>
                    <a:pt x="150" y="547"/>
                  </a:lnTo>
                  <a:lnTo>
                    <a:pt x="160" y="543"/>
                  </a:lnTo>
                  <a:lnTo>
                    <a:pt x="165" y="540"/>
                  </a:lnTo>
                  <a:lnTo>
                    <a:pt x="171" y="538"/>
                  </a:lnTo>
                  <a:lnTo>
                    <a:pt x="175" y="536"/>
                  </a:lnTo>
                  <a:lnTo>
                    <a:pt x="182" y="534"/>
                  </a:lnTo>
                  <a:lnTo>
                    <a:pt x="186" y="530"/>
                  </a:lnTo>
                  <a:lnTo>
                    <a:pt x="192" y="526"/>
                  </a:lnTo>
                  <a:lnTo>
                    <a:pt x="198" y="523"/>
                  </a:lnTo>
                  <a:lnTo>
                    <a:pt x="203" y="521"/>
                  </a:lnTo>
                  <a:lnTo>
                    <a:pt x="209" y="517"/>
                  </a:lnTo>
                  <a:lnTo>
                    <a:pt x="215" y="515"/>
                  </a:lnTo>
                  <a:lnTo>
                    <a:pt x="220" y="511"/>
                  </a:lnTo>
                  <a:lnTo>
                    <a:pt x="226" y="509"/>
                  </a:lnTo>
                  <a:lnTo>
                    <a:pt x="232" y="504"/>
                  </a:lnTo>
                  <a:lnTo>
                    <a:pt x="239" y="502"/>
                  </a:lnTo>
                  <a:lnTo>
                    <a:pt x="245" y="498"/>
                  </a:lnTo>
                  <a:lnTo>
                    <a:pt x="253" y="494"/>
                  </a:lnTo>
                  <a:lnTo>
                    <a:pt x="258" y="490"/>
                  </a:lnTo>
                  <a:lnTo>
                    <a:pt x="264" y="488"/>
                  </a:lnTo>
                  <a:lnTo>
                    <a:pt x="270" y="485"/>
                  </a:lnTo>
                  <a:lnTo>
                    <a:pt x="277" y="481"/>
                  </a:lnTo>
                  <a:lnTo>
                    <a:pt x="283" y="477"/>
                  </a:lnTo>
                  <a:lnTo>
                    <a:pt x="289" y="473"/>
                  </a:lnTo>
                  <a:lnTo>
                    <a:pt x="295" y="469"/>
                  </a:lnTo>
                  <a:lnTo>
                    <a:pt x="302" y="467"/>
                  </a:lnTo>
                  <a:lnTo>
                    <a:pt x="306" y="464"/>
                  </a:lnTo>
                  <a:lnTo>
                    <a:pt x="314" y="460"/>
                  </a:lnTo>
                  <a:lnTo>
                    <a:pt x="319" y="456"/>
                  </a:lnTo>
                  <a:lnTo>
                    <a:pt x="325" y="454"/>
                  </a:lnTo>
                  <a:lnTo>
                    <a:pt x="331" y="450"/>
                  </a:lnTo>
                  <a:lnTo>
                    <a:pt x="336" y="446"/>
                  </a:lnTo>
                  <a:lnTo>
                    <a:pt x="340" y="443"/>
                  </a:lnTo>
                  <a:lnTo>
                    <a:pt x="346" y="441"/>
                  </a:lnTo>
                  <a:lnTo>
                    <a:pt x="350" y="437"/>
                  </a:lnTo>
                  <a:lnTo>
                    <a:pt x="355" y="435"/>
                  </a:lnTo>
                  <a:lnTo>
                    <a:pt x="361" y="433"/>
                  </a:lnTo>
                  <a:lnTo>
                    <a:pt x="365" y="429"/>
                  </a:lnTo>
                  <a:lnTo>
                    <a:pt x="372" y="426"/>
                  </a:lnTo>
                  <a:lnTo>
                    <a:pt x="380" y="420"/>
                  </a:lnTo>
                  <a:lnTo>
                    <a:pt x="388" y="416"/>
                  </a:lnTo>
                  <a:lnTo>
                    <a:pt x="393" y="414"/>
                  </a:lnTo>
                  <a:lnTo>
                    <a:pt x="397" y="410"/>
                  </a:lnTo>
                  <a:lnTo>
                    <a:pt x="401" y="408"/>
                  </a:lnTo>
                  <a:lnTo>
                    <a:pt x="403" y="407"/>
                  </a:lnTo>
                  <a:lnTo>
                    <a:pt x="405" y="407"/>
                  </a:lnTo>
                  <a:lnTo>
                    <a:pt x="407" y="408"/>
                  </a:lnTo>
                  <a:lnTo>
                    <a:pt x="414" y="414"/>
                  </a:lnTo>
                  <a:lnTo>
                    <a:pt x="418" y="416"/>
                  </a:lnTo>
                  <a:lnTo>
                    <a:pt x="424" y="420"/>
                  </a:lnTo>
                  <a:lnTo>
                    <a:pt x="429" y="426"/>
                  </a:lnTo>
                  <a:lnTo>
                    <a:pt x="437" y="429"/>
                  </a:lnTo>
                  <a:lnTo>
                    <a:pt x="445" y="435"/>
                  </a:lnTo>
                  <a:lnTo>
                    <a:pt x="454" y="441"/>
                  </a:lnTo>
                  <a:lnTo>
                    <a:pt x="458" y="443"/>
                  </a:lnTo>
                  <a:lnTo>
                    <a:pt x="462" y="446"/>
                  </a:lnTo>
                  <a:lnTo>
                    <a:pt x="467" y="450"/>
                  </a:lnTo>
                  <a:lnTo>
                    <a:pt x="473" y="452"/>
                  </a:lnTo>
                  <a:lnTo>
                    <a:pt x="477" y="456"/>
                  </a:lnTo>
                  <a:lnTo>
                    <a:pt x="483" y="460"/>
                  </a:lnTo>
                  <a:lnTo>
                    <a:pt x="486" y="462"/>
                  </a:lnTo>
                  <a:lnTo>
                    <a:pt x="492" y="465"/>
                  </a:lnTo>
                  <a:lnTo>
                    <a:pt x="498" y="467"/>
                  </a:lnTo>
                  <a:lnTo>
                    <a:pt x="502" y="471"/>
                  </a:lnTo>
                  <a:lnTo>
                    <a:pt x="507" y="475"/>
                  </a:lnTo>
                  <a:lnTo>
                    <a:pt x="513" y="479"/>
                  </a:lnTo>
                  <a:lnTo>
                    <a:pt x="519" y="483"/>
                  </a:lnTo>
                  <a:lnTo>
                    <a:pt x="524" y="486"/>
                  </a:lnTo>
                  <a:lnTo>
                    <a:pt x="528" y="488"/>
                  </a:lnTo>
                  <a:lnTo>
                    <a:pt x="534" y="492"/>
                  </a:lnTo>
                  <a:lnTo>
                    <a:pt x="540" y="494"/>
                  </a:lnTo>
                  <a:lnTo>
                    <a:pt x="545" y="498"/>
                  </a:lnTo>
                  <a:lnTo>
                    <a:pt x="551" y="502"/>
                  </a:lnTo>
                  <a:lnTo>
                    <a:pt x="557" y="504"/>
                  </a:lnTo>
                  <a:lnTo>
                    <a:pt x="561" y="507"/>
                  </a:lnTo>
                  <a:lnTo>
                    <a:pt x="566" y="511"/>
                  </a:lnTo>
                  <a:lnTo>
                    <a:pt x="572" y="513"/>
                  </a:lnTo>
                  <a:lnTo>
                    <a:pt x="578" y="517"/>
                  </a:lnTo>
                  <a:lnTo>
                    <a:pt x="581" y="519"/>
                  </a:lnTo>
                  <a:lnTo>
                    <a:pt x="587" y="521"/>
                  </a:lnTo>
                  <a:lnTo>
                    <a:pt x="593" y="524"/>
                  </a:lnTo>
                  <a:lnTo>
                    <a:pt x="597" y="528"/>
                  </a:lnTo>
                  <a:lnTo>
                    <a:pt x="606" y="532"/>
                  </a:lnTo>
                  <a:lnTo>
                    <a:pt x="614" y="536"/>
                  </a:lnTo>
                  <a:lnTo>
                    <a:pt x="621" y="540"/>
                  </a:lnTo>
                  <a:lnTo>
                    <a:pt x="631" y="543"/>
                  </a:lnTo>
                  <a:lnTo>
                    <a:pt x="637" y="545"/>
                  </a:lnTo>
                  <a:lnTo>
                    <a:pt x="644" y="547"/>
                  </a:lnTo>
                  <a:lnTo>
                    <a:pt x="648" y="547"/>
                  </a:lnTo>
                  <a:lnTo>
                    <a:pt x="654" y="549"/>
                  </a:lnTo>
                  <a:lnTo>
                    <a:pt x="656" y="547"/>
                  </a:lnTo>
                  <a:lnTo>
                    <a:pt x="661" y="545"/>
                  </a:lnTo>
                  <a:lnTo>
                    <a:pt x="667" y="542"/>
                  </a:lnTo>
                  <a:lnTo>
                    <a:pt x="673" y="540"/>
                  </a:lnTo>
                  <a:lnTo>
                    <a:pt x="678" y="534"/>
                  </a:lnTo>
                  <a:lnTo>
                    <a:pt x="684" y="530"/>
                  </a:lnTo>
                  <a:lnTo>
                    <a:pt x="692" y="524"/>
                  </a:lnTo>
                  <a:lnTo>
                    <a:pt x="699" y="519"/>
                  </a:lnTo>
                  <a:lnTo>
                    <a:pt x="707" y="511"/>
                  </a:lnTo>
                  <a:lnTo>
                    <a:pt x="715" y="504"/>
                  </a:lnTo>
                  <a:lnTo>
                    <a:pt x="722" y="496"/>
                  </a:lnTo>
                  <a:lnTo>
                    <a:pt x="730" y="488"/>
                  </a:lnTo>
                  <a:lnTo>
                    <a:pt x="737" y="481"/>
                  </a:lnTo>
                  <a:lnTo>
                    <a:pt x="745" y="473"/>
                  </a:lnTo>
                  <a:lnTo>
                    <a:pt x="753" y="464"/>
                  </a:lnTo>
                  <a:lnTo>
                    <a:pt x="760" y="456"/>
                  </a:lnTo>
                  <a:lnTo>
                    <a:pt x="768" y="448"/>
                  </a:lnTo>
                  <a:lnTo>
                    <a:pt x="775" y="439"/>
                  </a:lnTo>
                  <a:lnTo>
                    <a:pt x="783" y="431"/>
                  </a:lnTo>
                  <a:lnTo>
                    <a:pt x="791" y="424"/>
                  </a:lnTo>
                  <a:lnTo>
                    <a:pt x="796" y="416"/>
                  </a:lnTo>
                  <a:lnTo>
                    <a:pt x="802" y="407"/>
                  </a:lnTo>
                  <a:lnTo>
                    <a:pt x="808" y="401"/>
                  </a:lnTo>
                  <a:lnTo>
                    <a:pt x="815" y="395"/>
                  </a:lnTo>
                  <a:lnTo>
                    <a:pt x="819" y="388"/>
                  </a:lnTo>
                  <a:lnTo>
                    <a:pt x="825" y="382"/>
                  </a:lnTo>
                  <a:lnTo>
                    <a:pt x="827" y="378"/>
                  </a:lnTo>
                  <a:lnTo>
                    <a:pt x="832" y="374"/>
                  </a:lnTo>
                  <a:lnTo>
                    <a:pt x="836" y="369"/>
                  </a:lnTo>
                  <a:lnTo>
                    <a:pt x="838" y="367"/>
                  </a:lnTo>
                  <a:lnTo>
                    <a:pt x="842" y="369"/>
                  </a:lnTo>
                  <a:lnTo>
                    <a:pt x="844" y="370"/>
                  </a:lnTo>
                  <a:lnTo>
                    <a:pt x="849" y="372"/>
                  </a:lnTo>
                  <a:lnTo>
                    <a:pt x="855" y="374"/>
                  </a:lnTo>
                  <a:lnTo>
                    <a:pt x="863" y="378"/>
                  </a:lnTo>
                  <a:lnTo>
                    <a:pt x="867" y="380"/>
                  </a:lnTo>
                  <a:lnTo>
                    <a:pt x="872" y="382"/>
                  </a:lnTo>
                  <a:lnTo>
                    <a:pt x="878" y="384"/>
                  </a:lnTo>
                  <a:lnTo>
                    <a:pt x="882" y="386"/>
                  </a:lnTo>
                  <a:lnTo>
                    <a:pt x="886" y="388"/>
                  </a:lnTo>
                  <a:lnTo>
                    <a:pt x="891" y="389"/>
                  </a:lnTo>
                  <a:lnTo>
                    <a:pt x="897" y="393"/>
                  </a:lnTo>
                  <a:lnTo>
                    <a:pt x="903" y="395"/>
                  </a:lnTo>
                  <a:lnTo>
                    <a:pt x="908" y="399"/>
                  </a:lnTo>
                  <a:lnTo>
                    <a:pt x="914" y="401"/>
                  </a:lnTo>
                  <a:lnTo>
                    <a:pt x="922" y="403"/>
                  </a:lnTo>
                  <a:lnTo>
                    <a:pt x="927" y="407"/>
                  </a:lnTo>
                  <a:lnTo>
                    <a:pt x="933" y="408"/>
                  </a:lnTo>
                  <a:lnTo>
                    <a:pt x="941" y="410"/>
                  </a:lnTo>
                  <a:lnTo>
                    <a:pt x="946" y="414"/>
                  </a:lnTo>
                  <a:lnTo>
                    <a:pt x="954" y="416"/>
                  </a:lnTo>
                  <a:lnTo>
                    <a:pt x="962" y="420"/>
                  </a:lnTo>
                  <a:lnTo>
                    <a:pt x="967" y="424"/>
                  </a:lnTo>
                  <a:lnTo>
                    <a:pt x="975" y="426"/>
                  </a:lnTo>
                  <a:lnTo>
                    <a:pt x="982" y="429"/>
                  </a:lnTo>
                  <a:lnTo>
                    <a:pt x="988" y="431"/>
                  </a:lnTo>
                  <a:lnTo>
                    <a:pt x="996" y="433"/>
                  </a:lnTo>
                  <a:lnTo>
                    <a:pt x="1003" y="437"/>
                  </a:lnTo>
                  <a:lnTo>
                    <a:pt x="1009" y="439"/>
                  </a:lnTo>
                  <a:lnTo>
                    <a:pt x="1017" y="443"/>
                  </a:lnTo>
                  <a:lnTo>
                    <a:pt x="1024" y="445"/>
                  </a:lnTo>
                  <a:lnTo>
                    <a:pt x="1030" y="446"/>
                  </a:lnTo>
                  <a:lnTo>
                    <a:pt x="1038" y="450"/>
                  </a:lnTo>
                  <a:lnTo>
                    <a:pt x="1043" y="450"/>
                  </a:lnTo>
                  <a:lnTo>
                    <a:pt x="1051" y="454"/>
                  </a:lnTo>
                  <a:lnTo>
                    <a:pt x="1057" y="456"/>
                  </a:lnTo>
                  <a:lnTo>
                    <a:pt x="1064" y="460"/>
                  </a:lnTo>
                  <a:lnTo>
                    <a:pt x="1070" y="460"/>
                  </a:lnTo>
                  <a:lnTo>
                    <a:pt x="1076" y="464"/>
                  </a:lnTo>
                  <a:lnTo>
                    <a:pt x="1083" y="465"/>
                  </a:lnTo>
                  <a:lnTo>
                    <a:pt x="1089" y="467"/>
                  </a:lnTo>
                  <a:lnTo>
                    <a:pt x="1095" y="467"/>
                  </a:lnTo>
                  <a:lnTo>
                    <a:pt x="1100" y="469"/>
                  </a:lnTo>
                  <a:lnTo>
                    <a:pt x="1104" y="471"/>
                  </a:lnTo>
                  <a:lnTo>
                    <a:pt x="1110" y="473"/>
                  </a:lnTo>
                  <a:lnTo>
                    <a:pt x="1115" y="473"/>
                  </a:lnTo>
                  <a:lnTo>
                    <a:pt x="1121" y="475"/>
                  </a:lnTo>
                  <a:lnTo>
                    <a:pt x="1125" y="477"/>
                  </a:lnTo>
                  <a:lnTo>
                    <a:pt x="1131" y="477"/>
                  </a:lnTo>
                  <a:lnTo>
                    <a:pt x="1136" y="477"/>
                  </a:lnTo>
                  <a:lnTo>
                    <a:pt x="1144" y="479"/>
                  </a:lnTo>
                  <a:lnTo>
                    <a:pt x="1150" y="477"/>
                  </a:lnTo>
                  <a:lnTo>
                    <a:pt x="1155" y="477"/>
                  </a:lnTo>
                  <a:lnTo>
                    <a:pt x="1161" y="471"/>
                  </a:lnTo>
                  <a:lnTo>
                    <a:pt x="1167" y="464"/>
                  </a:lnTo>
                  <a:lnTo>
                    <a:pt x="1169" y="460"/>
                  </a:lnTo>
                  <a:lnTo>
                    <a:pt x="1172" y="454"/>
                  </a:lnTo>
                  <a:lnTo>
                    <a:pt x="1176" y="448"/>
                  </a:lnTo>
                  <a:lnTo>
                    <a:pt x="1178" y="443"/>
                  </a:lnTo>
                  <a:lnTo>
                    <a:pt x="1182" y="437"/>
                  </a:lnTo>
                  <a:lnTo>
                    <a:pt x="1184" y="429"/>
                  </a:lnTo>
                  <a:lnTo>
                    <a:pt x="1186" y="422"/>
                  </a:lnTo>
                  <a:lnTo>
                    <a:pt x="1190" y="416"/>
                  </a:lnTo>
                  <a:lnTo>
                    <a:pt x="1193" y="407"/>
                  </a:lnTo>
                  <a:lnTo>
                    <a:pt x="1195" y="401"/>
                  </a:lnTo>
                  <a:lnTo>
                    <a:pt x="1197" y="393"/>
                  </a:lnTo>
                  <a:lnTo>
                    <a:pt x="1201" y="386"/>
                  </a:lnTo>
                  <a:lnTo>
                    <a:pt x="1203" y="378"/>
                  </a:lnTo>
                  <a:lnTo>
                    <a:pt x="1203" y="370"/>
                  </a:lnTo>
                  <a:lnTo>
                    <a:pt x="1205" y="365"/>
                  </a:lnTo>
                  <a:lnTo>
                    <a:pt x="1209" y="357"/>
                  </a:lnTo>
                  <a:lnTo>
                    <a:pt x="1210" y="349"/>
                  </a:lnTo>
                  <a:lnTo>
                    <a:pt x="1212" y="344"/>
                  </a:lnTo>
                  <a:lnTo>
                    <a:pt x="1212" y="338"/>
                  </a:lnTo>
                  <a:lnTo>
                    <a:pt x="1214" y="332"/>
                  </a:lnTo>
                  <a:lnTo>
                    <a:pt x="1216" y="327"/>
                  </a:lnTo>
                  <a:lnTo>
                    <a:pt x="1216" y="321"/>
                  </a:lnTo>
                  <a:lnTo>
                    <a:pt x="1218" y="317"/>
                  </a:lnTo>
                  <a:lnTo>
                    <a:pt x="1220" y="315"/>
                  </a:lnTo>
                  <a:lnTo>
                    <a:pt x="1220" y="310"/>
                  </a:lnTo>
                  <a:lnTo>
                    <a:pt x="1469" y="361"/>
                  </a:lnTo>
                  <a:lnTo>
                    <a:pt x="1190" y="9"/>
                  </a:lnTo>
                  <a:lnTo>
                    <a:pt x="310" y="0"/>
                  </a:lnTo>
                  <a:close/>
                </a:path>
              </a:pathLst>
            </a:custGeom>
            <a:solidFill>
              <a:srgbClr val="ABA1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3" name="Freeform 18"/>
            <p:cNvSpPr>
              <a:spLocks/>
            </p:cNvSpPr>
            <p:nvPr/>
          </p:nvSpPr>
          <p:spPr bwMode="auto">
            <a:xfrm>
              <a:off x="2245" y="1979"/>
              <a:ext cx="779" cy="473"/>
            </a:xfrm>
            <a:custGeom>
              <a:avLst/>
              <a:gdLst>
                <a:gd name="T0" fmla="*/ 17 w 891"/>
                <a:gd name="T1" fmla="*/ 298 h 495"/>
                <a:gd name="T2" fmla="*/ 43 w 891"/>
                <a:gd name="T3" fmla="*/ 333 h 495"/>
                <a:gd name="T4" fmla="*/ 70 w 891"/>
                <a:gd name="T5" fmla="*/ 371 h 495"/>
                <a:gd name="T6" fmla="*/ 92 w 891"/>
                <a:gd name="T7" fmla="*/ 397 h 495"/>
                <a:gd name="T8" fmla="*/ 125 w 891"/>
                <a:gd name="T9" fmla="*/ 435 h 495"/>
                <a:gd name="T10" fmla="*/ 158 w 891"/>
                <a:gd name="T11" fmla="*/ 467 h 495"/>
                <a:gd name="T12" fmla="*/ 184 w 891"/>
                <a:gd name="T13" fmla="*/ 463 h 495"/>
                <a:gd name="T14" fmla="*/ 214 w 891"/>
                <a:gd name="T15" fmla="*/ 439 h 495"/>
                <a:gd name="T16" fmla="*/ 246 w 891"/>
                <a:gd name="T17" fmla="*/ 404 h 495"/>
                <a:gd name="T18" fmla="*/ 275 w 891"/>
                <a:gd name="T19" fmla="*/ 373 h 495"/>
                <a:gd name="T20" fmla="*/ 299 w 891"/>
                <a:gd name="T21" fmla="*/ 351 h 495"/>
                <a:gd name="T22" fmla="*/ 326 w 891"/>
                <a:gd name="T23" fmla="*/ 364 h 495"/>
                <a:gd name="T24" fmla="*/ 352 w 891"/>
                <a:gd name="T25" fmla="*/ 376 h 495"/>
                <a:gd name="T26" fmla="*/ 386 w 891"/>
                <a:gd name="T27" fmla="*/ 391 h 495"/>
                <a:gd name="T28" fmla="*/ 422 w 891"/>
                <a:gd name="T29" fmla="*/ 405 h 495"/>
                <a:gd name="T30" fmla="*/ 456 w 891"/>
                <a:gd name="T31" fmla="*/ 420 h 495"/>
                <a:gd name="T32" fmla="*/ 489 w 891"/>
                <a:gd name="T33" fmla="*/ 433 h 495"/>
                <a:gd name="T34" fmla="*/ 517 w 891"/>
                <a:gd name="T35" fmla="*/ 443 h 495"/>
                <a:gd name="T36" fmla="*/ 548 w 891"/>
                <a:gd name="T37" fmla="*/ 453 h 495"/>
                <a:gd name="T38" fmla="*/ 563 w 891"/>
                <a:gd name="T39" fmla="*/ 431 h 495"/>
                <a:gd name="T40" fmla="*/ 580 w 891"/>
                <a:gd name="T41" fmla="*/ 397 h 495"/>
                <a:gd name="T42" fmla="*/ 598 w 891"/>
                <a:gd name="T43" fmla="*/ 355 h 495"/>
                <a:gd name="T44" fmla="*/ 613 w 891"/>
                <a:gd name="T45" fmla="*/ 320 h 495"/>
                <a:gd name="T46" fmla="*/ 623 w 891"/>
                <a:gd name="T47" fmla="*/ 298 h 495"/>
                <a:gd name="T48" fmla="*/ 642 w 891"/>
                <a:gd name="T49" fmla="*/ 308 h 495"/>
                <a:gd name="T50" fmla="*/ 673 w 891"/>
                <a:gd name="T51" fmla="*/ 320 h 495"/>
                <a:gd name="T52" fmla="*/ 709 w 891"/>
                <a:gd name="T53" fmla="*/ 334 h 495"/>
                <a:gd name="T54" fmla="*/ 741 w 891"/>
                <a:gd name="T55" fmla="*/ 346 h 495"/>
                <a:gd name="T56" fmla="*/ 768 w 891"/>
                <a:gd name="T57" fmla="*/ 336 h 495"/>
                <a:gd name="T58" fmla="*/ 779 w 891"/>
                <a:gd name="T59" fmla="*/ 298 h 495"/>
                <a:gd name="T60" fmla="*/ 753 w 891"/>
                <a:gd name="T61" fmla="*/ 268 h 495"/>
                <a:gd name="T62" fmla="*/ 716 w 891"/>
                <a:gd name="T63" fmla="*/ 226 h 495"/>
                <a:gd name="T64" fmla="*/ 692 w 891"/>
                <a:gd name="T65" fmla="*/ 199 h 495"/>
                <a:gd name="T66" fmla="*/ 666 w 891"/>
                <a:gd name="T67" fmla="*/ 171 h 495"/>
                <a:gd name="T68" fmla="*/ 643 w 891"/>
                <a:gd name="T69" fmla="*/ 144 h 495"/>
                <a:gd name="T70" fmla="*/ 603 w 891"/>
                <a:gd name="T71" fmla="*/ 104 h 495"/>
                <a:gd name="T72" fmla="*/ 575 w 891"/>
                <a:gd name="T73" fmla="*/ 91 h 495"/>
                <a:gd name="T74" fmla="*/ 546 w 891"/>
                <a:gd name="T75" fmla="*/ 109 h 495"/>
                <a:gd name="T76" fmla="*/ 515 w 891"/>
                <a:gd name="T77" fmla="*/ 139 h 495"/>
                <a:gd name="T78" fmla="*/ 485 w 891"/>
                <a:gd name="T79" fmla="*/ 165 h 495"/>
                <a:gd name="T80" fmla="*/ 462 w 891"/>
                <a:gd name="T81" fmla="*/ 191 h 495"/>
                <a:gd name="T82" fmla="*/ 442 w 891"/>
                <a:gd name="T83" fmla="*/ 173 h 495"/>
                <a:gd name="T84" fmla="*/ 407 w 891"/>
                <a:gd name="T85" fmla="*/ 139 h 495"/>
                <a:gd name="T86" fmla="*/ 380 w 891"/>
                <a:gd name="T87" fmla="*/ 113 h 495"/>
                <a:gd name="T88" fmla="*/ 354 w 891"/>
                <a:gd name="T89" fmla="*/ 86 h 495"/>
                <a:gd name="T90" fmla="*/ 326 w 891"/>
                <a:gd name="T91" fmla="*/ 60 h 495"/>
                <a:gd name="T92" fmla="*/ 292 w 891"/>
                <a:gd name="T93" fmla="*/ 32 h 495"/>
                <a:gd name="T94" fmla="*/ 259 w 891"/>
                <a:gd name="T95" fmla="*/ 2 h 495"/>
                <a:gd name="T96" fmla="*/ 236 w 891"/>
                <a:gd name="T97" fmla="*/ 15 h 495"/>
                <a:gd name="T98" fmla="*/ 206 w 891"/>
                <a:gd name="T99" fmla="*/ 46 h 495"/>
                <a:gd name="T100" fmla="*/ 173 w 891"/>
                <a:gd name="T101" fmla="*/ 84 h 495"/>
                <a:gd name="T102" fmla="*/ 144 w 891"/>
                <a:gd name="T103" fmla="*/ 118 h 495"/>
                <a:gd name="T104" fmla="*/ 126 w 891"/>
                <a:gd name="T105" fmla="*/ 140 h 4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891" h="495">
                  <a:moveTo>
                    <a:pt x="0" y="288"/>
                  </a:moveTo>
                  <a:lnTo>
                    <a:pt x="2" y="289"/>
                  </a:lnTo>
                  <a:lnTo>
                    <a:pt x="8" y="297"/>
                  </a:lnTo>
                  <a:lnTo>
                    <a:pt x="10" y="301"/>
                  </a:lnTo>
                  <a:lnTo>
                    <a:pt x="15" y="307"/>
                  </a:lnTo>
                  <a:lnTo>
                    <a:pt x="19" y="312"/>
                  </a:lnTo>
                  <a:lnTo>
                    <a:pt x="27" y="322"/>
                  </a:lnTo>
                  <a:lnTo>
                    <a:pt x="32" y="327"/>
                  </a:lnTo>
                  <a:lnTo>
                    <a:pt x="38" y="337"/>
                  </a:lnTo>
                  <a:lnTo>
                    <a:pt x="42" y="339"/>
                  </a:lnTo>
                  <a:lnTo>
                    <a:pt x="46" y="345"/>
                  </a:lnTo>
                  <a:lnTo>
                    <a:pt x="49" y="348"/>
                  </a:lnTo>
                  <a:lnTo>
                    <a:pt x="53" y="354"/>
                  </a:lnTo>
                  <a:lnTo>
                    <a:pt x="61" y="364"/>
                  </a:lnTo>
                  <a:lnTo>
                    <a:pt x="68" y="373"/>
                  </a:lnTo>
                  <a:lnTo>
                    <a:pt x="72" y="377"/>
                  </a:lnTo>
                  <a:lnTo>
                    <a:pt x="76" y="383"/>
                  </a:lnTo>
                  <a:lnTo>
                    <a:pt x="80" y="388"/>
                  </a:lnTo>
                  <a:lnTo>
                    <a:pt x="86" y="392"/>
                  </a:lnTo>
                  <a:lnTo>
                    <a:pt x="89" y="398"/>
                  </a:lnTo>
                  <a:lnTo>
                    <a:pt x="93" y="402"/>
                  </a:lnTo>
                  <a:lnTo>
                    <a:pt x="97" y="405"/>
                  </a:lnTo>
                  <a:lnTo>
                    <a:pt x="101" y="411"/>
                  </a:lnTo>
                  <a:lnTo>
                    <a:pt x="105" y="415"/>
                  </a:lnTo>
                  <a:lnTo>
                    <a:pt x="110" y="421"/>
                  </a:lnTo>
                  <a:lnTo>
                    <a:pt x="114" y="424"/>
                  </a:lnTo>
                  <a:lnTo>
                    <a:pt x="118" y="430"/>
                  </a:lnTo>
                  <a:lnTo>
                    <a:pt x="127" y="440"/>
                  </a:lnTo>
                  <a:lnTo>
                    <a:pt x="135" y="447"/>
                  </a:lnTo>
                  <a:lnTo>
                    <a:pt x="143" y="455"/>
                  </a:lnTo>
                  <a:lnTo>
                    <a:pt x="150" y="462"/>
                  </a:lnTo>
                  <a:lnTo>
                    <a:pt x="156" y="468"/>
                  </a:lnTo>
                  <a:lnTo>
                    <a:pt x="163" y="476"/>
                  </a:lnTo>
                  <a:lnTo>
                    <a:pt x="169" y="481"/>
                  </a:lnTo>
                  <a:lnTo>
                    <a:pt x="177" y="485"/>
                  </a:lnTo>
                  <a:lnTo>
                    <a:pt x="181" y="489"/>
                  </a:lnTo>
                  <a:lnTo>
                    <a:pt x="186" y="493"/>
                  </a:lnTo>
                  <a:lnTo>
                    <a:pt x="188" y="493"/>
                  </a:lnTo>
                  <a:lnTo>
                    <a:pt x="194" y="495"/>
                  </a:lnTo>
                  <a:lnTo>
                    <a:pt x="198" y="493"/>
                  </a:lnTo>
                  <a:lnTo>
                    <a:pt x="207" y="487"/>
                  </a:lnTo>
                  <a:lnTo>
                    <a:pt x="211" y="485"/>
                  </a:lnTo>
                  <a:lnTo>
                    <a:pt x="217" y="481"/>
                  </a:lnTo>
                  <a:lnTo>
                    <a:pt x="222" y="476"/>
                  </a:lnTo>
                  <a:lnTo>
                    <a:pt x="228" y="474"/>
                  </a:lnTo>
                  <a:lnTo>
                    <a:pt x="232" y="468"/>
                  </a:lnTo>
                  <a:lnTo>
                    <a:pt x="239" y="462"/>
                  </a:lnTo>
                  <a:lnTo>
                    <a:pt x="245" y="459"/>
                  </a:lnTo>
                  <a:lnTo>
                    <a:pt x="251" y="453"/>
                  </a:lnTo>
                  <a:lnTo>
                    <a:pt x="257" y="447"/>
                  </a:lnTo>
                  <a:lnTo>
                    <a:pt x="264" y="442"/>
                  </a:lnTo>
                  <a:lnTo>
                    <a:pt x="270" y="434"/>
                  </a:lnTo>
                  <a:lnTo>
                    <a:pt x="276" y="430"/>
                  </a:lnTo>
                  <a:lnTo>
                    <a:pt x="281" y="423"/>
                  </a:lnTo>
                  <a:lnTo>
                    <a:pt x="287" y="417"/>
                  </a:lnTo>
                  <a:lnTo>
                    <a:pt x="293" y="411"/>
                  </a:lnTo>
                  <a:lnTo>
                    <a:pt x="300" y="405"/>
                  </a:lnTo>
                  <a:lnTo>
                    <a:pt x="304" y="400"/>
                  </a:lnTo>
                  <a:lnTo>
                    <a:pt x="310" y="396"/>
                  </a:lnTo>
                  <a:lnTo>
                    <a:pt x="315" y="390"/>
                  </a:lnTo>
                  <a:lnTo>
                    <a:pt x="319" y="386"/>
                  </a:lnTo>
                  <a:lnTo>
                    <a:pt x="327" y="377"/>
                  </a:lnTo>
                  <a:lnTo>
                    <a:pt x="333" y="373"/>
                  </a:lnTo>
                  <a:lnTo>
                    <a:pt x="336" y="367"/>
                  </a:lnTo>
                  <a:lnTo>
                    <a:pt x="338" y="367"/>
                  </a:lnTo>
                  <a:lnTo>
                    <a:pt x="342" y="367"/>
                  </a:lnTo>
                  <a:lnTo>
                    <a:pt x="344" y="369"/>
                  </a:lnTo>
                  <a:lnTo>
                    <a:pt x="350" y="371"/>
                  </a:lnTo>
                  <a:lnTo>
                    <a:pt x="357" y="373"/>
                  </a:lnTo>
                  <a:lnTo>
                    <a:pt x="365" y="377"/>
                  </a:lnTo>
                  <a:lnTo>
                    <a:pt x="367" y="379"/>
                  </a:lnTo>
                  <a:lnTo>
                    <a:pt x="373" y="381"/>
                  </a:lnTo>
                  <a:lnTo>
                    <a:pt x="378" y="383"/>
                  </a:lnTo>
                  <a:lnTo>
                    <a:pt x="384" y="384"/>
                  </a:lnTo>
                  <a:lnTo>
                    <a:pt x="388" y="386"/>
                  </a:lnTo>
                  <a:lnTo>
                    <a:pt x="393" y="388"/>
                  </a:lnTo>
                  <a:lnTo>
                    <a:pt x="397" y="390"/>
                  </a:lnTo>
                  <a:lnTo>
                    <a:pt x="403" y="394"/>
                  </a:lnTo>
                  <a:lnTo>
                    <a:pt x="409" y="396"/>
                  </a:lnTo>
                  <a:lnTo>
                    <a:pt x="416" y="400"/>
                  </a:lnTo>
                  <a:lnTo>
                    <a:pt x="422" y="402"/>
                  </a:lnTo>
                  <a:lnTo>
                    <a:pt x="428" y="404"/>
                  </a:lnTo>
                  <a:lnTo>
                    <a:pt x="435" y="405"/>
                  </a:lnTo>
                  <a:lnTo>
                    <a:pt x="441" y="409"/>
                  </a:lnTo>
                  <a:lnTo>
                    <a:pt x="447" y="411"/>
                  </a:lnTo>
                  <a:lnTo>
                    <a:pt x="454" y="415"/>
                  </a:lnTo>
                  <a:lnTo>
                    <a:pt x="462" y="417"/>
                  </a:lnTo>
                  <a:lnTo>
                    <a:pt x="468" y="419"/>
                  </a:lnTo>
                  <a:lnTo>
                    <a:pt x="475" y="423"/>
                  </a:lnTo>
                  <a:lnTo>
                    <a:pt x="483" y="424"/>
                  </a:lnTo>
                  <a:lnTo>
                    <a:pt x="488" y="426"/>
                  </a:lnTo>
                  <a:lnTo>
                    <a:pt x="496" y="430"/>
                  </a:lnTo>
                  <a:lnTo>
                    <a:pt x="502" y="432"/>
                  </a:lnTo>
                  <a:lnTo>
                    <a:pt x="509" y="434"/>
                  </a:lnTo>
                  <a:lnTo>
                    <a:pt x="515" y="438"/>
                  </a:lnTo>
                  <a:lnTo>
                    <a:pt x="521" y="440"/>
                  </a:lnTo>
                  <a:lnTo>
                    <a:pt x="528" y="443"/>
                  </a:lnTo>
                  <a:lnTo>
                    <a:pt x="534" y="445"/>
                  </a:lnTo>
                  <a:lnTo>
                    <a:pt x="540" y="447"/>
                  </a:lnTo>
                  <a:lnTo>
                    <a:pt x="547" y="449"/>
                  </a:lnTo>
                  <a:lnTo>
                    <a:pt x="553" y="451"/>
                  </a:lnTo>
                  <a:lnTo>
                    <a:pt x="559" y="453"/>
                  </a:lnTo>
                  <a:lnTo>
                    <a:pt x="564" y="455"/>
                  </a:lnTo>
                  <a:lnTo>
                    <a:pt x="570" y="459"/>
                  </a:lnTo>
                  <a:lnTo>
                    <a:pt x="576" y="459"/>
                  </a:lnTo>
                  <a:lnTo>
                    <a:pt x="582" y="462"/>
                  </a:lnTo>
                  <a:lnTo>
                    <a:pt x="587" y="462"/>
                  </a:lnTo>
                  <a:lnTo>
                    <a:pt x="591" y="464"/>
                  </a:lnTo>
                  <a:lnTo>
                    <a:pt x="597" y="466"/>
                  </a:lnTo>
                  <a:lnTo>
                    <a:pt x="601" y="466"/>
                  </a:lnTo>
                  <a:lnTo>
                    <a:pt x="608" y="470"/>
                  </a:lnTo>
                  <a:lnTo>
                    <a:pt x="618" y="472"/>
                  </a:lnTo>
                  <a:lnTo>
                    <a:pt x="623" y="474"/>
                  </a:lnTo>
                  <a:lnTo>
                    <a:pt x="627" y="474"/>
                  </a:lnTo>
                  <a:lnTo>
                    <a:pt x="631" y="474"/>
                  </a:lnTo>
                  <a:lnTo>
                    <a:pt x="633" y="474"/>
                  </a:lnTo>
                  <a:lnTo>
                    <a:pt x="635" y="468"/>
                  </a:lnTo>
                  <a:lnTo>
                    <a:pt x="640" y="462"/>
                  </a:lnTo>
                  <a:lnTo>
                    <a:pt x="642" y="457"/>
                  </a:lnTo>
                  <a:lnTo>
                    <a:pt x="644" y="451"/>
                  </a:lnTo>
                  <a:lnTo>
                    <a:pt x="648" y="447"/>
                  </a:lnTo>
                  <a:lnTo>
                    <a:pt x="650" y="442"/>
                  </a:lnTo>
                  <a:lnTo>
                    <a:pt x="654" y="434"/>
                  </a:lnTo>
                  <a:lnTo>
                    <a:pt x="656" y="428"/>
                  </a:lnTo>
                  <a:lnTo>
                    <a:pt x="659" y="421"/>
                  </a:lnTo>
                  <a:lnTo>
                    <a:pt x="663" y="415"/>
                  </a:lnTo>
                  <a:lnTo>
                    <a:pt x="667" y="407"/>
                  </a:lnTo>
                  <a:lnTo>
                    <a:pt x="669" y="400"/>
                  </a:lnTo>
                  <a:lnTo>
                    <a:pt x="673" y="394"/>
                  </a:lnTo>
                  <a:lnTo>
                    <a:pt x="677" y="386"/>
                  </a:lnTo>
                  <a:lnTo>
                    <a:pt x="680" y="379"/>
                  </a:lnTo>
                  <a:lnTo>
                    <a:pt x="684" y="371"/>
                  </a:lnTo>
                  <a:lnTo>
                    <a:pt x="686" y="364"/>
                  </a:lnTo>
                  <a:lnTo>
                    <a:pt x="690" y="358"/>
                  </a:lnTo>
                  <a:lnTo>
                    <a:pt x="692" y="350"/>
                  </a:lnTo>
                  <a:lnTo>
                    <a:pt x="696" y="345"/>
                  </a:lnTo>
                  <a:lnTo>
                    <a:pt x="697" y="339"/>
                  </a:lnTo>
                  <a:lnTo>
                    <a:pt x="701" y="335"/>
                  </a:lnTo>
                  <a:lnTo>
                    <a:pt x="703" y="329"/>
                  </a:lnTo>
                  <a:lnTo>
                    <a:pt x="705" y="324"/>
                  </a:lnTo>
                  <a:lnTo>
                    <a:pt x="707" y="320"/>
                  </a:lnTo>
                  <a:lnTo>
                    <a:pt x="709" y="318"/>
                  </a:lnTo>
                  <a:lnTo>
                    <a:pt x="711" y="312"/>
                  </a:lnTo>
                  <a:lnTo>
                    <a:pt x="713" y="312"/>
                  </a:lnTo>
                  <a:lnTo>
                    <a:pt x="718" y="312"/>
                  </a:lnTo>
                  <a:lnTo>
                    <a:pt x="720" y="314"/>
                  </a:lnTo>
                  <a:lnTo>
                    <a:pt x="724" y="316"/>
                  </a:lnTo>
                  <a:lnTo>
                    <a:pt x="728" y="318"/>
                  </a:lnTo>
                  <a:lnTo>
                    <a:pt x="734" y="322"/>
                  </a:lnTo>
                  <a:lnTo>
                    <a:pt x="739" y="322"/>
                  </a:lnTo>
                  <a:lnTo>
                    <a:pt x="745" y="324"/>
                  </a:lnTo>
                  <a:lnTo>
                    <a:pt x="751" y="327"/>
                  </a:lnTo>
                  <a:lnTo>
                    <a:pt x="756" y="329"/>
                  </a:lnTo>
                  <a:lnTo>
                    <a:pt x="762" y="331"/>
                  </a:lnTo>
                  <a:lnTo>
                    <a:pt x="770" y="335"/>
                  </a:lnTo>
                  <a:lnTo>
                    <a:pt x="777" y="337"/>
                  </a:lnTo>
                  <a:lnTo>
                    <a:pt x="785" y="341"/>
                  </a:lnTo>
                  <a:lnTo>
                    <a:pt x="791" y="343"/>
                  </a:lnTo>
                  <a:lnTo>
                    <a:pt x="798" y="345"/>
                  </a:lnTo>
                  <a:lnTo>
                    <a:pt x="806" y="346"/>
                  </a:lnTo>
                  <a:lnTo>
                    <a:pt x="811" y="350"/>
                  </a:lnTo>
                  <a:lnTo>
                    <a:pt x="817" y="352"/>
                  </a:lnTo>
                  <a:lnTo>
                    <a:pt x="825" y="354"/>
                  </a:lnTo>
                  <a:lnTo>
                    <a:pt x="830" y="356"/>
                  </a:lnTo>
                  <a:lnTo>
                    <a:pt x="838" y="360"/>
                  </a:lnTo>
                  <a:lnTo>
                    <a:pt x="842" y="360"/>
                  </a:lnTo>
                  <a:lnTo>
                    <a:pt x="848" y="362"/>
                  </a:lnTo>
                  <a:lnTo>
                    <a:pt x="851" y="364"/>
                  </a:lnTo>
                  <a:lnTo>
                    <a:pt x="855" y="364"/>
                  </a:lnTo>
                  <a:lnTo>
                    <a:pt x="863" y="365"/>
                  </a:lnTo>
                  <a:lnTo>
                    <a:pt x="868" y="365"/>
                  </a:lnTo>
                  <a:lnTo>
                    <a:pt x="872" y="360"/>
                  </a:lnTo>
                  <a:lnTo>
                    <a:pt x="878" y="352"/>
                  </a:lnTo>
                  <a:lnTo>
                    <a:pt x="882" y="345"/>
                  </a:lnTo>
                  <a:lnTo>
                    <a:pt x="886" y="335"/>
                  </a:lnTo>
                  <a:lnTo>
                    <a:pt x="887" y="326"/>
                  </a:lnTo>
                  <a:lnTo>
                    <a:pt x="889" y="320"/>
                  </a:lnTo>
                  <a:lnTo>
                    <a:pt x="891" y="314"/>
                  </a:lnTo>
                  <a:lnTo>
                    <a:pt x="891" y="312"/>
                  </a:lnTo>
                  <a:lnTo>
                    <a:pt x="889" y="310"/>
                  </a:lnTo>
                  <a:lnTo>
                    <a:pt x="884" y="303"/>
                  </a:lnTo>
                  <a:lnTo>
                    <a:pt x="878" y="299"/>
                  </a:lnTo>
                  <a:lnTo>
                    <a:pt x="872" y="293"/>
                  </a:lnTo>
                  <a:lnTo>
                    <a:pt x="867" y="286"/>
                  </a:lnTo>
                  <a:lnTo>
                    <a:pt x="861" y="280"/>
                  </a:lnTo>
                  <a:lnTo>
                    <a:pt x="853" y="272"/>
                  </a:lnTo>
                  <a:lnTo>
                    <a:pt x="846" y="265"/>
                  </a:lnTo>
                  <a:lnTo>
                    <a:pt x="838" y="255"/>
                  </a:lnTo>
                  <a:lnTo>
                    <a:pt x="829" y="248"/>
                  </a:lnTo>
                  <a:lnTo>
                    <a:pt x="823" y="242"/>
                  </a:lnTo>
                  <a:lnTo>
                    <a:pt x="819" y="236"/>
                  </a:lnTo>
                  <a:lnTo>
                    <a:pt x="813" y="232"/>
                  </a:lnTo>
                  <a:lnTo>
                    <a:pt x="810" y="227"/>
                  </a:lnTo>
                  <a:lnTo>
                    <a:pt x="806" y="223"/>
                  </a:lnTo>
                  <a:lnTo>
                    <a:pt x="800" y="217"/>
                  </a:lnTo>
                  <a:lnTo>
                    <a:pt x="796" y="213"/>
                  </a:lnTo>
                  <a:lnTo>
                    <a:pt x="792" y="208"/>
                  </a:lnTo>
                  <a:lnTo>
                    <a:pt x="787" y="204"/>
                  </a:lnTo>
                  <a:lnTo>
                    <a:pt x="781" y="198"/>
                  </a:lnTo>
                  <a:lnTo>
                    <a:pt x="777" y="192"/>
                  </a:lnTo>
                  <a:lnTo>
                    <a:pt x="772" y="189"/>
                  </a:lnTo>
                  <a:lnTo>
                    <a:pt x="768" y="183"/>
                  </a:lnTo>
                  <a:lnTo>
                    <a:pt x="762" y="179"/>
                  </a:lnTo>
                  <a:lnTo>
                    <a:pt x="758" y="173"/>
                  </a:lnTo>
                  <a:lnTo>
                    <a:pt x="753" y="170"/>
                  </a:lnTo>
                  <a:lnTo>
                    <a:pt x="749" y="164"/>
                  </a:lnTo>
                  <a:lnTo>
                    <a:pt x="743" y="158"/>
                  </a:lnTo>
                  <a:lnTo>
                    <a:pt x="739" y="154"/>
                  </a:lnTo>
                  <a:lnTo>
                    <a:pt x="735" y="151"/>
                  </a:lnTo>
                  <a:lnTo>
                    <a:pt x="726" y="143"/>
                  </a:lnTo>
                  <a:lnTo>
                    <a:pt x="718" y="135"/>
                  </a:lnTo>
                  <a:lnTo>
                    <a:pt x="709" y="128"/>
                  </a:lnTo>
                  <a:lnTo>
                    <a:pt x="701" y="120"/>
                  </a:lnTo>
                  <a:lnTo>
                    <a:pt x="694" y="113"/>
                  </a:lnTo>
                  <a:lnTo>
                    <a:pt x="690" y="109"/>
                  </a:lnTo>
                  <a:lnTo>
                    <a:pt x="684" y="103"/>
                  </a:lnTo>
                  <a:lnTo>
                    <a:pt x="678" y="99"/>
                  </a:lnTo>
                  <a:lnTo>
                    <a:pt x="675" y="97"/>
                  </a:lnTo>
                  <a:lnTo>
                    <a:pt x="673" y="95"/>
                  </a:lnTo>
                  <a:lnTo>
                    <a:pt x="665" y="95"/>
                  </a:lnTo>
                  <a:lnTo>
                    <a:pt x="658" y="95"/>
                  </a:lnTo>
                  <a:lnTo>
                    <a:pt x="652" y="97"/>
                  </a:lnTo>
                  <a:lnTo>
                    <a:pt x="648" y="101"/>
                  </a:lnTo>
                  <a:lnTo>
                    <a:pt x="642" y="103"/>
                  </a:lnTo>
                  <a:lnTo>
                    <a:pt x="637" y="107"/>
                  </a:lnTo>
                  <a:lnTo>
                    <a:pt x="631" y="111"/>
                  </a:lnTo>
                  <a:lnTo>
                    <a:pt x="625" y="114"/>
                  </a:lnTo>
                  <a:lnTo>
                    <a:pt x="620" y="118"/>
                  </a:lnTo>
                  <a:lnTo>
                    <a:pt x="614" y="124"/>
                  </a:lnTo>
                  <a:lnTo>
                    <a:pt x="606" y="130"/>
                  </a:lnTo>
                  <a:lnTo>
                    <a:pt x="601" y="133"/>
                  </a:lnTo>
                  <a:lnTo>
                    <a:pt x="595" y="139"/>
                  </a:lnTo>
                  <a:lnTo>
                    <a:pt x="589" y="145"/>
                  </a:lnTo>
                  <a:lnTo>
                    <a:pt x="582" y="149"/>
                  </a:lnTo>
                  <a:lnTo>
                    <a:pt x="576" y="154"/>
                  </a:lnTo>
                  <a:lnTo>
                    <a:pt x="570" y="158"/>
                  </a:lnTo>
                  <a:lnTo>
                    <a:pt x="564" y="164"/>
                  </a:lnTo>
                  <a:lnTo>
                    <a:pt x="561" y="168"/>
                  </a:lnTo>
                  <a:lnTo>
                    <a:pt x="555" y="173"/>
                  </a:lnTo>
                  <a:lnTo>
                    <a:pt x="549" y="177"/>
                  </a:lnTo>
                  <a:lnTo>
                    <a:pt x="545" y="183"/>
                  </a:lnTo>
                  <a:lnTo>
                    <a:pt x="538" y="191"/>
                  </a:lnTo>
                  <a:lnTo>
                    <a:pt x="532" y="196"/>
                  </a:lnTo>
                  <a:lnTo>
                    <a:pt x="528" y="198"/>
                  </a:lnTo>
                  <a:lnTo>
                    <a:pt x="528" y="200"/>
                  </a:lnTo>
                  <a:lnTo>
                    <a:pt x="526" y="200"/>
                  </a:lnTo>
                  <a:lnTo>
                    <a:pt x="525" y="198"/>
                  </a:lnTo>
                  <a:lnTo>
                    <a:pt x="521" y="194"/>
                  </a:lnTo>
                  <a:lnTo>
                    <a:pt x="517" y="191"/>
                  </a:lnTo>
                  <a:lnTo>
                    <a:pt x="511" y="187"/>
                  </a:lnTo>
                  <a:lnTo>
                    <a:pt x="506" y="181"/>
                  </a:lnTo>
                  <a:lnTo>
                    <a:pt x="500" y="175"/>
                  </a:lnTo>
                  <a:lnTo>
                    <a:pt x="492" y="170"/>
                  </a:lnTo>
                  <a:lnTo>
                    <a:pt x="485" y="162"/>
                  </a:lnTo>
                  <a:lnTo>
                    <a:pt x="475" y="154"/>
                  </a:lnTo>
                  <a:lnTo>
                    <a:pt x="471" y="149"/>
                  </a:lnTo>
                  <a:lnTo>
                    <a:pt x="466" y="145"/>
                  </a:lnTo>
                  <a:lnTo>
                    <a:pt x="462" y="139"/>
                  </a:lnTo>
                  <a:lnTo>
                    <a:pt x="456" y="137"/>
                  </a:lnTo>
                  <a:lnTo>
                    <a:pt x="452" y="132"/>
                  </a:lnTo>
                  <a:lnTo>
                    <a:pt x="447" y="128"/>
                  </a:lnTo>
                  <a:lnTo>
                    <a:pt x="441" y="122"/>
                  </a:lnTo>
                  <a:lnTo>
                    <a:pt x="435" y="118"/>
                  </a:lnTo>
                  <a:lnTo>
                    <a:pt x="431" y="113"/>
                  </a:lnTo>
                  <a:lnTo>
                    <a:pt x="426" y="109"/>
                  </a:lnTo>
                  <a:lnTo>
                    <a:pt x="420" y="105"/>
                  </a:lnTo>
                  <a:lnTo>
                    <a:pt x="416" y="101"/>
                  </a:lnTo>
                  <a:lnTo>
                    <a:pt x="411" y="95"/>
                  </a:lnTo>
                  <a:lnTo>
                    <a:pt x="405" y="90"/>
                  </a:lnTo>
                  <a:lnTo>
                    <a:pt x="399" y="86"/>
                  </a:lnTo>
                  <a:lnTo>
                    <a:pt x="393" y="82"/>
                  </a:lnTo>
                  <a:lnTo>
                    <a:pt x="388" y="76"/>
                  </a:lnTo>
                  <a:lnTo>
                    <a:pt x="384" y="73"/>
                  </a:lnTo>
                  <a:lnTo>
                    <a:pt x="378" y="69"/>
                  </a:lnTo>
                  <a:lnTo>
                    <a:pt x="373" y="63"/>
                  </a:lnTo>
                  <a:lnTo>
                    <a:pt x="367" y="59"/>
                  </a:lnTo>
                  <a:lnTo>
                    <a:pt x="363" y="54"/>
                  </a:lnTo>
                  <a:lnTo>
                    <a:pt x="357" y="50"/>
                  </a:lnTo>
                  <a:lnTo>
                    <a:pt x="352" y="46"/>
                  </a:lnTo>
                  <a:lnTo>
                    <a:pt x="342" y="38"/>
                  </a:lnTo>
                  <a:lnTo>
                    <a:pt x="334" y="33"/>
                  </a:lnTo>
                  <a:lnTo>
                    <a:pt x="325" y="25"/>
                  </a:lnTo>
                  <a:lnTo>
                    <a:pt x="319" y="19"/>
                  </a:lnTo>
                  <a:lnTo>
                    <a:pt x="312" y="14"/>
                  </a:lnTo>
                  <a:lnTo>
                    <a:pt x="306" y="8"/>
                  </a:lnTo>
                  <a:lnTo>
                    <a:pt x="300" y="4"/>
                  </a:lnTo>
                  <a:lnTo>
                    <a:pt x="296" y="2"/>
                  </a:lnTo>
                  <a:lnTo>
                    <a:pt x="293" y="0"/>
                  </a:lnTo>
                  <a:lnTo>
                    <a:pt x="291" y="2"/>
                  </a:lnTo>
                  <a:lnTo>
                    <a:pt x="287" y="2"/>
                  </a:lnTo>
                  <a:lnTo>
                    <a:pt x="279" y="8"/>
                  </a:lnTo>
                  <a:lnTo>
                    <a:pt x="274" y="10"/>
                  </a:lnTo>
                  <a:lnTo>
                    <a:pt x="270" y="16"/>
                  </a:lnTo>
                  <a:lnTo>
                    <a:pt x="264" y="19"/>
                  </a:lnTo>
                  <a:lnTo>
                    <a:pt x="260" y="25"/>
                  </a:lnTo>
                  <a:lnTo>
                    <a:pt x="255" y="31"/>
                  </a:lnTo>
                  <a:lnTo>
                    <a:pt x="247" y="35"/>
                  </a:lnTo>
                  <a:lnTo>
                    <a:pt x="241" y="42"/>
                  </a:lnTo>
                  <a:lnTo>
                    <a:pt x="236" y="48"/>
                  </a:lnTo>
                  <a:lnTo>
                    <a:pt x="230" y="54"/>
                  </a:lnTo>
                  <a:lnTo>
                    <a:pt x="222" y="61"/>
                  </a:lnTo>
                  <a:lnTo>
                    <a:pt x="217" y="67"/>
                  </a:lnTo>
                  <a:lnTo>
                    <a:pt x="211" y="75"/>
                  </a:lnTo>
                  <a:lnTo>
                    <a:pt x="203" y="80"/>
                  </a:lnTo>
                  <a:lnTo>
                    <a:pt x="198" y="88"/>
                  </a:lnTo>
                  <a:lnTo>
                    <a:pt x="192" y="94"/>
                  </a:lnTo>
                  <a:lnTo>
                    <a:pt x="186" y="101"/>
                  </a:lnTo>
                  <a:lnTo>
                    <a:pt x="179" y="107"/>
                  </a:lnTo>
                  <a:lnTo>
                    <a:pt x="175" y="113"/>
                  </a:lnTo>
                  <a:lnTo>
                    <a:pt x="169" y="118"/>
                  </a:lnTo>
                  <a:lnTo>
                    <a:pt x="165" y="124"/>
                  </a:lnTo>
                  <a:lnTo>
                    <a:pt x="160" y="128"/>
                  </a:lnTo>
                  <a:lnTo>
                    <a:pt x="156" y="132"/>
                  </a:lnTo>
                  <a:lnTo>
                    <a:pt x="154" y="135"/>
                  </a:lnTo>
                  <a:lnTo>
                    <a:pt x="150" y="139"/>
                  </a:lnTo>
                  <a:lnTo>
                    <a:pt x="146" y="145"/>
                  </a:lnTo>
                  <a:lnTo>
                    <a:pt x="144" y="147"/>
                  </a:lnTo>
                  <a:lnTo>
                    <a:pt x="0" y="288"/>
                  </a:lnTo>
                  <a:close/>
                </a:path>
              </a:pathLst>
            </a:custGeom>
            <a:solidFill>
              <a:srgbClr val="E6DE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4" name="Freeform 21"/>
            <p:cNvSpPr>
              <a:spLocks/>
            </p:cNvSpPr>
            <p:nvPr/>
          </p:nvSpPr>
          <p:spPr bwMode="auto">
            <a:xfrm>
              <a:off x="1746" y="1979"/>
              <a:ext cx="1704" cy="968"/>
            </a:xfrm>
            <a:custGeom>
              <a:avLst/>
              <a:gdLst>
                <a:gd name="T0" fmla="*/ 25 w 1948"/>
                <a:gd name="T1" fmla="*/ 924 h 1010"/>
                <a:gd name="T2" fmla="*/ 75 w 1948"/>
                <a:gd name="T3" fmla="*/ 853 h 1010"/>
                <a:gd name="T4" fmla="*/ 142 w 1948"/>
                <a:gd name="T5" fmla="*/ 760 h 1010"/>
                <a:gd name="T6" fmla="*/ 210 w 1948"/>
                <a:gd name="T7" fmla="*/ 659 h 1010"/>
                <a:gd name="T8" fmla="*/ 275 w 1948"/>
                <a:gd name="T9" fmla="*/ 565 h 1010"/>
                <a:gd name="T10" fmla="*/ 328 w 1948"/>
                <a:gd name="T11" fmla="*/ 496 h 1010"/>
                <a:gd name="T12" fmla="*/ 380 w 1948"/>
                <a:gd name="T13" fmla="*/ 428 h 1010"/>
                <a:gd name="T14" fmla="*/ 450 w 1948"/>
                <a:gd name="T15" fmla="*/ 337 h 1010"/>
                <a:gd name="T16" fmla="*/ 534 w 1948"/>
                <a:gd name="T17" fmla="*/ 237 h 1010"/>
                <a:gd name="T18" fmla="*/ 617 w 1948"/>
                <a:gd name="T19" fmla="*/ 138 h 1010"/>
                <a:gd name="T20" fmla="*/ 690 w 1948"/>
                <a:gd name="T21" fmla="*/ 58 h 1010"/>
                <a:gd name="T22" fmla="*/ 742 w 1948"/>
                <a:gd name="T23" fmla="*/ 7 h 1010"/>
                <a:gd name="T24" fmla="*/ 797 w 1948"/>
                <a:gd name="T25" fmla="*/ 16 h 1010"/>
                <a:gd name="T26" fmla="*/ 843 w 1948"/>
                <a:gd name="T27" fmla="*/ 57 h 1010"/>
                <a:gd name="T28" fmla="*/ 888 w 1948"/>
                <a:gd name="T29" fmla="*/ 100 h 1010"/>
                <a:gd name="T30" fmla="*/ 945 w 1948"/>
                <a:gd name="T31" fmla="*/ 158 h 1010"/>
                <a:gd name="T32" fmla="*/ 982 w 1948"/>
                <a:gd name="T33" fmla="*/ 160 h 1010"/>
                <a:gd name="T34" fmla="*/ 1030 w 1948"/>
                <a:gd name="T35" fmla="*/ 115 h 1010"/>
                <a:gd name="T36" fmla="*/ 1079 w 1948"/>
                <a:gd name="T37" fmla="*/ 87 h 1010"/>
                <a:gd name="T38" fmla="*/ 1126 w 1948"/>
                <a:gd name="T39" fmla="*/ 109 h 1010"/>
                <a:gd name="T40" fmla="*/ 1187 w 1948"/>
                <a:gd name="T41" fmla="*/ 170 h 1010"/>
                <a:gd name="T42" fmla="*/ 1262 w 1948"/>
                <a:gd name="T43" fmla="*/ 257 h 1010"/>
                <a:gd name="T44" fmla="*/ 1340 w 1948"/>
                <a:gd name="T45" fmla="*/ 354 h 1010"/>
                <a:gd name="T46" fmla="*/ 1414 w 1948"/>
                <a:gd name="T47" fmla="*/ 450 h 1010"/>
                <a:gd name="T48" fmla="*/ 1475 w 1948"/>
                <a:gd name="T49" fmla="*/ 536 h 1010"/>
                <a:gd name="T50" fmla="*/ 1521 w 1948"/>
                <a:gd name="T51" fmla="*/ 607 h 1010"/>
                <a:gd name="T52" fmla="*/ 1568 w 1948"/>
                <a:gd name="T53" fmla="*/ 685 h 1010"/>
                <a:gd name="T54" fmla="*/ 1613 w 1948"/>
                <a:gd name="T55" fmla="*/ 766 h 1010"/>
                <a:gd name="T56" fmla="*/ 1651 w 1948"/>
                <a:gd name="T57" fmla="*/ 839 h 1010"/>
                <a:gd name="T58" fmla="*/ 1681 w 1948"/>
                <a:gd name="T59" fmla="*/ 896 h 1010"/>
                <a:gd name="T60" fmla="*/ 1684 w 1948"/>
                <a:gd name="T61" fmla="*/ 955 h 1010"/>
                <a:gd name="T62" fmla="*/ 1659 w 1948"/>
                <a:gd name="T63" fmla="*/ 906 h 1010"/>
                <a:gd name="T64" fmla="*/ 1630 w 1948"/>
                <a:gd name="T65" fmla="*/ 847 h 1010"/>
                <a:gd name="T66" fmla="*/ 1591 w 1948"/>
                <a:gd name="T67" fmla="*/ 772 h 1010"/>
                <a:gd name="T68" fmla="*/ 1547 w 1948"/>
                <a:gd name="T69" fmla="*/ 692 h 1010"/>
                <a:gd name="T70" fmla="*/ 1497 w 1948"/>
                <a:gd name="T71" fmla="*/ 611 h 1010"/>
                <a:gd name="T72" fmla="*/ 1445 w 1948"/>
                <a:gd name="T73" fmla="*/ 532 h 1010"/>
                <a:gd name="T74" fmla="*/ 1380 w 1948"/>
                <a:gd name="T75" fmla="*/ 445 h 1010"/>
                <a:gd name="T76" fmla="*/ 1307 w 1948"/>
                <a:gd name="T77" fmla="*/ 352 h 1010"/>
                <a:gd name="T78" fmla="*/ 1233 w 1948"/>
                <a:gd name="T79" fmla="*/ 263 h 1010"/>
                <a:gd name="T80" fmla="*/ 1167 w 1948"/>
                <a:gd name="T81" fmla="*/ 186 h 1010"/>
                <a:gd name="T82" fmla="*/ 1114 w 1948"/>
                <a:gd name="T83" fmla="*/ 133 h 1010"/>
                <a:gd name="T84" fmla="*/ 1061 w 1948"/>
                <a:gd name="T85" fmla="*/ 122 h 1010"/>
                <a:gd name="T86" fmla="*/ 1019 w 1948"/>
                <a:gd name="T87" fmla="*/ 164 h 1010"/>
                <a:gd name="T88" fmla="*/ 978 w 1948"/>
                <a:gd name="T89" fmla="*/ 213 h 1010"/>
                <a:gd name="T90" fmla="*/ 932 w 1948"/>
                <a:gd name="T91" fmla="*/ 188 h 1010"/>
                <a:gd name="T92" fmla="*/ 886 w 1948"/>
                <a:gd name="T93" fmla="*/ 135 h 1010"/>
                <a:gd name="T94" fmla="*/ 814 w 1948"/>
                <a:gd name="T95" fmla="*/ 62 h 1010"/>
                <a:gd name="T96" fmla="*/ 762 w 1948"/>
                <a:gd name="T97" fmla="*/ 27 h 1010"/>
                <a:gd name="T98" fmla="*/ 710 w 1948"/>
                <a:gd name="T99" fmla="*/ 73 h 1010"/>
                <a:gd name="T100" fmla="*/ 631 w 1948"/>
                <a:gd name="T101" fmla="*/ 164 h 1010"/>
                <a:gd name="T102" fmla="*/ 535 w 1948"/>
                <a:gd name="T103" fmla="*/ 281 h 1010"/>
                <a:gd name="T104" fmla="*/ 439 w 1948"/>
                <a:gd name="T105" fmla="*/ 396 h 1010"/>
                <a:gd name="T106" fmla="*/ 363 w 1948"/>
                <a:gd name="T107" fmla="*/ 492 h 1010"/>
                <a:gd name="T108" fmla="*/ 318 w 1948"/>
                <a:gd name="T109" fmla="*/ 550 h 1010"/>
                <a:gd name="T110" fmla="*/ 284 w 1948"/>
                <a:gd name="T111" fmla="*/ 598 h 1010"/>
                <a:gd name="T112" fmla="*/ 230 w 1948"/>
                <a:gd name="T113" fmla="*/ 674 h 1010"/>
                <a:gd name="T114" fmla="*/ 166 w 1948"/>
                <a:gd name="T115" fmla="*/ 767 h 1010"/>
                <a:gd name="T116" fmla="*/ 101 w 1948"/>
                <a:gd name="T117" fmla="*/ 858 h 1010"/>
                <a:gd name="T118" fmla="*/ 53 w 1948"/>
                <a:gd name="T119" fmla="*/ 932 h 1010"/>
                <a:gd name="T120" fmla="*/ 0 w 1948"/>
                <a:gd name="T121" fmla="*/ 966 h 101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48" h="1010">
                  <a:moveTo>
                    <a:pt x="0" y="1008"/>
                  </a:moveTo>
                  <a:lnTo>
                    <a:pt x="0" y="1006"/>
                  </a:lnTo>
                  <a:lnTo>
                    <a:pt x="2" y="1002"/>
                  </a:lnTo>
                  <a:lnTo>
                    <a:pt x="6" y="998"/>
                  </a:lnTo>
                  <a:lnTo>
                    <a:pt x="12" y="991"/>
                  </a:lnTo>
                  <a:lnTo>
                    <a:pt x="14" y="985"/>
                  </a:lnTo>
                  <a:lnTo>
                    <a:pt x="17" y="981"/>
                  </a:lnTo>
                  <a:lnTo>
                    <a:pt x="21" y="975"/>
                  </a:lnTo>
                  <a:lnTo>
                    <a:pt x="25" y="972"/>
                  </a:lnTo>
                  <a:lnTo>
                    <a:pt x="29" y="964"/>
                  </a:lnTo>
                  <a:lnTo>
                    <a:pt x="35" y="958"/>
                  </a:lnTo>
                  <a:lnTo>
                    <a:pt x="38" y="953"/>
                  </a:lnTo>
                  <a:lnTo>
                    <a:pt x="46" y="945"/>
                  </a:lnTo>
                  <a:lnTo>
                    <a:pt x="50" y="937"/>
                  </a:lnTo>
                  <a:lnTo>
                    <a:pt x="55" y="930"/>
                  </a:lnTo>
                  <a:lnTo>
                    <a:pt x="61" y="922"/>
                  </a:lnTo>
                  <a:lnTo>
                    <a:pt x="67" y="915"/>
                  </a:lnTo>
                  <a:lnTo>
                    <a:pt x="73" y="907"/>
                  </a:lnTo>
                  <a:lnTo>
                    <a:pt x="80" y="897"/>
                  </a:lnTo>
                  <a:lnTo>
                    <a:pt x="86" y="890"/>
                  </a:lnTo>
                  <a:lnTo>
                    <a:pt x="93" y="880"/>
                  </a:lnTo>
                  <a:lnTo>
                    <a:pt x="101" y="871"/>
                  </a:lnTo>
                  <a:lnTo>
                    <a:pt x="107" y="861"/>
                  </a:lnTo>
                  <a:lnTo>
                    <a:pt x="114" y="852"/>
                  </a:lnTo>
                  <a:lnTo>
                    <a:pt x="122" y="842"/>
                  </a:lnTo>
                  <a:lnTo>
                    <a:pt x="130" y="833"/>
                  </a:lnTo>
                  <a:lnTo>
                    <a:pt x="137" y="823"/>
                  </a:lnTo>
                  <a:lnTo>
                    <a:pt x="145" y="814"/>
                  </a:lnTo>
                  <a:lnTo>
                    <a:pt x="154" y="804"/>
                  </a:lnTo>
                  <a:lnTo>
                    <a:pt x="162" y="793"/>
                  </a:lnTo>
                  <a:lnTo>
                    <a:pt x="169" y="781"/>
                  </a:lnTo>
                  <a:lnTo>
                    <a:pt x="177" y="772"/>
                  </a:lnTo>
                  <a:lnTo>
                    <a:pt x="185" y="762"/>
                  </a:lnTo>
                  <a:lnTo>
                    <a:pt x="192" y="751"/>
                  </a:lnTo>
                  <a:lnTo>
                    <a:pt x="200" y="740"/>
                  </a:lnTo>
                  <a:lnTo>
                    <a:pt x="207" y="730"/>
                  </a:lnTo>
                  <a:lnTo>
                    <a:pt x="217" y="721"/>
                  </a:lnTo>
                  <a:lnTo>
                    <a:pt x="225" y="709"/>
                  </a:lnTo>
                  <a:lnTo>
                    <a:pt x="232" y="698"/>
                  </a:lnTo>
                  <a:lnTo>
                    <a:pt x="240" y="688"/>
                  </a:lnTo>
                  <a:lnTo>
                    <a:pt x="247" y="677"/>
                  </a:lnTo>
                  <a:lnTo>
                    <a:pt x="255" y="667"/>
                  </a:lnTo>
                  <a:lnTo>
                    <a:pt x="263" y="658"/>
                  </a:lnTo>
                  <a:lnTo>
                    <a:pt x="270" y="648"/>
                  </a:lnTo>
                  <a:lnTo>
                    <a:pt x="280" y="639"/>
                  </a:lnTo>
                  <a:lnTo>
                    <a:pt x="285" y="627"/>
                  </a:lnTo>
                  <a:lnTo>
                    <a:pt x="293" y="618"/>
                  </a:lnTo>
                  <a:lnTo>
                    <a:pt x="301" y="608"/>
                  </a:lnTo>
                  <a:lnTo>
                    <a:pt x="308" y="599"/>
                  </a:lnTo>
                  <a:lnTo>
                    <a:pt x="314" y="589"/>
                  </a:lnTo>
                  <a:lnTo>
                    <a:pt x="322" y="582"/>
                  </a:lnTo>
                  <a:lnTo>
                    <a:pt x="329" y="572"/>
                  </a:lnTo>
                  <a:lnTo>
                    <a:pt x="335" y="565"/>
                  </a:lnTo>
                  <a:lnTo>
                    <a:pt x="341" y="557"/>
                  </a:lnTo>
                  <a:lnTo>
                    <a:pt x="346" y="549"/>
                  </a:lnTo>
                  <a:lnTo>
                    <a:pt x="354" y="542"/>
                  </a:lnTo>
                  <a:lnTo>
                    <a:pt x="360" y="536"/>
                  </a:lnTo>
                  <a:lnTo>
                    <a:pt x="363" y="529"/>
                  </a:lnTo>
                  <a:lnTo>
                    <a:pt x="369" y="523"/>
                  </a:lnTo>
                  <a:lnTo>
                    <a:pt x="375" y="517"/>
                  </a:lnTo>
                  <a:lnTo>
                    <a:pt x="380" y="511"/>
                  </a:lnTo>
                  <a:lnTo>
                    <a:pt x="384" y="504"/>
                  </a:lnTo>
                  <a:lnTo>
                    <a:pt x="390" y="498"/>
                  </a:lnTo>
                  <a:lnTo>
                    <a:pt x="396" y="492"/>
                  </a:lnTo>
                  <a:lnTo>
                    <a:pt x="401" y="485"/>
                  </a:lnTo>
                  <a:lnTo>
                    <a:pt x="405" y="477"/>
                  </a:lnTo>
                  <a:lnTo>
                    <a:pt x="413" y="470"/>
                  </a:lnTo>
                  <a:lnTo>
                    <a:pt x="418" y="462"/>
                  </a:lnTo>
                  <a:lnTo>
                    <a:pt x="426" y="454"/>
                  </a:lnTo>
                  <a:lnTo>
                    <a:pt x="434" y="447"/>
                  </a:lnTo>
                  <a:lnTo>
                    <a:pt x="441" y="437"/>
                  </a:lnTo>
                  <a:lnTo>
                    <a:pt x="449" y="428"/>
                  </a:lnTo>
                  <a:lnTo>
                    <a:pt x="456" y="420"/>
                  </a:lnTo>
                  <a:lnTo>
                    <a:pt x="464" y="411"/>
                  </a:lnTo>
                  <a:lnTo>
                    <a:pt x="472" y="401"/>
                  </a:lnTo>
                  <a:lnTo>
                    <a:pt x="481" y="392"/>
                  </a:lnTo>
                  <a:lnTo>
                    <a:pt x="491" y="382"/>
                  </a:lnTo>
                  <a:lnTo>
                    <a:pt x="498" y="373"/>
                  </a:lnTo>
                  <a:lnTo>
                    <a:pt x="508" y="363"/>
                  </a:lnTo>
                  <a:lnTo>
                    <a:pt x="515" y="352"/>
                  </a:lnTo>
                  <a:lnTo>
                    <a:pt x="525" y="342"/>
                  </a:lnTo>
                  <a:lnTo>
                    <a:pt x="534" y="331"/>
                  </a:lnTo>
                  <a:lnTo>
                    <a:pt x="544" y="321"/>
                  </a:lnTo>
                  <a:lnTo>
                    <a:pt x="553" y="312"/>
                  </a:lnTo>
                  <a:lnTo>
                    <a:pt x="563" y="300"/>
                  </a:lnTo>
                  <a:lnTo>
                    <a:pt x="572" y="289"/>
                  </a:lnTo>
                  <a:lnTo>
                    <a:pt x="582" y="278"/>
                  </a:lnTo>
                  <a:lnTo>
                    <a:pt x="591" y="268"/>
                  </a:lnTo>
                  <a:lnTo>
                    <a:pt x="603" y="258"/>
                  </a:lnTo>
                  <a:lnTo>
                    <a:pt x="610" y="247"/>
                  </a:lnTo>
                  <a:lnTo>
                    <a:pt x="622" y="236"/>
                  </a:lnTo>
                  <a:lnTo>
                    <a:pt x="631" y="226"/>
                  </a:lnTo>
                  <a:lnTo>
                    <a:pt x="641" y="217"/>
                  </a:lnTo>
                  <a:lnTo>
                    <a:pt x="650" y="205"/>
                  </a:lnTo>
                  <a:lnTo>
                    <a:pt x="660" y="194"/>
                  </a:lnTo>
                  <a:lnTo>
                    <a:pt x="669" y="184"/>
                  </a:lnTo>
                  <a:lnTo>
                    <a:pt x="679" y="173"/>
                  </a:lnTo>
                  <a:lnTo>
                    <a:pt x="688" y="163"/>
                  </a:lnTo>
                  <a:lnTo>
                    <a:pt x="696" y="154"/>
                  </a:lnTo>
                  <a:lnTo>
                    <a:pt x="705" y="144"/>
                  </a:lnTo>
                  <a:lnTo>
                    <a:pt x="715" y="135"/>
                  </a:lnTo>
                  <a:lnTo>
                    <a:pt x="724" y="125"/>
                  </a:lnTo>
                  <a:lnTo>
                    <a:pt x="732" y="116"/>
                  </a:lnTo>
                  <a:lnTo>
                    <a:pt x="741" y="106"/>
                  </a:lnTo>
                  <a:lnTo>
                    <a:pt x="749" y="99"/>
                  </a:lnTo>
                  <a:lnTo>
                    <a:pt x="757" y="89"/>
                  </a:lnTo>
                  <a:lnTo>
                    <a:pt x="766" y="82"/>
                  </a:lnTo>
                  <a:lnTo>
                    <a:pt x="774" y="74"/>
                  </a:lnTo>
                  <a:lnTo>
                    <a:pt x="781" y="68"/>
                  </a:lnTo>
                  <a:lnTo>
                    <a:pt x="789" y="61"/>
                  </a:lnTo>
                  <a:lnTo>
                    <a:pt x="797" y="53"/>
                  </a:lnTo>
                  <a:lnTo>
                    <a:pt x="802" y="46"/>
                  </a:lnTo>
                  <a:lnTo>
                    <a:pt x="810" y="40"/>
                  </a:lnTo>
                  <a:lnTo>
                    <a:pt x="816" y="34"/>
                  </a:lnTo>
                  <a:lnTo>
                    <a:pt x="821" y="28"/>
                  </a:lnTo>
                  <a:lnTo>
                    <a:pt x="827" y="25"/>
                  </a:lnTo>
                  <a:lnTo>
                    <a:pt x="835" y="19"/>
                  </a:lnTo>
                  <a:lnTo>
                    <a:pt x="838" y="15"/>
                  </a:lnTo>
                  <a:lnTo>
                    <a:pt x="842" y="11"/>
                  </a:lnTo>
                  <a:lnTo>
                    <a:pt x="848" y="7"/>
                  </a:lnTo>
                  <a:lnTo>
                    <a:pt x="852" y="6"/>
                  </a:lnTo>
                  <a:lnTo>
                    <a:pt x="859" y="0"/>
                  </a:lnTo>
                  <a:lnTo>
                    <a:pt x="865" y="0"/>
                  </a:lnTo>
                  <a:lnTo>
                    <a:pt x="869" y="0"/>
                  </a:lnTo>
                  <a:lnTo>
                    <a:pt x="874" y="0"/>
                  </a:lnTo>
                  <a:lnTo>
                    <a:pt x="878" y="0"/>
                  </a:lnTo>
                  <a:lnTo>
                    <a:pt x="886" y="4"/>
                  </a:lnTo>
                  <a:lnTo>
                    <a:pt x="893" y="7"/>
                  </a:lnTo>
                  <a:lnTo>
                    <a:pt x="903" y="13"/>
                  </a:lnTo>
                  <a:lnTo>
                    <a:pt x="911" y="17"/>
                  </a:lnTo>
                  <a:lnTo>
                    <a:pt x="920" y="25"/>
                  </a:lnTo>
                  <a:lnTo>
                    <a:pt x="924" y="27"/>
                  </a:lnTo>
                  <a:lnTo>
                    <a:pt x="928" y="30"/>
                  </a:lnTo>
                  <a:lnTo>
                    <a:pt x="933" y="34"/>
                  </a:lnTo>
                  <a:lnTo>
                    <a:pt x="939" y="38"/>
                  </a:lnTo>
                  <a:lnTo>
                    <a:pt x="945" y="42"/>
                  </a:lnTo>
                  <a:lnTo>
                    <a:pt x="949" y="46"/>
                  </a:lnTo>
                  <a:lnTo>
                    <a:pt x="954" y="49"/>
                  </a:lnTo>
                  <a:lnTo>
                    <a:pt x="960" y="55"/>
                  </a:lnTo>
                  <a:lnTo>
                    <a:pt x="964" y="59"/>
                  </a:lnTo>
                  <a:lnTo>
                    <a:pt x="970" y="63"/>
                  </a:lnTo>
                  <a:lnTo>
                    <a:pt x="975" y="68"/>
                  </a:lnTo>
                  <a:lnTo>
                    <a:pt x="981" y="72"/>
                  </a:lnTo>
                  <a:lnTo>
                    <a:pt x="985" y="78"/>
                  </a:lnTo>
                  <a:lnTo>
                    <a:pt x="990" y="82"/>
                  </a:lnTo>
                  <a:lnTo>
                    <a:pt x="996" y="85"/>
                  </a:lnTo>
                  <a:lnTo>
                    <a:pt x="1002" y="91"/>
                  </a:lnTo>
                  <a:lnTo>
                    <a:pt x="1006" y="95"/>
                  </a:lnTo>
                  <a:lnTo>
                    <a:pt x="1011" y="101"/>
                  </a:lnTo>
                  <a:lnTo>
                    <a:pt x="1015" y="104"/>
                  </a:lnTo>
                  <a:lnTo>
                    <a:pt x="1021" y="108"/>
                  </a:lnTo>
                  <a:lnTo>
                    <a:pt x="1025" y="112"/>
                  </a:lnTo>
                  <a:lnTo>
                    <a:pt x="1030" y="118"/>
                  </a:lnTo>
                  <a:lnTo>
                    <a:pt x="1034" y="122"/>
                  </a:lnTo>
                  <a:lnTo>
                    <a:pt x="1040" y="127"/>
                  </a:lnTo>
                  <a:lnTo>
                    <a:pt x="1049" y="135"/>
                  </a:lnTo>
                  <a:lnTo>
                    <a:pt x="1057" y="144"/>
                  </a:lnTo>
                  <a:lnTo>
                    <a:pt x="1065" y="152"/>
                  </a:lnTo>
                  <a:lnTo>
                    <a:pt x="1074" y="160"/>
                  </a:lnTo>
                  <a:lnTo>
                    <a:pt x="1080" y="165"/>
                  </a:lnTo>
                  <a:lnTo>
                    <a:pt x="1085" y="171"/>
                  </a:lnTo>
                  <a:lnTo>
                    <a:pt x="1091" y="177"/>
                  </a:lnTo>
                  <a:lnTo>
                    <a:pt x="1095" y="182"/>
                  </a:lnTo>
                  <a:lnTo>
                    <a:pt x="1103" y="188"/>
                  </a:lnTo>
                  <a:lnTo>
                    <a:pt x="1104" y="190"/>
                  </a:lnTo>
                  <a:lnTo>
                    <a:pt x="1108" y="186"/>
                  </a:lnTo>
                  <a:lnTo>
                    <a:pt x="1112" y="182"/>
                  </a:lnTo>
                  <a:lnTo>
                    <a:pt x="1118" y="175"/>
                  </a:lnTo>
                  <a:lnTo>
                    <a:pt x="1123" y="167"/>
                  </a:lnTo>
                  <a:lnTo>
                    <a:pt x="1133" y="160"/>
                  </a:lnTo>
                  <a:lnTo>
                    <a:pt x="1135" y="156"/>
                  </a:lnTo>
                  <a:lnTo>
                    <a:pt x="1141" y="152"/>
                  </a:lnTo>
                  <a:lnTo>
                    <a:pt x="1146" y="146"/>
                  </a:lnTo>
                  <a:lnTo>
                    <a:pt x="1152" y="142"/>
                  </a:lnTo>
                  <a:lnTo>
                    <a:pt x="1156" y="139"/>
                  </a:lnTo>
                  <a:lnTo>
                    <a:pt x="1161" y="133"/>
                  </a:lnTo>
                  <a:lnTo>
                    <a:pt x="1167" y="129"/>
                  </a:lnTo>
                  <a:lnTo>
                    <a:pt x="1171" y="123"/>
                  </a:lnTo>
                  <a:lnTo>
                    <a:pt x="1177" y="120"/>
                  </a:lnTo>
                  <a:lnTo>
                    <a:pt x="1182" y="116"/>
                  </a:lnTo>
                  <a:lnTo>
                    <a:pt x="1188" y="112"/>
                  </a:lnTo>
                  <a:lnTo>
                    <a:pt x="1196" y="108"/>
                  </a:lnTo>
                  <a:lnTo>
                    <a:pt x="1199" y="104"/>
                  </a:lnTo>
                  <a:lnTo>
                    <a:pt x="1205" y="101"/>
                  </a:lnTo>
                  <a:lnTo>
                    <a:pt x="1211" y="99"/>
                  </a:lnTo>
                  <a:lnTo>
                    <a:pt x="1217" y="97"/>
                  </a:lnTo>
                  <a:lnTo>
                    <a:pt x="1222" y="95"/>
                  </a:lnTo>
                  <a:lnTo>
                    <a:pt x="1228" y="93"/>
                  </a:lnTo>
                  <a:lnTo>
                    <a:pt x="1234" y="91"/>
                  </a:lnTo>
                  <a:lnTo>
                    <a:pt x="1239" y="91"/>
                  </a:lnTo>
                  <a:lnTo>
                    <a:pt x="1245" y="89"/>
                  </a:lnTo>
                  <a:lnTo>
                    <a:pt x="1253" y="93"/>
                  </a:lnTo>
                  <a:lnTo>
                    <a:pt x="1256" y="93"/>
                  </a:lnTo>
                  <a:lnTo>
                    <a:pt x="1260" y="95"/>
                  </a:lnTo>
                  <a:lnTo>
                    <a:pt x="1266" y="99"/>
                  </a:lnTo>
                  <a:lnTo>
                    <a:pt x="1272" y="103"/>
                  </a:lnTo>
                  <a:lnTo>
                    <a:pt x="1275" y="104"/>
                  </a:lnTo>
                  <a:lnTo>
                    <a:pt x="1281" y="110"/>
                  </a:lnTo>
                  <a:lnTo>
                    <a:pt x="1287" y="114"/>
                  </a:lnTo>
                  <a:lnTo>
                    <a:pt x="1293" y="120"/>
                  </a:lnTo>
                  <a:lnTo>
                    <a:pt x="1298" y="125"/>
                  </a:lnTo>
                  <a:lnTo>
                    <a:pt x="1306" y="129"/>
                  </a:lnTo>
                  <a:lnTo>
                    <a:pt x="1313" y="137"/>
                  </a:lnTo>
                  <a:lnTo>
                    <a:pt x="1321" y="142"/>
                  </a:lnTo>
                  <a:lnTo>
                    <a:pt x="1327" y="148"/>
                  </a:lnTo>
                  <a:lnTo>
                    <a:pt x="1334" y="156"/>
                  </a:lnTo>
                  <a:lnTo>
                    <a:pt x="1342" y="162"/>
                  </a:lnTo>
                  <a:lnTo>
                    <a:pt x="1350" y="169"/>
                  </a:lnTo>
                  <a:lnTo>
                    <a:pt x="1357" y="177"/>
                  </a:lnTo>
                  <a:lnTo>
                    <a:pt x="1365" y="184"/>
                  </a:lnTo>
                  <a:lnTo>
                    <a:pt x="1374" y="194"/>
                  </a:lnTo>
                  <a:lnTo>
                    <a:pt x="1382" y="201"/>
                  </a:lnTo>
                  <a:lnTo>
                    <a:pt x="1389" y="209"/>
                  </a:lnTo>
                  <a:lnTo>
                    <a:pt x="1399" y="219"/>
                  </a:lnTo>
                  <a:lnTo>
                    <a:pt x="1407" y="228"/>
                  </a:lnTo>
                  <a:lnTo>
                    <a:pt x="1416" y="238"/>
                  </a:lnTo>
                  <a:lnTo>
                    <a:pt x="1426" y="247"/>
                  </a:lnTo>
                  <a:lnTo>
                    <a:pt x="1433" y="257"/>
                  </a:lnTo>
                  <a:lnTo>
                    <a:pt x="1443" y="268"/>
                  </a:lnTo>
                  <a:lnTo>
                    <a:pt x="1452" y="278"/>
                  </a:lnTo>
                  <a:lnTo>
                    <a:pt x="1460" y="287"/>
                  </a:lnTo>
                  <a:lnTo>
                    <a:pt x="1469" y="297"/>
                  </a:lnTo>
                  <a:lnTo>
                    <a:pt x="1479" y="306"/>
                  </a:lnTo>
                  <a:lnTo>
                    <a:pt x="1488" y="317"/>
                  </a:lnTo>
                  <a:lnTo>
                    <a:pt x="1496" y="327"/>
                  </a:lnTo>
                  <a:lnTo>
                    <a:pt x="1505" y="338"/>
                  </a:lnTo>
                  <a:lnTo>
                    <a:pt x="1515" y="348"/>
                  </a:lnTo>
                  <a:lnTo>
                    <a:pt x="1524" y="357"/>
                  </a:lnTo>
                  <a:lnTo>
                    <a:pt x="1532" y="369"/>
                  </a:lnTo>
                  <a:lnTo>
                    <a:pt x="1541" y="378"/>
                  </a:lnTo>
                  <a:lnTo>
                    <a:pt x="1549" y="390"/>
                  </a:lnTo>
                  <a:lnTo>
                    <a:pt x="1559" y="399"/>
                  </a:lnTo>
                  <a:lnTo>
                    <a:pt x="1566" y="409"/>
                  </a:lnTo>
                  <a:lnTo>
                    <a:pt x="1576" y="420"/>
                  </a:lnTo>
                  <a:lnTo>
                    <a:pt x="1583" y="430"/>
                  </a:lnTo>
                  <a:lnTo>
                    <a:pt x="1593" y="441"/>
                  </a:lnTo>
                  <a:lnTo>
                    <a:pt x="1600" y="451"/>
                  </a:lnTo>
                  <a:lnTo>
                    <a:pt x="1608" y="460"/>
                  </a:lnTo>
                  <a:lnTo>
                    <a:pt x="1616" y="470"/>
                  </a:lnTo>
                  <a:lnTo>
                    <a:pt x="1625" y="479"/>
                  </a:lnTo>
                  <a:lnTo>
                    <a:pt x="1631" y="489"/>
                  </a:lnTo>
                  <a:lnTo>
                    <a:pt x="1638" y="498"/>
                  </a:lnTo>
                  <a:lnTo>
                    <a:pt x="1648" y="508"/>
                  </a:lnTo>
                  <a:lnTo>
                    <a:pt x="1656" y="517"/>
                  </a:lnTo>
                  <a:lnTo>
                    <a:pt x="1661" y="527"/>
                  </a:lnTo>
                  <a:lnTo>
                    <a:pt x="1667" y="534"/>
                  </a:lnTo>
                  <a:lnTo>
                    <a:pt x="1675" y="544"/>
                  </a:lnTo>
                  <a:lnTo>
                    <a:pt x="1680" y="551"/>
                  </a:lnTo>
                  <a:lnTo>
                    <a:pt x="1686" y="559"/>
                  </a:lnTo>
                  <a:lnTo>
                    <a:pt x="1692" y="567"/>
                  </a:lnTo>
                  <a:lnTo>
                    <a:pt x="1697" y="574"/>
                  </a:lnTo>
                  <a:lnTo>
                    <a:pt x="1703" y="582"/>
                  </a:lnTo>
                  <a:lnTo>
                    <a:pt x="1709" y="589"/>
                  </a:lnTo>
                  <a:lnTo>
                    <a:pt x="1714" y="597"/>
                  </a:lnTo>
                  <a:lnTo>
                    <a:pt x="1718" y="603"/>
                  </a:lnTo>
                  <a:lnTo>
                    <a:pt x="1724" y="610"/>
                  </a:lnTo>
                  <a:lnTo>
                    <a:pt x="1730" y="618"/>
                  </a:lnTo>
                  <a:lnTo>
                    <a:pt x="1733" y="625"/>
                  </a:lnTo>
                  <a:lnTo>
                    <a:pt x="1739" y="633"/>
                  </a:lnTo>
                  <a:lnTo>
                    <a:pt x="1745" y="643"/>
                  </a:lnTo>
                  <a:lnTo>
                    <a:pt x="1751" y="650"/>
                  </a:lnTo>
                  <a:lnTo>
                    <a:pt x="1754" y="658"/>
                  </a:lnTo>
                  <a:lnTo>
                    <a:pt x="1760" y="665"/>
                  </a:lnTo>
                  <a:lnTo>
                    <a:pt x="1766" y="675"/>
                  </a:lnTo>
                  <a:lnTo>
                    <a:pt x="1771" y="683"/>
                  </a:lnTo>
                  <a:lnTo>
                    <a:pt x="1777" y="690"/>
                  </a:lnTo>
                  <a:lnTo>
                    <a:pt x="1781" y="700"/>
                  </a:lnTo>
                  <a:lnTo>
                    <a:pt x="1787" y="707"/>
                  </a:lnTo>
                  <a:lnTo>
                    <a:pt x="1792" y="715"/>
                  </a:lnTo>
                  <a:lnTo>
                    <a:pt x="1798" y="724"/>
                  </a:lnTo>
                  <a:lnTo>
                    <a:pt x="1804" y="732"/>
                  </a:lnTo>
                  <a:lnTo>
                    <a:pt x="1808" y="741"/>
                  </a:lnTo>
                  <a:lnTo>
                    <a:pt x="1813" y="749"/>
                  </a:lnTo>
                  <a:lnTo>
                    <a:pt x="1819" y="757"/>
                  </a:lnTo>
                  <a:lnTo>
                    <a:pt x="1823" y="766"/>
                  </a:lnTo>
                  <a:lnTo>
                    <a:pt x="1828" y="774"/>
                  </a:lnTo>
                  <a:lnTo>
                    <a:pt x="1832" y="781"/>
                  </a:lnTo>
                  <a:lnTo>
                    <a:pt x="1838" y="789"/>
                  </a:lnTo>
                  <a:lnTo>
                    <a:pt x="1844" y="799"/>
                  </a:lnTo>
                  <a:lnTo>
                    <a:pt x="1847" y="806"/>
                  </a:lnTo>
                  <a:lnTo>
                    <a:pt x="1853" y="814"/>
                  </a:lnTo>
                  <a:lnTo>
                    <a:pt x="1857" y="823"/>
                  </a:lnTo>
                  <a:lnTo>
                    <a:pt x="1863" y="831"/>
                  </a:lnTo>
                  <a:lnTo>
                    <a:pt x="1866" y="838"/>
                  </a:lnTo>
                  <a:lnTo>
                    <a:pt x="1870" y="846"/>
                  </a:lnTo>
                  <a:lnTo>
                    <a:pt x="1874" y="852"/>
                  </a:lnTo>
                  <a:lnTo>
                    <a:pt x="1880" y="859"/>
                  </a:lnTo>
                  <a:lnTo>
                    <a:pt x="1884" y="867"/>
                  </a:lnTo>
                  <a:lnTo>
                    <a:pt x="1887" y="875"/>
                  </a:lnTo>
                  <a:lnTo>
                    <a:pt x="1891" y="880"/>
                  </a:lnTo>
                  <a:lnTo>
                    <a:pt x="1895" y="888"/>
                  </a:lnTo>
                  <a:lnTo>
                    <a:pt x="1899" y="894"/>
                  </a:lnTo>
                  <a:lnTo>
                    <a:pt x="1903" y="901"/>
                  </a:lnTo>
                  <a:lnTo>
                    <a:pt x="1906" y="907"/>
                  </a:lnTo>
                  <a:lnTo>
                    <a:pt x="1908" y="913"/>
                  </a:lnTo>
                  <a:lnTo>
                    <a:pt x="1912" y="920"/>
                  </a:lnTo>
                  <a:lnTo>
                    <a:pt x="1914" y="924"/>
                  </a:lnTo>
                  <a:lnTo>
                    <a:pt x="1918" y="930"/>
                  </a:lnTo>
                  <a:lnTo>
                    <a:pt x="1922" y="935"/>
                  </a:lnTo>
                  <a:lnTo>
                    <a:pt x="1925" y="941"/>
                  </a:lnTo>
                  <a:lnTo>
                    <a:pt x="1929" y="949"/>
                  </a:lnTo>
                  <a:lnTo>
                    <a:pt x="1935" y="958"/>
                  </a:lnTo>
                  <a:lnTo>
                    <a:pt x="1939" y="964"/>
                  </a:lnTo>
                  <a:lnTo>
                    <a:pt x="1941" y="972"/>
                  </a:lnTo>
                  <a:lnTo>
                    <a:pt x="1942" y="975"/>
                  </a:lnTo>
                  <a:lnTo>
                    <a:pt x="1946" y="979"/>
                  </a:lnTo>
                  <a:lnTo>
                    <a:pt x="1948" y="981"/>
                  </a:lnTo>
                  <a:lnTo>
                    <a:pt x="1948" y="983"/>
                  </a:lnTo>
                  <a:lnTo>
                    <a:pt x="1925" y="996"/>
                  </a:lnTo>
                  <a:lnTo>
                    <a:pt x="1923" y="994"/>
                  </a:lnTo>
                  <a:lnTo>
                    <a:pt x="1923" y="992"/>
                  </a:lnTo>
                  <a:lnTo>
                    <a:pt x="1922" y="989"/>
                  </a:lnTo>
                  <a:lnTo>
                    <a:pt x="1920" y="985"/>
                  </a:lnTo>
                  <a:lnTo>
                    <a:pt x="1916" y="979"/>
                  </a:lnTo>
                  <a:lnTo>
                    <a:pt x="1912" y="972"/>
                  </a:lnTo>
                  <a:lnTo>
                    <a:pt x="1908" y="964"/>
                  </a:lnTo>
                  <a:lnTo>
                    <a:pt x="1904" y="956"/>
                  </a:lnTo>
                  <a:lnTo>
                    <a:pt x="1901" y="951"/>
                  </a:lnTo>
                  <a:lnTo>
                    <a:pt x="1897" y="945"/>
                  </a:lnTo>
                  <a:lnTo>
                    <a:pt x="1895" y="939"/>
                  </a:lnTo>
                  <a:lnTo>
                    <a:pt x="1891" y="935"/>
                  </a:lnTo>
                  <a:lnTo>
                    <a:pt x="1889" y="928"/>
                  </a:lnTo>
                  <a:lnTo>
                    <a:pt x="1885" y="922"/>
                  </a:lnTo>
                  <a:lnTo>
                    <a:pt x="1882" y="916"/>
                  </a:lnTo>
                  <a:lnTo>
                    <a:pt x="1880" y="911"/>
                  </a:lnTo>
                  <a:lnTo>
                    <a:pt x="1874" y="903"/>
                  </a:lnTo>
                  <a:lnTo>
                    <a:pt x="1870" y="897"/>
                  </a:lnTo>
                  <a:lnTo>
                    <a:pt x="1866" y="890"/>
                  </a:lnTo>
                  <a:lnTo>
                    <a:pt x="1863" y="884"/>
                  </a:lnTo>
                  <a:lnTo>
                    <a:pt x="1859" y="876"/>
                  </a:lnTo>
                  <a:lnTo>
                    <a:pt x="1855" y="869"/>
                  </a:lnTo>
                  <a:lnTo>
                    <a:pt x="1851" y="861"/>
                  </a:lnTo>
                  <a:lnTo>
                    <a:pt x="1847" y="856"/>
                  </a:lnTo>
                  <a:lnTo>
                    <a:pt x="1842" y="846"/>
                  </a:lnTo>
                  <a:lnTo>
                    <a:pt x="1838" y="838"/>
                  </a:lnTo>
                  <a:lnTo>
                    <a:pt x="1832" y="831"/>
                  </a:lnTo>
                  <a:lnTo>
                    <a:pt x="1828" y="823"/>
                  </a:lnTo>
                  <a:lnTo>
                    <a:pt x="1823" y="816"/>
                  </a:lnTo>
                  <a:lnTo>
                    <a:pt x="1819" y="806"/>
                  </a:lnTo>
                  <a:lnTo>
                    <a:pt x="1813" y="799"/>
                  </a:lnTo>
                  <a:lnTo>
                    <a:pt x="1809" y="791"/>
                  </a:lnTo>
                  <a:lnTo>
                    <a:pt x="1804" y="781"/>
                  </a:lnTo>
                  <a:lnTo>
                    <a:pt x="1798" y="774"/>
                  </a:lnTo>
                  <a:lnTo>
                    <a:pt x="1794" y="764"/>
                  </a:lnTo>
                  <a:lnTo>
                    <a:pt x="1789" y="757"/>
                  </a:lnTo>
                  <a:lnTo>
                    <a:pt x="1783" y="747"/>
                  </a:lnTo>
                  <a:lnTo>
                    <a:pt x="1777" y="740"/>
                  </a:lnTo>
                  <a:lnTo>
                    <a:pt x="1773" y="730"/>
                  </a:lnTo>
                  <a:lnTo>
                    <a:pt x="1768" y="722"/>
                  </a:lnTo>
                  <a:lnTo>
                    <a:pt x="1762" y="713"/>
                  </a:lnTo>
                  <a:lnTo>
                    <a:pt x="1756" y="705"/>
                  </a:lnTo>
                  <a:lnTo>
                    <a:pt x="1751" y="696"/>
                  </a:lnTo>
                  <a:lnTo>
                    <a:pt x="1745" y="688"/>
                  </a:lnTo>
                  <a:lnTo>
                    <a:pt x="1739" y="679"/>
                  </a:lnTo>
                  <a:lnTo>
                    <a:pt x="1733" y="671"/>
                  </a:lnTo>
                  <a:lnTo>
                    <a:pt x="1728" y="662"/>
                  </a:lnTo>
                  <a:lnTo>
                    <a:pt x="1724" y="654"/>
                  </a:lnTo>
                  <a:lnTo>
                    <a:pt x="1718" y="644"/>
                  </a:lnTo>
                  <a:lnTo>
                    <a:pt x="1711" y="637"/>
                  </a:lnTo>
                  <a:lnTo>
                    <a:pt x="1705" y="627"/>
                  </a:lnTo>
                  <a:lnTo>
                    <a:pt x="1699" y="620"/>
                  </a:lnTo>
                  <a:lnTo>
                    <a:pt x="1694" y="612"/>
                  </a:lnTo>
                  <a:lnTo>
                    <a:pt x="1690" y="605"/>
                  </a:lnTo>
                  <a:lnTo>
                    <a:pt x="1682" y="597"/>
                  </a:lnTo>
                  <a:lnTo>
                    <a:pt x="1678" y="589"/>
                  </a:lnTo>
                  <a:lnTo>
                    <a:pt x="1671" y="580"/>
                  </a:lnTo>
                  <a:lnTo>
                    <a:pt x="1665" y="572"/>
                  </a:lnTo>
                  <a:lnTo>
                    <a:pt x="1657" y="563"/>
                  </a:lnTo>
                  <a:lnTo>
                    <a:pt x="1652" y="555"/>
                  </a:lnTo>
                  <a:lnTo>
                    <a:pt x="1644" y="546"/>
                  </a:lnTo>
                  <a:lnTo>
                    <a:pt x="1638" y="536"/>
                  </a:lnTo>
                  <a:lnTo>
                    <a:pt x="1631" y="529"/>
                  </a:lnTo>
                  <a:lnTo>
                    <a:pt x="1623" y="519"/>
                  </a:lnTo>
                  <a:lnTo>
                    <a:pt x="1616" y="511"/>
                  </a:lnTo>
                  <a:lnTo>
                    <a:pt x="1608" y="502"/>
                  </a:lnTo>
                  <a:lnTo>
                    <a:pt x="1600" y="492"/>
                  </a:lnTo>
                  <a:lnTo>
                    <a:pt x="1595" y="483"/>
                  </a:lnTo>
                  <a:lnTo>
                    <a:pt x="1585" y="473"/>
                  </a:lnTo>
                  <a:lnTo>
                    <a:pt x="1578" y="464"/>
                  </a:lnTo>
                  <a:lnTo>
                    <a:pt x="1570" y="454"/>
                  </a:lnTo>
                  <a:lnTo>
                    <a:pt x="1562" y="445"/>
                  </a:lnTo>
                  <a:lnTo>
                    <a:pt x="1553" y="433"/>
                  </a:lnTo>
                  <a:lnTo>
                    <a:pt x="1545" y="424"/>
                  </a:lnTo>
                  <a:lnTo>
                    <a:pt x="1536" y="414"/>
                  </a:lnTo>
                  <a:lnTo>
                    <a:pt x="1528" y="405"/>
                  </a:lnTo>
                  <a:lnTo>
                    <a:pt x="1519" y="395"/>
                  </a:lnTo>
                  <a:lnTo>
                    <a:pt x="1511" y="386"/>
                  </a:lnTo>
                  <a:lnTo>
                    <a:pt x="1503" y="376"/>
                  </a:lnTo>
                  <a:lnTo>
                    <a:pt x="1494" y="367"/>
                  </a:lnTo>
                  <a:lnTo>
                    <a:pt x="1486" y="355"/>
                  </a:lnTo>
                  <a:lnTo>
                    <a:pt x="1477" y="348"/>
                  </a:lnTo>
                  <a:lnTo>
                    <a:pt x="1469" y="338"/>
                  </a:lnTo>
                  <a:lnTo>
                    <a:pt x="1462" y="329"/>
                  </a:lnTo>
                  <a:lnTo>
                    <a:pt x="1452" y="319"/>
                  </a:lnTo>
                  <a:lnTo>
                    <a:pt x="1445" y="310"/>
                  </a:lnTo>
                  <a:lnTo>
                    <a:pt x="1435" y="300"/>
                  </a:lnTo>
                  <a:lnTo>
                    <a:pt x="1427" y="293"/>
                  </a:lnTo>
                  <a:lnTo>
                    <a:pt x="1420" y="283"/>
                  </a:lnTo>
                  <a:lnTo>
                    <a:pt x="1410" y="274"/>
                  </a:lnTo>
                  <a:lnTo>
                    <a:pt x="1403" y="264"/>
                  </a:lnTo>
                  <a:lnTo>
                    <a:pt x="1395" y="257"/>
                  </a:lnTo>
                  <a:lnTo>
                    <a:pt x="1388" y="247"/>
                  </a:lnTo>
                  <a:lnTo>
                    <a:pt x="1380" y="239"/>
                  </a:lnTo>
                  <a:lnTo>
                    <a:pt x="1372" y="232"/>
                  </a:lnTo>
                  <a:lnTo>
                    <a:pt x="1365" y="224"/>
                  </a:lnTo>
                  <a:lnTo>
                    <a:pt x="1357" y="217"/>
                  </a:lnTo>
                  <a:lnTo>
                    <a:pt x="1348" y="207"/>
                  </a:lnTo>
                  <a:lnTo>
                    <a:pt x="1342" y="201"/>
                  </a:lnTo>
                  <a:lnTo>
                    <a:pt x="1334" y="194"/>
                  </a:lnTo>
                  <a:lnTo>
                    <a:pt x="1327" y="186"/>
                  </a:lnTo>
                  <a:lnTo>
                    <a:pt x="1321" y="181"/>
                  </a:lnTo>
                  <a:lnTo>
                    <a:pt x="1313" y="175"/>
                  </a:lnTo>
                  <a:lnTo>
                    <a:pt x="1310" y="169"/>
                  </a:lnTo>
                  <a:lnTo>
                    <a:pt x="1302" y="163"/>
                  </a:lnTo>
                  <a:lnTo>
                    <a:pt x="1296" y="158"/>
                  </a:lnTo>
                  <a:lnTo>
                    <a:pt x="1291" y="152"/>
                  </a:lnTo>
                  <a:lnTo>
                    <a:pt x="1285" y="148"/>
                  </a:lnTo>
                  <a:lnTo>
                    <a:pt x="1279" y="142"/>
                  </a:lnTo>
                  <a:lnTo>
                    <a:pt x="1274" y="139"/>
                  </a:lnTo>
                  <a:lnTo>
                    <a:pt x="1270" y="135"/>
                  </a:lnTo>
                  <a:lnTo>
                    <a:pt x="1266" y="133"/>
                  </a:lnTo>
                  <a:lnTo>
                    <a:pt x="1256" y="125"/>
                  </a:lnTo>
                  <a:lnTo>
                    <a:pt x="1251" y="122"/>
                  </a:lnTo>
                  <a:lnTo>
                    <a:pt x="1245" y="120"/>
                  </a:lnTo>
                  <a:lnTo>
                    <a:pt x="1239" y="120"/>
                  </a:lnTo>
                  <a:lnTo>
                    <a:pt x="1230" y="120"/>
                  </a:lnTo>
                  <a:lnTo>
                    <a:pt x="1222" y="122"/>
                  </a:lnTo>
                  <a:lnTo>
                    <a:pt x="1217" y="123"/>
                  </a:lnTo>
                  <a:lnTo>
                    <a:pt x="1213" y="127"/>
                  </a:lnTo>
                  <a:lnTo>
                    <a:pt x="1207" y="129"/>
                  </a:lnTo>
                  <a:lnTo>
                    <a:pt x="1203" y="133"/>
                  </a:lnTo>
                  <a:lnTo>
                    <a:pt x="1198" y="137"/>
                  </a:lnTo>
                  <a:lnTo>
                    <a:pt x="1194" y="141"/>
                  </a:lnTo>
                  <a:lnTo>
                    <a:pt x="1188" y="146"/>
                  </a:lnTo>
                  <a:lnTo>
                    <a:pt x="1184" y="150"/>
                  </a:lnTo>
                  <a:lnTo>
                    <a:pt x="1179" y="156"/>
                  </a:lnTo>
                  <a:lnTo>
                    <a:pt x="1175" y="162"/>
                  </a:lnTo>
                  <a:lnTo>
                    <a:pt x="1169" y="165"/>
                  </a:lnTo>
                  <a:lnTo>
                    <a:pt x="1165" y="171"/>
                  </a:lnTo>
                  <a:lnTo>
                    <a:pt x="1160" y="175"/>
                  </a:lnTo>
                  <a:lnTo>
                    <a:pt x="1156" y="181"/>
                  </a:lnTo>
                  <a:lnTo>
                    <a:pt x="1152" y="186"/>
                  </a:lnTo>
                  <a:lnTo>
                    <a:pt x="1148" y="190"/>
                  </a:lnTo>
                  <a:lnTo>
                    <a:pt x="1142" y="196"/>
                  </a:lnTo>
                  <a:lnTo>
                    <a:pt x="1139" y="200"/>
                  </a:lnTo>
                  <a:lnTo>
                    <a:pt x="1135" y="205"/>
                  </a:lnTo>
                  <a:lnTo>
                    <a:pt x="1131" y="209"/>
                  </a:lnTo>
                  <a:lnTo>
                    <a:pt x="1123" y="217"/>
                  </a:lnTo>
                  <a:lnTo>
                    <a:pt x="1118" y="222"/>
                  </a:lnTo>
                  <a:lnTo>
                    <a:pt x="1112" y="226"/>
                  </a:lnTo>
                  <a:lnTo>
                    <a:pt x="1108" y="226"/>
                  </a:lnTo>
                  <a:lnTo>
                    <a:pt x="1099" y="226"/>
                  </a:lnTo>
                  <a:lnTo>
                    <a:pt x="1091" y="222"/>
                  </a:lnTo>
                  <a:lnTo>
                    <a:pt x="1084" y="217"/>
                  </a:lnTo>
                  <a:lnTo>
                    <a:pt x="1078" y="211"/>
                  </a:lnTo>
                  <a:lnTo>
                    <a:pt x="1072" y="205"/>
                  </a:lnTo>
                  <a:lnTo>
                    <a:pt x="1068" y="200"/>
                  </a:lnTo>
                  <a:lnTo>
                    <a:pt x="1066" y="198"/>
                  </a:lnTo>
                  <a:lnTo>
                    <a:pt x="1066" y="196"/>
                  </a:lnTo>
                  <a:lnTo>
                    <a:pt x="1065" y="194"/>
                  </a:lnTo>
                  <a:lnTo>
                    <a:pt x="1059" y="188"/>
                  </a:lnTo>
                  <a:lnTo>
                    <a:pt x="1055" y="182"/>
                  </a:lnTo>
                  <a:lnTo>
                    <a:pt x="1051" y="179"/>
                  </a:lnTo>
                  <a:lnTo>
                    <a:pt x="1046" y="173"/>
                  </a:lnTo>
                  <a:lnTo>
                    <a:pt x="1040" y="169"/>
                  </a:lnTo>
                  <a:lnTo>
                    <a:pt x="1034" y="162"/>
                  </a:lnTo>
                  <a:lnTo>
                    <a:pt x="1027" y="156"/>
                  </a:lnTo>
                  <a:lnTo>
                    <a:pt x="1021" y="148"/>
                  </a:lnTo>
                  <a:lnTo>
                    <a:pt x="1013" y="141"/>
                  </a:lnTo>
                  <a:lnTo>
                    <a:pt x="1006" y="133"/>
                  </a:lnTo>
                  <a:lnTo>
                    <a:pt x="996" y="125"/>
                  </a:lnTo>
                  <a:lnTo>
                    <a:pt x="989" y="118"/>
                  </a:lnTo>
                  <a:lnTo>
                    <a:pt x="981" y="110"/>
                  </a:lnTo>
                  <a:lnTo>
                    <a:pt x="971" y="103"/>
                  </a:lnTo>
                  <a:lnTo>
                    <a:pt x="964" y="95"/>
                  </a:lnTo>
                  <a:lnTo>
                    <a:pt x="954" y="85"/>
                  </a:lnTo>
                  <a:lnTo>
                    <a:pt x="947" y="78"/>
                  </a:lnTo>
                  <a:lnTo>
                    <a:pt x="939" y="70"/>
                  </a:lnTo>
                  <a:lnTo>
                    <a:pt x="930" y="65"/>
                  </a:lnTo>
                  <a:lnTo>
                    <a:pt x="922" y="57"/>
                  </a:lnTo>
                  <a:lnTo>
                    <a:pt x="916" y="51"/>
                  </a:lnTo>
                  <a:lnTo>
                    <a:pt x="909" y="46"/>
                  </a:lnTo>
                  <a:lnTo>
                    <a:pt x="901" y="42"/>
                  </a:lnTo>
                  <a:lnTo>
                    <a:pt x="893" y="36"/>
                  </a:lnTo>
                  <a:lnTo>
                    <a:pt x="890" y="34"/>
                  </a:lnTo>
                  <a:lnTo>
                    <a:pt x="884" y="30"/>
                  </a:lnTo>
                  <a:lnTo>
                    <a:pt x="878" y="28"/>
                  </a:lnTo>
                  <a:lnTo>
                    <a:pt x="874" y="27"/>
                  </a:lnTo>
                  <a:lnTo>
                    <a:pt x="871" y="28"/>
                  </a:lnTo>
                  <a:lnTo>
                    <a:pt x="867" y="28"/>
                  </a:lnTo>
                  <a:lnTo>
                    <a:pt x="859" y="34"/>
                  </a:lnTo>
                  <a:lnTo>
                    <a:pt x="854" y="36"/>
                  </a:lnTo>
                  <a:lnTo>
                    <a:pt x="850" y="40"/>
                  </a:lnTo>
                  <a:lnTo>
                    <a:pt x="844" y="44"/>
                  </a:lnTo>
                  <a:lnTo>
                    <a:pt x="840" y="51"/>
                  </a:lnTo>
                  <a:lnTo>
                    <a:pt x="833" y="55"/>
                  </a:lnTo>
                  <a:lnTo>
                    <a:pt x="827" y="61"/>
                  </a:lnTo>
                  <a:lnTo>
                    <a:pt x="819" y="68"/>
                  </a:lnTo>
                  <a:lnTo>
                    <a:pt x="812" y="76"/>
                  </a:lnTo>
                  <a:lnTo>
                    <a:pt x="804" y="84"/>
                  </a:lnTo>
                  <a:lnTo>
                    <a:pt x="797" y="91"/>
                  </a:lnTo>
                  <a:lnTo>
                    <a:pt x="789" y="101"/>
                  </a:lnTo>
                  <a:lnTo>
                    <a:pt x="779" y="110"/>
                  </a:lnTo>
                  <a:lnTo>
                    <a:pt x="770" y="120"/>
                  </a:lnTo>
                  <a:lnTo>
                    <a:pt x="760" y="129"/>
                  </a:lnTo>
                  <a:lnTo>
                    <a:pt x="751" y="139"/>
                  </a:lnTo>
                  <a:lnTo>
                    <a:pt x="741" y="150"/>
                  </a:lnTo>
                  <a:lnTo>
                    <a:pt x="732" y="160"/>
                  </a:lnTo>
                  <a:lnTo>
                    <a:pt x="721" y="171"/>
                  </a:lnTo>
                  <a:lnTo>
                    <a:pt x="711" y="182"/>
                  </a:lnTo>
                  <a:lnTo>
                    <a:pt x="700" y="196"/>
                  </a:lnTo>
                  <a:lnTo>
                    <a:pt x="688" y="207"/>
                  </a:lnTo>
                  <a:lnTo>
                    <a:pt x="679" y="219"/>
                  </a:lnTo>
                  <a:lnTo>
                    <a:pt x="667" y="230"/>
                  </a:lnTo>
                  <a:lnTo>
                    <a:pt x="656" y="243"/>
                  </a:lnTo>
                  <a:lnTo>
                    <a:pt x="645" y="255"/>
                  </a:lnTo>
                  <a:lnTo>
                    <a:pt x="635" y="268"/>
                  </a:lnTo>
                  <a:lnTo>
                    <a:pt x="622" y="279"/>
                  </a:lnTo>
                  <a:lnTo>
                    <a:pt x="612" y="293"/>
                  </a:lnTo>
                  <a:lnTo>
                    <a:pt x="601" y="304"/>
                  </a:lnTo>
                  <a:lnTo>
                    <a:pt x="589" y="317"/>
                  </a:lnTo>
                  <a:lnTo>
                    <a:pt x="578" y="329"/>
                  </a:lnTo>
                  <a:lnTo>
                    <a:pt x="567" y="342"/>
                  </a:lnTo>
                  <a:lnTo>
                    <a:pt x="555" y="354"/>
                  </a:lnTo>
                  <a:lnTo>
                    <a:pt x="544" y="365"/>
                  </a:lnTo>
                  <a:lnTo>
                    <a:pt x="534" y="378"/>
                  </a:lnTo>
                  <a:lnTo>
                    <a:pt x="525" y="392"/>
                  </a:lnTo>
                  <a:lnTo>
                    <a:pt x="513" y="401"/>
                  </a:lnTo>
                  <a:lnTo>
                    <a:pt x="502" y="413"/>
                  </a:lnTo>
                  <a:lnTo>
                    <a:pt x="493" y="424"/>
                  </a:lnTo>
                  <a:lnTo>
                    <a:pt x="483" y="435"/>
                  </a:lnTo>
                  <a:lnTo>
                    <a:pt x="474" y="447"/>
                  </a:lnTo>
                  <a:lnTo>
                    <a:pt x="464" y="458"/>
                  </a:lnTo>
                  <a:lnTo>
                    <a:pt x="455" y="468"/>
                  </a:lnTo>
                  <a:lnTo>
                    <a:pt x="447" y="479"/>
                  </a:lnTo>
                  <a:lnTo>
                    <a:pt x="437" y="487"/>
                  </a:lnTo>
                  <a:lnTo>
                    <a:pt x="430" y="496"/>
                  </a:lnTo>
                  <a:lnTo>
                    <a:pt x="422" y="506"/>
                  </a:lnTo>
                  <a:lnTo>
                    <a:pt x="415" y="513"/>
                  </a:lnTo>
                  <a:lnTo>
                    <a:pt x="407" y="521"/>
                  </a:lnTo>
                  <a:lnTo>
                    <a:pt x="401" y="529"/>
                  </a:lnTo>
                  <a:lnTo>
                    <a:pt x="396" y="536"/>
                  </a:lnTo>
                  <a:lnTo>
                    <a:pt x="390" y="544"/>
                  </a:lnTo>
                  <a:lnTo>
                    <a:pt x="384" y="548"/>
                  </a:lnTo>
                  <a:lnTo>
                    <a:pt x="380" y="555"/>
                  </a:lnTo>
                  <a:lnTo>
                    <a:pt x="375" y="559"/>
                  </a:lnTo>
                  <a:lnTo>
                    <a:pt x="371" y="563"/>
                  </a:lnTo>
                  <a:lnTo>
                    <a:pt x="367" y="570"/>
                  </a:lnTo>
                  <a:lnTo>
                    <a:pt x="363" y="574"/>
                  </a:lnTo>
                  <a:lnTo>
                    <a:pt x="361" y="578"/>
                  </a:lnTo>
                  <a:lnTo>
                    <a:pt x="356" y="584"/>
                  </a:lnTo>
                  <a:lnTo>
                    <a:pt x="352" y="586"/>
                  </a:lnTo>
                  <a:lnTo>
                    <a:pt x="350" y="589"/>
                  </a:lnTo>
                  <a:lnTo>
                    <a:pt x="346" y="595"/>
                  </a:lnTo>
                  <a:lnTo>
                    <a:pt x="342" y="599"/>
                  </a:lnTo>
                  <a:lnTo>
                    <a:pt x="339" y="605"/>
                  </a:lnTo>
                  <a:lnTo>
                    <a:pt x="335" y="610"/>
                  </a:lnTo>
                  <a:lnTo>
                    <a:pt x="329" y="616"/>
                  </a:lnTo>
                  <a:lnTo>
                    <a:pt x="325" y="624"/>
                  </a:lnTo>
                  <a:lnTo>
                    <a:pt x="320" y="629"/>
                  </a:lnTo>
                  <a:lnTo>
                    <a:pt x="314" y="637"/>
                  </a:lnTo>
                  <a:lnTo>
                    <a:pt x="308" y="644"/>
                  </a:lnTo>
                  <a:lnTo>
                    <a:pt x="303" y="652"/>
                  </a:lnTo>
                  <a:lnTo>
                    <a:pt x="295" y="660"/>
                  </a:lnTo>
                  <a:lnTo>
                    <a:pt x="289" y="667"/>
                  </a:lnTo>
                  <a:lnTo>
                    <a:pt x="282" y="677"/>
                  </a:lnTo>
                  <a:lnTo>
                    <a:pt x="276" y="684"/>
                  </a:lnTo>
                  <a:lnTo>
                    <a:pt x="268" y="694"/>
                  </a:lnTo>
                  <a:lnTo>
                    <a:pt x="263" y="703"/>
                  </a:lnTo>
                  <a:lnTo>
                    <a:pt x="255" y="711"/>
                  </a:lnTo>
                  <a:lnTo>
                    <a:pt x="249" y="722"/>
                  </a:lnTo>
                  <a:lnTo>
                    <a:pt x="242" y="732"/>
                  </a:lnTo>
                  <a:lnTo>
                    <a:pt x="234" y="741"/>
                  </a:lnTo>
                  <a:lnTo>
                    <a:pt x="226" y="751"/>
                  </a:lnTo>
                  <a:lnTo>
                    <a:pt x="219" y="760"/>
                  </a:lnTo>
                  <a:lnTo>
                    <a:pt x="211" y="770"/>
                  </a:lnTo>
                  <a:lnTo>
                    <a:pt x="204" y="781"/>
                  </a:lnTo>
                  <a:lnTo>
                    <a:pt x="196" y="791"/>
                  </a:lnTo>
                  <a:lnTo>
                    <a:pt x="190" y="800"/>
                  </a:lnTo>
                  <a:lnTo>
                    <a:pt x="183" y="810"/>
                  </a:lnTo>
                  <a:lnTo>
                    <a:pt x="173" y="819"/>
                  </a:lnTo>
                  <a:lnTo>
                    <a:pt x="166" y="829"/>
                  </a:lnTo>
                  <a:lnTo>
                    <a:pt x="158" y="840"/>
                  </a:lnTo>
                  <a:lnTo>
                    <a:pt x="150" y="850"/>
                  </a:lnTo>
                  <a:lnTo>
                    <a:pt x="145" y="859"/>
                  </a:lnTo>
                  <a:lnTo>
                    <a:pt x="137" y="867"/>
                  </a:lnTo>
                  <a:lnTo>
                    <a:pt x="131" y="878"/>
                  </a:lnTo>
                  <a:lnTo>
                    <a:pt x="124" y="886"/>
                  </a:lnTo>
                  <a:lnTo>
                    <a:pt x="116" y="895"/>
                  </a:lnTo>
                  <a:lnTo>
                    <a:pt x="111" y="903"/>
                  </a:lnTo>
                  <a:lnTo>
                    <a:pt x="105" y="913"/>
                  </a:lnTo>
                  <a:lnTo>
                    <a:pt x="97" y="920"/>
                  </a:lnTo>
                  <a:lnTo>
                    <a:pt x="92" y="928"/>
                  </a:lnTo>
                  <a:lnTo>
                    <a:pt x="86" y="937"/>
                  </a:lnTo>
                  <a:lnTo>
                    <a:pt x="80" y="945"/>
                  </a:lnTo>
                  <a:lnTo>
                    <a:pt x="74" y="953"/>
                  </a:lnTo>
                  <a:lnTo>
                    <a:pt x="71" y="958"/>
                  </a:lnTo>
                  <a:lnTo>
                    <a:pt x="65" y="964"/>
                  </a:lnTo>
                  <a:lnTo>
                    <a:pt x="61" y="972"/>
                  </a:lnTo>
                  <a:lnTo>
                    <a:pt x="55" y="977"/>
                  </a:lnTo>
                  <a:lnTo>
                    <a:pt x="54" y="981"/>
                  </a:lnTo>
                  <a:lnTo>
                    <a:pt x="48" y="987"/>
                  </a:lnTo>
                  <a:lnTo>
                    <a:pt x="46" y="992"/>
                  </a:lnTo>
                  <a:lnTo>
                    <a:pt x="40" y="998"/>
                  </a:lnTo>
                  <a:lnTo>
                    <a:pt x="36" y="1006"/>
                  </a:lnTo>
                  <a:lnTo>
                    <a:pt x="33" y="1008"/>
                  </a:lnTo>
                  <a:lnTo>
                    <a:pt x="33" y="1010"/>
                  </a:lnTo>
                  <a:lnTo>
                    <a:pt x="0" y="100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5" name="Freeform 22"/>
            <p:cNvSpPr>
              <a:spLocks/>
            </p:cNvSpPr>
            <p:nvPr/>
          </p:nvSpPr>
          <p:spPr bwMode="auto">
            <a:xfrm>
              <a:off x="1741" y="2919"/>
              <a:ext cx="1708" cy="171"/>
            </a:xfrm>
            <a:custGeom>
              <a:avLst/>
              <a:gdLst>
                <a:gd name="T0" fmla="*/ 64 w 1954"/>
                <a:gd name="T1" fmla="*/ 46 h 176"/>
                <a:gd name="T2" fmla="*/ 115 w 1954"/>
                <a:gd name="T3" fmla="*/ 72 h 176"/>
                <a:gd name="T4" fmla="*/ 170 w 1954"/>
                <a:gd name="T5" fmla="*/ 94 h 176"/>
                <a:gd name="T6" fmla="*/ 233 w 1954"/>
                <a:gd name="T7" fmla="*/ 111 h 176"/>
                <a:gd name="T8" fmla="*/ 299 w 1954"/>
                <a:gd name="T9" fmla="*/ 116 h 176"/>
                <a:gd name="T10" fmla="*/ 359 w 1954"/>
                <a:gd name="T11" fmla="*/ 113 h 176"/>
                <a:gd name="T12" fmla="*/ 411 w 1954"/>
                <a:gd name="T13" fmla="*/ 107 h 176"/>
                <a:gd name="T14" fmla="*/ 459 w 1954"/>
                <a:gd name="T15" fmla="*/ 101 h 176"/>
                <a:gd name="T16" fmla="*/ 518 w 1954"/>
                <a:gd name="T17" fmla="*/ 94 h 176"/>
                <a:gd name="T18" fmla="*/ 566 w 1954"/>
                <a:gd name="T19" fmla="*/ 103 h 176"/>
                <a:gd name="T20" fmla="*/ 614 w 1954"/>
                <a:gd name="T21" fmla="*/ 113 h 176"/>
                <a:gd name="T22" fmla="*/ 671 w 1954"/>
                <a:gd name="T23" fmla="*/ 123 h 176"/>
                <a:gd name="T24" fmla="*/ 732 w 1954"/>
                <a:gd name="T25" fmla="*/ 134 h 176"/>
                <a:gd name="T26" fmla="*/ 791 w 1954"/>
                <a:gd name="T27" fmla="*/ 142 h 176"/>
                <a:gd name="T28" fmla="*/ 841 w 1954"/>
                <a:gd name="T29" fmla="*/ 146 h 176"/>
                <a:gd name="T30" fmla="*/ 907 w 1954"/>
                <a:gd name="T31" fmla="*/ 140 h 176"/>
                <a:gd name="T32" fmla="*/ 961 w 1954"/>
                <a:gd name="T33" fmla="*/ 123 h 176"/>
                <a:gd name="T34" fmla="*/ 1017 w 1954"/>
                <a:gd name="T35" fmla="*/ 109 h 176"/>
                <a:gd name="T36" fmla="*/ 1075 w 1954"/>
                <a:gd name="T37" fmla="*/ 115 h 176"/>
                <a:gd name="T38" fmla="*/ 1128 w 1954"/>
                <a:gd name="T39" fmla="*/ 123 h 176"/>
                <a:gd name="T40" fmla="*/ 1173 w 1954"/>
                <a:gd name="T41" fmla="*/ 129 h 176"/>
                <a:gd name="T42" fmla="*/ 1218 w 1954"/>
                <a:gd name="T43" fmla="*/ 133 h 176"/>
                <a:gd name="T44" fmla="*/ 1264 w 1954"/>
                <a:gd name="T45" fmla="*/ 131 h 176"/>
                <a:gd name="T46" fmla="*/ 1336 w 1954"/>
                <a:gd name="T47" fmla="*/ 113 h 176"/>
                <a:gd name="T48" fmla="*/ 1392 w 1954"/>
                <a:gd name="T49" fmla="*/ 81 h 176"/>
                <a:gd name="T50" fmla="*/ 1424 w 1954"/>
                <a:gd name="T51" fmla="*/ 70 h 176"/>
                <a:gd name="T52" fmla="*/ 1479 w 1954"/>
                <a:gd name="T53" fmla="*/ 72 h 176"/>
                <a:gd name="T54" fmla="*/ 1550 w 1954"/>
                <a:gd name="T55" fmla="*/ 70 h 176"/>
                <a:gd name="T56" fmla="*/ 1614 w 1954"/>
                <a:gd name="T57" fmla="*/ 57 h 176"/>
                <a:gd name="T58" fmla="*/ 1668 w 1954"/>
                <a:gd name="T59" fmla="*/ 21 h 176"/>
                <a:gd name="T60" fmla="*/ 1698 w 1954"/>
                <a:gd name="T61" fmla="*/ 27 h 176"/>
                <a:gd name="T62" fmla="*/ 1647 w 1954"/>
                <a:gd name="T63" fmla="*/ 64 h 176"/>
                <a:gd name="T64" fmla="*/ 1593 w 1954"/>
                <a:gd name="T65" fmla="*/ 86 h 176"/>
                <a:gd name="T66" fmla="*/ 1525 w 1954"/>
                <a:gd name="T67" fmla="*/ 94 h 176"/>
                <a:gd name="T68" fmla="*/ 1459 w 1954"/>
                <a:gd name="T69" fmla="*/ 92 h 176"/>
                <a:gd name="T70" fmla="*/ 1420 w 1954"/>
                <a:gd name="T71" fmla="*/ 92 h 176"/>
                <a:gd name="T72" fmla="*/ 1378 w 1954"/>
                <a:gd name="T73" fmla="*/ 116 h 176"/>
                <a:gd name="T74" fmla="*/ 1313 w 1954"/>
                <a:gd name="T75" fmla="*/ 146 h 176"/>
                <a:gd name="T76" fmla="*/ 1263 w 1954"/>
                <a:gd name="T77" fmla="*/ 154 h 176"/>
                <a:gd name="T78" fmla="*/ 1212 w 1954"/>
                <a:gd name="T79" fmla="*/ 156 h 176"/>
                <a:gd name="T80" fmla="*/ 1163 w 1954"/>
                <a:gd name="T81" fmla="*/ 153 h 176"/>
                <a:gd name="T82" fmla="*/ 1114 w 1954"/>
                <a:gd name="T83" fmla="*/ 148 h 176"/>
                <a:gd name="T84" fmla="*/ 1070 w 1954"/>
                <a:gd name="T85" fmla="*/ 142 h 176"/>
                <a:gd name="T86" fmla="*/ 1018 w 1954"/>
                <a:gd name="T87" fmla="*/ 134 h 176"/>
                <a:gd name="T88" fmla="*/ 982 w 1954"/>
                <a:gd name="T89" fmla="*/ 144 h 176"/>
                <a:gd name="T90" fmla="*/ 917 w 1954"/>
                <a:gd name="T91" fmla="*/ 160 h 176"/>
                <a:gd name="T92" fmla="*/ 865 w 1954"/>
                <a:gd name="T93" fmla="*/ 168 h 176"/>
                <a:gd name="T94" fmla="*/ 819 w 1954"/>
                <a:gd name="T95" fmla="*/ 170 h 176"/>
                <a:gd name="T96" fmla="*/ 763 w 1954"/>
                <a:gd name="T97" fmla="*/ 166 h 176"/>
                <a:gd name="T98" fmla="*/ 701 w 1954"/>
                <a:gd name="T99" fmla="*/ 156 h 176"/>
                <a:gd name="T100" fmla="*/ 642 w 1954"/>
                <a:gd name="T101" fmla="*/ 146 h 176"/>
                <a:gd name="T102" fmla="*/ 587 w 1954"/>
                <a:gd name="T103" fmla="*/ 134 h 176"/>
                <a:gd name="T104" fmla="*/ 540 w 1954"/>
                <a:gd name="T105" fmla="*/ 121 h 176"/>
                <a:gd name="T106" fmla="*/ 496 w 1954"/>
                <a:gd name="T107" fmla="*/ 125 h 176"/>
                <a:gd name="T108" fmla="*/ 448 w 1954"/>
                <a:gd name="T109" fmla="*/ 131 h 176"/>
                <a:gd name="T110" fmla="*/ 392 w 1954"/>
                <a:gd name="T111" fmla="*/ 134 h 176"/>
                <a:gd name="T112" fmla="*/ 331 w 1954"/>
                <a:gd name="T113" fmla="*/ 136 h 176"/>
                <a:gd name="T114" fmla="*/ 261 w 1954"/>
                <a:gd name="T115" fmla="*/ 136 h 176"/>
                <a:gd name="T116" fmla="*/ 191 w 1954"/>
                <a:gd name="T117" fmla="*/ 129 h 176"/>
                <a:gd name="T118" fmla="*/ 131 w 1954"/>
                <a:gd name="T119" fmla="*/ 113 h 176"/>
                <a:gd name="T120" fmla="*/ 81 w 1954"/>
                <a:gd name="T121" fmla="*/ 94 h 176"/>
                <a:gd name="T122" fmla="*/ 37 w 1954"/>
                <a:gd name="T123" fmla="*/ 68 h 176"/>
                <a:gd name="T124" fmla="*/ 0 w 1954"/>
                <a:gd name="T125" fmla="*/ 39 h 17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54" h="176">
                  <a:moveTo>
                    <a:pt x="21" y="21"/>
                  </a:moveTo>
                  <a:lnTo>
                    <a:pt x="23" y="21"/>
                  </a:lnTo>
                  <a:lnTo>
                    <a:pt x="29" y="24"/>
                  </a:lnTo>
                  <a:lnTo>
                    <a:pt x="31" y="26"/>
                  </a:lnTo>
                  <a:lnTo>
                    <a:pt x="36" y="28"/>
                  </a:lnTo>
                  <a:lnTo>
                    <a:pt x="42" y="32"/>
                  </a:lnTo>
                  <a:lnTo>
                    <a:pt x="50" y="36"/>
                  </a:lnTo>
                  <a:lnTo>
                    <a:pt x="55" y="40"/>
                  </a:lnTo>
                  <a:lnTo>
                    <a:pt x="63" y="43"/>
                  </a:lnTo>
                  <a:lnTo>
                    <a:pt x="73" y="47"/>
                  </a:lnTo>
                  <a:lnTo>
                    <a:pt x="82" y="53"/>
                  </a:lnTo>
                  <a:lnTo>
                    <a:pt x="86" y="55"/>
                  </a:lnTo>
                  <a:lnTo>
                    <a:pt x="92" y="57"/>
                  </a:lnTo>
                  <a:lnTo>
                    <a:pt x="97" y="61"/>
                  </a:lnTo>
                  <a:lnTo>
                    <a:pt x="103" y="62"/>
                  </a:lnTo>
                  <a:lnTo>
                    <a:pt x="107" y="64"/>
                  </a:lnTo>
                  <a:lnTo>
                    <a:pt x="112" y="68"/>
                  </a:lnTo>
                  <a:lnTo>
                    <a:pt x="118" y="70"/>
                  </a:lnTo>
                  <a:lnTo>
                    <a:pt x="126" y="72"/>
                  </a:lnTo>
                  <a:lnTo>
                    <a:pt x="131" y="74"/>
                  </a:lnTo>
                  <a:lnTo>
                    <a:pt x="137" y="78"/>
                  </a:lnTo>
                  <a:lnTo>
                    <a:pt x="143" y="80"/>
                  </a:lnTo>
                  <a:lnTo>
                    <a:pt x="149" y="81"/>
                  </a:lnTo>
                  <a:lnTo>
                    <a:pt x="154" y="83"/>
                  </a:lnTo>
                  <a:lnTo>
                    <a:pt x="162" y="85"/>
                  </a:lnTo>
                  <a:lnTo>
                    <a:pt x="168" y="89"/>
                  </a:lnTo>
                  <a:lnTo>
                    <a:pt x="175" y="91"/>
                  </a:lnTo>
                  <a:lnTo>
                    <a:pt x="181" y="93"/>
                  </a:lnTo>
                  <a:lnTo>
                    <a:pt x="188" y="95"/>
                  </a:lnTo>
                  <a:lnTo>
                    <a:pt x="194" y="97"/>
                  </a:lnTo>
                  <a:lnTo>
                    <a:pt x="202" y="99"/>
                  </a:lnTo>
                  <a:lnTo>
                    <a:pt x="209" y="100"/>
                  </a:lnTo>
                  <a:lnTo>
                    <a:pt x="215" y="102"/>
                  </a:lnTo>
                  <a:lnTo>
                    <a:pt x="223" y="104"/>
                  </a:lnTo>
                  <a:lnTo>
                    <a:pt x="230" y="106"/>
                  </a:lnTo>
                  <a:lnTo>
                    <a:pt x="238" y="108"/>
                  </a:lnTo>
                  <a:lnTo>
                    <a:pt x="244" y="110"/>
                  </a:lnTo>
                  <a:lnTo>
                    <a:pt x="251" y="110"/>
                  </a:lnTo>
                  <a:lnTo>
                    <a:pt x="259" y="112"/>
                  </a:lnTo>
                  <a:lnTo>
                    <a:pt x="266" y="114"/>
                  </a:lnTo>
                  <a:lnTo>
                    <a:pt x="274" y="116"/>
                  </a:lnTo>
                  <a:lnTo>
                    <a:pt x="282" y="116"/>
                  </a:lnTo>
                  <a:lnTo>
                    <a:pt x="289" y="118"/>
                  </a:lnTo>
                  <a:lnTo>
                    <a:pt x="295" y="118"/>
                  </a:lnTo>
                  <a:lnTo>
                    <a:pt x="303" y="118"/>
                  </a:lnTo>
                  <a:lnTo>
                    <a:pt x="312" y="119"/>
                  </a:lnTo>
                  <a:lnTo>
                    <a:pt x="320" y="119"/>
                  </a:lnTo>
                  <a:lnTo>
                    <a:pt x="327" y="119"/>
                  </a:lnTo>
                  <a:lnTo>
                    <a:pt x="335" y="119"/>
                  </a:lnTo>
                  <a:lnTo>
                    <a:pt x="342" y="119"/>
                  </a:lnTo>
                  <a:lnTo>
                    <a:pt x="350" y="121"/>
                  </a:lnTo>
                  <a:lnTo>
                    <a:pt x="356" y="119"/>
                  </a:lnTo>
                  <a:lnTo>
                    <a:pt x="363" y="119"/>
                  </a:lnTo>
                  <a:lnTo>
                    <a:pt x="371" y="118"/>
                  </a:lnTo>
                  <a:lnTo>
                    <a:pt x="379" y="118"/>
                  </a:lnTo>
                  <a:lnTo>
                    <a:pt x="384" y="118"/>
                  </a:lnTo>
                  <a:lnTo>
                    <a:pt x="392" y="118"/>
                  </a:lnTo>
                  <a:lnTo>
                    <a:pt x="398" y="116"/>
                  </a:lnTo>
                  <a:lnTo>
                    <a:pt x="405" y="116"/>
                  </a:lnTo>
                  <a:lnTo>
                    <a:pt x="411" y="116"/>
                  </a:lnTo>
                  <a:lnTo>
                    <a:pt x="417" y="116"/>
                  </a:lnTo>
                  <a:lnTo>
                    <a:pt x="422" y="114"/>
                  </a:lnTo>
                  <a:lnTo>
                    <a:pt x="430" y="114"/>
                  </a:lnTo>
                  <a:lnTo>
                    <a:pt x="436" y="114"/>
                  </a:lnTo>
                  <a:lnTo>
                    <a:pt x="441" y="114"/>
                  </a:lnTo>
                  <a:lnTo>
                    <a:pt x="449" y="112"/>
                  </a:lnTo>
                  <a:lnTo>
                    <a:pt x="455" y="112"/>
                  </a:lnTo>
                  <a:lnTo>
                    <a:pt x="460" y="112"/>
                  </a:lnTo>
                  <a:lnTo>
                    <a:pt x="466" y="110"/>
                  </a:lnTo>
                  <a:lnTo>
                    <a:pt x="470" y="110"/>
                  </a:lnTo>
                  <a:lnTo>
                    <a:pt x="475" y="110"/>
                  </a:lnTo>
                  <a:lnTo>
                    <a:pt x="481" y="108"/>
                  </a:lnTo>
                  <a:lnTo>
                    <a:pt x="487" y="108"/>
                  </a:lnTo>
                  <a:lnTo>
                    <a:pt x="491" y="108"/>
                  </a:lnTo>
                  <a:lnTo>
                    <a:pt x="496" y="108"/>
                  </a:lnTo>
                  <a:lnTo>
                    <a:pt x="500" y="106"/>
                  </a:lnTo>
                  <a:lnTo>
                    <a:pt x="506" y="106"/>
                  </a:lnTo>
                  <a:lnTo>
                    <a:pt x="510" y="106"/>
                  </a:lnTo>
                  <a:lnTo>
                    <a:pt x="515" y="106"/>
                  </a:lnTo>
                  <a:lnTo>
                    <a:pt x="525" y="104"/>
                  </a:lnTo>
                  <a:lnTo>
                    <a:pt x="534" y="104"/>
                  </a:lnTo>
                  <a:lnTo>
                    <a:pt x="540" y="102"/>
                  </a:lnTo>
                  <a:lnTo>
                    <a:pt x="548" y="102"/>
                  </a:lnTo>
                  <a:lnTo>
                    <a:pt x="555" y="100"/>
                  </a:lnTo>
                  <a:lnTo>
                    <a:pt x="561" y="99"/>
                  </a:lnTo>
                  <a:lnTo>
                    <a:pt x="569" y="99"/>
                  </a:lnTo>
                  <a:lnTo>
                    <a:pt x="574" y="97"/>
                  </a:lnTo>
                  <a:lnTo>
                    <a:pt x="580" y="97"/>
                  </a:lnTo>
                  <a:lnTo>
                    <a:pt x="586" y="97"/>
                  </a:lnTo>
                  <a:lnTo>
                    <a:pt x="593" y="97"/>
                  </a:lnTo>
                  <a:lnTo>
                    <a:pt x="603" y="97"/>
                  </a:lnTo>
                  <a:lnTo>
                    <a:pt x="608" y="97"/>
                  </a:lnTo>
                  <a:lnTo>
                    <a:pt x="614" y="99"/>
                  </a:lnTo>
                  <a:lnTo>
                    <a:pt x="616" y="99"/>
                  </a:lnTo>
                  <a:lnTo>
                    <a:pt x="620" y="99"/>
                  </a:lnTo>
                  <a:lnTo>
                    <a:pt x="624" y="100"/>
                  </a:lnTo>
                  <a:lnTo>
                    <a:pt x="629" y="102"/>
                  </a:lnTo>
                  <a:lnTo>
                    <a:pt x="637" y="104"/>
                  </a:lnTo>
                  <a:lnTo>
                    <a:pt x="645" y="106"/>
                  </a:lnTo>
                  <a:lnTo>
                    <a:pt x="648" y="106"/>
                  </a:lnTo>
                  <a:lnTo>
                    <a:pt x="654" y="106"/>
                  </a:lnTo>
                  <a:lnTo>
                    <a:pt x="658" y="108"/>
                  </a:lnTo>
                  <a:lnTo>
                    <a:pt x="664" y="110"/>
                  </a:lnTo>
                  <a:lnTo>
                    <a:pt x="667" y="110"/>
                  </a:lnTo>
                  <a:lnTo>
                    <a:pt x="673" y="112"/>
                  </a:lnTo>
                  <a:lnTo>
                    <a:pt x="679" y="112"/>
                  </a:lnTo>
                  <a:lnTo>
                    <a:pt x="684" y="114"/>
                  </a:lnTo>
                  <a:lnTo>
                    <a:pt x="688" y="114"/>
                  </a:lnTo>
                  <a:lnTo>
                    <a:pt x="696" y="116"/>
                  </a:lnTo>
                  <a:lnTo>
                    <a:pt x="702" y="116"/>
                  </a:lnTo>
                  <a:lnTo>
                    <a:pt x="709" y="118"/>
                  </a:lnTo>
                  <a:lnTo>
                    <a:pt x="715" y="118"/>
                  </a:lnTo>
                  <a:lnTo>
                    <a:pt x="721" y="119"/>
                  </a:lnTo>
                  <a:lnTo>
                    <a:pt x="726" y="121"/>
                  </a:lnTo>
                  <a:lnTo>
                    <a:pt x="734" y="123"/>
                  </a:lnTo>
                  <a:lnTo>
                    <a:pt x="740" y="123"/>
                  </a:lnTo>
                  <a:lnTo>
                    <a:pt x="747" y="125"/>
                  </a:lnTo>
                  <a:lnTo>
                    <a:pt x="755" y="125"/>
                  </a:lnTo>
                  <a:lnTo>
                    <a:pt x="762" y="127"/>
                  </a:lnTo>
                  <a:lnTo>
                    <a:pt x="768" y="127"/>
                  </a:lnTo>
                  <a:lnTo>
                    <a:pt x="776" y="129"/>
                  </a:lnTo>
                  <a:lnTo>
                    <a:pt x="781" y="131"/>
                  </a:lnTo>
                  <a:lnTo>
                    <a:pt x="789" y="133"/>
                  </a:lnTo>
                  <a:lnTo>
                    <a:pt x="797" y="133"/>
                  </a:lnTo>
                  <a:lnTo>
                    <a:pt x="802" y="133"/>
                  </a:lnTo>
                  <a:lnTo>
                    <a:pt x="810" y="135"/>
                  </a:lnTo>
                  <a:lnTo>
                    <a:pt x="817" y="137"/>
                  </a:lnTo>
                  <a:lnTo>
                    <a:pt x="825" y="137"/>
                  </a:lnTo>
                  <a:lnTo>
                    <a:pt x="831" y="138"/>
                  </a:lnTo>
                  <a:lnTo>
                    <a:pt x="838" y="138"/>
                  </a:lnTo>
                  <a:lnTo>
                    <a:pt x="846" y="140"/>
                  </a:lnTo>
                  <a:lnTo>
                    <a:pt x="852" y="140"/>
                  </a:lnTo>
                  <a:lnTo>
                    <a:pt x="859" y="140"/>
                  </a:lnTo>
                  <a:lnTo>
                    <a:pt x="867" y="142"/>
                  </a:lnTo>
                  <a:lnTo>
                    <a:pt x="874" y="144"/>
                  </a:lnTo>
                  <a:lnTo>
                    <a:pt x="880" y="144"/>
                  </a:lnTo>
                  <a:lnTo>
                    <a:pt x="886" y="144"/>
                  </a:lnTo>
                  <a:lnTo>
                    <a:pt x="893" y="146"/>
                  </a:lnTo>
                  <a:lnTo>
                    <a:pt x="899" y="146"/>
                  </a:lnTo>
                  <a:lnTo>
                    <a:pt x="905" y="146"/>
                  </a:lnTo>
                  <a:lnTo>
                    <a:pt x="911" y="148"/>
                  </a:lnTo>
                  <a:lnTo>
                    <a:pt x="918" y="148"/>
                  </a:lnTo>
                  <a:lnTo>
                    <a:pt x="924" y="150"/>
                  </a:lnTo>
                  <a:lnTo>
                    <a:pt x="930" y="150"/>
                  </a:lnTo>
                  <a:lnTo>
                    <a:pt x="935" y="150"/>
                  </a:lnTo>
                  <a:lnTo>
                    <a:pt x="941" y="150"/>
                  </a:lnTo>
                  <a:lnTo>
                    <a:pt x="947" y="150"/>
                  </a:lnTo>
                  <a:lnTo>
                    <a:pt x="951" y="150"/>
                  </a:lnTo>
                  <a:lnTo>
                    <a:pt x="956" y="150"/>
                  </a:lnTo>
                  <a:lnTo>
                    <a:pt x="962" y="150"/>
                  </a:lnTo>
                  <a:lnTo>
                    <a:pt x="966" y="152"/>
                  </a:lnTo>
                  <a:lnTo>
                    <a:pt x="973" y="150"/>
                  </a:lnTo>
                  <a:lnTo>
                    <a:pt x="983" y="150"/>
                  </a:lnTo>
                  <a:lnTo>
                    <a:pt x="990" y="150"/>
                  </a:lnTo>
                  <a:lnTo>
                    <a:pt x="1000" y="150"/>
                  </a:lnTo>
                  <a:lnTo>
                    <a:pt x="1008" y="148"/>
                  </a:lnTo>
                  <a:lnTo>
                    <a:pt x="1015" y="148"/>
                  </a:lnTo>
                  <a:lnTo>
                    <a:pt x="1023" y="146"/>
                  </a:lnTo>
                  <a:lnTo>
                    <a:pt x="1030" y="146"/>
                  </a:lnTo>
                  <a:lnTo>
                    <a:pt x="1038" y="144"/>
                  </a:lnTo>
                  <a:lnTo>
                    <a:pt x="1044" y="142"/>
                  </a:lnTo>
                  <a:lnTo>
                    <a:pt x="1051" y="140"/>
                  </a:lnTo>
                  <a:lnTo>
                    <a:pt x="1057" y="140"/>
                  </a:lnTo>
                  <a:lnTo>
                    <a:pt x="1065" y="138"/>
                  </a:lnTo>
                  <a:lnTo>
                    <a:pt x="1070" y="137"/>
                  </a:lnTo>
                  <a:lnTo>
                    <a:pt x="1076" y="135"/>
                  </a:lnTo>
                  <a:lnTo>
                    <a:pt x="1084" y="133"/>
                  </a:lnTo>
                  <a:lnTo>
                    <a:pt x="1089" y="131"/>
                  </a:lnTo>
                  <a:lnTo>
                    <a:pt x="1095" y="129"/>
                  </a:lnTo>
                  <a:lnTo>
                    <a:pt x="1099" y="127"/>
                  </a:lnTo>
                  <a:lnTo>
                    <a:pt x="1106" y="125"/>
                  </a:lnTo>
                  <a:lnTo>
                    <a:pt x="1110" y="123"/>
                  </a:lnTo>
                  <a:lnTo>
                    <a:pt x="1116" y="123"/>
                  </a:lnTo>
                  <a:lnTo>
                    <a:pt x="1122" y="121"/>
                  </a:lnTo>
                  <a:lnTo>
                    <a:pt x="1125" y="119"/>
                  </a:lnTo>
                  <a:lnTo>
                    <a:pt x="1135" y="118"/>
                  </a:lnTo>
                  <a:lnTo>
                    <a:pt x="1144" y="116"/>
                  </a:lnTo>
                  <a:lnTo>
                    <a:pt x="1152" y="114"/>
                  </a:lnTo>
                  <a:lnTo>
                    <a:pt x="1161" y="114"/>
                  </a:lnTo>
                  <a:lnTo>
                    <a:pt x="1163" y="112"/>
                  </a:lnTo>
                  <a:lnTo>
                    <a:pt x="1169" y="112"/>
                  </a:lnTo>
                  <a:lnTo>
                    <a:pt x="1175" y="112"/>
                  </a:lnTo>
                  <a:lnTo>
                    <a:pt x="1180" y="114"/>
                  </a:lnTo>
                  <a:lnTo>
                    <a:pt x="1186" y="114"/>
                  </a:lnTo>
                  <a:lnTo>
                    <a:pt x="1192" y="114"/>
                  </a:lnTo>
                  <a:lnTo>
                    <a:pt x="1199" y="114"/>
                  </a:lnTo>
                  <a:lnTo>
                    <a:pt x="1207" y="116"/>
                  </a:lnTo>
                  <a:lnTo>
                    <a:pt x="1213" y="116"/>
                  </a:lnTo>
                  <a:lnTo>
                    <a:pt x="1220" y="118"/>
                  </a:lnTo>
                  <a:lnTo>
                    <a:pt x="1230" y="118"/>
                  </a:lnTo>
                  <a:lnTo>
                    <a:pt x="1239" y="119"/>
                  </a:lnTo>
                  <a:lnTo>
                    <a:pt x="1247" y="121"/>
                  </a:lnTo>
                  <a:lnTo>
                    <a:pt x="1256" y="123"/>
                  </a:lnTo>
                  <a:lnTo>
                    <a:pt x="1262" y="123"/>
                  </a:lnTo>
                  <a:lnTo>
                    <a:pt x="1266" y="123"/>
                  </a:lnTo>
                  <a:lnTo>
                    <a:pt x="1272" y="123"/>
                  </a:lnTo>
                  <a:lnTo>
                    <a:pt x="1277" y="125"/>
                  </a:lnTo>
                  <a:lnTo>
                    <a:pt x="1281" y="125"/>
                  </a:lnTo>
                  <a:lnTo>
                    <a:pt x="1287" y="127"/>
                  </a:lnTo>
                  <a:lnTo>
                    <a:pt x="1291" y="127"/>
                  </a:lnTo>
                  <a:lnTo>
                    <a:pt x="1296" y="127"/>
                  </a:lnTo>
                  <a:lnTo>
                    <a:pt x="1300" y="127"/>
                  </a:lnTo>
                  <a:lnTo>
                    <a:pt x="1306" y="129"/>
                  </a:lnTo>
                  <a:lnTo>
                    <a:pt x="1312" y="129"/>
                  </a:lnTo>
                  <a:lnTo>
                    <a:pt x="1315" y="131"/>
                  </a:lnTo>
                  <a:lnTo>
                    <a:pt x="1321" y="131"/>
                  </a:lnTo>
                  <a:lnTo>
                    <a:pt x="1327" y="131"/>
                  </a:lnTo>
                  <a:lnTo>
                    <a:pt x="1331" y="133"/>
                  </a:lnTo>
                  <a:lnTo>
                    <a:pt x="1336" y="133"/>
                  </a:lnTo>
                  <a:lnTo>
                    <a:pt x="1342" y="133"/>
                  </a:lnTo>
                  <a:lnTo>
                    <a:pt x="1348" y="133"/>
                  </a:lnTo>
                  <a:lnTo>
                    <a:pt x="1351" y="135"/>
                  </a:lnTo>
                  <a:lnTo>
                    <a:pt x="1357" y="135"/>
                  </a:lnTo>
                  <a:lnTo>
                    <a:pt x="1363" y="135"/>
                  </a:lnTo>
                  <a:lnTo>
                    <a:pt x="1367" y="135"/>
                  </a:lnTo>
                  <a:lnTo>
                    <a:pt x="1372" y="135"/>
                  </a:lnTo>
                  <a:lnTo>
                    <a:pt x="1378" y="137"/>
                  </a:lnTo>
                  <a:lnTo>
                    <a:pt x="1384" y="137"/>
                  </a:lnTo>
                  <a:lnTo>
                    <a:pt x="1388" y="137"/>
                  </a:lnTo>
                  <a:lnTo>
                    <a:pt x="1393" y="137"/>
                  </a:lnTo>
                  <a:lnTo>
                    <a:pt x="1399" y="137"/>
                  </a:lnTo>
                  <a:lnTo>
                    <a:pt x="1403" y="137"/>
                  </a:lnTo>
                  <a:lnTo>
                    <a:pt x="1408" y="137"/>
                  </a:lnTo>
                  <a:lnTo>
                    <a:pt x="1412" y="137"/>
                  </a:lnTo>
                  <a:lnTo>
                    <a:pt x="1418" y="137"/>
                  </a:lnTo>
                  <a:lnTo>
                    <a:pt x="1424" y="137"/>
                  </a:lnTo>
                  <a:lnTo>
                    <a:pt x="1427" y="137"/>
                  </a:lnTo>
                  <a:lnTo>
                    <a:pt x="1433" y="137"/>
                  </a:lnTo>
                  <a:lnTo>
                    <a:pt x="1439" y="137"/>
                  </a:lnTo>
                  <a:lnTo>
                    <a:pt x="1446" y="135"/>
                  </a:lnTo>
                  <a:lnTo>
                    <a:pt x="1456" y="135"/>
                  </a:lnTo>
                  <a:lnTo>
                    <a:pt x="1464" y="133"/>
                  </a:lnTo>
                  <a:lnTo>
                    <a:pt x="1473" y="133"/>
                  </a:lnTo>
                  <a:lnTo>
                    <a:pt x="1483" y="129"/>
                  </a:lnTo>
                  <a:lnTo>
                    <a:pt x="1490" y="127"/>
                  </a:lnTo>
                  <a:lnTo>
                    <a:pt x="1498" y="125"/>
                  </a:lnTo>
                  <a:lnTo>
                    <a:pt x="1507" y="123"/>
                  </a:lnTo>
                  <a:lnTo>
                    <a:pt x="1513" y="119"/>
                  </a:lnTo>
                  <a:lnTo>
                    <a:pt x="1521" y="118"/>
                  </a:lnTo>
                  <a:lnTo>
                    <a:pt x="1528" y="116"/>
                  </a:lnTo>
                  <a:lnTo>
                    <a:pt x="1536" y="112"/>
                  </a:lnTo>
                  <a:lnTo>
                    <a:pt x="1543" y="108"/>
                  </a:lnTo>
                  <a:lnTo>
                    <a:pt x="1549" y="106"/>
                  </a:lnTo>
                  <a:lnTo>
                    <a:pt x="1557" y="104"/>
                  </a:lnTo>
                  <a:lnTo>
                    <a:pt x="1562" y="100"/>
                  </a:lnTo>
                  <a:lnTo>
                    <a:pt x="1568" y="97"/>
                  </a:lnTo>
                  <a:lnTo>
                    <a:pt x="1574" y="95"/>
                  </a:lnTo>
                  <a:lnTo>
                    <a:pt x="1579" y="91"/>
                  </a:lnTo>
                  <a:lnTo>
                    <a:pt x="1583" y="89"/>
                  </a:lnTo>
                  <a:lnTo>
                    <a:pt x="1593" y="83"/>
                  </a:lnTo>
                  <a:lnTo>
                    <a:pt x="1600" y="80"/>
                  </a:lnTo>
                  <a:lnTo>
                    <a:pt x="1606" y="76"/>
                  </a:lnTo>
                  <a:lnTo>
                    <a:pt x="1610" y="72"/>
                  </a:lnTo>
                  <a:lnTo>
                    <a:pt x="1614" y="72"/>
                  </a:lnTo>
                  <a:lnTo>
                    <a:pt x="1616" y="72"/>
                  </a:lnTo>
                  <a:lnTo>
                    <a:pt x="1619" y="72"/>
                  </a:lnTo>
                  <a:lnTo>
                    <a:pt x="1621" y="72"/>
                  </a:lnTo>
                  <a:lnTo>
                    <a:pt x="1625" y="72"/>
                  </a:lnTo>
                  <a:lnTo>
                    <a:pt x="1629" y="72"/>
                  </a:lnTo>
                  <a:lnTo>
                    <a:pt x="1635" y="72"/>
                  </a:lnTo>
                  <a:lnTo>
                    <a:pt x="1638" y="72"/>
                  </a:lnTo>
                  <a:lnTo>
                    <a:pt x="1644" y="72"/>
                  </a:lnTo>
                  <a:lnTo>
                    <a:pt x="1648" y="72"/>
                  </a:lnTo>
                  <a:lnTo>
                    <a:pt x="1656" y="72"/>
                  </a:lnTo>
                  <a:lnTo>
                    <a:pt x="1661" y="72"/>
                  </a:lnTo>
                  <a:lnTo>
                    <a:pt x="1669" y="74"/>
                  </a:lnTo>
                  <a:lnTo>
                    <a:pt x="1676" y="74"/>
                  </a:lnTo>
                  <a:lnTo>
                    <a:pt x="1684" y="74"/>
                  </a:lnTo>
                  <a:lnTo>
                    <a:pt x="1692" y="74"/>
                  </a:lnTo>
                  <a:lnTo>
                    <a:pt x="1699" y="74"/>
                  </a:lnTo>
                  <a:lnTo>
                    <a:pt x="1707" y="74"/>
                  </a:lnTo>
                  <a:lnTo>
                    <a:pt x="1714" y="74"/>
                  </a:lnTo>
                  <a:lnTo>
                    <a:pt x="1722" y="74"/>
                  </a:lnTo>
                  <a:lnTo>
                    <a:pt x="1732" y="74"/>
                  </a:lnTo>
                  <a:lnTo>
                    <a:pt x="1739" y="74"/>
                  </a:lnTo>
                  <a:lnTo>
                    <a:pt x="1749" y="74"/>
                  </a:lnTo>
                  <a:lnTo>
                    <a:pt x="1756" y="72"/>
                  </a:lnTo>
                  <a:lnTo>
                    <a:pt x="1764" y="72"/>
                  </a:lnTo>
                  <a:lnTo>
                    <a:pt x="1773" y="72"/>
                  </a:lnTo>
                  <a:lnTo>
                    <a:pt x="1781" y="72"/>
                  </a:lnTo>
                  <a:lnTo>
                    <a:pt x="1789" y="72"/>
                  </a:lnTo>
                  <a:lnTo>
                    <a:pt x="1796" y="70"/>
                  </a:lnTo>
                  <a:lnTo>
                    <a:pt x="1804" y="70"/>
                  </a:lnTo>
                  <a:lnTo>
                    <a:pt x="1813" y="68"/>
                  </a:lnTo>
                  <a:lnTo>
                    <a:pt x="1821" y="66"/>
                  </a:lnTo>
                  <a:lnTo>
                    <a:pt x="1827" y="64"/>
                  </a:lnTo>
                  <a:lnTo>
                    <a:pt x="1834" y="62"/>
                  </a:lnTo>
                  <a:lnTo>
                    <a:pt x="1840" y="61"/>
                  </a:lnTo>
                  <a:lnTo>
                    <a:pt x="1846" y="59"/>
                  </a:lnTo>
                  <a:lnTo>
                    <a:pt x="1853" y="55"/>
                  </a:lnTo>
                  <a:lnTo>
                    <a:pt x="1859" y="53"/>
                  </a:lnTo>
                  <a:lnTo>
                    <a:pt x="1865" y="51"/>
                  </a:lnTo>
                  <a:lnTo>
                    <a:pt x="1870" y="47"/>
                  </a:lnTo>
                  <a:lnTo>
                    <a:pt x="1874" y="45"/>
                  </a:lnTo>
                  <a:lnTo>
                    <a:pt x="1880" y="41"/>
                  </a:lnTo>
                  <a:lnTo>
                    <a:pt x="1885" y="40"/>
                  </a:lnTo>
                  <a:lnTo>
                    <a:pt x="1893" y="34"/>
                  </a:lnTo>
                  <a:lnTo>
                    <a:pt x="1903" y="28"/>
                  </a:lnTo>
                  <a:lnTo>
                    <a:pt x="1908" y="22"/>
                  </a:lnTo>
                  <a:lnTo>
                    <a:pt x="1914" y="17"/>
                  </a:lnTo>
                  <a:lnTo>
                    <a:pt x="1920" y="11"/>
                  </a:lnTo>
                  <a:lnTo>
                    <a:pt x="1925" y="7"/>
                  </a:lnTo>
                  <a:lnTo>
                    <a:pt x="1931" y="2"/>
                  </a:lnTo>
                  <a:lnTo>
                    <a:pt x="1933" y="0"/>
                  </a:lnTo>
                  <a:lnTo>
                    <a:pt x="1954" y="21"/>
                  </a:lnTo>
                  <a:lnTo>
                    <a:pt x="1952" y="21"/>
                  </a:lnTo>
                  <a:lnTo>
                    <a:pt x="1950" y="22"/>
                  </a:lnTo>
                  <a:lnTo>
                    <a:pt x="1948" y="24"/>
                  </a:lnTo>
                  <a:lnTo>
                    <a:pt x="1942" y="28"/>
                  </a:lnTo>
                  <a:lnTo>
                    <a:pt x="1937" y="32"/>
                  </a:lnTo>
                  <a:lnTo>
                    <a:pt x="1929" y="36"/>
                  </a:lnTo>
                  <a:lnTo>
                    <a:pt x="1922" y="43"/>
                  </a:lnTo>
                  <a:lnTo>
                    <a:pt x="1914" y="49"/>
                  </a:lnTo>
                  <a:lnTo>
                    <a:pt x="1908" y="51"/>
                  </a:lnTo>
                  <a:lnTo>
                    <a:pt x="1904" y="55"/>
                  </a:lnTo>
                  <a:lnTo>
                    <a:pt x="1899" y="57"/>
                  </a:lnTo>
                  <a:lnTo>
                    <a:pt x="1895" y="61"/>
                  </a:lnTo>
                  <a:lnTo>
                    <a:pt x="1889" y="62"/>
                  </a:lnTo>
                  <a:lnTo>
                    <a:pt x="1884" y="66"/>
                  </a:lnTo>
                  <a:lnTo>
                    <a:pt x="1878" y="68"/>
                  </a:lnTo>
                  <a:lnTo>
                    <a:pt x="1872" y="72"/>
                  </a:lnTo>
                  <a:lnTo>
                    <a:pt x="1865" y="74"/>
                  </a:lnTo>
                  <a:lnTo>
                    <a:pt x="1859" y="78"/>
                  </a:lnTo>
                  <a:lnTo>
                    <a:pt x="1853" y="80"/>
                  </a:lnTo>
                  <a:lnTo>
                    <a:pt x="1847" y="81"/>
                  </a:lnTo>
                  <a:lnTo>
                    <a:pt x="1840" y="83"/>
                  </a:lnTo>
                  <a:lnTo>
                    <a:pt x="1834" y="85"/>
                  </a:lnTo>
                  <a:lnTo>
                    <a:pt x="1828" y="87"/>
                  </a:lnTo>
                  <a:lnTo>
                    <a:pt x="1823" y="89"/>
                  </a:lnTo>
                  <a:lnTo>
                    <a:pt x="1815" y="91"/>
                  </a:lnTo>
                  <a:lnTo>
                    <a:pt x="1808" y="91"/>
                  </a:lnTo>
                  <a:lnTo>
                    <a:pt x="1800" y="93"/>
                  </a:lnTo>
                  <a:lnTo>
                    <a:pt x="1794" y="93"/>
                  </a:lnTo>
                  <a:lnTo>
                    <a:pt x="1785" y="93"/>
                  </a:lnTo>
                  <a:lnTo>
                    <a:pt x="1777" y="95"/>
                  </a:lnTo>
                  <a:lnTo>
                    <a:pt x="1770" y="95"/>
                  </a:lnTo>
                  <a:lnTo>
                    <a:pt x="1762" y="97"/>
                  </a:lnTo>
                  <a:lnTo>
                    <a:pt x="1752" y="97"/>
                  </a:lnTo>
                  <a:lnTo>
                    <a:pt x="1745" y="97"/>
                  </a:lnTo>
                  <a:lnTo>
                    <a:pt x="1737" y="97"/>
                  </a:lnTo>
                  <a:lnTo>
                    <a:pt x="1730" y="97"/>
                  </a:lnTo>
                  <a:lnTo>
                    <a:pt x="1720" y="97"/>
                  </a:lnTo>
                  <a:lnTo>
                    <a:pt x="1713" y="97"/>
                  </a:lnTo>
                  <a:lnTo>
                    <a:pt x="1705" y="97"/>
                  </a:lnTo>
                  <a:lnTo>
                    <a:pt x="1697" y="97"/>
                  </a:lnTo>
                  <a:lnTo>
                    <a:pt x="1690" y="97"/>
                  </a:lnTo>
                  <a:lnTo>
                    <a:pt x="1682" y="97"/>
                  </a:lnTo>
                  <a:lnTo>
                    <a:pt x="1675" y="95"/>
                  </a:lnTo>
                  <a:lnTo>
                    <a:pt x="1669" y="95"/>
                  </a:lnTo>
                  <a:lnTo>
                    <a:pt x="1661" y="95"/>
                  </a:lnTo>
                  <a:lnTo>
                    <a:pt x="1656" y="95"/>
                  </a:lnTo>
                  <a:lnTo>
                    <a:pt x="1650" y="95"/>
                  </a:lnTo>
                  <a:lnTo>
                    <a:pt x="1646" y="95"/>
                  </a:lnTo>
                  <a:lnTo>
                    <a:pt x="1640" y="95"/>
                  </a:lnTo>
                  <a:lnTo>
                    <a:pt x="1637" y="95"/>
                  </a:lnTo>
                  <a:lnTo>
                    <a:pt x="1633" y="95"/>
                  </a:lnTo>
                  <a:lnTo>
                    <a:pt x="1631" y="95"/>
                  </a:lnTo>
                  <a:lnTo>
                    <a:pt x="1627" y="95"/>
                  </a:lnTo>
                  <a:lnTo>
                    <a:pt x="1625" y="95"/>
                  </a:lnTo>
                  <a:lnTo>
                    <a:pt x="1623" y="95"/>
                  </a:lnTo>
                  <a:lnTo>
                    <a:pt x="1621" y="97"/>
                  </a:lnTo>
                  <a:lnTo>
                    <a:pt x="1616" y="99"/>
                  </a:lnTo>
                  <a:lnTo>
                    <a:pt x="1608" y="104"/>
                  </a:lnTo>
                  <a:lnTo>
                    <a:pt x="1604" y="106"/>
                  </a:lnTo>
                  <a:lnTo>
                    <a:pt x="1599" y="108"/>
                  </a:lnTo>
                  <a:lnTo>
                    <a:pt x="1593" y="112"/>
                  </a:lnTo>
                  <a:lnTo>
                    <a:pt x="1589" y="114"/>
                  </a:lnTo>
                  <a:lnTo>
                    <a:pt x="1581" y="116"/>
                  </a:lnTo>
                  <a:lnTo>
                    <a:pt x="1576" y="119"/>
                  </a:lnTo>
                  <a:lnTo>
                    <a:pt x="1570" y="123"/>
                  </a:lnTo>
                  <a:lnTo>
                    <a:pt x="1564" y="127"/>
                  </a:lnTo>
                  <a:lnTo>
                    <a:pt x="1557" y="129"/>
                  </a:lnTo>
                  <a:lnTo>
                    <a:pt x="1549" y="133"/>
                  </a:lnTo>
                  <a:lnTo>
                    <a:pt x="1541" y="135"/>
                  </a:lnTo>
                  <a:lnTo>
                    <a:pt x="1534" y="138"/>
                  </a:lnTo>
                  <a:lnTo>
                    <a:pt x="1524" y="140"/>
                  </a:lnTo>
                  <a:lnTo>
                    <a:pt x="1517" y="142"/>
                  </a:lnTo>
                  <a:lnTo>
                    <a:pt x="1509" y="146"/>
                  </a:lnTo>
                  <a:lnTo>
                    <a:pt x="1502" y="150"/>
                  </a:lnTo>
                  <a:lnTo>
                    <a:pt x="1496" y="150"/>
                  </a:lnTo>
                  <a:lnTo>
                    <a:pt x="1492" y="150"/>
                  </a:lnTo>
                  <a:lnTo>
                    <a:pt x="1486" y="152"/>
                  </a:lnTo>
                  <a:lnTo>
                    <a:pt x="1483" y="154"/>
                  </a:lnTo>
                  <a:lnTo>
                    <a:pt x="1473" y="156"/>
                  </a:lnTo>
                  <a:lnTo>
                    <a:pt x="1464" y="157"/>
                  </a:lnTo>
                  <a:lnTo>
                    <a:pt x="1460" y="157"/>
                  </a:lnTo>
                  <a:lnTo>
                    <a:pt x="1454" y="157"/>
                  </a:lnTo>
                  <a:lnTo>
                    <a:pt x="1450" y="157"/>
                  </a:lnTo>
                  <a:lnTo>
                    <a:pt x="1445" y="159"/>
                  </a:lnTo>
                  <a:lnTo>
                    <a:pt x="1435" y="159"/>
                  </a:lnTo>
                  <a:lnTo>
                    <a:pt x="1427" y="161"/>
                  </a:lnTo>
                  <a:lnTo>
                    <a:pt x="1422" y="161"/>
                  </a:lnTo>
                  <a:lnTo>
                    <a:pt x="1416" y="161"/>
                  </a:lnTo>
                  <a:lnTo>
                    <a:pt x="1412" y="161"/>
                  </a:lnTo>
                  <a:lnTo>
                    <a:pt x="1407" y="161"/>
                  </a:lnTo>
                  <a:lnTo>
                    <a:pt x="1401" y="161"/>
                  </a:lnTo>
                  <a:lnTo>
                    <a:pt x="1397" y="161"/>
                  </a:lnTo>
                  <a:lnTo>
                    <a:pt x="1391" y="161"/>
                  </a:lnTo>
                  <a:lnTo>
                    <a:pt x="1386" y="161"/>
                  </a:lnTo>
                  <a:lnTo>
                    <a:pt x="1380" y="159"/>
                  </a:lnTo>
                  <a:lnTo>
                    <a:pt x="1374" y="159"/>
                  </a:lnTo>
                  <a:lnTo>
                    <a:pt x="1369" y="159"/>
                  </a:lnTo>
                  <a:lnTo>
                    <a:pt x="1365" y="159"/>
                  </a:lnTo>
                  <a:lnTo>
                    <a:pt x="1357" y="157"/>
                  </a:lnTo>
                  <a:lnTo>
                    <a:pt x="1353" y="157"/>
                  </a:lnTo>
                  <a:lnTo>
                    <a:pt x="1348" y="157"/>
                  </a:lnTo>
                  <a:lnTo>
                    <a:pt x="1342" y="157"/>
                  </a:lnTo>
                  <a:lnTo>
                    <a:pt x="1336" y="157"/>
                  </a:lnTo>
                  <a:lnTo>
                    <a:pt x="1331" y="157"/>
                  </a:lnTo>
                  <a:lnTo>
                    <a:pt x="1325" y="156"/>
                  </a:lnTo>
                  <a:lnTo>
                    <a:pt x="1319" y="156"/>
                  </a:lnTo>
                  <a:lnTo>
                    <a:pt x="1313" y="156"/>
                  </a:lnTo>
                  <a:lnTo>
                    <a:pt x="1308" y="156"/>
                  </a:lnTo>
                  <a:lnTo>
                    <a:pt x="1302" y="154"/>
                  </a:lnTo>
                  <a:lnTo>
                    <a:pt x="1298" y="154"/>
                  </a:lnTo>
                  <a:lnTo>
                    <a:pt x="1291" y="154"/>
                  </a:lnTo>
                  <a:lnTo>
                    <a:pt x="1287" y="152"/>
                  </a:lnTo>
                  <a:lnTo>
                    <a:pt x="1281" y="152"/>
                  </a:lnTo>
                  <a:lnTo>
                    <a:pt x="1275" y="152"/>
                  </a:lnTo>
                  <a:lnTo>
                    <a:pt x="1272" y="152"/>
                  </a:lnTo>
                  <a:lnTo>
                    <a:pt x="1266" y="150"/>
                  </a:lnTo>
                  <a:lnTo>
                    <a:pt x="1260" y="150"/>
                  </a:lnTo>
                  <a:lnTo>
                    <a:pt x="1255" y="150"/>
                  </a:lnTo>
                  <a:lnTo>
                    <a:pt x="1251" y="150"/>
                  </a:lnTo>
                  <a:lnTo>
                    <a:pt x="1245" y="150"/>
                  </a:lnTo>
                  <a:lnTo>
                    <a:pt x="1239" y="148"/>
                  </a:lnTo>
                  <a:lnTo>
                    <a:pt x="1236" y="148"/>
                  </a:lnTo>
                  <a:lnTo>
                    <a:pt x="1230" y="148"/>
                  </a:lnTo>
                  <a:lnTo>
                    <a:pt x="1224" y="146"/>
                  </a:lnTo>
                  <a:lnTo>
                    <a:pt x="1220" y="146"/>
                  </a:lnTo>
                  <a:lnTo>
                    <a:pt x="1217" y="146"/>
                  </a:lnTo>
                  <a:lnTo>
                    <a:pt x="1207" y="144"/>
                  </a:lnTo>
                  <a:lnTo>
                    <a:pt x="1199" y="142"/>
                  </a:lnTo>
                  <a:lnTo>
                    <a:pt x="1192" y="140"/>
                  </a:lnTo>
                  <a:lnTo>
                    <a:pt x="1186" y="140"/>
                  </a:lnTo>
                  <a:lnTo>
                    <a:pt x="1179" y="140"/>
                  </a:lnTo>
                  <a:lnTo>
                    <a:pt x="1175" y="138"/>
                  </a:lnTo>
                  <a:lnTo>
                    <a:pt x="1169" y="138"/>
                  </a:lnTo>
                  <a:lnTo>
                    <a:pt x="1165" y="138"/>
                  </a:lnTo>
                  <a:lnTo>
                    <a:pt x="1160" y="137"/>
                  </a:lnTo>
                  <a:lnTo>
                    <a:pt x="1158" y="137"/>
                  </a:lnTo>
                  <a:lnTo>
                    <a:pt x="1154" y="138"/>
                  </a:lnTo>
                  <a:lnTo>
                    <a:pt x="1148" y="140"/>
                  </a:lnTo>
                  <a:lnTo>
                    <a:pt x="1142" y="142"/>
                  </a:lnTo>
                  <a:lnTo>
                    <a:pt x="1137" y="142"/>
                  </a:lnTo>
                  <a:lnTo>
                    <a:pt x="1133" y="144"/>
                  </a:lnTo>
                  <a:lnTo>
                    <a:pt x="1127" y="146"/>
                  </a:lnTo>
                  <a:lnTo>
                    <a:pt x="1123" y="148"/>
                  </a:lnTo>
                  <a:lnTo>
                    <a:pt x="1116" y="150"/>
                  </a:lnTo>
                  <a:lnTo>
                    <a:pt x="1110" y="150"/>
                  </a:lnTo>
                  <a:lnTo>
                    <a:pt x="1104" y="152"/>
                  </a:lnTo>
                  <a:lnTo>
                    <a:pt x="1099" y="156"/>
                  </a:lnTo>
                  <a:lnTo>
                    <a:pt x="1091" y="156"/>
                  </a:lnTo>
                  <a:lnTo>
                    <a:pt x="1084" y="157"/>
                  </a:lnTo>
                  <a:lnTo>
                    <a:pt x="1074" y="159"/>
                  </a:lnTo>
                  <a:lnTo>
                    <a:pt x="1066" y="161"/>
                  </a:lnTo>
                  <a:lnTo>
                    <a:pt x="1057" y="163"/>
                  </a:lnTo>
                  <a:lnTo>
                    <a:pt x="1049" y="165"/>
                  </a:lnTo>
                  <a:lnTo>
                    <a:pt x="1040" y="167"/>
                  </a:lnTo>
                  <a:lnTo>
                    <a:pt x="1030" y="167"/>
                  </a:lnTo>
                  <a:lnTo>
                    <a:pt x="1027" y="167"/>
                  </a:lnTo>
                  <a:lnTo>
                    <a:pt x="1021" y="169"/>
                  </a:lnTo>
                  <a:lnTo>
                    <a:pt x="1015" y="169"/>
                  </a:lnTo>
                  <a:lnTo>
                    <a:pt x="1011" y="169"/>
                  </a:lnTo>
                  <a:lnTo>
                    <a:pt x="1006" y="169"/>
                  </a:lnTo>
                  <a:lnTo>
                    <a:pt x="1002" y="171"/>
                  </a:lnTo>
                  <a:lnTo>
                    <a:pt x="996" y="171"/>
                  </a:lnTo>
                  <a:lnTo>
                    <a:pt x="990" y="173"/>
                  </a:lnTo>
                  <a:lnTo>
                    <a:pt x="985" y="173"/>
                  </a:lnTo>
                  <a:lnTo>
                    <a:pt x="981" y="173"/>
                  </a:lnTo>
                  <a:lnTo>
                    <a:pt x="975" y="173"/>
                  </a:lnTo>
                  <a:lnTo>
                    <a:pt x="970" y="175"/>
                  </a:lnTo>
                  <a:lnTo>
                    <a:pt x="964" y="175"/>
                  </a:lnTo>
                  <a:lnTo>
                    <a:pt x="960" y="175"/>
                  </a:lnTo>
                  <a:lnTo>
                    <a:pt x="954" y="175"/>
                  </a:lnTo>
                  <a:lnTo>
                    <a:pt x="949" y="176"/>
                  </a:lnTo>
                  <a:lnTo>
                    <a:pt x="943" y="175"/>
                  </a:lnTo>
                  <a:lnTo>
                    <a:pt x="937" y="175"/>
                  </a:lnTo>
                  <a:lnTo>
                    <a:pt x="930" y="175"/>
                  </a:lnTo>
                  <a:lnTo>
                    <a:pt x="926" y="175"/>
                  </a:lnTo>
                  <a:lnTo>
                    <a:pt x="918" y="175"/>
                  </a:lnTo>
                  <a:lnTo>
                    <a:pt x="912" y="175"/>
                  </a:lnTo>
                  <a:lnTo>
                    <a:pt x="905" y="175"/>
                  </a:lnTo>
                  <a:lnTo>
                    <a:pt x="899" y="175"/>
                  </a:lnTo>
                  <a:lnTo>
                    <a:pt x="893" y="173"/>
                  </a:lnTo>
                  <a:lnTo>
                    <a:pt x="886" y="173"/>
                  </a:lnTo>
                  <a:lnTo>
                    <a:pt x="878" y="171"/>
                  </a:lnTo>
                  <a:lnTo>
                    <a:pt x="873" y="171"/>
                  </a:lnTo>
                  <a:lnTo>
                    <a:pt x="865" y="169"/>
                  </a:lnTo>
                  <a:lnTo>
                    <a:pt x="859" y="169"/>
                  </a:lnTo>
                  <a:lnTo>
                    <a:pt x="852" y="167"/>
                  </a:lnTo>
                  <a:lnTo>
                    <a:pt x="846" y="167"/>
                  </a:lnTo>
                  <a:lnTo>
                    <a:pt x="838" y="167"/>
                  </a:lnTo>
                  <a:lnTo>
                    <a:pt x="831" y="165"/>
                  </a:lnTo>
                  <a:lnTo>
                    <a:pt x="823" y="165"/>
                  </a:lnTo>
                  <a:lnTo>
                    <a:pt x="817" y="163"/>
                  </a:lnTo>
                  <a:lnTo>
                    <a:pt x="808" y="161"/>
                  </a:lnTo>
                  <a:lnTo>
                    <a:pt x="802" y="161"/>
                  </a:lnTo>
                  <a:lnTo>
                    <a:pt x="795" y="159"/>
                  </a:lnTo>
                  <a:lnTo>
                    <a:pt x="789" y="159"/>
                  </a:lnTo>
                  <a:lnTo>
                    <a:pt x="781" y="157"/>
                  </a:lnTo>
                  <a:lnTo>
                    <a:pt x="774" y="157"/>
                  </a:lnTo>
                  <a:lnTo>
                    <a:pt x="766" y="156"/>
                  </a:lnTo>
                  <a:lnTo>
                    <a:pt x="760" y="156"/>
                  </a:lnTo>
                  <a:lnTo>
                    <a:pt x="753" y="154"/>
                  </a:lnTo>
                  <a:lnTo>
                    <a:pt x="747" y="152"/>
                  </a:lnTo>
                  <a:lnTo>
                    <a:pt x="740" y="150"/>
                  </a:lnTo>
                  <a:lnTo>
                    <a:pt x="734" y="150"/>
                  </a:lnTo>
                  <a:lnTo>
                    <a:pt x="726" y="150"/>
                  </a:lnTo>
                  <a:lnTo>
                    <a:pt x="721" y="148"/>
                  </a:lnTo>
                  <a:lnTo>
                    <a:pt x="713" y="146"/>
                  </a:lnTo>
                  <a:lnTo>
                    <a:pt x="707" y="146"/>
                  </a:lnTo>
                  <a:lnTo>
                    <a:pt x="702" y="144"/>
                  </a:lnTo>
                  <a:lnTo>
                    <a:pt x="696" y="142"/>
                  </a:lnTo>
                  <a:lnTo>
                    <a:pt x="688" y="140"/>
                  </a:lnTo>
                  <a:lnTo>
                    <a:pt x="684" y="140"/>
                  </a:lnTo>
                  <a:lnTo>
                    <a:pt x="679" y="138"/>
                  </a:lnTo>
                  <a:lnTo>
                    <a:pt x="671" y="138"/>
                  </a:lnTo>
                  <a:lnTo>
                    <a:pt x="667" y="137"/>
                  </a:lnTo>
                  <a:lnTo>
                    <a:pt x="662" y="135"/>
                  </a:lnTo>
                  <a:lnTo>
                    <a:pt x="656" y="133"/>
                  </a:lnTo>
                  <a:lnTo>
                    <a:pt x="652" y="133"/>
                  </a:lnTo>
                  <a:lnTo>
                    <a:pt x="646" y="133"/>
                  </a:lnTo>
                  <a:lnTo>
                    <a:pt x="645" y="133"/>
                  </a:lnTo>
                  <a:lnTo>
                    <a:pt x="635" y="129"/>
                  </a:lnTo>
                  <a:lnTo>
                    <a:pt x="629" y="127"/>
                  </a:lnTo>
                  <a:lnTo>
                    <a:pt x="622" y="125"/>
                  </a:lnTo>
                  <a:lnTo>
                    <a:pt x="618" y="125"/>
                  </a:lnTo>
                  <a:lnTo>
                    <a:pt x="610" y="123"/>
                  </a:lnTo>
                  <a:lnTo>
                    <a:pt x="608" y="123"/>
                  </a:lnTo>
                  <a:lnTo>
                    <a:pt x="605" y="123"/>
                  </a:lnTo>
                  <a:lnTo>
                    <a:pt x="601" y="123"/>
                  </a:lnTo>
                  <a:lnTo>
                    <a:pt x="597" y="123"/>
                  </a:lnTo>
                  <a:lnTo>
                    <a:pt x="593" y="123"/>
                  </a:lnTo>
                  <a:lnTo>
                    <a:pt x="586" y="125"/>
                  </a:lnTo>
                  <a:lnTo>
                    <a:pt x="582" y="127"/>
                  </a:lnTo>
                  <a:lnTo>
                    <a:pt x="574" y="127"/>
                  </a:lnTo>
                  <a:lnTo>
                    <a:pt x="567" y="129"/>
                  </a:lnTo>
                  <a:lnTo>
                    <a:pt x="559" y="129"/>
                  </a:lnTo>
                  <a:lnTo>
                    <a:pt x="551" y="131"/>
                  </a:lnTo>
                  <a:lnTo>
                    <a:pt x="546" y="131"/>
                  </a:lnTo>
                  <a:lnTo>
                    <a:pt x="542" y="131"/>
                  </a:lnTo>
                  <a:lnTo>
                    <a:pt x="536" y="133"/>
                  </a:lnTo>
                  <a:lnTo>
                    <a:pt x="532" y="133"/>
                  </a:lnTo>
                  <a:lnTo>
                    <a:pt x="527" y="133"/>
                  </a:lnTo>
                  <a:lnTo>
                    <a:pt x="523" y="133"/>
                  </a:lnTo>
                  <a:lnTo>
                    <a:pt x="517" y="135"/>
                  </a:lnTo>
                  <a:lnTo>
                    <a:pt x="512" y="135"/>
                  </a:lnTo>
                  <a:lnTo>
                    <a:pt x="506" y="135"/>
                  </a:lnTo>
                  <a:lnTo>
                    <a:pt x="500" y="135"/>
                  </a:lnTo>
                  <a:lnTo>
                    <a:pt x="493" y="135"/>
                  </a:lnTo>
                  <a:lnTo>
                    <a:pt x="489" y="137"/>
                  </a:lnTo>
                  <a:lnTo>
                    <a:pt x="481" y="137"/>
                  </a:lnTo>
                  <a:lnTo>
                    <a:pt x="475" y="137"/>
                  </a:lnTo>
                  <a:lnTo>
                    <a:pt x="470" y="137"/>
                  </a:lnTo>
                  <a:lnTo>
                    <a:pt x="464" y="138"/>
                  </a:lnTo>
                  <a:lnTo>
                    <a:pt x="456" y="138"/>
                  </a:lnTo>
                  <a:lnTo>
                    <a:pt x="449" y="138"/>
                  </a:lnTo>
                  <a:lnTo>
                    <a:pt x="443" y="138"/>
                  </a:lnTo>
                  <a:lnTo>
                    <a:pt x="436" y="140"/>
                  </a:lnTo>
                  <a:lnTo>
                    <a:pt x="430" y="140"/>
                  </a:lnTo>
                  <a:lnTo>
                    <a:pt x="422" y="140"/>
                  </a:lnTo>
                  <a:lnTo>
                    <a:pt x="415" y="140"/>
                  </a:lnTo>
                  <a:lnTo>
                    <a:pt x="409" y="140"/>
                  </a:lnTo>
                  <a:lnTo>
                    <a:pt x="401" y="140"/>
                  </a:lnTo>
                  <a:lnTo>
                    <a:pt x="394" y="140"/>
                  </a:lnTo>
                  <a:lnTo>
                    <a:pt x="386" y="140"/>
                  </a:lnTo>
                  <a:lnTo>
                    <a:pt x="379" y="140"/>
                  </a:lnTo>
                  <a:lnTo>
                    <a:pt x="371" y="140"/>
                  </a:lnTo>
                  <a:lnTo>
                    <a:pt x="361" y="140"/>
                  </a:lnTo>
                  <a:lnTo>
                    <a:pt x="356" y="140"/>
                  </a:lnTo>
                  <a:lnTo>
                    <a:pt x="348" y="140"/>
                  </a:lnTo>
                  <a:lnTo>
                    <a:pt x="339" y="140"/>
                  </a:lnTo>
                  <a:lnTo>
                    <a:pt x="331" y="140"/>
                  </a:lnTo>
                  <a:lnTo>
                    <a:pt x="323" y="140"/>
                  </a:lnTo>
                  <a:lnTo>
                    <a:pt x="316" y="140"/>
                  </a:lnTo>
                  <a:lnTo>
                    <a:pt x="306" y="140"/>
                  </a:lnTo>
                  <a:lnTo>
                    <a:pt x="299" y="140"/>
                  </a:lnTo>
                  <a:lnTo>
                    <a:pt x="291" y="140"/>
                  </a:lnTo>
                  <a:lnTo>
                    <a:pt x="283" y="140"/>
                  </a:lnTo>
                  <a:lnTo>
                    <a:pt x="276" y="138"/>
                  </a:lnTo>
                  <a:lnTo>
                    <a:pt x="266" y="138"/>
                  </a:lnTo>
                  <a:lnTo>
                    <a:pt x="259" y="137"/>
                  </a:lnTo>
                  <a:lnTo>
                    <a:pt x="251" y="137"/>
                  </a:lnTo>
                  <a:lnTo>
                    <a:pt x="244" y="135"/>
                  </a:lnTo>
                  <a:lnTo>
                    <a:pt x="234" y="135"/>
                  </a:lnTo>
                  <a:lnTo>
                    <a:pt x="226" y="133"/>
                  </a:lnTo>
                  <a:lnTo>
                    <a:pt x="219" y="133"/>
                  </a:lnTo>
                  <a:lnTo>
                    <a:pt x="211" y="131"/>
                  </a:lnTo>
                  <a:lnTo>
                    <a:pt x="204" y="131"/>
                  </a:lnTo>
                  <a:lnTo>
                    <a:pt x="198" y="129"/>
                  </a:lnTo>
                  <a:lnTo>
                    <a:pt x="190" y="127"/>
                  </a:lnTo>
                  <a:lnTo>
                    <a:pt x="183" y="125"/>
                  </a:lnTo>
                  <a:lnTo>
                    <a:pt x="177" y="123"/>
                  </a:lnTo>
                  <a:lnTo>
                    <a:pt x="169" y="121"/>
                  </a:lnTo>
                  <a:lnTo>
                    <a:pt x="164" y="121"/>
                  </a:lnTo>
                  <a:lnTo>
                    <a:pt x="156" y="118"/>
                  </a:lnTo>
                  <a:lnTo>
                    <a:pt x="150" y="116"/>
                  </a:lnTo>
                  <a:lnTo>
                    <a:pt x="143" y="114"/>
                  </a:lnTo>
                  <a:lnTo>
                    <a:pt x="139" y="112"/>
                  </a:lnTo>
                  <a:lnTo>
                    <a:pt x="131" y="110"/>
                  </a:lnTo>
                  <a:lnTo>
                    <a:pt x="126" y="108"/>
                  </a:lnTo>
                  <a:lnTo>
                    <a:pt x="120" y="106"/>
                  </a:lnTo>
                  <a:lnTo>
                    <a:pt x="114" y="104"/>
                  </a:lnTo>
                  <a:lnTo>
                    <a:pt x="109" y="102"/>
                  </a:lnTo>
                  <a:lnTo>
                    <a:pt x="103" y="100"/>
                  </a:lnTo>
                  <a:lnTo>
                    <a:pt x="97" y="97"/>
                  </a:lnTo>
                  <a:lnTo>
                    <a:pt x="93" y="97"/>
                  </a:lnTo>
                  <a:lnTo>
                    <a:pt x="88" y="93"/>
                  </a:lnTo>
                  <a:lnTo>
                    <a:pt x="84" y="91"/>
                  </a:lnTo>
                  <a:lnTo>
                    <a:pt x="80" y="89"/>
                  </a:lnTo>
                  <a:lnTo>
                    <a:pt x="74" y="87"/>
                  </a:lnTo>
                  <a:lnTo>
                    <a:pt x="71" y="85"/>
                  </a:lnTo>
                  <a:lnTo>
                    <a:pt x="65" y="81"/>
                  </a:lnTo>
                  <a:lnTo>
                    <a:pt x="61" y="80"/>
                  </a:lnTo>
                  <a:lnTo>
                    <a:pt x="57" y="78"/>
                  </a:lnTo>
                  <a:lnTo>
                    <a:pt x="48" y="74"/>
                  </a:lnTo>
                  <a:lnTo>
                    <a:pt x="42" y="70"/>
                  </a:lnTo>
                  <a:lnTo>
                    <a:pt x="35" y="64"/>
                  </a:lnTo>
                  <a:lnTo>
                    <a:pt x="29" y="62"/>
                  </a:lnTo>
                  <a:lnTo>
                    <a:pt x="23" y="57"/>
                  </a:lnTo>
                  <a:lnTo>
                    <a:pt x="19" y="55"/>
                  </a:lnTo>
                  <a:lnTo>
                    <a:pt x="14" y="51"/>
                  </a:lnTo>
                  <a:lnTo>
                    <a:pt x="10" y="47"/>
                  </a:lnTo>
                  <a:lnTo>
                    <a:pt x="6" y="45"/>
                  </a:lnTo>
                  <a:lnTo>
                    <a:pt x="4" y="43"/>
                  </a:lnTo>
                  <a:lnTo>
                    <a:pt x="0" y="40"/>
                  </a:lnTo>
                  <a:lnTo>
                    <a:pt x="21"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6" name="Freeform 23"/>
            <p:cNvSpPr>
              <a:spLocks/>
            </p:cNvSpPr>
            <p:nvPr/>
          </p:nvSpPr>
          <p:spPr bwMode="auto">
            <a:xfrm>
              <a:off x="1973" y="2557"/>
              <a:ext cx="1292" cy="264"/>
            </a:xfrm>
            <a:custGeom>
              <a:avLst/>
              <a:gdLst>
                <a:gd name="T0" fmla="*/ 25 w 1477"/>
                <a:gd name="T1" fmla="*/ 102 h 276"/>
                <a:gd name="T2" fmla="*/ 62 w 1477"/>
                <a:gd name="T3" fmla="*/ 173 h 276"/>
                <a:gd name="T4" fmla="*/ 99 w 1477"/>
                <a:gd name="T5" fmla="*/ 230 h 276"/>
                <a:gd name="T6" fmla="*/ 145 w 1477"/>
                <a:gd name="T7" fmla="*/ 220 h 276"/>
                <a:gd name="T8" fmla="*/ 190 w 1477"/>
                <a:gd name="T9" fmla="*/ 197 h 276"/>
                <a:gd name="T10" fmla="*/ 233 w 1477"/>
                <a:gd name="T11" fmla="*/ 167 h 276"/>
                <a:gd name="T12" fmla="*/ 278 w 1477"/>
                <a:gd name="T13" fmla="*/ 139 h 276"/>
                <a:gd name="T14" fmla="*/ 328 w 1477"/>
                <a:gd name="T15" fmla="*/ 107 h 276"/>
                <a:gd name="T16" fmla="*/ 371 w 1477"/>
                <a:gd name="T17" fmla="*/ 100 h 276"/>
                <a:gd name="T18" fmla="*/ 426 w 1477"/>
                <a:gd name="T19" fmla="*/ 133 h 276"/>
                <a:gd name="T20" fmla="*/ 467 w 1477"/>
                <a:gd name="T21" fmla="*/ 162 h 276"/>
                <a:gd name="T22" fmla="*/ 506 w 1477"/>
                <a:gd name="T23" fmla="*/ 187 h 276"/>
                <a:gd name="T24" fmla="*/ 562 w 1477"/>
                <a:gd name="T25" fmla="*/ 222 h 276"/>
                <a:gd name="T26" fmla="*/ 599 w 1477"/>
                <a:gd name="T27" fmla="*/ 215 h 276"/>
                <a:gd name="T28" fmla="*/ 649 w 1477"/>
                <a:gd name="T29" fmla="*/ 162 h 276"/>
                <a:gd name="T30" fmla="*/ 700 w 1477"/>
                <a:gd name="T31" fmla="*/ 99 h 276"/>
                <a:gd name="T32" fmla="*/ 737 w 1477"/>
                <a:gd name="T33" fmla="*/ 55 h 276"/>
                <a:gd name="T34" fmla="*/ 782 w 1477"/>
                <a:gd name="T35" fmla="*/ 68 h 276"/>
                <a:gd name="T36" fmla="*/ 830 w 1477"/>
                <a:gd name="T37" fmla="*/ 89 h 276"/>
                <a:gd name="T38" fmla="*/ 883 w 1477"/>
                <a:gd name="T39" fmla="*/ 115 h 276"/>
                <a:gd name="T40" fmla="*/ 936 w 1477"/>
                <a:gd name="T41" fmla="*/ 139 h 276"/>
                <a:gd name="T42" fmla="*/ 978 w 1477"/>
                <a:gd name="T43" fmla="*/ 157 h 276"/>
                <a:gd name="T44" fmla="*/ 1021 w 1477"/>
                <a:gd name="T45" fmla="*/ 155 h 276"/>
                <a:gd name="T46" fmla="*/ 1037 w 1477"/>
                <a:gd name="T47" fmla="*/ 106 h 276"/>
                <a:gd name="T48" fmla="*/ 1049 w 1477"/>
                <a:gd name="T49" fmla="*/ 46 h 276"/>
                <a:gd name="T50" fmla="*/ 1065 w 1477"/>
                <a:gd name="T51" fmla="*/ 2 h 276"/>
                <a:gd name="T52" fmla="*/ 1111 w 1477"/>
                <a:gd name="T53" fmla="*/ 4 h 276"/>
                <a:gd name="T54" fmla="*/ 1150 w 1477"/>
                <a:gd name="T55" fmla="*/ 13 h 276"/>
                <a:gd name="T56" fmla="*/ 1196 w 1477"/>
                <a:gd name="T57" fmla="*/ 24 h 276"/>
                <a:gd name="T58" fmla="*/ 1239 w 1477"/>
                <a:gd name="T59" fmla="*/ 34 h 276"/>
                <a:gd name="T60" fmla="*/ 1290 w 1477"/>
                <a:gd name="T61" fmla="*/ 80 h 276"/>
                <a:gd name="T62" fmla="*/ 1250 w 1477"/>
                <a:gd name="T63" fmla="*/ 66 h 276"/>
                <a:gd name="T64" fmla="*/ 1209 w 1477"/>
                <a:gd name="T65" fmla="*/ 51 h 276"/>
                <a:gd name="T66" fmla="*/ 1166 w 1477"/>
                <a:gd name="T67" fmla="*/ 40 h 276"/>
                <a:gd name="T68" fmla="*/ 1124 w 1477"/>
                <a:gd name="T69" fmla="*/ 28 h 276"/>
                <a:gd name="T70" fmla="*/ 1081 w 1477"/>
                <a:gd name="T71" fmla="*/ 24 h 276"/>
                <a:gd name="T72" fmla="*/ 1067 w 1477"/>
                <a:gd name="T73" fmla="*/ 68 h 276"/>
                <a:gd name="T74" fmla="*/ 1051 w 1477"/>
                <a:gd name="T75" fmla="*/ 131 h 276"/>
                <a:gd name="T76" fmla="*/ 1030 w 1477"/>
                <a:gd name="T77" fmla="*/ 182 h 276"/>
                <a:gd name="T78" fmla="*/ 993 w 1477"/>
                <a:gd name="T79" fmla="*/ 189 h 276"/>
                <a:gd name="T80" fmla="*/ 946 w 1477"/>
                <a:gd name="T81" fmla="*/ 173 h 276"/>
                <a:gd name="T82" fmla="*/ 904 w 1477"/>
                <a:gd name="T83" fmla="*/ 153 h 276"/>
                <a:gd name="T84" fmla="*/ 725 w 1477"/>
                <a:gd name="T85" fmla="*/ 106 h 276"/>
                <a:gd name="T86" fmla="*/ 679 w 1477"/>
                <a:gd name="T87" fmla="*/ 167 h 276"/>
                <a:gd name="T88" fmla="*/ 620 w 1477"/>
                <a:gd name="T89" fmla="*/ 236 h 276"/>
                <a:gd name="T90" fmla="*/ 579 w 1477"/>
                <a:gd name="T91" fmla="*/ 258 h 276"/>
                <a:gd name="T92" fmla="*/ 524 w 1477"/>
                <a:gd name="T93" fmla="*/ 230 h 276"/>
                <a:gd name="T94" fmla="*/ 481 w 1477"/>
                <a:gd name="T95" fmla="*/ 202 h 276"/>
                <a:gd name="T96" fmla="*/ 437 w 1477"/>
                <a:gd name="T97" fmla="*/ 173 h 276"/>
                <a:gd name="T98" fmla="*/ 393 w 1477"/>
                <a:gd name="T99" fmla="*/ 145 h 276"/>
                <a:gd name="T100" fmla="*/ 351 w 1477"/>
                <a:gd name="T101" fmla="*/ 122 h 276"/>
                <a:gd name="T102" fmla="*/ 308 w 1477"/>
                <a:gd name="T103" fmla="*/ 151 h 276"/>
                <a:gd name="T104" fmla="*/ 265 w 1477"/>
                <a:gd name="T105" fmla="*/ 181 h 276"/>
                <a:gd name="T106" fmla="*/ 218 w 1477"/>
                <a:gd name="T107" fmla="*/ 211 h 276"/>
                <a:gd name="T108" fmla="*/ 170 w 1477"/>
                <a:gd name="T109" fmla="*/ 238 h 276"/>
                <a:gd name="T110" fmla="*/ 130 w 1477"/>
                <a:gd name="T111" fmla="*/ 256 h 276"/>
                <a:gd name="T112" fmla="*/ 88 w 1477"/>
                <a:gd name="T113" fmla="*/ 254 h 276"/>
                <a:gd name="T114" fmla="*/ 49 w 1477"/>
                <a:gd name="T115" fmla="*/ 199 h 276"/>
                <a:gd name="T116" fmla="*/ 15 w 1477"/>
                <a:gd name="T117" fmla="*/ 129 h 276"/>
                <a:gd name="T118" fmla="*/ 7 w 1477"/>
                <a:gd name="T119" fmla="*/ 64 h 2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477" h="276">
                  <a:moveTo>
                    <a:pt x="8" y="67"/>
                  </a:moveTo>
                  <a:lnTo>
                    <a:pt x="8" y="69"/>
                  </a:lnTo>
                  <a:lnTo>
                    <a:pt x="12" y="74"/>
                  </a:lnTo>
                  <a:lnTo>
                    <a:pt x="14" y="76"/>
                  </a:lnTo>
                  <a:lnTo>
                    <a:pt x="16" y="82"/>
                  </a:lnTo>
                  <a:lnTo>
                    <a:pt x="19" y="88"/>
                  </a:lnTo>
                  <a:lnTo>
                    <a:pt x="21" y="93"/>
                  </a:lnTo>
                  <a:lnTo>
                    <a:pt x="25" y="101"/>
                  </a:lnTo>
                  <a:lnTo>
                    <a:pt x="29" y="107"/>
                  </a:lnTo>
                  <a:lnTo>
                    <a:pt x="33" y="114"/>
                  </a:lnTo>
                  <a:lnTo>
                    <a:pt x="37" y="122"/>
                  </a:lnTo>
                  <a:lnTo>
                    <a:pt x="42" y="130"/>
                  </a:lnTo>
                  <a:lnTo>
                    <a:pt x="46" y="139"/>
                  </a:lnTo>
                  <a:lnTo>
                    <a:pt x="52" y="147"/>
                  </a:lnTo>
                  <a:lnTo>
                    <a:pt x="57" y="156"/>
                  </a:lnTo>
                  <a:lnTo>
                    <a:pt x="61" y="164"/>
                  </a:lnTo>
                  <a:lnTo>
                    <a:pt x="67" y="171"/>
                  </a:lnTo>
                  <a:lnTo>
                    <a:pt x="71" y="181"/>
                  </a:lnTo>
                  <a:lnTo>
                    <a:pt x="76" y="189"/>
                  </a:lnTo>
                  <a:lnTo>
                    <a:pt x="80" y="196"/>
                  </a:lnTo>
                  <a:lnTo>
                    <a:pt x="86" y="204"/>
                  </a:lnTo>
                  <a:lnTo>
                    <a:pt x="90" y="211"/>
                  </a:lnTo>
                  <a:lnTo>
                    <a:pt x="95" y="219"/>
                  </a:lnTo>
                  <a:lnTo>
                    <a:pt x="99" y="225"/>
                  </a:lnTo>
                  <a:lnTo>
                    <a:pt x="105" y="230"/>
                  </a:lnTo>
                  <a:lnTo>
                    <a:pt x="109" y="234"/>
                  </a:lnTo>
                  <a:lnTo>
                    <a:pt x="113" y="240"/>
                  </a:lnTo>
                  <a:lnTo>
                    <a:pt x="120" y="246"/>
                  </a:lnTo>
                  <a:lnTo>
                    <a:pt x="128" y="249"/>
                  </a:lnTo>
                  <a:lnTo>
                    <a:pt x="130" y="247"/>
                  </a:lnTo>
                  <a:lnTo>
                    <a:pt x="133" y="247"/>
                  </a:lnTo>
                  <a:lnTo>
                    <a:pt x="139" y="244"/>
                  </a:lnTo>
                  <a:lnTo>
                    <a:pt x="145" y="242"/>
                  </a:lnTo>
                  <a:lnTo>
                    <a:pt x="151" y="238"/>
                  </a:lnTo>
                  <a:lnTo>
                    <a:pt x="158" y="234"/>
                  </a:lnTo>
                  <a:lnTo>
                    <a:pt x="166" y="230"/>
                  </a:lnTo>
                  <a:lnTo>
                    <a:pt x="175" y="227"/>
                  </a:lnTo>
                  <a:lnTo>
                    <a:pt x="181" y="225"/>
                  </a:lnTo>
                  <a:lnTo>
                    <a:pt x="185" y="221"/>
                  </a:lnTo>
                  <a:lnTo>
                    <a:pt x="190" y="219"/>
                  </a:lnTo>
                  <a:lnTo>
                    <a:pt x="194" y="215"/>
                  </a:lnTo>
                  <a:lnTo>
                    <a:pt x="200" y="213"/>
                  </a:lnTo>
                  <a:lnTo>
                    <a:pt x="206" y="209"/>
                  </a:lnTo>
                  <a:lnTo>
                    <a:pt x="209" y="208"/>
                  </a:lnTo>
                  <a:lnTo>
                    <a:pt x="217" y="206"/>
                  </a:lnTo>
                  <a:lnTo>
                    <a:pt x="221" y="202"/>
                  </a:lnTo>
                  <a:lnTo>
                    <a:pt x="227" y="198"/>
                  </a:lnTo>
                  <a:lnTo>
                    <a:pt x="232" y="194"/>
                  </a:lnTo>
                  <a:lnTo>
                    <a:pt x="238" y="192"/>
                  </a:lnTo>
                  <a:lnTo>
                    <a:pt x="244" y="189"/>
                  </a:lnTo>
                  <a:lnTo>
                    <a:pt x="249" y="185"/>
                  </a:lnTo>
                  <a:lnTo>
                    <a:pt x="255" y="181"/>
                  </a:lnTo>
                  <a:lnTo>
                    <a:pt x="261" y="179"/>
                  </a:lnTo>
                  <a:lnTo>
                    <a:pt x="266" y="175"/>
                  </a:lnTo>
                  <a:lnTo>
                    <a:pt x="272" y="171"/>
                  </a:lnTo>
                  <a:lnTo>
                    <a:pt x="278" y="168"/>
                  </a:lnTo>
                  <a:lnTo>
                    <a:pt x="284" y="164"/>
                  </a:lnTo>
                  <a:lnTo>
                    <a:pt x="289" y="162"/>
                  </a:lnTo>
                  <a:lnTo>
                    <a:pt x="295" y="158"/>
                  </a:lnTo>
                  <a:lnTo>
                    <a:pt x="301" y="154"/>
                  </a:lnTo>
                  <a:lnTo>
                    <a:pt x="306" y="152"/>
                  </a:lnTo>
                  <a:lnTo>
                    <a:pt x="312" y="149"/>
                  </a:lnTo>
                  <a:lnTo>
                    <a:pt x="318" y="145"/>
                  </a:lnTo>
                  <a:lnTo>
                    <a:pt x="322" y="141"/>
                  </a:lnTo>
                  <a:lnTo>
                    <a:pt x="327" y="139"/>
                  </a:lnTo>
                  <a:lnTo>
                    <a:pt x="333" y="135"/>
                  </a:lnTo>
                  <a:lnTo>
                    <a:pt x="339" y="133"/>
                  </a:lnTo>
                  <a:lnTo>
                    <a:pt x="344" y="130"/>
                  </a:lnTo>
                  <a:lnTo>
                    <a:pt x="348" y="128"/>
                  </a:lnTo>
                  <a:lnTo>
                    <a:pt x="358" y="122"/>
                  </a:lnTo>
                  <a:lnTo>
                    <a:pt x="367" y="118"/>
                  </a:lnTo>
                  <a:lnTo>
                    <a:pt x="375" y="112"/>
                  </a:lnTo>
                  <a:lnTo>
                    <a:pt x="382" y="111"/>
                  </a:lnTo>
                  <a:lnTo>
                    <a:pt x="388" y="107"/>
                  </a:lnTo>
                  <a:lnTo>
                    <a:pt x="396" y="105"/>
                  </a:lnTo>
                  <a:lnTo>
                    <a:pt x="399" y="103"/>
                  </a:lnTo>
                  <a:lnTo>
                    <a:pt x="405" y="103"/>
                  </a:lnTo>
                  <a:lnTo>
                    <a:pt x="407" y="101"/>
                  </a:lnTo>
                  <a:lnTo>
                    <a:pt x="413" y="103"/>
                  </a:lnTo>
                  <a:lnTo>
                    <a:pt x="418" y="103"/>
                  </a:lnTo>
                  <a:lnTo>
                    <a:pt x="424" y="105"/>
                  </a:lnTo>
                  <a:lnTo>
                    <a:pt x="430" y="109"/>
                  </a:lnTo>
                  <a:lnTo>
                    <a:pt x="439" y="111"/>
                  </a:lnTo>
                  <a:lnTo>
                    <a:pt x="447" y="116"/>
                  </a:lnTo>
                  <a:lnTo>
                    <a:pt x="456" y="120"/>
                  </a:lnTo>
                  <a:lnTo>
                    <a:pt x="464" y="126"/>
                  </a:lnTo>
                  <a:lnTo>
                    <a:pt x="474" y="130"/>
                  </a:lnTo>
                  <a:lnTo>
                    <a:pt x="477" y="133"/>
                  </a:lnTo>
                  <a:lnTo>
                    <a:pt x="483" y="137"/>
                  </a:lnTo>
                  <a:lnTo>
                    <a:pt x="487" y="139"/>
                  </a:lnTo>
                  <a:lnTo>
                    <a:pt x="493" y="143"/>
                  </a:lnTo>
                  <a:lnTo>
                    <a:pt x="498" y="145"/>
                  </a:lnTo>
                  <a:lnTo>
                    <a:pt x="502" y="149"/>
                  </a:lnTo>
                  <a:lnTo>
                    <a:pt x="508" y="152"/>
                  </a:lnTo>
                  <a:lnTo>
                    <a:pt x="513" y="154"/>
                  </a:lnTo>
                  <a:lnTo>
                    <a:pt x="517" y="158"/>
                  </a:lnTo>
                  <a:lnTo>
                    <a:pt x="523" y="162"/>
                  </a:lnTo>
                  <a:lnTo>
                    <a:pt x="529" y="164"/>
                  </a:lnTo>
                  <a:lnTo>
                    <a:pt x="534" y="169"/>
                  </a:lnTo>
                  <a:lnTo>
                    <a:pt x="538" y="171"/>
                  </a:lnTo>
                  <a:lnTo>
                    <a:pt x="544" y="175"/>
                  </a:lnTo>
                  <a:lnTo>
                    <a:pt x="550" y="177"/>
                  </a:lnTo>
                  <a:lnTo>
                    <a:pt x="553" y="181"/>
                  </a:lnTo>
                  <a:lnTo>
                    <a:pt x="559" y="183"/>
                  </a:lnTo>
                  <a:lnTo>
                    <a:pt x="565" y="187"/>
                  </a:lnTo>
                  <a:lnTo>
                    <a:pt x="569" y="190"/>
                  </a:lnTo>
                  <a:lnTo>
                    <a:pt x="574" y="194"/>
                  </a:lnTo>
                  <a:lnTo>
                    <a:pt x="578" y="196"/>
                  </a:lnTo>
                  <a:lnTo>
                    <a:pt x="584" y="200"/>
                  </a:lnTo>
                  <a:lnTo>
                    <a:pt x="588" y="202"/>
                  </a:lnTo>
                  <a:lnTo>
                    <a:pt x="593" y="206"/>
                  </a:lnTo>
                  <a:lnTo>
                    <a:pt x="603" y="211"/>
                  </a:lnTo>
                  <a:lnTo>
                    <a:pt x="612" y="217"/>
                  </a:lnTo>
                  <a:lnTo>
                    <a:pt x="618" y="221"/>
                  </a:lnTo>
                  <a:lnTo>
                    <a:pt x="627" y="225"/>
                  </a:lnTo>
                  <a:lnTo>
                    <a:pt x="635" y="228"/>
                  </a:lnTo>
                  <a:lnTo>
                    <a:pt x="643" y="232"/>
                  </a:lnTo>
                  <a:lnTo>
                    <a:pt x="648" y="234"/>
                  </a:lnTo>
                  <a:lnTo>
                    <a:pt x="654" y="236"/>
                  </a:lnTo>
                  <a:lnTo>
                    <a:pt x="658" y="236"/>
                  </a:lnTo>
                  <a:lnTo>
                    <a:pt x="664" y="238"/>
                  </a:lnTo>
                  <a:lnTo>
                    <a:pt x="665" y="236"/>
                  </a:lnTo>
                  <a:lnTo>
                    <a:pt x="671" y="234"/>
                  </a:lnTo>
                  <a:lnTo>
                    <a:pt x="675" y="232"/>
                  </a:lnTo>
                  <a:lnTo>
                    <a:pt x="679" y="228"/>
                  </a:lnTo>
                  <a:lnTo>
                    <a:pt x="685" y="225"/>
                  </a:lnTo>
                  <a:lnTo>
                    <a:pt x="690" y="221"/>
                  </a:lnTo>
                  <a:lnTo>
                    <a:pt x="696" y="215"/>
                  </a:lnTo>
                  <a:lnTo>
                    <a:pt x="704" y="211"/>
                  </a:lnTo>
                  <a:lnTo>
                    <a:pt x="707" y="204"/>
                  </a:lnTo>
                  <a:lnTo>
                    <a:pt x="715" y="198"/>
                  </a:lnTo>
                  <a:lnTo>
                    <a:pt x="721" y="190"/>
                  </a:lnTo>
                  <a:lnTo>
                    <a:pt x="728" y="185"/>
                  </a:lnTo>
                  <a:lnTo>
                    <a:pt x="734" y="177"/>
                  </a:lnTo>
                  <a:lnTo>
                    <a:pt x="742" y="169"/>
                  </a:lnTo>
                  <a:lnTo>
                    <a:pt x="747" y="162"/>
                  </a:lnTo>
                  <a:lnTo>
                    <a:pt x="757" y="154"/>
                  </a:lnTo>
                  <a:lnTo>
                    <a:pt x="762" y="147"/>
                  </a:lnTo>
                  <a:lnTo>
                    <a:pt x="768" y="139"/>
                  </a:lnTo>
                  <a:lnTo>
                    <a:pt x="774" y="131"/>
                  </a:lnTo>
                  <a:lnTo>
                    <a:pt x="781" y="124"/>
                  </a:lnTo>
                  <a:lnTo>
                    <a:pt x="787" y="116"/>
                  </a:lnTo>
                  <a:lnTo>
                    <a:pt x="793" y="109"/>
                  </a:lnTo>
                  <a:lnTo>
                    <a:pt x="800" y="103"/>
                  </a:lnTo>
                  <a:lnTo>
                    <a:pt x="806" y="95"/>
                  </a:lnTo>
                  <a:lnTo>
                    <a:pt x="810" y="90"/>
                  </a:lnTo>
                  <a:lnTo>
                    <a:pt x="816" y="84"/>
                  </a:lnTo>
                  <a:lnTo>
                    <a:pt x="819" y="78"/>
                  </a:lnTo>
                  <a:lnTo>
                    <a:pt x="825" y="73"/>
                  </a:lnTo>
                  <a:lnTo>
                    <a:pt x="831" y="65"/>
                  </a:lnTo>
                  <a:lnTo>
                    <a:pt x="837" y="61"/>
                  </a:lnTo>
                  <a:lnTo>
                    <a:pt x="838" y="59"/>
                  </a:lnTo>
                  <a:lnTo>
                    <a:pt x="842" y="57"/>
                  </a:lnTo>
                  <a:lnTo>
                    <a:pt x="848" y="57"/>
                  </a:lnTo>
                  <a:lnTo>
                    <a:pt x="854" y="59"/>
                  </a:lnTo>
                  <a:lnTo>
                    <a:pt x="861" y="59"/>
                  </a:lnTo>
                  <a:lnTo>
                    <a:pt x="869" y="63"/>
                  </a:lnTo>
                  <a:lnTo>
                    <a:pt x="875" y="63"/>
                  </a:lnTo>
                  <a:lnTo>
                    <a:pt x="878" y="65"/>
                  </a:lnTo>
                  <a:lnTo>
                    <a:pt x="884" y="67"/>
                  </a:lnTo>
                  <a:lnTo>
                    <a:pt x="890" y="69"/>
                  </a:lnTo>
                  <a:lnTo>
                    <a:pt x="894" y="71"/>
                  </a:lnTo>
                  <a:lnTo>
                    <a:pt x="899" y="73"/>
                  </a:lnTo>
                  <a:lnTo>
                    <a:pt x="905" y="74"/>
                  </a:lnTo>
                  <a:lnTo>
                    <a:pt x="911" y="76"/>
                  </a:lnTo>
                  <a:lnTo>
                    <a:pt x="916" y="80"/>
                  </a:lnTo>
                  <a:lnTo>
                    <a:pt x="924" y="82"/>
                  </a:lnTo>
                  <a:lnTo>
                    <a:pt x="930" y="86"/>
                  </a:lnTo>
                  <a:lnTo>
                    <a:pt x="935" y="88"/>
                  </a:lnTo>
                  <a:lnTo>
                    <a:pt x="943" y="90"/>
                  </a:lnTo>
                  <a:lnTo>
                    <a:pt x="949" y="93"/>
                  </a:lnTo>
                  <a:lnTo>
                    <a:pt x="954" y="95"/>
                  </a:lnTo>
                  <a:lnTo>
                    <a:pt x="962" y="99"/>
                  </a:lnTo>
                  <a:lnTo>
                    <a:pt x="970" y="101"/>
                  </a:lnTo>
                  <a:lnTo>
                    <a:pt x="975" y="105"/>
                  </a:lnTo>
                  <a:lnTo>
                    <a:pt x="983" y="109"/>
                  </a:lnTo>
                  <a:lnTo>
                    <a:pt x="990" y="111"/>
                  </a:lnTo>
                  <a:lnTo>
                    <a:pt x="996" y="114"/>
                  </a:lnTo>
                  <a:lnTo>
                    <a:pt x="1004" y="116"/>
                  </a:lnTo>
                  <a:lnTo>
                    <a:pt x="1009" y="120"/>
                  </a:lnTo>
                  <a:lnTo>
                    <a:pt x="1017" y="122"/>
                  </a:lnTo>
                  <a:lnTo>
                    <a:pt x="1023" y="126"/>
                  </a:lnTo>
                  <a:lnTo>
                    <a:pt x="1030" y="130"/>
                  </a:lnTo>
                  <a:lnTo>
                    <a:pt x="1038" y="131"/>
                  </a:lnTo>
                  <a:lnTo>
                    <a:pt x="1044" y="135"/>
                  </a:lnTo>
                  <a:lnTo>
                    <a:pt x="1049" y="137"/>
                  </a:lnTo>
                  <a:lnTo>
                    <a:pt x="1057" y="139"/>
                  </a:lnTo>
                  <a:lnTo>
                    <a:pt x="1063" y="143"/>
                  </a:lnTo>
                  <a:lnTo>
                    <a:pt x="1070" y="145"/>
                  </a:lnTo>
                  <a:lnTo>
                    <a:pt x="1074" y="147"/>
                  </a:lnTo>
                  <a:lnTo>
                    <a:pt x="1082" y="150"/>
                  </a:lnTo>
                  <a:lnTo>
                    <a:pt x="1087" y="152"/>
                  </a:lnTo>
                  <a:lnTo>
                    <a:pt x="1093" y="154"/>
                  </a:lnTo>
                  <a:lnTo>
                    <a:pt x="1099" y="156"/>
                  </a:lnTo>
                  <a:lnTo>
                    <a:pt x="1104" y="158"/>
                  </a:lnTo>
                  <a:lnTo>
                    <a:pt x="1108" y="160"/>
                  </a:lnTo>
                  <a:lnTo>
                    <a:pt x="1114" y="162"/>
                  </a:lnTo>
                  <a:lnTo>
                    <a:pt x="1118" y="164"/>
                  </a:lnTo>
                  <a:lnTo>
                    <a:pt x="1123" y="164"/>
                  </a:lnTo>
                  <a:lnTo>
                    <a:pt x="1127" y="166"/>
                  </a:lnTo>
                  <a:lnTo>
                    <a:pt x="1133" y="168"/>
                  </a:lnTo>
                  <a:lnTo>
                    <a:pt x="1141" y="169"/>
                  </a:lnTo>
                  <a:lnTo>
                    <a:pt x="1146" y="171"/>
                  </a:lnTo>
                  <a:lnTo>
                    <a:pt x="1152" y="171"/>
                  </a:lnTo>
                  <a:lnTo>
                    <a:pt x="1158" y="171"/>
                  </a:lnTo>
                  <a:lnTo>
                    <a:pt x="1161" y="168"/>
                  </a:lnTo>
                  <a:lnTo>
                    <a:pt x="1167" y="162"/>
                  </a:lnTo>
                  <a:lnTo>
                    <a:pt x="1169" y="156"/>
                  </a:lnTo>
                  <a:lnTo>
                    <a:pt x="1171" y="152"/>
                  </a:lnTo>
                  <a:lnTo>
                    <a:pt x="1175" y="147"/>
                  </a:lnTo>
                  <a:lnTo>
                    <a:pt x="1177" y="143"/>
                  </a:lnTo>
                  <a:lnTo>
                    <a:pt x="1179" y="135"/>
                  </a:lnTo>
                  <a:lnTo>
                    <a:pt x="1180" y="130"/>
                  </a:lnTo>
                  <a:lnTo>
                    <a:pt x="1182" y="124"/>
                  </a:lnTo>
                  <a:lnTo>
                    <a:pt x="1184" y="118"/>
                  </a:lnTo>
                  <a:lnTo>
                    <a:pt x="1186" y="111"/>
                  </a:lnTo>
                  <a:lnTo>
                    <a:pt x="1188" y="103"/>
                  </a:lnTo>
                  <a:lnTo>
                    <a:pt x="1190" y="97"/>
                  </a:lnTo>
                  <a:lnTo>
                    <a:pt x="1192" y="90"/>
                  </a:lnTo>
                  <a:lnTo>
                    <a:pt x="1194" y="82"/>
                  </a:lnTo>
                  <a:lnTo>
                    <a:pt x="1194" y="76"/>
                  </a:lnTo>
                  <a:lnTo>
                    <a:pt x="1196" y="69"/>
                  </a:lnTo>
                  <a:lnTo>
                    <a:pt x="1198" y="61"/>
                  </a:lnTo>
                  <a:lnTo>
                    <a:pt x="1198" y="53"/>
                  </a:lnTo>
                  <a:lnTo>
                    <a:pt x="1199" y="48"/>
                  </a:lnTo>
                  <a:lnTo>
                    <a:pt x="1201" y="42"/>
                  </a:lnTo>
                  <a:lnTo>
                    <a:pt x="1203" y="36"/>
                  </a:lnTo>
                  <a:lnTo>
                    <a:pt x="1203" y="31"/>
                  </a:lnTo>
                  <a:lnTo>
                    <a:pt x="1205" y="25"/>
                  </a:lnTo>
                  <a:lnTo>
                    <a:pt x="1207" y="19"/>
                  </a:lnTo>
                  <a:lnTo>
                    <a:pt x="1209" y="15"/>
                  </a:lnTo>
                  <a:lnTo>
                    <a:pt x="1211" y="10"/>
                  </a:lnTo>
                  <a:lnTo>
                    <a:pt x="1215" y="6"/>
                  </a:lnTo>
                  <a:lnTo>
                    <a:pt x="1217" y="2"/>
                  </a:lnTo>
                  <a:lnTo>
                    <a:pt x="1220" y="2"/>
                  </a:lnTo>
                  <a:lnTo>
                    <a:pt x="1224" y="0"/>
                  </a:lnTo>
                  <a:lnTo>
                    <a:pt x="1230" y="0"/>
                  </a:lnTo>
                  <a:lnTo>
                    <a:pt x="1236" y="0"/>
                  </a:lnTo>
                  <a:lnTo>
                    <a:pt x="1243" y="0"/>
                  </a:lnTo>
                  <a:lnTo>
                    <a:pt x="1251" y="2"/>
                  </a:lnTo>
                  <a:lnTo>
                    <a:pt x="1260" y="4"/>
                  </a:lnTo>
                  <a:lnTo>
                    <a:pt x="1264" y="4"/>
                  </a:lnTo>
                  <a:lnTo>
                    <a:pt x="1270" y="4"/>
                  </a:lnTo>
                  <a:lnTo>
                    <a:pt x="1274" y="6"/>
                  </a:lnTo>
                  <a:lnTo>
                    <a:pt x="1279" y="6"/>
                  </a:lnTo>
                  <a:lnTo>
                    <a:pt x="1285" y="6"/>
                  </a:lnTo>
                  <a:lnTo>
                    <a:pt x="1289" y="8"/>
                  </a:lnTo>
                  <a:lnTo>
                    <a:pt x="1294" y="8"/>
                  </a:lnTo>
                  <a:lnTo>
                    <a:pt x="1300" y="10"/>
                  </a:lnTo>
                  <a:lnTo>
                    <a:pt x="1306" y="10"/>
                  </a:lnTo>
                  <a:lnTo>
                    <a:pt x="1310" y="12"/>
                  </a:lnTo>
                  <a:lnTo>
                    <a:pt x="1315" y="14"/>
                  </a:lnTo>
                  <a:lnTo>
                    <a:pt x="1323" y="15"/>
                  </a:lnTo>
                  <a:lnTo>
                    <a:pt x="1327" y="15"/>
                  </a:lnTo>
                  <a:lnTo>
                    <a:pt x="1333" y="17"/>
                  </a:lnTo>
                  <a:lnTo>
                    <a:pt x="1340" y="17"/>
                  </a:lnTo>
                  <a:lnTo>
                    <a:pt x="1346" y="19"/>
                  </a:lnTo>
                  <a:lnTo>
                    <a:pt x="1350" y="21"/>
                  </a:lnTo>
                  <a:lnTo>
                    <a:pt x="1355" y="21"/>
                  </a:lnTo>
                  <a:lnTo>
                    <a:pt x="1361" y="23"/>
                  </a:lnTo>
                  <a:lnTo>
                    <a:pt x="1367" y="25"/>
                  </a:lnTo>
                  <a:lnTo>
                    <a:pt x="1372" y="25"/>
                  </a:lnTo>
                  <a:lnTo>
                    <a:pt x="1376" y="27"/>
                  </a:lnTo>
                  <a:lnTo>
                    <a:pt x="1382" y="27"/>
                  </a:lnTo>
                  <a:lnTo>
                    <a:pt x="1388" y="29"/>
                  </a:lnTo>
                  <a:lnTo>
                    <a:pt x="1391" y="31"/>
                  </a:lnTo>
                  <a:lnTo>
                    <a:pt x="1397" y="33"/>
                  </a:lnTo>
                  <a:lnTo>
                    <a:pt x="1403" y="33"/>
                  </a:lnTo>
                  <a:lnTo>
                    <a:pt x="1409" y="34"/>
                  </a:lnTo>
                  <a:lnTo>
                    <a:pt x="1416" y="36"/>
                  </a:lnTo>
                  <a:lnTo>
                    <a:pt x="1426" y="40"/>
                  </a:lnTo>
                  <a:lnTo>
                    <a:pt x="1433" y="42"/>
                  </a:lnTo>
                  <a:lnTo>
                    <a:pt x="1441" y="42"/>
                  </a:lnTo>
                  <a:lnTo>
                    <a:pt x="1447" y="44"/>
                  </a:lnTo>
                  <a:lnTo>
                    <a:pt x="1452" y="46"/>
                  </a:lnTo>
                  <a:lnTo>
                    <a:pt x="1458" y="48"/>
                  </a:lnTo>
                  <a:lnTo>
                    <a:pt x="1462" y="50"/>
                  </a:lnTo>
                  <a:lnTo>
                    <a:pt x="1477" y="86"/>
                  </a:lnTo>
                  <a:lnTo>
                    <a:pt x="1475" y="84"/>
                  </a:lnTo>
                  <a:lnTo>
                    <a:pt x="1473" y="84"/>
                  </a:lnTo>
                  <a:lnTo>
                    <a:pt x="1469" y="82"/>
                  </a:lnTo>
                  <a:lnTo>
                    <a:pt x="1466" y="80"/>
                  </a:lnTo>
                  <a:lnTo>
                    <a:pt x="1458" y="78"/>
                  </a:lnTo>
                  <a:lnTo>
                    <a:pt x="1452" y="76"/>
                  </a:lnTo>
                  <a:lnTo>
                    <a:pt x="1445" y="74"/>
                  </a:lnTo>
                  <a:lnTo>
                    <a:pt x="1439" y="73"/>
                  </a:lnTo>
                  <a:lnTo>
                    <a:pt x="1433" y="71"/>
                  </a:lnTo>
                  <a:lnTo>
                    <a:pt x="1429" y="69"/>
                  </a:lnTo>
                  <a:lnTo>
                    <a:pt x="1424" y="67"/>
                  </a:lnTo>
                  <a:lnTo>
                    <a:pt x="1420" y="67"/>
                  </a:lnTo>
                  <a:lnTo>
                    <a:pt x="1414" y="65"/>
                  </a:lnTo>
                  <a:lnTo>
                    <a:pt x="1409" y="63"/>
                  </a:lnTo>
                  <a:lnTo>
                    <a:pt x="1405" y="61"/>
                  </a:lnTo>
                  <a:lnTo>
                    <a:pt x="1399" y="59"/>
                  </a:lnTo>
                  <a:lnTo>
                    <a:pt x="1393" y="57"/>
                  </a:lnTo>
                  <a:lnTo>
                    <a:pt x="1388" y="57"/>
                  </a:lnTo>
                  <a:lnTo>
                    <a:pt x="1382" y="53"/>
                  </a:lnTo>
                  <a:lnTo>
                    <a:pt x="1376" y="53"/>
                  </a:lnTo>
                  <a:lnTo>
                    <a:pt x="1371" y="52"/>
                  </a:lnTo>
                  <a:lnTo>
                    <a:pt x="1365" y="50"/>
                  </a:lnTo>
                  <a:lnTo>
                    <a:pt x="1361" y="50"/>
                  </a:lnTo>
                  <a:lnTo>
                    <a:pt x="1355" y="48"/>
                  </a:lnTo>
                  <a:lnTo>
                    <a:pt x="1350" y="46"/>
                  </a:lnTo>
                  <a:lnTo>
                    <a:pt x="1344" y="44"/>
                  </a:lnTo>
                  <a:lnTo>
                    <a:pt x="1338" y="42"/>
                  </a:lnTo>
                  <a:lnTo>
                    <a:pt x="1333" y="42"/>
                  </a:lnTo>
                  <a:lnTo>
                    <a:pt x="1327" y="40"/>
                  </a:lnTo>
                  <a:lnTo>
                    <a:pt x="1321" y="38"/>
                  </a:lnTo>
                  <a:lnTo>
                    <a:pt x="1315" y="36"/>
                  </a:lnTo>
                  <a:lnTo>
                    <a:pt x="1310" y="36"/>
                  </a:lnTo>
                  <a:lnTo>
                    <a:pt x="1306" y="34"/>
                  </a:lnTo>
                  <a:lnTo>
                    <a:pt x="1300" y="33"/>
                  </a:lnTo>
                  <a:lnTo>
                    <a:pt x="1294" y="33"/>
                  </a:lnTo>
                  <a:lnTo>
                    <a:pt x="1289" y="31"/>
                  </a:lnTo>
                  <a:lnTo>
                    <a:pt x="1285" y="29"/>
                  </a:lnTo>
                  <a:lnTo>
                    <a:pt x="1279" y="29"/>
                  </a:lnTo>
                  <a:lnTo>
                    <a:pt x="1275" y="27"/>
                  </a:lnTo>
                  <a:lnTo>
                    <a:pt x="1272" y="27"/>
                  </a:lnTo>
                  <a:lnTo>
                    <a:pt x="1262" y="25"/>
                  </a:lnTo>
                  <a:lnTo>
                    <a:pt x="1255" y="25"/>
                  </a:lnTo>
                  <a:lnTo>
                    <a:pt x="1249" y="25"/>
                  </a:lnTo>
                  <a:lnTo>
                    <a:pt x="1243" y="25"/>
                  </a:lnTo>
                  <a:lnTo>
                    <a:pt x="1237" y="25"/>
                  </a:lnTo>
                  <a:lnTo>
                    <a:pt x="1236" y="25"/>
                  </a:lnTo>
                  <a:lnTo>
                    <a:pt x="1232" y="27"/>
                  </a:lnTo>
                  <a:lnTo>
                    <a:pt x="1232" y="31"/>
                  </a:lnTo>
                  <a:lnTo>
                    <a:pt x="1230" y="34"/>
                  </a:lnTo>
                  <a:lnTo>
                    <a:pt x="1228" y="42"/>
                  </a:lnTo>
                  <a:lnTo>
                    <a:pt x="1228" y="48"/>
                  </a:lnTo>
                  <a:lnTo>
                    <a:pt x="1226" y="52"/>
                  </a:lnTo>
                  <a:lnTo>
                    <a:pt x="1224" y="59"/>
                  </a:lnTo>
                  <a:lnTo>
                    <a:pt x="1222" y="65"/>
                  </a:lnTo>
                  <a:lnTo>
                    <a:pt x="1220" y="71"/>
                  </a:lnTo>
                  <a:lnTo>
                    <a:pt x="1218" y="78"/>
                  </a:lnTo>
                  <a:lnTo>
                    <a:pt x="1217" y="86"/>
                  </a:lnTo>
                  <a:lnTo>
                    <a:pt x="1215" y="93"/>
                  </a:lnTo>
                  <a:lnTo>
                    <a:pt x="1213" y="99"/>
                  </a:lnTo>
                  <a:lnTo>
                    <a:pt x="1211" y="107"/>
                  </a:lnTo>
                  <a:lnTo>
                    <a:pt x="1209" y="114"/>
                  </a:lnTo>
                  <a:lnTo>
                    <a:pt x="1207" y="122"/>
                  </a:lnTo>
                  <a:lnTo>
                    <a:pt x="1203" y="130"/>
                  </a:lnTo>
                  <a:lnTo>
                    <a:pt x="1201" y="137"/>
                  </a:lnTo>
                  <a:lnTo>
                    <a:pt x="1198" y="143"/>
                  </a:lnTo>
                  <a:lnTo>
                    <a:pt x="1196" y="150"/>
                  </a:lnTo>
                  <a:lnTo>
                    <a:pt x="1194" y="156"/>
                  </a:lnTo>
                  <a:lnTo>
                    <a:pt x="1190" y="164"/>
                  </a:lnTo>
                  <a:lnTo>
                    <a:pt x="1188" y="169"/>
                  </a:lnTo>
                  <a:lnTo>
                    <a:pt x="1184" y="175"/>
                  </a:lnTo>
                  <a:lnTo>
                    <a:pt x="1182" y="181"/>
                  </a:lnTo>
                  <a:lnTo>
                    <a:pt x="1180" y="187"/>
                  </a:lnTo>
                  <a:lnTo>
                    <a:pt x="1177" y="190"/>
                  </a:lnTo>
                  <a:lnTo>
                    <a:pt x="1175" y="194"/>
                  </a:lnTo>
                  <a:lnTo>
                    <a:pt x="1169" y="200"/>
                  </a:lnTo>
                  <a:lnTo>
                    <a:pt x="1165" y="204"/>
                  </a:lnTo>
                  <a:lnTo>
                    <a:pt x="1160" y="204"/>
                  </a:lnTo>
                  <a:lnTo>
                    <a:pt x="1152" y="204"/>
                  </a:lnTo>
                  <a:lnTo>
                    <a:pt x="1148" y="202"/>
                  </a:lnTo>
                  <a:lnTo>
                    <a:pt x="1142" y="200"/>
                  </a:lnTo>
                  <a:lnTo>
                    <a:pt x="1139" y="200"/>
                  </a:lnTo>
                  <a:lnTo>
                    <a:pt x="1135" y="198"/>
                  </a:lnTo>
                  <a:lnTo>
                    <a:pt x="1127" y="196"/>
                  </a:lnTo>
                  <a:lnTo>
                    <a:pt x="1123" y="194"/>
                  </a:lnTo>
                  <a:lnTo>
                    <a:pt x="1118" y="192"/>
                  </a:lnTo>
                  <a:lnTo>
                    <a:pt x="1112" y="190"/>
                  </a:lnTo>
                  <a:lnTo>
                    <a:pt x="1106" y="189"/>
                  </a:lnTo>
                  <a:lnTo>
                    <a:pt x="1099" y="187"/>
                  </a:lnTo>
                  <a:lnTo>
                    <a:pt x="1093" y="185"/>
                  </a:lnTo>
                  <a:lnTo>
                    <a:pt x="1089" y="183"/>
                  </a:lnTo>
                  <a:lnTo>
                    <a:pt x="1082" y="181"/>
                  </a:lnTo>
                  <a:lnTo>
                    <a:pt x="1076" y="177"/>
                  </a:lnTo>
                  <a:lnTo>
                    <a:pt x="1072" y="175"/>
                  </a:lnTo>
                  <a:lnTo>
                    <a:pt x="1066" y="173"/>
                  </a:lnTo>
                  <a:lnTo>
                    <a:pt x="1061" y="171"/>
                  </a:lnTo>
                  <a:lnTo>
                    <a:pt x="1057" y="168"/>
                  </a:lnTo>
                  <a:lnTo>
                    <a:pt x="1051" y="166"/>
                  </a:lnTo>
                  <a:lnTo>
                    <a:pt x="1047" y="166"/>
                  </a:lnTo>
                  <a:lnTo>
                    <a:pt x="1040" y="162"/>
                  </a:lnTo>
                  <a:lnTo>
                    <a:pt x="1034" y="160"/>
                  </a:lnTo>
                  <a:lnTo>
                    <a:pt x="1032" y="158"/>
                  </a:lnTo>
                  <a:lnTo>
                    <a:pt x="1030" y="158"/>
                  </a:lnTo>
                  <a:lnTo>
                    <a:pt x="854" y="80"/>
                  </a:lnTo>
                  <a:lnTo>
                    <a:pt x="852" y="82"/>
                  </a:lnTo>
                  <a:lnTo>
                    <a:pt x="846" y="88"/>
                  </a:lnTo>
                  <a:lnTo>
                    <a:pt x="842" y="93"/>
                  </a:lnTo>
                  <a:lnTo>
                    <a:pt x="838" y="99"/>
                  </a:lnTo>
                  <a:lnTo>
                    <a:pt x="833" y="103"/>
                  </a:lnTo>
                  <a:lnTo>
                    <a:pt x="829" y="111"/>
                  </a:lnTo>
                  <a:lnTo>
                    <a:pt x="823" y="118"/>
                  </a:lnTo>
                  <a:lnTo>
                    <a:pt x="818" y="126"/>
                  </a:lnTo>
                  <a:lnTo>
                    <a:pt x="810" y="135"/>
                  </a:lnTo>
                  <a:lnTo>
                    <a:pt x="802" y="143"/>
                  </a:lnTo>
                  <a:lnTo>
                    <a:pt x="795" y="152"/>
                  </a:lnTo>
                  <a:lnTo>
                    <a:pt x="787" y="162"/>
                  </a:lnTo>
                  <a:lnTo>
                    <a:pt x="783" y="166"/>
                  </a:lnTo>
                  <a:lnTo>
                    <a:pt x="780" y="171"/>
                  </a:lnTo>
                  <a:lnTo>
                    <a:pt x="776" y="175"/>
                  </a:lnTo>
                  <a:lnTo>
                    <a:pt x="774" y="181"/>
                  </a:lnTo>
                  <a:lnTo>
                    <a:pt x="764" y="190"/>
                  </a:lnTo>
                  <a:lnTo>
                    <a:pt x="757" y="198"/>
                  </a:lnTo>
                  <a:lnTo>
                    <a:pt x="747" y="208"/>
                  </a:lnTo>
                  <a:lnTo>
                    <a:pt x="740" y="215"/>
                  </a:lnTo>
                  <a:lnTo>
                    <a:pt x="732" y="225"/>
                  </a:lnTo>
                  <a:lnTo>
                    <a:pt x="724" y="232"/>
                  </a:lnTo>
                  <a:lnTo>
                    <a:pt x="717" y="240"/>
                  </a:lnTo>
                  <a:lnTo>
                    <a:pt x="709" y="247"/>
                  </a:lnTo>
                  <a:lnTo>
                    <a:pt x="702" y="251"/>
                  </a:lnTo>
                  <a:lnTo>
                    <a:pt x="696" y="259"/>
                  </a:lnTo>
                  <a:lnTo>
                    <a:pt x="688" y="263"/>
                  </a:lnTo>
                  <a:lnTo>
                    <a:pt x="683" y="268"/>
                  </a:lnTo>
                  <a:lnTo>
                    <a:pt x="679" y="270"/>
                  </a:lnTo>
                  <a:lnTo>
                    <a:pt x="673" y="272"/>
                  </a:lnTo>
                  <a:lnTo>
                    <a:pt x="669" y="272"/>
                  </a:lnTo>
                  <a:lnTo>
                    <a:pt x="665" y="274"/>
                  </a:lnTo>
                  <a:lnTo>
                    <a:pt x="662" y="270"/>
                  </a:lnTo>
                  <a:lnTo>
                    <a:pt x="656" y="268"/>
                  </a:lnTo>
                  <a:lnTo>
                    <a:pt x="650" y="266"/>
                  </a:lnTo>
                  <a:lnTo>
                    <a:pt x="645" y="263"/>
                  </a:lnTo>
                  <a:lnTo>
                    <a:pt x="635" y="259"/>
                  </a:lnTo>
                  <a:lnTo>
                    <a:pt x="627" y="255"/>
                  </a:lnTo>
                  <a:lnTo>
                    <a:pt x="618" y="249"/>
                  </a:lnTo>
                  <a:lnTo>
                    <a:pt x="610" y="246"/>
                  </a:lnTo>
                  <a:lnTo>
                    <a:pt x="605" y="242"/>
                  </a:lnTo>
                  <a:lnTo>
                    <a:pt x="599" y="240"/>
                  </a:lnTo>
                  <a:lnTo>
                    <a:pt x="595" y="236"/>
                  </a:lnTo>
                  <a:lnTo>
                    <a:pt x="589" y="232"/>
                  </a:lnTo>
                  <a:lnTo>
                    <a:pt x="584" y="230"/>
                  </a:lnTo>
                  <a:lnTo>
                    <a:pt x="578" y="227"/>
                  </a:lnTo>
                  <a:lnTo>
                    <a:pt x="572" y="225"/>
                  </a:lnTo>
                  <a:lnTo>
                    <a:pt x="567" y="221"/>
                  </a:lnTo>
                  <a:lnTo>
                    <a:pt x="561" y="217"/>
                  </a:lnTo>
                  <a:lnTo>
                    <a:pt x="555" y="215"/>
                  </a:lnTo>
                  <a:lnTo>
                    <a:pt x="550" y="211"/>
                  </a:lnTo>
                  <a:lnTo>
                    <a:pt x="544" y="208"/>
                  </a:lnTo>
                  <a:lnTo>
                    <a:pt x="538" y="206"/>
                  </a:lnTo>
                  <a:lnTo>
                    <a:pt x="532" y="202"/>
                  </a:lnTo>
                  <a:lnTo>
                    <a:pt x="527" y="198"/>
                  </a:lnTo>
                  <a:lnTo>
                    <a:pt x="523" y="196"/>
                  </a:lnTo>
                  <a:lnTo>
                    <a:pt x="515" y="190"/>
                  </a:lnTo>
                  <a:lnTo>
                    <a:pt x="510" y="189"/>
                  </a:lnTo>
                  <a:lnTo>
                    <a:pt x="504" y="185"/>
                  </a:lnTo>
                  <a:lnTo>
                    <a:pt x="500" y="181"/>
                  </a:lnTo>
                  <a:lnTo>
                    <a:pt x="493" y="179"/>
                  </a:lnTo>
                  <a:lnTo>
                    <a:pt x="489" y="175"/>
                  </a:lnTo>
                  <a:lnTo>
                    <a:pt x="483" y="171"/>
                  </a:lnTo>
                  <a:lnTo>
                    <a:pt x="477" y="169"/>
                  </a:lnTo>
                  <a:lnTo>
                    <a:pt x="474" y="166"/>
                  </a:lnTo>
                  <a:lnTo>
                    <a:pt x="468" y="164"/>
                  </a:lnTo>
                  <a:lnTo>
                    <a:pt x="462" y="160"/>
                  </a:lnTo>
                  <a:lnTo>
                    <a:pt x="456" y="156"/>
                  </a:lnTo>
                  <a:lnTo>
                    <a:pt x="449" y="152"/>
                  </a:lnTo>
                  <a:lnTo>
                    <a:pt x="439" y="147"/>
                  </a:lnTo>
                  <a:lnTo>
                    <a:pt x="432" y="143"/>
                  </a:lnTo>
                  <a:lnTo>
                    <a:pt x="424" y="137"/>
                  </a:lnTo>
                  <a:lnTo>
                    <a:pt x="418" y="135"/>
                  </a:lnTo>
                  <a:lnTo>
                    <a:pt x="415" y="131"/>
                  </a:lnTo>
                  <a:lnTo>
                    <a:pt x="407" y="128"/>
                  </a:lnTo>
                  <a:lnTo>
                    <a:pt x="405" y="128"/>
                  </a:lnTo>
                  <a:lnTo>
                    <a:pt x="403" y="128"/>
                  </a:lnTo>
                  <a:lnTo>
                    <a:pt x="401" y="128"/>
                  </a:lnTo>
                  <a:lnTo>
                    <a:pt x="398" y="130"/>
                  </a:lnTo>
                  <a:lnTo>
                    <a:pt x="394" y="133"/>
                  </a:lnTo>
                  <a:lnTo>
                    <a:pt x="388" y="135"/>
                  </a:lnTo>
                  <a:lnTo>
                    <a:pt x="380" y="141"/>
                  </a:lnTo>
                  <a:lnTo>
                    <a:pt x="373" y="145"/>
                  </a:lnTo>
                  <a:lnTo>
                    <a:pt x="367" y="150"/>
                  </a:lnTo>
                  <a:lnTo>
                    <a:pt x="361" y="154"/>
                  </a:lnTo>
                  <a:lnTo>
                    <a:pt x="356" y="156"/>
                  </a:lnTo>
                  <a:lnTo>
                    <a:pt x="352" y="158"/>
                  </a:lnTo>
                  <a:lnTo>
                    <a:pt x="346" y="162"/>
                  </a:lnTo>
                  <a:lnTo>
                    <a:pt x="342" y="164"/>
                  </a:lnTo>
                  <a:lnTo>
                    <a:pt x="337" y="168"/>
                  </a:lnTo>
                  <a:lnTo>
                    <a:pt x="331" y="171"/>
                  </a:lnTo>
                  <a:lnTo>
                    <a:pt x="327" y="175"/>
                  </a:lnTo>
                  <a:lnTo>
                    <a:pt x="320" y="177"/>
                  </a:lnTo>
                  <a:lnTo>
                    <a:pt x="314" y="181"/>
                  </a:lnTo>
                  <a:lnTo>
                    <a:pt x="308" y="185"/>
                  </a:lnTo>
                  <a:lnTo>
                    <a:pt x="303" y="189"/>
                  </a:lnTo>
                  <a:lnTo>
                    <a:pt x="297" y="192"/>
                  </a:lnTo>
                  <a:lnTo>
                    <a:pt x="291" y="196"/>
                  </a:lnTo>
                  <a:lnTo>
                    <a:pt x="285" y="200"/>
                  </a:lnTo>
                  <a:lnTo>
                    <a:pt x="280" y="204"/>
                  </a:lnTo>
                  <a:lnTo>
                    <a:pt x="274" y="208"/>
                  </a:lnTo>
                  <a:lnTo>
                    <a:pt x="268" y="211"/>
                  </a:lnTo>
                  <a:lnTo>
                    <a:pt x="261" y="213"/>
                  </a:lnTo>
                  <a:lnTo>
                    <a:pt x="255" y="217"/>
                  </a:lnTo>
                  <a:lnTo>
                    <a:pt x="249" y="221"/>
                  </a:lnTo>
                  <a:lnTo>
                    <a:pt x="242" y="225"/>
                  </a:lnTo>
                  <a:lnTo>
                    <a:pt x="236" y="227"/>
                  </a:lnTo>
                  <a:lnTo>
                    <a:pt x="230" y="232"/>
                  </a:lnTo>
                  <a:lnTo>
                    <a:pt x="225" y="234"/>
                  </a:lnTo>
                  <a:lnTo>
                    <a:pt x="217" y="238"/>
                  </a:lnTo>
                  <a:lnTo>
                    <a:pt x="211" y="240"/>
                  </a:lnTo>
                  <a:lnTo>
                    <a:pt x="208" y="244"/>
                  </a:lnTo>
                  <a:lnTo>
                    <a:pt x="200" y="246"/>
                  </a:lnTo>
                  <a:lnTo>
                    <a:pt x="194" y="249"/>
                  </a:lnTo>
                  <a:lnTo>
                    <a:pt x="190" y="251"/>
                  </a:lnTo>
                  <a:lnTo>
                    <a:pt x="185" y="255"/>
                  </a:lnTo>
                  <a:lnTo>
                    <a:pt x="179" y="257"/>
                  </a:lnTo>
                  <a:lnTo>
                    <a:pt x="173" y="259"/>
                  </a:lnTo>
                  <a:lnTo>
                    <a:pt x="168" y="261"/>
                  </a:lnTo>
                  <a:lnTo>
                    <a:pt x="164" y="265"/>
                  </a:lnTo>
                  <a:lnTo>
                    <a:pt x="158" y="266"/>
                  </a:lnTo>
                  <a:lnTo>
                    <a:pt x="154" y="268"/>
                  </a:lnTo>
                  <a:lnTo>
                    <a:pt x="149" y="268"/>
                  </a:lnTo>
                  <a:lnTo>
                    <a:pt x="147" y="270"/>
                  </a:lnTo>
                  <a:lnTo>
                    <a:pt x="137" y="272"/>
                  </a:lnTo>
                  <a:lnTo>
                    <a:pt x="132" y="276"/>
                  </a:lnTo>
                  <a:lnTo>
                    <a:pt x="126" y="276"/>
                  </a:lnTo>
                  <a:lnTo>
                    <a:pt x="122" y="276"/>
                  </a:lnTo>
                  <a:lnTo>
                    <a:pt x="116" y="274"/>
                  </a:lnTo>
                  <a:lnTo>
                    <a:pt x="111" y="272"/>
                  </a:lnTo>
                  <a:lnTo>
                    <a:pt x="105" y="268"/>
                  </a:lnTo>
                  <a:lnTo>
                    <a:pt x="101" y="266"/>
                  </a:lnTo>
                  <a:lnTo>
                    <a:pt x="95" y="261"/>
                  </a:lnTo>
                  <a:lnTo>
                    <a:pt x="90" y="257"/>
                  </a:lnTo>
                  <a:lnTo>
                    <a:pt x="86" y="251"/>
                  </a:lnTo>
                  <a:lnTo>
                    <a:pt x="80" y="246"/>
                  </a:lnTo>
                  <a:lnTo>
                    <a:pt x="76" y="238"/>
                  </a:lnTo>
                  <a:lnTo>
                    <a:pt x="71" y="230"/>
                  </a:lnTo>
                  <a:lnTo>
                    <a:pt x="65" y="223"/>
                  </a:lnTo>
                  <a:lnTo>
                    <a:pt x="61" y="215"/>
                  </a:lnTo>
                  <a:lnTo>
                    <a:pt x="56" y="208"/>
                  </a:lnTo>
                  <a:lnTo>
                    <a:pt x="50" y="200"/>
                  </a:lnTo>
                  <a:lnTo>
                    <a:pt x="46" y="190"/>
                  </a:lnTo>
                  <a:lnTo>
                    <a:pt x="42" y="183"/>
                  </a:lnTo>
                  <a:lnTo>
                    <a:pt x="37" y="175"/>
                  </a:lnTo>
                  <a:lnTo>
                    <a:pt x="33" y="166"/>
                  </a:lnTo>
                  <a:lnTo>
                    <a:pt x="29" y="158"/>
                  </a:lnTo>
                  <a:lnTo>
                    <a:pt x="25" y="150"/>
                  </a:lnTo>
                  <a:lnTo>
                    <a:pt x="19" y="143"/>
                  </a:lnTo>
                  <a:lnTo>
                    <a:pt x="17" y="135"/>
                  </a:lnTo>
                  <a:lnTo>
                    <a:pt x="14" y="128"/>
                  </a:lnTo>
                  <a:lnTo>
                    <a:pt x="12" y="122"/>
                  </a:lnTo>
                  <a:lnTo>
                    <a:pt x="8" y="116"/>
                  </a:lnTo>
                  <a:lnTo>
                    <a:pt x="6" y="111"/>
                  </a:lnTo>
                  <a:lnTo>
                    <a:pt x="4" y="105"/>
                  </a:lnTo>
                  <a:lnTo>
                    <a:pt x="2" y="103"/>
                  </a:lnTo>
                  <a:lnTo>
                    <a:pt x="0" y="97"/>
                  </a:lnTo>
                  <a:lnTo>
                    <a:pt x="0" y="95"/>
                  </a:lnTo>
                  <a:lnTo>
                    <a:pt x="8"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7" name="Freeform 24"/>
            <p:cNvSpPr>
              <a:spLocks/>
            </p:cNvSpPr>
            <p:nvPr/>
          </p:nvSpPr>
          <p:spPr bwMode="auto">
            <a:xfrm>
              <a:off x="2224" y="2307"/>
              <a:ext cx="794" cy="217"/>
            </a:xfrm>
            <a:custGeom>
              <a:avLst/>
              <a:gdLst>
                <a:gd name="T0" fmla="*/ 31 w 908"/>
                <a:gd name="T1" fmla="*/ 20 h 226"/>
                <a:gd name="T2" fmla="*/ 63 w 908"/>
                <a:gd name="T3" fmla="*/ 63 h 226"/>
                <a:gd name="T4" fmla="*/ 103 w 908"/>
                <a:gd name="T5" fmla="*/ 115 h 226"/>
                <a:gd name="T6" fmla="*/ 142 w 908"/>
                <a:gd name="T7" fmla="*/ 158 h 226"/>
                <a:gd name="T8" fmla="*/ 166 w 908"/>
                <a:gd name="T9" fmla="*/ 184 h 226"/>
                <a:gd name="T10" fmla="*/ 190 w 908"/>
                <a:gd name="T11" fmla="*/ 175 h 226"/>
                <a:gd name="T12" fmla="*/ 218 w 908"/>
                <a:gd name="T13" fmla="*/ 148 h 226"/>
                <a:gd name="T14" fmla="*/ 247 w 908"/>
                <a:gd name="T15" fmla="*/ 115 h 226"/>
                <a:gd name="T16" fmla="*/ 276 w 908"/>
                <a:gd name="T17" fmla="*/ 84 h 226"/>
                <a:gd name="T18" fmla="*/ 299 w 908"/>
                <a:gd name="T19" fmla="*/ 65 h 226"/>
                <a:gd name="T20" fmla="*/ 328 w 908"/>
                <a:gd name="T21" fmla="*/ 75 h 226"/>
                <a:gd name="T22" fmla="*/ 352 w 908"/>
                <a:gd name="T23" fmla="*/ 85 h 226"/>
                <a:gd name="T24" fmla="*/ 382 w 908"/>
                <a:gd name="T25" fmla="*/ 100 h 226"/>
                <a:gd name="T26" fmla="*/ 414 w 908"/>
                <a:gd name="T27" fmla="*/ 116 h 226"/>
                <a:gd name="T28" fmla="*/ 444 w 908"/>
                <a:gd name="T29" fmla="*/ 132 h 226"/>
                <a:gd name="T30" fmla="*/ 476 w 908"/>
                <a:gd name="T31" fmla="*/ 146 h 226"/>
                <a:gd name="T32" fmla="*/ 505 w 908"/>
                <a:gd name="T33" fmla="*/ 158 h 226"/>
                <a:gd name="T34" fmla="*/ 540 w 908"/>
                <a:gd name="T35" fmla="*/ 170 h 226"/>
                <a:gd name="T36" fmla="*/ 557 w 908"/>
                <a:gd name="T37" fmla="*/ 148 h 226"/>
                <a:gd name="T38" fmla="*/ 572 w 908"/>
                <a:gd name="T39" fmla="*/ 113 h 226"/>
                <a:gd name="T40" fmla="*/ 589 w 908"/>
                <a:gd name="T41" fmla="*/ 73 h 226"/>
                <a:gd name="T42" fmla="*/ 603 w 908"/>
                <a:gd name="T43" fmla="*/ 36 h 226"/>
                <a:gd name="T44" fmla="*/ 622 w 908"/>
                <a:gd name="T45" fmla="*/ 14 h 226"/>
                <a:gd name="T46" fmla="*/ 650 w 908"/>
                <a:gd name="T47" fmla="*/ 20 h 226"/>
                <a:gd name="T48" fmla="*/ 685 w 908"/>
                <a:gd name="T49" fmla="*/ 36 h 226"/>
                <a:gd name="T50" fmla="*/ 718 w 908"/>
                <a:gd name="T51" fmla="*/ 51 h 226"/>
                <a:gd name="T52" fmla="*/ 743 w 908"/>
                <a:gd name="T53" fmla="*/ 63 h 226"/>
                <a:gd name="T54" fmla="*/ 793 w 908"/>
                <a:gd name="T55" fmla="*/ 38 h 226"/>
                <a:gd name="T56" fmla="*/ 781 w 908"/>
                <a:gd name="T57" fmla="*/ 73 h 226"/>
                <a:gd name="T58" fmla="*/ 756 w 908"/>
                <a:gd name="T59" fmla="*/ 95 h 226"/>
                <a:gd name="T60" fmla="*/ 727 w 908"/>
                <a:gd name="T61" fmla="*/ 84 h 226"/>
                <a:gd name="T62" fmla="*/ 693 w 908"/>
                <a:gd name="T63" fmla="*/ 69 h 226"/>
                <a:gd name="T64" fmla="*/ 660 w 908"/>
                <a:gd name="T65" fmla="*/ 53 h 226"/>
                <a:gd name="T66" fmla="*/ 635 w 908"/>
                <a:gd name="T67" fmla="*/ 41 h 226"/>
                <a:gd name="T68" fmla="*/ 623 w 908"/>
                <a:gd name="T69" fmla="*/ 47 h 226"/>
                <a:gd name="T70" fmla="*/ 611 w 908"/>
                <a:gd name="T71" fmla="*/ 80 h 226"/>
                <a:gd name="T72" fmla="*/ 595 w 908"/>
                <a:gd name="T73" fmla="*/ 124 h 226"/>
                <a:gd name="T74" fmla="*/ 575 w 908"/>
                <a:gd name="T75" fmla="*/ 166 h 226"/>
                <a:gd name="T76" fmla="*/ 555 w 908"/>
                <a:gd name="T77" fmla="*/ 199 h 226"/>
                <a:gd name="T78" fmla="*/ 528 w 908"/>
                <a:gd name="T79" fmla="*/ 201 h 226"/>
                <a:gd name="T80" fmla="*/ 505 w 908"/>
                <a:gd name="T81" fmla="*/ 193 h 226"/>
                <a:gd name="T82" fmla="*/ 477 w 908"/>
                <a:gd name="T83" fmla="*/ 181 h 226"/>
                <a:gd name="T84" fmla="*/ 444 w 908"/>
                <a:gd name="T85" fmla="*/ 166 h 226"/>
                <a:gd name="T86" fmla="*/ 412 w 908"/>
                <a:gd name="T87" fmla="*/ 150 h 226"/>
                <a:gd name="T88" fmla="*/ 380 w 908"/>
                <a:gd name="T89" fmla="*/ 133 h 226"/>
                <a:gd name="T90" fmla="*/ 351 w 908"/>
                <a:gd name="T91" fmla="*/ 116 h 226"/>
                <a:gd name="T92" fmla="*/ 317 w 908"/>
                <a:gd name="T93" fmla="*/ 100 h 226"/>
                <a:gd name="T94" fmla="*/ 299 w 908"/>
                <a:gd name="T95" fmla="*/ 98 h 226"/>
                <a:gd name="T96" fmla="*/ 269 w 908"/>
                <a:gd name="T97" fmla="*/ 133 h 226"/>
                <a:gd name="T98" fmla="*/ 238 w 908"/>
                <a:gd name="T99" fmla="*/ 168 h 226"/>
                <a:gd name="T100" fmla="*/ 205 w 908"/>
                <a:gd name="T101" fmla="*/ 199 h 226"/>
                <a:gd name="T102" fmla="*/ 178 w 908"/>
                <a:gd name="T103" fmla="*/ 215 h 226"/>
                <a:gd name="T104" fmla="*/ 155 w 908"/>
                <a:gd name="T105" fmla="*/ 207 h 226"/>
                <a:gd name="T106" fmla="*/ 118 w 908"/>
                <a:gd name="T107" fmla="*/ 171 h 226"/>
                <a:gd name="T108" fmla="*/ 75 w 908"/>
                <a:gd name="T109" fmla="*/ 120 h 226"/>
                <a:gd name="T110" fmla="*/ 46 w 908"/>
                <a:gd name="T111" fmla="*/ 85 h 226"/>
                <a:gd name="T112" fmla="*/ 13 w 908"/>
                <a:gd name="T113" fmla="*/ 43 h 226"/>
                <a:gd name="T114" fmla="*/ 15 w 908"/>
                <a:gd name="T115" fmla="*/ 0 h 22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908" h="226">
                  <a:moveTo>
                    <a:pt x="17" y="0"/>
                  </a:moveTo>
                  <a:lnTo>
                    <a:pt x="19" y="2"/>
                  </a:lnTo>
                  <a:lnTo>
                    <a:pt x="25" y="7"/>
                  </a:lnTo>
                  <a:lnTo>
                    <a:pt x="27" y="11"/>
                  </a:lnTo>
                  <a:lnTo>
                    <a:pt x="31" y="17"/>
                  </a:lnTo>
                  <a:lnTo>
                    <a:pt x="36" y="21"/>
                  </a:lnTo>
                  <a:lnTo>
                    <a:pt x="42" y="28"/>
                  </a:lnTo>
                  <a:lnTo>
                    <a:pt x="46" y="34"/>
                  </a:lnTo>
                  <a:lnTo>
                    <a:pt x="53" y="42"/>
                  </a:lnTo>
                  <a:lnTo>
                    <a:pt x="59" y="49"/>
                  </a:lnTo>
                  <a:lnTo>
                    <a:pt x="67" y="59"/>
                  </a:lnTo>
                  <a:lnTo>
                    <a:pt x="72" y="66"/>
                  </a:lnTo>
                  <a:lnTo>
                    <a:pt x="80" y="76"/>
                  </a:lnTo>
                  <a:lnTo>
                    <a:pt x="88" y="83"/>
                  </a:lnTo>
                  <a:lnTo>
                    <a:pt x="95" y="93"/>
                  </a:lnTo>
                  <a:lnTo>
                    <a:pt x="103" y="102"/>
                  </a:lnTo>
                  <a:lnTo>
                    <a:pt x="110" y="110"/>
                  </a:lnTo>
                  <a:lnTo>
                    <a:pt x="118" y="120"/>
                  </a:lnTo>
                  <a:lnTo>
                    <a:pt x="126" y="129"/>
                  </a:lnTo>
                  <a:lnTo>
                    <a:pt x="133" y="137"/>
                  </a:lnTo>
                  <a:lnTo>
                    <a:pt x="141" y="144"/>
                  </a:lnTo>
                  <a:lnTo>
                    <a:pt x="146" y="152"/>
                  </a:lnTo>
                  <a:lnTo>
                    <a:pt x="156" y="159"/>
                  </a:lnTo>
                  <a:lnTo>
                    <a:pt x="162" y="165"/>
                  </a:lnTo>
                  <a:lnTo>
                    <a:pt x="167" y="173"/>
                  </a:lnTo>
                  <a:lnTo>
                    <a:pt x="173" y="178"/>
                  </a:lnTo>
                  <a:lnTo>
                    <a:pt x="179" y="182"/>
                  </a:lnTo>
                  <a:lnTo>
                    <a:pt x="183" y="186"/>
                  </a:lnTo>
                  <a:lnTo>
                    <a:pt x="186" y="190"/>
                  </a:lnTo>
                  <a:lnTo>
                    <a:pt x="190" y="192"/>
                  </a:lnTo>
                  <a:lnTo>
                    <a:pt x="194" y="196"/>
                  </a:lnTo>
                  <a:lnTo>
                    <a:pt x="198" y="194"/>
                  </a:lnTo>
                  <a:lnTo>
                    <a:pt x="205" y="192"/>
                  </a:lnTo>
                  <a:lnTo>
                    <a:pt x="207" y="188"/>
                  </a:lnTo>
                  <a:lnTo>
                    <a:pt x="211" y="186"/>
                  </a:lnTo>
                  <a:lnTo>
                    <a:pt x="217" y="182"/>
                  </a:lnTo>
                  <a:lnTo>
                    <a:pt x="222" y="178"/>
                  </a:lnTo>
                  <a:lnTo>
                    <a:pt x="226" y="175"/>
                  </a:lnTo>
                  <a:lnTo>
                    <a:pt x="232" y="169"/>
                  </a:lnTo>
                  <a:lnTo>
                    <a:pt x="238" y="165"/>
                  </a:lnTo>
                  <a:lnTo>
                    <a:pt x="243" y="159"/>
                  </a:lnTo>
                  <a:lnTo>
                    <a:pt x="249" y="154"/>
                  </a:lnTo>
                  <a:lnTo>
                    <a:pt x="255" y="148"/>
                  </a:lnTo>
                  <a:lnTo>
                    <a:pt x="260" y="142"/>
                  </a:lnTo>
                  <a:lnTo>
                    <a:pt x="266" y="139"/>
                  </a:lnTo>
                  <a:lnTo>
                    <a:pt x="272" y="131"/>
                  </a:lnTo>
                  <a:lnTo>
                    <a:pt x="278" y="125"/>
                  </a:lnTo>
                  <a:lnTo>
                    <a:pt x="283" y="120"/>
                  </a:lnTo>
                  <a:lnTo>
                    <a:pt x="289" y="114"/>
                  </a:lnTo>
                  <a:lnTo>
                    <a:pt x="293" y="108"/>
                  </a:lnTo>
                  <a:lnTo>
                    <a:pt x="300" y="102"/>
                  </a:lnTo>
                  <a:lnTo>
                    <a:pt x="304" y="97"/>
                  </a:lnTo>
                  <a:lnTo>
                    <a:pt x="310" y="93"/>
                  </a:lnTo>
                  <a:lnTo>
                    <a:pt x="316" y="87"/>
                  </a:lnTo>
                  <a:lnTo>
                    <a:pt x="319" y="83"/>
                  </a:lnTo>
                  <a:lnTo>
                    <a:pt x="323" y="80"/>
                  </a:lnTo>
                  <a:lnTo>
                    <a:pt x="327" y="76"/>
                  </a:lnTo>
                  <a:lnTo>
                    <a:pt x="335" y="72"/>
                  </a:lnTo>
                  <a:lnTo>
                    <a:pt x="340" y="70"/>
                  </a:lnTo>
                  <a:lnTo>
                    <a:pt x="342" y="68"/>
                  </a:lnTo>
                  <a:lnTo>
                    <a:pt x="344" y="70"/>
                  </a:lnTo>
                  <a:lnTo>
                    <a:pt x="350" y="70"/>
                  </a:lnTo>
                  <a:lnTo>
                    <a:pt x="355" y="72"/>
                  </a:lnTo>
                  <a:lnTo>
                    <a:pt x="361" y="74"/>
                  </a:lnTo>
                  <a:lnTo>
                    <a:pt x="371" y="78"/>
                  </a:lnTo>
                  <a:lnTo>
                    <a:pt x="375" y="78"/>
                  </a:lnTo>
                  <a:lnTo>
                    <a:pt x="378" y="80"/>
                  </a:lnTo>
                  <a:lnTo>
                    <a:pt x="384" y="81"/>
                  </a:lnTo>
                  <a:lnTo>
                    <a:pt x="388" y="85"/>
                  </a:lnTo>
                  <a:lnTo>
                    <a:pt x="394" y="87"/>
                  </a:lnTo>
                  <a:lnTo>
                    <a:pt x="397" y="89"/>
                  </a:lnTo>
                  <a:lnTo>
                    <a:pt x="403" y="89"/>
                  </a:lnTo>
                  <a:lnTo>
                    <a:pt x="409" y="93"/>
                  </a:lnTo>
                  <a:lnTo>
                    <a:pt x="413" y="95"/>
                  </a:lnTo>
                  <a:lnTo>
                    <a:pt x="420" y="99"/>
                  </a:lnTo>
                  <a:lnTo>
                    <a:pt x="426" y="100"/>
                  </a:lnTo>
                  <a:lnTo>
                    <a:pt x="432" y="102"/>
                  </a:lnTo>
                  <a:lnTo>
                    <a:pt x="437" y="104"/>
                  </a:lnTo>
                  <a:lnTo>
                    <a:pt x="443" y="108"/>
                  </a:lnTo>
                  <a:lnTo>
                    <a:pt x="449" y="110"/>
                  </a:lnTo>
                  <a:lnTo>
                    <a:pt x="454" y="114"/>
                  </a:lnTo>
                  <a:lnTo>
                    <a:pt x="460" y="116"/>
                  </a:lnTo>
                  <a:lnTo>
                    <a:pt x="466" y="118"/>
                  </a:lnTo>
                  <a:lnTo>
                    <a:pt x="473" y="121"/>
                  </a:lnTo>
                  <a:lnTo>
                    <a:pt x="479" y="123"/>
                  </a:lnTo>
                  <a:lnTo>
                    <a:pt x="485" y="127"/>
                  </a:lnTo>
                  <a:lnTo>
                    <a:pt x="490" y="129"/>
                  </a:lnTo>
                  <a:lnTo>
                    <a:pt x="496" y="131"/>
                  </a:lnTo>
                  <a:lnTo>
                    <a:pt x="504" y="135"/>
                  </a:lnTo>
                  <a:lnTo>
                    <a:pt x="508" y="137"/>
                  </a:lnTo>
                  <a:lnTo>
                    <a:pt x="515" y="140"/>
                  </a:lnTo>
                  <a:lnTo>
                    <a:pt x="521" y="142"/>
                  </a:lnTo>
                  <a:lnTo>
                    <a:pt x="527" y="144"/>
                  </a:lnTo>
                  <a:lnTo>
                    <a:pt x="532" y="146"/>
                  </a:lnTo>
                  <a:lnTo>
                    <a:pt x="538" y="148"/>
                  </a:lnTo>
                  <a:lnTo>
                    <a:pt x="544" y="152"/>
                  </a:lnTo>
                  <a:lnTo>
                    <a:pt x="549" y="154"/>
                  </a:lnTo>
                  <a:lnTo>
                    <a:pt x="555" y="156"/>
                  </a:lnTo>
                  <a:lnTo>
                    <a:pt x="559" y="159"/>
                  </a:lnTo>
                  <a:lnTo>
                    <a:pt x="565" y="161"/>
                  </a:lnTo>
                  <a:lnTo>
                    <a:pt x="570" y="163"/>
                  </a:lnTo>
                  <a:lnTo>
                    <a:pt x="578" y="165"/>
                  </a:lnTo>
                  <a:lnTo>
                    <a:pt x="587" y="169"/>
                  </a:lnTo>
                  <a:lnTo>
                    <a:pt x="595" y="173"/>
                  </a:lnTo>
                  <a:lnTo>
                    <a:pt x="603" y="175"/>
                  </a:lnTo>
                  <a:lnTo>
                    <a:pt x="608" y="175"/>
                  </a:lnTo>
                  <a:lnTo>
                    <a:pt x="612" y="177"/>
                  </a:lnTo>
                  <a:lnTo>
                    <a:pt x="618" y="177"/>
                  </a:lnTo>
                  <a:lnTo>
                    <a:pt x="620" y="177"/>
                  </a:lnTo>
                  <a:lnTo>
                    <a:pt x="623" y="173"/>
                  </a:lnTo>
                  <a:lnTo>
                    <a:pt x="629" y="167"/>
                  </a:lnTo>
                  <a:lnTo>
                    <a:pt x="631" y="163"/>
                  </a:lnTo>
                  <a:lnTo>
                    <a:pt x="635" y="159"/>
                  </a:lnTo>
                  <a:lnTo>
                    <a:pt x="637" y="154"/>
                  </a:lnTo>
                  <a:lnTo>
                    <a:pt x="641" y="148"/>
                  </a:lnTo>
                  <a:lnTo>
                    <a:pt x="642" y="142"/>
                  </a:lnTo>
                  <a:lnTo>
                    <a:pt x="644" y="137"/>
                  </a:lnTo>
                  <a:lnTo>
                    <a:pt x="648" y="131"/>
                  </a:lnTo>
                  <a:lnTo>
                    <a:pt x="652" y="123"/>
                  </a:lnTo>
                  <a:lnTo>
                    <a:pt x="654" y="118"/>
                  </a:lnTo>
                  <a:lnTo>
                    <a:pt x="658" y="110"/>
                  </a:lnTo>
                  <a:lnTo>
                    <a:pt x="661" y="104"/>
                  </a:lnTo>
                  <a:lnTo>
                    <a:pt x="665" y="97"/>
                  </a:lnTo>
                  <a:lnTo>
                    <a:pt x="667" y="89"/>
                  </a:lnTo>
                  <a:lnTo>
                    <a:pt x="669" y="81"/>
                  </a:lnTo>
                  <a:lnTo>
                    <a:pt x="673" y="76"/>
                  </a:lnTo>
                  <a:lnTo>
                    <a:pt x="677" y="68"/>
                  </a:lnTo>
                  <a:lnTo>
                    <a:pt x="679" y="61"/>
                  </a:lnTo>
                  <a:lnTo>
                    <a:pt x="682" y="55"/>
                  </a:lnTo>
                  <a:lnTo>
                    <a:pt x="684" y="49"/>
                  </a:lnTo>
                  <a:lnTo>
                    <a:pt x="688" y="45"/>
                  </a:lnTo>
                  <a:lnTo>
                    <a:pt x="690" y="38"/>
                  </a:lnTo>
                  <a:lnTo>
                    <a:pt x="694" y="34"/>
                  </a:lnTo>
                  <a:lnTo>
                    <a:pt x="696" y="28"/>
                  </a:lnTo>
                  <a:lnTo>
                    <a:pt x="698" y="26"/>
                  </a:lnTo>
                  <a:lnTo>
                    <a:pt x="703" y="19"/>
                  </a:lnTo>
                  <a:lnTo>
                    <a:pt x="707" y="17"/>
                  </a:lnTo>
                  <a:lnTo>
                    <a:pt x="711" y="15"/>
                  </a:lnTo>
                  <a:lnTo>
                    <a:pt x="718" y="15"/>
                  </a:lnTo>
                  <a:lnTo>
                    <a:pt x="722" y="15"/>
                  </a:lnTo>
                  <a:lnTo>
                    <a:pt x="728" y="17"/>
                  </a:lnTo>
                  <a:lnTo>
                    <a:pt x="732" y="19"/>
                  </a:lnTo>
                  <a:lnTo>
                    <a:pt x="737" y="21"/>
                  </a:lnTo>
                  <a:lnTo>
                    <a:pt x="743" y="21"/>
                  </a:lnTo>
                  <a:lnTo>
                    <a:pt x="751" y="24"/>
                  </a:lnTo>
                  <a:lnTo>
                    <a:pt x="756" y="26"/>
                  </a:lnTo>
                  <a:lnTo>
                    <a:pt x="764" y="28"/>
                  </a:lnTo>
                  <a:lnTo>
                    <a:pt x="770" y="32"/>
                  </a:lnTo>
                  <a:lnTo>
                    <a:pt x="775" y="34"/>
                  </a:lnTo>
                  <a:lnTo>
                    <a:pt x="783" y="38"/>
                  </a:lnTo>
                  <a:lnTo>
                    <a:pt x="791" y="40"/>
                  </a:lnTo>
                  <a:lnTo>
                    <a:pt x="796" y="43"/>
                  </a:lnTo>
                  <a:lnTo>
                    <a:pt x="804" y="45"/>
                  </a:lnTo>
                  <a:lnTo>
                    <a:pt x="810" y="47"/>
                  </a:lnTo>
                  <a:lnTo>
                    <a:pt x="815" y="51"/>
                  </a:lnTo>
                  <a:lnTo>
                    <a:pt x="821" y="53"/>
                  </a:lnTo>
                  <a:lnTo>
                    <a:pt x="827" y="55"/>
                  </a:lnTo>
                  <a:lnTo>
                    <a:pt x="832" y="59"/>
                  </a:lnTo>
                  <a:lnTo>
                    <a:pt x="838" y="61"/>
                  </a:lnTo>
                  <a:lnTo>
                    <a:pt x="842" y="62"/>
                  </a:lnTo>
                  <a:lnTo>
                    <a:pt x="848" y="64"/>
                  </a:lnTo>
                  <a:lnTo>
                    <a:pt x="850" y="66"/>
                  </a:lnTo>
                  <a:lnTo>
                    <a:pt x="855" y="68"/>
                  </a:lnTo>
                  <a:lnTo>
                    <a:pt x="859" y="70"/>
                  </a:lnTo>
                  <a:lnTo>
                    <a:pt x="861" y="72"/>
                  </a:lnTo>
                  <a:lnTo>
                    <a:pt x="888" y="17"/>
                  </a:lnTo>
                  <a:lnTo>
                    <a:pt x="908" y="38"/>
                  </a:lnTo>
                  <a:lnTo>
                    <a:pt x="907" y="40"/>
                  </a:lnTo>
                  <a:lnTo>
                    <a:pt x="905" y="47"/>
                  </a:lnTo>
                  <a:lnTo>
                    <a:pt x="903" y="53"/>
                  </a:lnTo>
                  <a:lnTo>
                    <a:pt x="901" y="59"/>
                  </a:lnTo>
                  <a:lnTo>
                    <a:pt x="899" y="64"/>
                  </a:lnTo>
                  <a:lnTo>
                    <a:pt x="897" y="72"/>
                  </a:lnTo>
                  <a:lnTo>
                    <a:pt x="893" y="76"/>
                  </a:lnTo>
                  <a:lnTo>
                    <a:pt x="891" y="81"/>
                  </a:lnTo>
                  <a:lnTo>
                    <a:pt x="888" y="87"/>
                  </a:lnTo>
                  <a:lnTo>
                    <a:pt x="884" y="93"/>
                  </a:lnTo>
                  <a:lnTo>
                    <a:pt x="878" y="99"/>
                  </a:lnTo>
                  <a:lnTo>
                    <a:pt x="870" y="100"/>
                  </a:lnTo>
                  <a:lnTo>
                    <a:pt x="865" y="99"/>
                  </a:lnTo>
                  <a:lnTo>
                    <a:pt x="857" y="97"/>
                  </a:lnTo>
                  <a:lnTo>
                    <a:pt x="851" y="95"/>
                  </a:lnTo>
                  <a:lnTo>
                    <a:pt x="848" y="93"/>
                  </a:lnTo>
                  <a:lnTo>
                    <a:pt x="842" y="91"/>
                  </a:lnTo>
                  <a:lnTo>
                    <a:pt x="838" y="89"/>
                  </a:lnTo>
                  <a:lnTo>
                    <a:pt x="831" y="87"/>
                  </a:lnTo>
                  <a:lnTo>
                    <a:pt x="825" y="83"/>
                  </a:lnTo>
                  <a:lnTo>
                    <a:pt x="817" y="81"/>
                  </a:lnTo>
                  <a:lnTo>
                    <a:pt x="812" y="80"/>
                  </a:lnTo>
                  <a:lnTo>
                    <a:pt x="806" y="78"/>
                  </a:lnTo>
                  <a:lnTo>
                    <a:pt x="798" y="74"/>
                  </a:lnTo>
                  <a:lnTo>
                    <a:pt x="793" y="72"/>
                  </a:lnTo>
                  <a:lnTo>
                    <a:pt x="787" y="70"/>
                  </a:lnTo>
                  <a:lnTo>
                    <a:pt x="779" y="66"/>
                  </a:lnTo>
                  <a:lnTo>
                    <a:pt x="772" y="62"/>
                  </a:lnTo>
                  <a:lnTo>
                    <a:pt x="766" y="61"/>
                  </a:lnTo>
                  <a:lnTo>
                    <a:pt x="760" y="59"/>
                  </a:lnTo>
                  <a:lnTo>
                    <a:pt x="755" y="55"/>
                  </a:lnTo>
                  <a:lnTo>
                    <a:pt x="747" y="53"/>
                  </a:lnTo>
                  <a:lnTo>
                    <a:pt x="743" y="51"/>
                  </a:lnTo>
                  <a:lnTo>
                    <a:pt x="737" y="49"/>
                  </a:lnTo>
                  <a:lnTo>
                    <a:pt x="734" y="47"/>
                  </a:lnTo>
                  <a:lnTo>
                    <a:pt x="728" y="45"/>
                  </a:lnTo>
                  <a:lnTo>
                    <a:pt x="726" y="43"/>
                  </a:lnTo>
                  <a:lnTo>
                    <a:pt x="722" y="43"/>
                  </a:lnTo>
                  <a:lnTo>
                    <a:pt x="718" y="42"/>
                  </a:lnTo>
                  <a:lnTo>
                    <a:pt x="717" y="42"/>
                  </a:lnTo>
                  <a:lnTo>
                    <a:pt x="715" y="47"/>
                  </a:lnTo>
                  <a:lnTo>
                    <a:pt x="713" y="49"/>
                  </a:lnTo>
                  <a:lnTo>
                    <a:pt x="711" y="55"/>
                  </a:lnTo>
                  <a:lnTo>
                    <a:pt x="709" y="61"/>
                  </a:lnTo>
                  <a:lnTo>
                    <a:pt x="707" y="66"/>
                  </a:lnTo>
                  <a:lnTo>
                    <a:pt x="703" y="72"/>
                  </a:lnTo>
                  <a:lnTo>
                    <a:pt x="701" y="78"/>
                  </a:lnTo>
                  <a:lnTo>
                    <a:pt x="699" y="83"/>
                  </a:lnTo>
                  <a:lnTo>
                    <a:pt x="696" y="91"/>
                  </a:lnTo>
                  <a:lnTo>
                    <a:pt x="694" y="99"/>
                  </a:lnTo>
                  <a:lnTo>
                    <a:pt x="690" y="106"/>
                  </a:lnTo>
                  <a:lnTo>
                    <a:pt x="686" y="114"/>
                  </a:lnTo>
                  <a:lnTo>
                    <a:pt x="684" y="121"/>
                  </a:lnTo>
                  <a:lnTo>
                    <a:pt x="680" y="129"/>
                  </a:lnTo>
                  <a:lnTo>
                    <a:pt x="677" y="137"/>
                  </a:lnTo>
                  <a:lnTo>
                    <a:pt x="673" y="144"/>
                  </a:lnTo>
                  <a:lnTo>
                    <a:pt x="669" y="152"/>
                  </a:lnTo>
                  <a:lnTo>
                    <a:pt x="665" y="159"/>
                  </a:lnTo>
                  <a:lnTo>
                    <a:pt x="661" y="165"/>
                  </a:lnTo>
                  <a:lnTo>
                    <a:pt x="658" y="173"/>
                  </a:lnTo>
                  <a:lnTo>
                    <a:pt x="656" y="180"/>
                  </a:lnTo>
                  <a:lnTo>
                    <a:pt x="652" y="184"/>
                  </a:lnTo>
                  <a:lnTo>
                    <a:pt x="648" y="192"/>
                  </a:lnTo>
                  <a:lnTo>
                    <a:pt x="644" y="196"/>
                  </a:lnTo>
                  <a:lnTo>
                    <a:pt x="641" y="201"/>
                  </a:lnTo>
                  <a:lnTo>
                    <a:pt x="635" y="207"/>
                  </a:lnTo>
                  <a:lnTo>
                    <a:pt x="629" y="213"/>
                  </a:lnTo>
                  <a:lnTo>
                    <a:pt x="625" y="213"/>
                  </a:lnTo>
                  <a:lnTo>
                    <a:pt x="622" y="213"/>
                  </a:lnTo>
                  <a:lnTo>
                    <a:pt x="616" y="211"/>
                  </a:lnTo>
                  <a:lnTo>
                    <a:pt x="610" y="211"/>
                  </a:lnTo>
                  <a:lnTo>
                    <a:pt x="604" y="209"/>
                  </a:lnTo>
                  <a:lnTo>
                    <a:pt x="601" y="209"/>
                  </a:lnTo>
                  <a:lnTo>
                    <a:pt x="597" y="207"/>
                  </a:lnTo>
                  <a:lnTo>
                    <a:pt x="593" y="205"/>
                  </a:lnTo>
                  <a:lnTo>
                    <a:pt x="587" y="203"/>
                  </a:lnTo>
                  <a:lnTo>
                    <a:pt x="584" y="201"/>
                  </a:lnTo>
                  <a:lnTo>
                    <a:pt x="578" y="201"/>
                  </a:lnTo>
                  <a:lnTo>
                    <a:pt x="574" y="199"/>
                  </a:lnTo>
                  <a:lnTo>
                    <a:pt x="566" y="197"/>
                  </a:lnTo>
                  <a:lnTo>
                    <a:pt x="563" y="194"/>
                  </a:lnTo>
                  <a:lnTo>
                    <a:pt x="557" y="192"/>
                  </a:lnTo>
                  <a:lnTo>
                    <a:pt x="551" y="190"/>
                  </a:lnTo>
                  <a:lnTo>
                    <a:pt x="546" y="188"/>
                  </a:lnTo>
                  <a:lnTo>
                    <a:pt x="540" y="184"/>
                  </a:lnTo>
                  <a:lnTo>
                    <a:pt x="532" y="182"/>
                  </a:lnTo>
                  <a:lnTo>
                    <a:pt x="528" y="180"/>
                  </a:lnTo>
                  <a:lnTo>
                    <a:pt x="521" y="177"/>
                  </a:lnTo>
                  <a:lnTo>
                    <a:pt x="515" y="175"/>
                  </a:lnTo>
                  <a:lnTo>
                    <a:pt x="508" y="173"/>
                  </a:lnTo>
                  <a:lnTo>
                    <a:pt x="504" y="169"/>
                  </a:lnTo>
                  <a:lnTo>
                    <a:pt x="496" y="167"/>
                  </a:lnTo>
                  <a:lnTo>
                    <a:pt x="490" y="165"/>
                  </a:lnTo>
                  <a:lnTo>
                    <a:pt x="483" y="161"/>
                  </a:lnTo>
                  <a:lnTo>
                    <a:pt x="479" y="159"/>
                  </a:lnTo>
                  <a:lnTo>
                    <a:pt x="471" y="156"/>
                  </a:lnTo>
                  <a:lnTo>
                    <a:pt x="466" y="152"/>
                  </a:lnTo>
                  <a:lnTo>
                    <a:pt x="458" y="150"/>
                  </a:lnTo>
                  <a:lnTo>
                    <a:pt x="452" y="148"/>
                  </a:lnTo>
                  <a:lnTo>
                    <a:pt x="447" y="144"/>
                  </a:lnTo>
                  <a:lnTo>
                    <a:pt x="441" y="140"/>
                  </a:lnTo>
                  <a:lnTo>
                    <a:pt x="435" y="139"/>
                  </a:lnTo>
                  <a:lnTo>
                    <a:pt x="430" y="137"/>
                  </a:lnTo>
                  <a:lnTo>
                    <a:pt x="424" y="133"/>
                  </a:lnTo>
                  <a:lnTo>
                    <a:pt x="418" y="131"/>
                  </a:lnTo>
                  <a:lnTo>
                    <a:pt x="413" y="127"/>
                  </a:lnTo>
                  <a:lnTo>
                    <a:pt x="407" y="125"/>
                  </a:lnTo>
                  <a:lnTo>
                    <a:pt x="401" y="121"/>
                  </a:lnTo>
                  <a:lnTo>
                    <a:pt x="395" y="120"/>
                  </a:lnTo>
                  <a:lnTo>
                    <a:pt x="392" y="118"/>
                  </a:lnTo>
                  <a:lnTo>
                    <a:pt x="388" y="116"/>
                  </a:lnTo>
                  <a:lnTo>
                    <a:pt x="378" y="112"/>
                  </a:lnTo>
                  <a:lnTo>
                    <a:pt x="371" y="108"/>
                  </a:lnTo>
                  <a:lnTo>
                    <a:pt x="363" y="104"/>
                  </a:lnTo>
                  <a:lnTo>
                    <a:pt x="359" y="102"/>
                  </a:lnTo>
                  <a:lnTo>
                    <a:pt x="354" y="99"/>
                  </a:lnTo>
                  <a:lnTo>
                    <a:pt x="352" y="99"/>
                  </a:lnTo>
                  <a:lnTo>
                    <a:pt x="348" y="97"/>
                  </a:lnTo>
                  <a:lnTo>
                    <a:pt x="346" y="99"/>
                  </a:lnTo>
                  <a:lnTo>
                    <a:pt x="342" y="102"/>
                  </a:lnTo>
                  <a:lnTo>
                    <a:pt x="336" y="108"/>
                  </a:lnTo>
                  <a:lnTo>
                    <a:pt x="329" y="116"/>
                  </a:lnTo>
                  <a:lnTo>
                    <a:pt x="323" y="121"/>
                  </a:lnTo>
                  <a:lnTo>
                    <a:pt x="317" y="125"/>
                  </a:lnTo>
                  <a:lnTo>
                    <a:pt x="314" y="131"/>
                  </a:lnTo>
                  <a:lnTo>
                    <a:pt x="308" y="139"/>
                  </a:lnTo>
                  <a:lnTo>
                    <a:pt x="302" y="142"/>
                  </a:lnTo>
                  <a:lnTo>
                    <a:pt x="297" y="150"/>
                  </a:lnTo>
                  <a:lnTo>
                    <a:pt x="291" y="156"/>
                  </a:lnTo>
                  <a:lnTo>
                    <a:pt x="285" y="163"/>
                  </a:lnTo>
                  <a:lnTo>
                    <a:pt x="278" y="167"/>
                  </a:lnTo>
                  <a:lnTo>
                    <a:pt x="272" y="175"/>
                  </a:lnTo>
                  <a:lnTo>
                    <a:pt x="264" y="180"/>
                  </a:lnTo>
                  <a:lnTo>
                    <a:pt x="259" y="186"/>
                  </a:lnTo>
                  <a:lnTo>
                    <a:pt x="251" y="192"/>
                  </a:lnTo>
                  <a:lnTo>
                    <a:pt x="245" y="197"/>
                  </a:lnTo>
                  <a:lnTo>
                    <a:pt x="240" y="201"/>
                  </a:lnTo>
                  <a:lnTo>
                    <a:pt x="234" y="207"/>
                  </a:lnTo>
                  <a:lnTo>
                    <a:pt x="228" y="211"/>
                  </a:lnTo>
                  <a:lnTo>
                    <a:pt x="222" y="215"/>
                  </a:lnTo>
                  <a:lnTo>
                    <a:pt x="217" y="218"/>
                  </a:lnTo>
                  <a:lnTo>
                    <a:pt x="213" y="220"/>
                  </a:lnTo>
                  <a:lnTo>
                    <a:pt x="207" y="222"/>
                  </a:lnTo>
                  <a:lnTo>
                    <a:pt x="203" y="224"/>
                  </a:lnTo>
                  <a:lnTo>
                    <a:pt x="200" y="226"/>
                  </a:lnTo>
                  <a:lnTo>
                    <a:pt x="198" y="226"/>
                  </a:lnTo>
                  <a:lnTo>
                    <a:pt x="192" y="224"/>
                  </a:lnTo>
                  <a:lnTo>
                    <a:pt x="188" y="222"/>
                  </a:lnTo>
                  <a:lnTo>
                    <a:pt x="183" y="218"/>
                  </a:lnTo>
                  <a:lnTo>
                    <a:pt x="177" y="216"/>
                  </a:lnTo>
                  <a:lnTo>
                    <a:pt x="171" y="211"/>
                  </a:lnTo>
                  <a:lnTo>
                    <a:pt x="164" y="205"/>
                  </a:lnTo>
                  <a:lnTo>
                    <a:pt x="158" y="199"/>
                  </a:lnTo>
                  <a:lnTo>
                    <a:pt x="150" y="194"/>
                  </a:lnTo>
                  <a:lnTo>
                    <a:pt x="143" y="186"/>
                  </a:lnTo>
                  <a:lnTo>
                    <a:pt x="135" y="178"/>
                  </a:lnTo>
                  <a:lnTo>
                    <a:pt x="126" y="169"/>
                  </a:lnTo>
                  <a:lnTo>
                    <a:pt x="118" y="161"/>
                  </a:lnTo>
                  <a:lnTo>
                    <a:pt x="110" y="152"/>
                  </a:lnTo>
                  <a:lnTo>
                    <a:pt x="101" y="142"/>
                  </a:lnTo>
                  <a:lnTo>
                    <a:pt x="93" y="133"/>
                  </a:lnTo>
                  <a:lnTo>
                    <a:pt x="86" y="125"/>
                  </a:lnTo>
                  <a:lnTo>
                    <a:pt x="80" y="120"/>
                  </a:lnTo>
                  <a:lnTo>
                    <a:pt x="76" y="116"/>
                  </a:lnTo>
                  <a:lnTo>
                    <a:pt x="70" y="110"/>
                  </a:lnTo>
                  <a:lnTo>
                    <a:pt x="69" y="106"/>
                  </a:lnTo>
                  <a:lnTo>
                    <a:pt x="61" y="97"/>
                  </a:lnTo>
                  <a:lnTo>
                    <a:pt x="53" y="89"/>
                  </a:lnTo>
                  <a:lnTo>
                    <a:pt x="44" y="80"/>
                  </a:lnTo>
                  <a:lnTo>
                    <a:pt x="38" y="72"/>
                  </a:lnTo>
                  <a:lnTo>
                    <a:pt x="31" y="64"/>
                  </a:lnTo>
                  <a:lnTo>
                    <a:pt x="27" y="57"/>
                  </a:lnTo>
                  <a:lnTo>
                    <a:pt x="19" y="49"/>
                  </a:lnTo>
                  <a:lnTo>
                    <a:pt x="15" y="45"/>
                  </a:lnTo>
                  <a:lnTo>
                    <a:pt x="10" y="38"/>
                  </a:lnTo>
                  <a:lnTo>
                    <a:pt x="8" y="36"/>
                  </a:lnTo>
                  <a:lnTo>
                    <a:pt x="2" y="28"/>
                  </a:lnTo>
                  <a:lnTo>
                    <a:pt x="0" y="28"/>
                  </a:lnTo>
                  <a:lnTo>
                    <a:pt x="1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8" name="Freeform 37"/>
            <p:cNvSpPr>
              <a:spLocks/>
            </p:cNvSpPr>
            <p:nvPr/>
          </p:nvSpPr>
          <p:spPr bwMode="auto">
            <a:xfrm>
              <a:off x="2845" y="2160"/>
              <a:ext cx="89" cy="94"/>
            </a:xfrm>
            <a:custGeom>
              <a:avLst/>
              <a:gdLst>
                <a:gd name="T0" fmla="*/ 0 w 103"/>
                <a:gd name="T1" fmla="*/ 10 h 99"/>
                <a:gd name="T2" fmla="*/ 3 w 103"/>
                <a:gd name="T3" fmla="*/ 14 h 99"/>
                <a:gd name="T4" fmla="*/ 7 w 103"/>
                <a:gd name="T5" fmla="*/ 18 h 99"/>
                <a:gd name="T6" fmla="*/ 11 w 103"/>
                <a:gd name="T7" fmla="*/ 23 h 99"/>
                <a:gd name="T8" fmla="*/ 16 w 103"/>
                <a:gd name="T9" fmla="*/ 28 h 99"/>
                <a:gd name="T10" fmla="*/ 23 w 103"/>
                <a:gd name="T11" fmla="*/ 38 h 99"/>
                <a:gd name="T12" fmla="*/ 31 w 103"/>
                <a:gd name="T13" fmla="*/ 45 h 99"/>
                <a:gd name="T14" fmla="*/ 38 w 103"/>
                <a:gd name="T15" fmla="*/ 52 h 99"/>
                <a:gd name="T16" fmla="*/ 44 w 103"/>
                <a:gd name="T17" fmla="*/ 59 h 99"/>
                <a:gd name="T18" fmla="*/ 51 w 103"/>
                <a:gd name="T19" fmla="*/ 68 h 99"/>
                <a:gd name="T20" fmla="*/ 58 w 103"/>
                <a:gd name="T21" fmla="*/ 74 h 99"/>
                <a:gd name="T22" fmla="*/ 64 w 103"/>
                <a:gd name="T23" fmla="*/ 81 h 99"/>
                <a:gd name="T24" fmla="*/ 69 w 103"/>
                <a:gd name="T25" fmla="*/ 86 h 99"/>
                <a:gd name="T26" fmla="*/ 74 w 103"/>
                <a:gd name="T27" fmla="*/ 90 h 99"/>
                <a:gd name="T28" fmla="*/ 79 w 103"/>
                <a:gd name="T29" fmla="*/ 92 h 99"/>
                <a:gd name="T30" fmla="*/ 82 w 103"/>
                <a:gd name="T31" fmla="*/ 94 h 99"/>
                <a:gd name="T32" fmla="*/ 87 w 103"/>
                <a:gd name="T33" fmla="*/ 92 h 99"/>
                <a:gd name="T34" fmla="*/ 89 w 103"/>
                <a:gd name="T35" fmla="*/ 90 h 99"/>
                <a:gd name="T36" fmla="*/ 89 w 103"/>
                <a:gd name="T37" fmla="*/ 88 h 99"/>
                <a:gd name="T38" fmla="*/ 89 w 103"/>
                <a:gd name="T39" fmla="*/ 86 h 99"/>
                <a:gd name="T40" fmla="*/ 87 w 103"/>
                <a:gd name="T41" fmla="*/ 83 h 99"/>
                <a:gd name="T42" fmla="*/ 86 w 103"/>
                <a:gd name="T43" fmla="*/ 77 h 99"/>
                <a:gd name="T44" fmla="*/ 84 w 103"/>
                <a:gd name="T45" fmla="*/ 74 h 99"/>
                <a:gd name="T46" fmla="*/ 80 w 103"/>
                <a:gd name="T47" fmla="*/ 70 h 99"/>
                <a:gd name="T48" fmla="*/ 77 w 103"/>
                <a:gd name="T49" fmla="*/ 63 h 99"/>
                <a:gd name="T50" fmla="*/ 74 w 103"/>
                <a:gd name="T51" fmla="*/ 59 h 99"/>
                <a:gd name="T52" fmla="*/ 67 w 103"/>
                <a:gd name="T53" fmla="*/ 52 h 99"/>
                <a:gd name="T54" fmla="*/ 62 w 103"/>
                <a:gd name="T55" fmla="*/ 47 h 99"/>
                <a:gd name="T56" fmla="*/ 56 w 103"/>
                <a:gd name="T57" fmla="*/ 40 h 99"/>
                <a:gd name="T58" fmla="*/ 51 w 103"/>
                <a:gd name="T59" fmla="*/ 32 h 99"/>
                <a:gd name="T60" fmla="*/ 44 w 103"/>
                <a:gd name="T61" fmla="*/ 25 h 99"/>
                <a:gd name="T62" fmla="*/ 38 w 103"/>
                <a:gd name="T63" fmla="*/ 20 h 99"/>
                <a:gd name="T64" fmla="*/ 33 w 103"/>
                <a:gd name="T65" fmla="*/ 14 h 99"/>
                <a:gd name="T66" fmla="*/ 29 w 103"/>
                <a:gd name="T67" fmla="*/ 10 h 99"/>
                <a:gd name="T68" fmla="*/ 23 w 103"/>
                <a:gd name="T69" fmla="*/ 5 h 99"/>
                <a:gd name="T70" fmla="*/ 20 w 103"/>
                <a:gd name="T71" fmla="*/ 4 h 99"/>
                <a:gd name="T72" fmla="*/ 16 w 103"/>
                <a:gd name="T73" fmla="*/ 0 h 99"/>
                <a:gd name="T74" fmla="*/ 15 w 103"/>
                <a:gd name="T75" fmla="*/ 0 h 99"/>
                <a:gd name="T76" fmla="*/ 9 w 103"/>
                <a:gd name="T77" fmla="*/ 2 h 99"/>
                <a:gd name="T78" fmla="*/ 5 w 103"/>
                <a:gd name="T79" fmla="*/ 5 h 99"/>
                <a:gd name="T80" fmla="*/ 2 w 103"/>
                <a:gd name="T81" fmla="*/ 9 h 99"/>
                <a:gd name="T82" fmla="*/ 0 w 103"/>
                <a:gd name="T83" fmla="*/ 10 h 99"/>
                <a:gd name="T84" fmla="*/ 0 w 103"/>
                <a:gd name="T85" fmla="*/ 10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3" h="99">
                  <a:moveTo>
                    <a:pt x="0" y="11"/>
                  </a:moveTo>
                  <a:lnTo>
                    <a:pt x="4" y="15"/>
                  </a:lnTo>
                  <a:lnTo>
                    <a:pt x="8" y="19"/>
                  </a:lnTo>
                  <a:lnTo>
                    <a:pt x="13" y="24"/>
                  </a:lnTo>
                  <a:lnTo>
                    <a:pt x="19" y="30"/>
                  </a:lnTo>
                  <a:lnTo>
                    <a:pt x="27" y="40"/>
                  </a:lnTo>
                  <a:lnTo>
                    <a:pt x="36" y="47"/>
                  </a:lnTo>
                  <a:lnTo>
                    <a:pt x="44" y="55"/>
                  </a:lnTo>
                  <a:lnTo>
                    <a:pt x="51" y="62"/>
                  </a:lnTo>
                  <a:lnTo>
                    <a:pt x="59" y="72"/>
                  </a:lnTo>
                  <a:lnTo>
                    <a:pt x="67" y="78"/>
                  </a:lnTo>
                  <a:lnTo>
                    <a:pt x="74" y="85"/>
                  </a:lnTo>
                  <a:lnTo>
                    <a:pt x="80" y="91"/>
                  </a:lnTo>
                  <a:lnTo>
                    <a:pt x="86" y="95"/>
                  </a:lnTo>
                  <a:lnTo>
                    <a:pt x="91" y="97"/>
                  </a:lnTo>
                  <a:lnTo>
                    <a:pt x="95" y="99"/>
                  </a:lnTo>
                  <a:lnTo>
                    <a:pt x="101" y="97"/>
                  </a:lnTo>
                  <a:lnTo>
                    <a:pt x="103" y="95"/>
                  </a:lnTo>
                  <a:lnTo>
                    <a:pt x="103" y="93"/>
                  </a:lnTo>
                  <a:lnTo>
                    <a:pt x="103" y="91"/>
                  </a:lnTo>
                  <a:lnTo>
                    <a:pt x="101" y="87"/>
                  </a:lnTo>
                  <a:lnTo>
                    <a:pt x="99" y="81"/>
                  </a:lnTo>
                  <a:lnTo>
                    <a:pt x="97" y="78"/>
                  </a:lnTo>
                  <a:lnTo>
                    <a:pt x="93" y="74"/>
                  </a:lnTo>
                  <a:lnTo>
                    <a:pt x="89" y="66"/>
                  </a:lnTo>
                  <a:lnTo>
                    <a:pt x="86" y="62"/>
                  </a:lnTo>
                  <a:lnTo>
                    <a:pt x="78" y="55"/>
                  </a:lnTo>
                  <a:lnTo>
                    <a:pt x="72" y="49"/>
                  </a:lnTo>
                  <a:lnTo>
                    <a:pt x="65" y="42"/>
                  </a:lnTo>
                  <a:lnTo>
                    <a:pt x="59" y="34"/>
                  </a:lnTo>
                  <a:lnTo>
                    <a:pt x="51" y="26"/>
                  </a:lnTo>
                  <a:lnTo>
                    <a:pt x="44" y="21"/>
                  </a:lnTo>
                  <a:lnTo>
                    <a:pt x="38" y="15"/>
                  </a:lnTo>
                  <a:lnTo>
                    <a:pt x="34" y="11"/>
                  </a:lnTo>
                  <a:lnTo>
                    <a:pt x="27" y="5"/>
                  </a:lnTo>
                  <a:lnTo>
                    <a:pt x="23" y="4"/>
                  </a:lnTo>
                  <a:lnTo>
                    <a:pt x="19" y="0"/>
                  </a:lnTo>
                  <a:lnTo>
                    <a:pt x="17" y="0"/>
                  </a:lnTo>
                  <a:lnTo>
                    <a:pt x="10" y="2"/>
                  </a:lnTo>
                  <a:lnTo>
                    <a:pt x="6" y="5"/>
                  </a:lnTo>
                  <a:lnTo>
                    <a:pt x="2" y="9"/>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79" name="Freeform 38"/>
            <p:cNvSpPr>
              <a:spLocks/>
            </p:cNvSpPr>
            <p:nvPr/>
          </p:nvSpPr>
          <p:spPr bwMode="auto">
            <a:xfrm>
              <a:off x="3029" y="2382"/>
              <a:ext cx="91" cy="129"/>
            </a:xfrm>
            <a:custGeom>
              <a:avLst/>
              <a:gdLst>
                <a:gd name="T0" fmla="*/ 0 w 105"/>
                <a:gd name="T1" fmla="*/ 16 h 135"/>
                <a:gd name="T2" fmla="*/ 2 w 105"/>
                <a:gd name="T3" fmla="*/ 18 h 135"/>
                <a:gd name="T4" fmla="*/ 5 w 105"/>
                <a:gd name="T5" fmla="*/ 23 h 135"/>
                <a:gd name="T6" fmla="*/ 9 w 105"/>
                <a:gd name="T7" fmla="*/ 27 h 135"/>
                <a:gd name="T8" fmla="*/ 11 w 105"/>
                <a:gd name="T9" fmla="*/ 32 h 135"/>
                <a:gd name="T10" fmla="*/ 15 w 105"/>
                <a:gd name="T11" fmla="*/ 38 h 135"/>
                <a:gd name="T12" fmla="*/ 18 w 105"/>
                <a:gd name="T13" fmla="*/ 43 h 135"/>
                <a:gd name="T14" fmla="*/ 22 w 105"/>
                <a:gd name="T15" fmla="*/ 47 h 135"/>
                <a:gd name="T16" fmla="*/ 26 w 105"/>
                <a:gd name="T17" fmla="*/ 53 h 135"/>
                <a:gd name="T18" fmla="*/ 29 w 105"/>
                <a:gd name="T19" fmla="*/ 58 h 135"/>
                <a:gd name="T20" fmla="*/ 33 w 105"/>
                <a:gd name="T21" fmla="*/ 63 h 135"/>
                <a:gd name="T22" fmla="*/ 36 w 105"/>
                <a:gd name="T23" fmla="*/ 69 h 135"/>
                <a:gd name="T24" fmla="*/ 40 w 105"/>
                <a:gd name="T25" fmla="*/ 73 h 135"/>
                <a:gd name="T26" fmla="*/ 42 w 105"/>
                <a:gd name="T27" fmla="*/ 77 h 135"/>
                <a:gd name="T28" fmla="*/ 44 w 105"/>
                <a:gd name="T29" fmla="*/ 81 h 135"/>
                <a:gd name="T30" fmla="*/ 48 w 105"/>
                <a:gd name="T31" fmla="*/ 87 h 135"/>
                <a:gd name="T32" fmla="*/ 53 w 105"/>
                <a:gd name="T33" fmla="*/ 95 h 135"/>
                <a:gd name="T34" fmla="*/ 58 w 105"/>
                <a:gd name="T35" fmla="*/ 101 h 135"/>
                <a:gd name="T36" fmla="*/ 62 w 105"/>
                <a:gd name="T37" fmla="*/ 109 h 135"/>
                <a:gd name="T38" fmla="*/ 66 w 105"/>
                <a:gd name="T39" fmla="*/ 115 h 135"/>
                <a:gd name="T40" fmla="*/ 69 w 105"/>
                <a:gd name="T41" fmla="*/ 121 h 135"/>
                <a:gd name="T42" fmla="*/ 71 w 105"/>
                <a:gd name="T43" fmla="*/ 123 h 135"/>
                <a:gd name="T44" fmla="*/ 73 w 105"/>
                <a:gd name="T45" fmla="*/ 125 h 135"/>
                <a:gd name="T46" fmla="*/ 75 w 105"/>
                <a:gd name="T47" fmla="*/ 127 h 135"/>
                <a:gd name="T48" fmla="*/ 81 w 105"/>
                <a:gd name="T49" fmla="*/ 129 h 135"/>
                <a:gd name="T50" fmla="*/ 86 w 105"/>
                <a:gd name="T51" fmla="*/ 129 h 135"/>
                <a:gd name="T52" fmla="*/ 91 w 105"/>
                <a:gd name="T53" fmla="*/ 125 h 135"/>
                <a:gd name="T54" fmla="*/ 91 w 105"/>
                <a:gd name="T55" fmla="*/ 119 h 135"/>
                <a:gd name="T56" fmla="*/ 88 w 105"/>
                <a:gd name="T57" fmla="*/ 113 h 135"/>
                <a:gd name="T58" fmla="*/ 86 w 105"/>
                <a:gd name="T59" fmla="*/ 107 h 135"/>
                <a:gd name="T60" fmla="*/ 82 w 105"/>
                <a:gd name="T61" fmla="*/ 103 h 135"/>
                <a:gd name="T62" fmla="*/ 79 w 105"/>
                <a:gd name="T63" fmla="*/ 97 h 135"/>
                <a:gd name="T64" fmla="*/ 77 w 105"/>
                <a:gd name="T65" fmla="*/ 93 h 135"/>
                <a:gd name="T66" fmla="*/ 75 w 105"/>
                <a:gd name="T67" fmla="*/ 87 h 135"/>
                <a:gd name="T68" fmla="*/ 71 w 105"/>
                <a:gd name="T69" fmla="*/ 81 h 135"/>
                <a:gd name="T70" fmla="*/ 68 w 105"/>
                <a:gd name="T71" fmla="*/ 77 h 135"/>
                <a:gd name="T72" fmla="*/ 66 w 105"/>
                <a:gd name="T73" fmla="*/ 73 h 135"/>
                <a:gd name="T74" fmla="*/ 61 w 105"/>
                <a:gd name="T75" fmla="*/ 67 h 135"/>
                <a:gd name="T76" fmla="*/ 59 w 105"/>
                <a:gd name="T77" fmla="*/ 63 h 135"/>
                <a:gd name="T78" fmla="*/ 55 w 105"/>
                <a:gd name="T79" fmla="*/ 56 h 135"/>
                <a:gd name="T80" fmla="*/ 48 w 105"/>
                <a:gd name="T81" fmla="*/ 49 h 135"/>
                <a:gd name="T82" fmla="*/ 44 w 105"/>
                <a:gd name="T83" fmla="*/ 43 h 135"/>
                <a:gd name="T84" fmla="*/ 42 w 105"/>
                <a:gd name="T85" fmla="*/ 38 h 135"/>
                <a:gd name="T86" fmla="*/ 38 w 105"/>
                <a:gd name="T87" fmla="*/ 32 h 135"/>
                <a:gd name="T88" fmla="*/ 33 w 105"/>
                <a:gd name="T89" fmla="*/ 27 h 135"/>
                <a:gd name="T90" fmla="*/ 29 w 105"/>
                <a:gd name="T91" fmla="*/ 22 h 135"/>
                <a:gd name="T92" fmla="*/ 26 w 105"/>
                <a:gd name="T93" fmla="*/ 16 h 135"/>
                <a:gd name="T94" fmla="*/ 22 w 105"/>
                <a:gd name="T95" fmla="*/ 11 h 135"/>
                <a:gd name="T96" fmla="*/ 20 w 105"/>
                <a:gd name="T97" fmla="*/ 7 h 135"/>
                <a:gd name="T98" fmla="*/ 15 w 105"/>
                <a:gd name="T99" fmla="*/ 2 h 135"/>
                <a:gd name="T100" fmla="*/ 13 w 105"/>
                <a:gd name="T101" fmla="*/ 0 h 135"/>
                <a:gd name="T102" fmla="*/ 0 w 105"/>
                <a:gd name="T103" fmla="*/ 16 h 135"/>
                <a:gd name="T104" fmla="*/ 0 w 105"/>
                <a:gd name="T105" fmla="*/ 16 h 13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05" h="135">
                  <a:moveTo>
                    <a:pt x="0" y="17"/>
                  </a:moveTo>
                  <a:lnTo>
                    <a:pt x="2" y="19"/>
                  </a:lnTo>
                  <a:lnTo>
                    <a:pt x="6" y="24"/>
                  </a:lnTo>
                  <a:lnTo>
                    <a:pt x="10" y="28"/>
                  </a:lnTo>
                  <a:lnTo>
                    <a:pt x="13" y="34"/>
                  </a:lnTo>
                  <a:lnTo>
                    <a:pt x="17" y="40"/>
                  </a:lnTo>
                  <a:lnTo>
                    <a:pt x="21" y="45"/>
                  </a:lnTo>
                  <a:lnTo>
                    <a:pt x="25" y="49"/>
                  </a:lnTo>
                  <a:lnTo>
                    <a:pt x="30" y="55"/>
                  </a:lnTo>
                  <a:lnTo>
                    <a:pt x="34" y="61"/>
                  </a:lnTo>
                  <a:lnTo>
                    <a:pt x="38" y="66"/>
                  </a:lnTo>
                  <a:lnTo>
                    <a:pt x="42" y="72"/>
                  </a:lnTo>
                  <a:lnTo>
                    <a:pt x="46" y="76"/>
                  </a:lnTo>
                  <a:lnTo>
                    <a:pt x="48" y="81"/>
                  </a:lnTo>
                  <a:lnTo>
                    <a:pt x="51" y="85"/>
                  </a:lnTo>
                  <a:lnTo>
                    <a:pt x="55" y="91"/>
                  </a:lnTo>
                  <a:lnTo>
                    <a:pt x="61" y="99"/>
                  </a:lnTo>
                  <a:lnTo>
                    <a:pt x="67" y="106"/>
                  </a:lnTo>
                  <a:lnTo>
                    <a:pt x="72" y="114"/>
                  </a:lnTo>
                  <a:lnTo>
                    <a:pt x="76" y="120"/>
                  </a:lnTo>
                  <a:lnTo>
                    <a:pt x="80" y="127"/>
                  </a:lnTo>
                  <a:lnTo>
                    <a:pt x="82" y="129"/>
                  </a:lnTo>
                  <a:lnTo>
                    <a:pt x="84" y="131"/>
                  </a:lnTo>
                  <a:lnTo>
                    <a:pt x="86" y="133"/>
                  </a:lnTo>
                  <a:lnTo>
                    <a:pt x="93" y="135"/>
                  </a:lnTo>
                  <a:lnTo>
                    <a:pt x="99" y="135"/>
                  </a:lnTo>
                  <a:lnTo>
                    <a:pt x="105" y="131"/>
                  </a:lnTo>
                  <a:lnTo>
                    <a:pt x="105" y="125"/>
                  </a:lnTo>
                  <a:lnTo>
                    <a:pt x="101" y="118"/>
                  </a:lnTo>
                  <a:lnTo>
                    <a:pt x="99" y="112"/>
                  </a:lnTo>
                  <a:lnTo>
                    <a:pt x="95" y="108"/>
                  </a:lnTo>
                  <a:lnTo>
                    <a:pt x="91" y="102"/>
                  </a:lnTo>
                  <a:lnTo>
                    <a:pt x="89" y="97"/>
                  </a:lnTo>
                  <a:lnTo>
                    <a:pt x="86" y="91"/>
                  </a:lnTo>
                  <a:lnTo>
                    <a:pt x="82" y="85"/>
                  </a:lnTo>
                  <a:lnTo>
                    <a:pt x="78" y="81"/>
                  </a:lnTo>
                  <a:lnTo>
                    <a:pt x="76" y="76"/>
                  </a:lnTo>
                  <a:lnTo>
                    <a:pt x="70" y="70"/>
                  </a:lnTo>
                  <a:lnTo>
                    <a:pt x="68" y="66"/>
                  </a:lnTo>
                  <a:lnTo>
                    <a:pt x="63" y="59"/>
                  </a:lnTo>
                  <a:lnTo>
                    <a:pt x="55" y="51"/>
                  </a:lnTo>
                  <a:lnTo>
                    <a:pt x="51" y="45"/>
                  </a:lnTo>
                  <a:lnTo>
                    <a:pt x="48" y="40"/>
                  </a:lnTo>
                  <a:lnTo>
                    <a:pt x="44" y="34"/>
                  </a:lnTo>
                  <a:lnTo>
                    <a:pt x="38" y="28"/>
                  </a:lnTo>
                  <a:lnTo>
                    <a:pt x="34" y="23"/>
                  </a:lnTo>
                  <a:lnTo>
                    <a:pt x="30" y="17"/>
                  </a:lnTo>
                  <a:lnTo>
                    <a:pt x="25" y="11"/>
                  </a:lnTo>
                  <a:lnTo>
                    <a:pt x="23" y="7"/>
                  </a:lnTo>
                  <a:lnTo>
                    <a:pt x="17" y="2"/>
                  </a:lnTo>
                  <a:lnTo>
                    <a:pt x="1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0" name="Freeform 39"/>
            <p:cNvSpPr>
              <a:spLocks/>
            </p:cNvSpPr>
            <p:nvPr/>
          </p:nvSpPr>
          <p:spPr bwMode="auto">
            <a:xfrm>
              <a:off x="3183" y="2649"/>
              <a:ext cx="61" cy="103"/>
            </a:xfrm>
            <a:custGeom>
              <a:avLst/>
              <a:gdLst>
                <a:gd name="T0" fmla="*/ 17 w 68"/>
                <a:gd name="T1" fmla="*/ 0 h 109"/>
                <a:gd name="T2" fmla="*/ 19 w 68"/>
                <a:gd name="T3" fmla="*/ 4 h 109"/>
                <a:gd name="T4" fmla="*/ 21 w 68"/>
                <a:gd name="T5" fmla="*/ 8 h 109"/>
                <a:gd name="T6" fmla="*/ 22 w 68"/>
                <a:gd name="T7" fmla="*/ 13 h 109"/>
                <a:gd name="T8" fmla="*/ 25 w 68"/>
                <a:gd name="T9" fmla="*/ 18 h 109"/>
                <a:gd name="T10" fmla="*/ 29 w 68"/>
                <a:gd name="T11" fmla="*/ 26 h 109"/>
                <a:gd name="T12" fmla="*/ 34 w 68"/>
                <a:gd name="T13" fmla="*/ 33 h 109"/>
                <a:gd name="T14" fmla="*/ 39 w 68"/>
                <a:gd name="T15" fmla="*/ 40 h 109"/>
                <a:gd name="T16" fmla="*/ 42 w 68"/>
                <a:gd name="T17" fmla="*/ 49 h 109"/>
                <a:gd name="T18" fmla="*/ 46 w 68"/>
                <a:gd name="T19" fmla="*/ 56 h 109"/>
                <a:gd name="T20" fmla="*/ 49 w 68"/>
                <a:gd name="T21" fmla="*/ 63 h 109"/>
                <a:gd name="T22" fmla="*/ 53 w 68"/>
                <a:gd name="T23" fmla="*/ 72 h 109"/>
                <a:gd name="T24" fmla="*/ 57 w 68"/>
                <a:gd name="T25" fmla="*/ 77 h 109"/>
                <a:gd name="T26" fmla="*/ 59 w 68"/>
                <a:gd name="T27" fmla="*/ 85 h 109"/>
                <a:gd name="T28" fmla="*/ 61 w 68"/>
                <a:gd name="T29" fmla="*/ 90 h 109"/>
                <a:gd name="T30" fmla="*/ 61 w 68"/>
                <a:gd name="T31" fmla="*/ 94 h 109"/>
                <a:gd name="T32" fmla="*/ 61 w 68"/>
                <a:gd name="T33" fmla="*/ 97 h 109"/>
                <a:gd name="T34" fmla="*/ 59 w 68"/>
                <a:gd name="T35" fmla="*/ 101 h 109"/>
                <a:gd name="T36" fmla="*/ 55 w 68"/>
                <a:gd name="T37" fmla="*/ 101 h 109"/>
                <a:gd name="T38" fmla="*/ 51 w 68"/>
                <a:gd name="T39" fmla="*/ 103 h 109"/>
                <a:gd name="T40" fmla="*/ 44 w 68"/>
                <a:gd name="T41" fmla="*/ 99 h 109"/>
                <a:gd name="T42" fmla="*/ 40 w 68"/>
                <a:gd name="T43" fmla="*/ 97 h 109"/>
                <a:gd name="T44" fmla="*/ 0 w 68"/>
                <a:gd name="T45" fmla="*/ 8 h 109"/>
                <a:gd name="T46" fmla="*/ 17 w 68"/>
                <a:gd name="T47" fmla="*/ 0 h 109"/>
                <a:gd name="T48" fmla="*/ 17 w 68"/>
                <a:gd name="T49" fmla="*/ 0 h 1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8" h="109">
                  <a:moveTo>
                    <a:pt x="19" y="0"/>
                  </a:moveTo>
                  <a:lnTo>
                    <a:pt x="21" y="4"/>
                  </a:lnTo>
                  <a:lnTo>
                    <a:pt x="23" y="8"/>
                  </a:lnTo>
                  <a:lnTo>
                    <a:pt x="25" y="14"/>
                  </a:lnTo>
                  <a:lnTo>
                    <a:pt x="28" y="19"/>
                  </a:lnTo>
                  <a:lnTo>
                    <a:pt x="32" y="27"/>
                  </a:lnTo>
                  <a:lnTo>
                    <a:pt x="38" y="35"/>
                  </a:lnTo>
                  <a:lnTo>
                    <a:pt x="44" y="42"/>
                  </a:lnTo>
                  <a:lnTo>
                    <a:pt x="47" y="52"/>
                  </a:lnTo>
                  <a:lnTo>
                    <a:pt x="51" y="59"/>
                  </a:lnTo>
                  <a:lnTo>
                    <a:pt x="55" y="67"/>
                  </a:lnTo>
                  <a:lnTo>
                    <a:pt x="59" y="76"/>
                  </a:lnTo>
                  <a:lnTo>
                    <a:pt x="63" y="82"/>
                  </a:lnTo>
                  <a:lnTo>
                    <a:pt x="66" y="90"/>
                  </a:lnTo>
                  <a:lnTo>
                    <a:pt x="68" y="95"/>
                  </a:lnTo>
                  <a:lnTo>
                    <a:pt x="68" y="99"/>
                  </a:lnTo>
                  <a:lnTo>
                    <a:pt x="68" y="103"/>
                  </a:lnTo>
                  <a:lnTo>
                    <a:pt x="66" y="107"/>
                  </a:lnTo>
                  <a:lnTo>
                    <a:pt x="61" y="107"/>
                  </a:lnTo>
                  <a:lnTo>
                    <a:pt x="57" y="109"/>
                  </a:lnTo>
                  <a:lnTo>
                    <a:pt x="49" y="105"/>
                  </a:lnTo>
                  <a:lnTo>
                    <a:pt x="45" y="103"/>
                  </a:lnTo>
                  <a:lnTo>
                    <a:pt x="0" y="8"/>
                  </a:lnTo>
                  <a:lnTo>
                    <a:pt x="1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1" name="Freeform 40"/>
            <p:cNvSpPr>
              <a:spLocks/>
            </p:cNvSpPr>
            <p:nvPr/>
          </p:nvSpPr>
          <p:spPr bwMode="auto">
            <a:xfrm>
              <a:off x="3249" y="2806"/>
              <a:ext cx="65" cy="130"/>
            </a:xfrm>
            <a:custGeom>
              <a:avLst/>
              <a:gdLst>
                <a:gd name="T0" fmla="*/ 0 w 72"/>
                <a:gd name="T1" fmla="*/ 13 h 135"/>
                <a:gd name="T2" fmla="*/ 0 w 72"/>
                <a:gd name="T3" fmla="*/ 13 h 135"/>
                <a:gd name="T4" fmla="*/ 2 w 72"/>
                <a:gd name="T5" fmla="*/ 16 h 135"/>
                <a:gd name="T6" fmla="*/ 4 w 72"/>
                <a:gd name="T7" fmla="*/ 22 h 135"/>
                <a:gd name="T8" fmla="*/ 5 w 72"/>
                <a:gd name="T9" fmla="*/ 29 h 135"/>
                <a:gd name="T10" fmla="*/ 6 w 72"/>
                <a:gd name="T11" fmla="*/ 31 h 135"/>
                <a:gd name="T12" fmla="*/ 6 w 72"/>
                <a:gd name="T13" fmla="*/ 37 h 135"/>
                <a:gd name="T14" fmla="*/ 8 w 72"/>
                <a:gd name="T15" fmla="*/ 40 h 135"/>
                <a:gd name="T16" fmla="*/ 10 w 72"/>
                <a:gd name="T17" fmla="*/ 45 h 135"/>
                <a:gd name="T18" fmla="*/ 12 w 72"/>
                <a:gd name="T19" fmla="*/ 51 h 135"/>
                <a:gd name="T20" fmla="*/ 14 w 72"/>
                <a:gd name="T21" fmla="*/ 57 h 135"/>
                <a:gd name="T22" fmla="*/ 15 w 72"/>
                <a:gd name="T23" fmla="*/ 61 h 135"/>
                <a:gd name="T24" fmla="*/ 19 w 72"/>
                <a:gd name="T25" fmla="*/ 65 h 135"/>
                <a:gd name="T26" fmla="*/ 21 w 72"/>
                <a:gd name="T27" fmla="*/ 71 h 135"/>
                <a:gd name="T28" fmla="*/ 23 w 72"/>
                <a:gd name="T29" fmla="*/ 77 h 135"/>
                <a:gd name="T30" fmla="*/ 23 w 72"/>
                <a:gd name="T31" fmla="*/ 82 h 135"/>
                <a:gd name="T32" fmla="*/ 25 w 72"/>
                <a:gd name="T33" fmla="*/ 88 h 135"/>
                <a:gd name="T34" fmla="*/ 27 w 72"/>
                <a:gd name="T35" fmla="*/ 91 h 135"/>
                <a:gd name="T36" fmla="*/ 29 w 72"/>
                <a:gd name="T37" fmla="*/ 97 h 135"/>
                <a:gd name="T38" fmla="*/ 31 w 72"/>
                <a:gd name="T39" fmla="*/ 100 h 135"/>
                <a:gd name="T40" fmla="*/ 34 w 72"/>
                <a:gd name="T41" fmla="*/ 106 h 135"/>
                <a:gd name="T42" fmla="*/ 38 w 72"/>
                <a:gd name="T43" fmla="*/ 114 h 135"/>
                <a:gd name="T44" fmla="*/ 41 w 72"/>
                <a:gd name="T45" fmla="*/ 118 h 135"/>
                <a:gd name="T46" fmla="*/ 44 w 72"/>
                <a:gd name="T47" fmla="*/ 124 h 135"/>
                <a:gd name="T48" fmla="*/ 48 w 72"/>
                <a:gd name="T49" fmla="*/ 128 h 135"/>
                <a:gd name="T50" fmla="*/ 51 w 72"/>
                <a:gd name="T51" fmla="*/ 128 h 135"/>
                <a:gd name="T52" fmla="*/ 57 w 72"/>
                <a:gd name="T53" fmla="*/ 130 h 135"/>
                <a:gd name="T54" fmla="*/ 58 w 72"/>
                <a:gd name="T55" fmla="*/ 128 h 135"/>
                <a:gd name="T56" fmla="*/ 61 w 72"/>
                <a:gd name="T57" fmla="*/ 128 h 135"/>
                <a:gd name="T58" fmla="*/ 63 w 72"/>
                <a:gd name="T59" fmla="*/ 124 h 135"/>
                <a:gd name="T60" fmla="*/ 65 w 72"/>
                <a:gd name="T61" fmla="*/ 118 h 135"/>
                <a:gd name="T62" fmla="*/ 63 w 72"/>
                <a:gd name="T63" fmla="*/ 116 h 135"/>
                <a:gd name="T64" fmla="*/ 61 w 72"/>
                <a:gd name="T65" fmla="*/ 110 h 135"/>
                <a:gd name="T66" fmla="*/ 58 w 72"/>
                <a:gd name="T67" fmla="*/ 104 h 135"/>
                <a:gd name="T68" fmla="*/ 57 w 72"/>
                <a:gd name="T69" fmla="*/ 97 h 135"/>
                <a:gd name="T70" fmla="*/ 53 w 72"/>
                <a:gd name="T71" fmla="*/ 91 h 135"/>
                <a:gd name="T72" fmla="*/ 51 w 72"/>
                <a:gd name="T73" fmla="*/ 86 h 135"/>
                <a:gd name="T74" fmla="*/ 50 w 72"/>
                <a:gd name="T75" fmla="*/ 82 h 135"/>
                <a:gd name="T76" fmla="*/ 48 w 72"/>
                <a:gd name="T77" fmla="*/ 77 h 135"/>
                <a:gd name="T78" fmla="*/ 46 w 72"/>
                <a:gd name="T79" fmla="*/ 71 h 135"/>
                <a:gd name="T80" fmla="*/ 44 w 72"/>
                <a:gd name="T81" fmla="*/ 65 h 135"/>
                <a:gd name="T82" fmla="*/ 41 w 72"/>
                <a:gd name="T83" fmla="*/ 61 h 135"/>
                <a:gd name="T84" fmla="*/ 40 w 72"/>
                <a:gd name="T85" fmla="*/ 57 h 135"/>
                <a:gd name="T86" fmla="*/ 38 w 72"/>
                <a:gd name="T87" fmla="*/ 49 h 135"/>
                <a:gd name="T88" fmla="*/ 36 w 72"/>
                <a:gd name="T89" fmla="*/ 43 h 135"/>
                <a:gd name="T90" fmla="*/ 33 w 72"/>
                <a:gd name="T91" fmla="*/ 40 h 135"/>
                <a:gd name="T92" fmla="*/ 31 w 72"/>
                <a:gd name="T93" fmla="*/ 35 h 135"/>
                <a:gd name="T94" fmla="*/ 29 w 72"/>
                <a:gd name="T95" fmla="*/ 29 h 135"/>
                <a:gd name="T96" fmla="*/ 27 w 72"/>
                <a:gd name="T97" fmla="*/ 23 h 135"/>
                <a:gd name="T98" fmla="*/ 25 w 72"/>
                <a:gd name="T99" fmla="*/ 20 h 135"/>
                <a:gd name="T100" fmla="*/ 23 w 72"/>
                <a:gd name="T101" fmla="*/ 16 h 135"/>
                <a:gd name="T102" fmla="*/ 21 w 72"/>
                <a:gd name="T103" fmla="*/ 9 h 135"/>
                <a:gd name="T104" fmla="*/ 19 w 72"/>
                <a:gd name="T105" fmla="*/ 4 h 135"/>
                <a:gd name="T106" fmla="*/ 17 w 72"/>
                <a:gd name="T107" fmla="*/ 0 h 135"/>
                <a:gd name="T108" fmla="*/ 17 w 72"/>
                <a:gd name="T109" fmla="*/ 0 h 135"/>
                <a:gd name="T110" fmla="*/ 0 w 72"/>
                <a:gd name="T111" fmla="*/ 13 h 135"/>
                <a:gd name="T112" fmla="*/ 0 w 72"/>
                <a:gd name="T113" fmla="*/ 13 h 13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2" h="135">
                  <a:moveTo>
                    <a:pt x="0" y="13"/>
                  </a:moveTo>
                  <a:lnTo>
                    <a:pt x="0" y="13"/>
                  </a:lnTo>
                  <a:lnTo>
                    <a:pt x="2" y="17"/>
                  </a:lnTo>
                  <a:lnTo>
                    <a:pt x="4" y="23"/>
                  </a:lnTo>
                  <a:lnTo>
                    <a:pt x="6" y="30"/>
                  </a:lnTo>
                  <a:lnTo>
                    <a:pt x="7" y="32"/>
                  </a:lnTo>
                  <a:lnTo>
                    <a:pt x="7" y="38"/>
                  </a:lnTo>
                  <a:lnTo>
                    <a:pt x="9" y="42"/>
                  </a:lnTo>
                  <a:lnTo>
                    <a:pt x="11" y="47"/>
                  </a:lnTo>
                  <a:lnTo>
                    <a:pt x="13" y="53"/>
                  </a:lnTo>
                  <a:lnTo>
                    <a:pt x="15" y="59"/>
                  </a:lnTo>
                  <a:lnTo>
                    <a:pt x="17" y="63"/>
                  </a:lnTo>
                  <a:lnTo>
                    <a:pt x="21" y="68"/>
                  </a:lnTo>
                  <a:lnTo>
                    <a:pt x="23" y="74"/>
                  </a:lnTo>
                  <a:lnTo>
                    <a:pt x="25" y="80"/>
                  </a:lnTo>
                  <a:lnTo>
                    <a:pt x="25" y="85"/>
                  </a:lnTo>
                  <a:lnTo>
                    <a:pt x="28" y="91"/>
                  </a:lnTo>
                  <a:lnTo>
                    <a:pt x="30" y="95"/>
                  </a:lnTo>
                  <a:lnTo>
                    <a:pt x="32" y="101"/>
                  </a:lnTo>
                  <a:lnTo>
                    <a:pt x="34" y="104"/>
                  </a:lnTo>
                  <a:lnTo>
                    <a:pt x="38" y="110"/>
                  </a:lnTo>
                  <a:lnTo>
                    <a:pt x="42" y="118"/>
                  </a:lnTo>
                  <a:lnTo>
                    <a:pt x="45" y="123"/>
                  </a:lnTo>
                  <a:lnTo>
                    <a:pt x="49" y="129"/>
                  </a:lnTo>
                  <a:lnTo>
                    <a:pt x="53" y="133"/>
                  </a:lnTo>
                  <a:lnTo>
                    <a:pt x="57" y="133"/>
                  </a:lnTo>
                  <a:lnTo>
                    <a:pt x="63" y="135"/>
                  </a:lnTo>
                  <a:lnTo>
                    <a:pt x="64" y="133"/>
                  </a:lnTo>
                  <a:lnTo>
                    <a:pt x="68" y="133"/>
                  </a:lnTo>
                  <a:lnTo>
                    <a:pt x="70" y="129"/>
                  </a:lnTo>
                  <a:lnTo>
                    <a:pt x="72" y="123"/>
                  </a:lnTo>
                  <a:lnTo>
                    <a:pt x="70" y="120"/>
                  </a:lnTo>
                  <a:lnTo>
                    <a:pt x="68" y="114"/>
                  </a:lnTo>
                  <a:lnTo>
                    <a:pt x="64" y="108"/>
                  </a:lnTo>
                  <a:lnTo>
                    <a:pt x="63" y="101"/>
                  </a:lnTo>
                  <a:lnTo>
                    <a:pt x="59" y="95"/>
                  </a:lnTo>
                  <a:lnTo>
                    <a:pt x="57" y="89"/>
                  </a:lnTo>
                  <a:lnTo>
                    <a:pt x="55" y="85"/>
                  </a:lnTo>
                  <a:lnTo>
                    <a:pt x="53" y="80"/>
                  </a:lnTo>
                  <a:lnTo>
                    <a:pt x="51" y="74"/>
                  </a:lnTo>
                  <a:lnTo>
                    <a:pt x="49" y="68"/>
                  </a:lnTo>
                  <a:lnTo>
                    <a:pt x="45" y="63"/>
                  </a:lnTo>
                  <a:lnTo>
                    <a:pt x="44" y="59"/>
                  </a:lnTo>
                  <a:lnTo>
                    <a:pt x="42" y="51"/>
                  </a:lnTo>
                  <a:lnTo>
                    <a:pt x="40" y="45"/>
                  </a:lnTo>
                  <a:lnTo>
                    <a:pt x="36" y="42"/>
                  </a:lnTo>
                  <a:lnTo>
                    <a:pt x="34" y="36"/>
                  </a:lnTo>
                  <a:lnTo>
                    <a:pt x="32" y="30"/>
                  </a:lnTo>
                  <a:lnTo>
                    <a:pt x="30" y="24"/>
                  </a:lnTo>
                  <a:lnTo>
                    <a:pt x="28" y="21"/>
                  </a:lnTo>
                  <a:lnTo>
                    <a:pt x="26" y="17"/>
                  </a:lnTo>
                  <a:lnTo>
                    <a:pt x="23" y="9"/>
                  </a:lnTo>
                  <a:lnTo>
                    <a:pt x="21" y="4"/>
                  </a:lnTo>
                  <a:lnTo>
                    <a:pt x="19" y="0"/>
                  </a:lnTo>
                  <a:lnTo>
                    <a:pt x="0"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2" name="Freeform 41"/>
            <p:cNvSpPr>
              <a:spLocks/>
            </p:cNvSpPr>
            <p:nvPr/>
          </p:nvSpPr>
          <p:spPr bwMode="auto">
            <a:xfrm>
              <a:off x="1644" y="3053"/>
              <a:ext cx="293" cy="136"/>
            </a:xfrm>
            <a:custGeom>
              <a:avLst/>
              <a:gdLst>
                <a:gd name="T0" fmla="*/ 0 w 335"/>
                <a:gd name="T1" fmla="*/ 0 h 143"/>
                <a:gd name="T2" fmla="*/ 293 w 335"/>
                <a:gd name="T3" fmla="*/ 122 h 143"/>
                <a:gd name="T4" fmla="*/ 258 w 335"/>
                <a:gd name="T5" fmla="*/ 136 h 143"/>
                <a:gd name="T6" fmla="*/ 5 w 335"/>
                <a:gd name="T7" fmla="*/ 20 h 143"/>
                <a:gd name="T8" fmla="*/ 0 w 335"/>
                <a:gd name="T9" fmla="*/ 0 h 143"/>
                <a:gd name="T10" fmla="*/ 0 w 335"/>
                <a:gd name="T11" fmla="*/ 0 h 14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5" h="143">
                  <a:moveTo>
                    <a:pt x="0" y="0"/>
                  </a:moveTo>
                  <a:lnTo>
                    <a:pt x="335" y="128"/>
                  </a:lnTo>
                  <a:lnTo>
                    <a:pt x="295" y="143"/>
                  </a:lnTo>
                  <a:lnTo>
                    <a:pt x="6" y="2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3" name="Freeform 42"/>
            <p:cNvSpPr>
              <a:spLocks/>
            </p:cNvSpPr>
            <p:nvPr/>
          </p:nvSpPr>
          <p:spPr bwMode="auto">
            <a:xfrm>
              <a:off x="2178" y="3205"/>
              <a:ext cx="179" cy="25"/>
            </a:xfrm>
            <a:custGeom>
              <a:avLst/>
              <a:gdLst>
                <a:gd name="T0" fmla="*/ 0 w 205"/>
                <a:gd name="T1" fmla="*/ 21 h 27"/>
                <a:gd name="T2" fmla="*/ 179 w 205"/>
                <a:gd name="T3" fmla="*/ 25 h 27"/>
                <a:gd name="T4" fmla="*/ 153 w 205"/>
                <a:gd name="T5" fmla="*/ 0 h 27"/>
                <a:gd name="T6" fmla="*/ 17 w 205"/>
                <a:gd name="T7" fmla="*/ 6 h 27"/>
                <a:gd name="T8" fmla="*/ 0 w 205"/>
                <a:gd name="T9" fmla="*/ 21 h 27"/>
                <a:gd name="T10" fmla="*/ 0 w 205"/>
                <a:gd name="T11" fmla="*/ 21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5" h="27">
                  <a:moveTo>
                    <a:pt x="0" y="23"/>
                  </a:moveTo>
                  <a:lnTo>
                    <a:pt x="205" y="27"/>
                  </a:lnTo>
                  <a:lnTo>
                    <a:pt x="175" y="0"/>
                  </a:lnTo>
                  <a:lnTo>
                    <a:pt x="19" y="6"/>
                  </a:lnTo>
                  <a:lnTo>
                    <a:pt x="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4" name="Freeform 43"/>
            <p:cNvSpPr>
              <a:spLocks/>
            </p:cNvSpPr>
            <p:nvPr/>
          </p:nvSpPr>
          <p:spPr bwMode="auto">
            <a:xfrm>
              <a:off x="2843" y="3193"/>
              <a:ext cx="310" cy="60"/>
            </a:xfrm>
            <a:custGeom>
              <a:avLst/>
              <a:gdLst>
                <a:gd name="T0" fmla="*/ 0 w 356"/>
                <a:gd name="T1" fmla="*/ 0 h 63"/>
                <a:gd name="T2" fmla="*/ 310 w 356"/>
                <a:gd name="T3" fmla="*/ 32 h 63"/>
                <a:gd name="T4" fmla="*/ 280 w 356"/>
                <a:gd name="T5" fmla="*/ 60 h 63"/>
                <a:gd name="T6" fmla="*/ 12 w 356"/>
                <a:gd name="T7" fmla="*/ 16 h 63"/>
                <a:gd name="T8" fmla="*/ 0 w 356"/>
                <a:gd name="T9" fmla="*/ 0 h 63"/>
                <a:gd name="T10" fmla="*/ 0 w 356"/>
                <a:gd name="T11" fmla="*/ 0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 h="63">
                  <a:moveTo>
                    <a:pt x="0" y="0"/>
                  </a:moveTo>
                  <a:lnTo>
                    <a:pt x="356" y="34"/>
                  </a:lnTo>
                  <a:lnTo>
                    <a:pt x="321" y="63"/>
                  </a:lnTo>
                  <a:lnTo>
                    <a:pt x="14" y="1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5" name="Freeform 44"/>
            <p:cNvSpPr>
              <a:spLocks/>
            </p:cNvSpPr>
            <p:nvPr/>
          </p:nvSpPr>
          <p:spPr bwMode="auto">
            <a:xfrm>
              <a:off x="3429" y="3028"/>
              <a:ext cx="133" cy="77"/>
            </a:xfrm>
            <a:custGeom>
              <a:avLst/>
              <a:gdLst>
                <a:gd name="T0" fmla="*/ 133 w 152"/>
                <a:gd name="T1" fmla="*/ 14 h 80"/>
                <a:gd name="T2" fmla="*/ 0 w 152"/>
                <a:gd name="T3" fmla="*/ 77 h 80"/>
                <a:gd name="T4" fmla="*/ 18 w 152"/>
                <a:gd name="T5" fmla="*/ 43 h 80"/>
                <a:gd name="T6" fmla="*/ 122 w 152"/>
                <a:gd name="T7" fmla="*/ 0 h 80"/>
                <a:gd name="T8" fmla="*/ 133 w 152"/>
                <a:gd name="T9" fmla="*/ 14 h 80"/>
                <a:gd name="T10" fmla="*/ 133 w 152"/>
                <a:gd name="T11" fmla="*/ 14 h 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80">
                  <a:moveTo>
                    <a:pt x="152" y="15"/>
                  </a:moveTo>
                  <a:lnTo>
                    <a:pt x="0" y="80"/>
                  </a:lnTo>
                  <a:lnTo>
                    <a:pt x="21" y="45"/>
                  </a:lnTo>
                  <a:lnTo>
                    <a:pt x="139" y="0"/>
                  </a:lnTo>
                  <a:lnTo>
                    <a:pt x="152"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6" name="Freeform 45"/>
            <p:cNvSpPr>
              <a:spLocks/>
            </p:cNvSpPr>
            <p:nvPr/>
          </p:nvSpPr>
          <p:spPr bwMode="auto">
            <a:xfrm>
              <a:off x="3309" y="2476"/>
              <a:ext cx="138" cy="221"/>
            </a:xfrm>
            <a:custGeom>
              <a:avLst/>
              <a:gdLst>
                <a:gd name="T0" fmla="*/ 0 w 160"/>
                <a:gd name="T1" fmla="*/ 0 h 230"/>
                <a:gd name="T2" fmla="*/ 135 w 160"/>
                <a:gd name="T3" fmla="*/ 221 h 230"/>
                <a:gd name="T4" fmla="*/ 138 w 160"/>
                <a:gd name="T5" fmla="*/ 177 h 230"/>
                <a:gd name="T6" fmla="*/ 18 w 160"/>
                <a:gd name="T7" fmla="*/ 3 h 230"/>
                <a:gd name="T8" fmla="*/ 0 w 160"/>
                <a:gd name="T9" fmla="*/ 0 h 230"/>
                <a:gd name="T10" fmla="*/ 0 w 160"/>
                <a:gd name="T11" fmla="*/ 0 h 2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30">
                  <a:moveTo>
                    <a:pt x="0" y="0"/>
                  </a:moveTo>
                  <a:lnTo>
                    <a:pt x="156" y="230"/>
                  </a:lnTo>
                  <a:lnTo>
                    <a:pt x="160" y="184"/>
                  </a:lnTo>
                  <a:lnTo>
                    <a:pt x="21" y="3"/>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7" name="Freeform 46"/>
            <p:cNvSpPr>
              <a:spLocks/>
            </p:cNvSpPr>
            <p:nvPr/>
          </p:nvSpPr>
          <p:spPr bwMode="auto">
            <a:xfrm>
              <a:off x="2841" y="1903"/>
              <a:ext cx="265" cy="197"/>
            </a:xfrm>
            <a:custGeom>
              <a:avLst/>
              <a:gdLst>
                <a:gd name="T0" fmla="*/ 0 w 302"/>
                <a:gd name="T1" fmla="*/ 0 h 207"/>
                <a:gd name="T2" fmla="*/ 265 w 302"/>
                <a:gd name="T3" fmla="*/ 193 h 207"/>
                <a:gd name="T4" fmla="*/ 227 w 302"/>
                <a:gd name="T5" fmla="*/ 197 h 207"/>
                <a:gd name="T6" fmla="*/ 11 w 302"/>
                <a:gd name="T7" fmla="*/ 27 h 207"/>
                <a:gd name="T8" fmla="*/ 0 w 302"/>
                <a:gd name="T9" fmla="*/ 0 h 207"/>
                <a:gd name="T10" fmla="*/ 0 w 302"/>
                <a:gd name="T11" fmla="*/ 0 h 2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2" h="207">
                  <a:moveTo>
                    <a:pt x="0" y="0"/>
                  </a:moveTo>
                  <a:lnTo>
                    <a:pt x="302" y="203"/>
                  </a:lnTo>
                  <a:lnTo>
                    <a:pt x="259" y="207"/>
                  </a:lnTo>
                  <a:lnTo>
                    <a:pt x="12" y="2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8" name="Freeform 47"/>
            <p:cNvSpPr>
              <a:spLocks/>
            </p:cNvSpPr>
            <p:nvPr/>
          </p:nvSpPr>
          <p:spPr bwMode="auto">
            <a:xfrm>
              <a:off x="2479" y="1859"/>
              <a:ext cx="149" cy="26"/>
            </a:xfrm>
            <a:custGeom>
              <a:avLst/>
              <a:gdLst>
                <a:gd name="T0" fmla="*/ 20 w 171"/>
                <a:gd name="T1" fmla="*/ 0 h 28"/>
                <a:gd name="T2" fmla="*/ 136 w 171"/>
                <a:gd name="T3" fmla="*/ 10 h 28"/>
                <a:gd name="T4" fmla="*/ 149 w 171"/>
                <a:gd name="T5" fmla="*/ 26 h 28"/>
                <a:gd name="T6" fmla="*/ 0 w 171"/>
                <a:gd name="T7" fmla="*/ 21 h 28"/>
                <a:gd name="T8" fmla="*/ 20 w 171"/>
                <a:gd name="T9" fmla="*/ 0 h 28"/>
                <a:gd name="T10" fmla="*/ 20 w 171"/>
                <a:gd name="T11" fmla="*/ 0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 h="28">
                  <a:moveTo>
                    <a:pt x="23" y="0"/>
                  </a:moveTo>
                  <a:lnTo>
                    <a:pt x="156" y="11"/>
                  </a:lnTo>
                  <a:lnTo>
                    <a:pt x="171" y="28"/>
                  </a:lnTo>
                  <a:lnTo>
                    <a:pt x="0" y="23"/>
                  </a:lnTo>
                  <a:lnTo>
                    <a:pt x="2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89" name="Freeform 48"/>
            <p:cNvSpPr>
              <a:spLocks/>
            </p:cNvSpPr>
            <p:nvPr/>
          </p:nvSpPr>
          <p:spPr bwMode="auto">
            <a:xfrm>
              <a:off x="1875" y="1732"/>
              <a:ext cx="70" cy="163"/>
            </a:xfrm>
            <a:custGeom>
              <a:avLst/>
              <a:gdLst>
                <a:gd name="T0" fmla="*/ 12 w 80"/>
                <a:gd name="T1" fmla="*/ 0 h 169"/>
                <a:gd name="T2" fmla="*/ 70 w 80"/>
                <a:gd name="T3" fmla="*/ 163 h 169"/>
                <a:gd name="T4" fmla="*/ 52 w 80"/>
                <a:gd name="T5" fmla="*/ 155 h 169"/>
                <a:gd name="T6" fmla="*/ 0 w 80"/>
                <a:gd name="T7" fmla="*/ 41 h 169"/>
                <a:gd name="T8" fmla="*/ 0 w 80"/>
                <a:gd name="T9" fmla="*/ 35 h 169"/>
                <a:gd name="T10" fmla="*/ 2 w 80"/>
                <a:gd name="T11" fmla="*/ 29 h 169"/>
                <a:gd name="T12" fmla="*/ 4 w 80"/>
                <a:gd name="T13" fmla="*/ 23 h 169"/>
                <a:gd name="T14" fmla="*/ 5 w 80"/>
                <a:gd name="T15" fmla="*/ 16 h 169"/>
                <a:gd name="T16" fmla="*/ 7 w 80"/>
                <a:gd name="T17" fmla="*/ 9 h 169"/>
                <a:gd name="T18" fmla="*/ 11 w 80"/>
                <a:gd name="T19" fmla="*/ 5 h 169"/>
                <a:gd name="T20" fmla="*/ 11 w 80"/>
                <a:gd name="T21" fmla="*/ 2 h 169"/>
                <a:gd name="T22" fmla="*/ 12 w 80"/>
                <a:gd name="T23" fmla="*/ 0 h 169"/>
                <a:gd name="T24" fmla="*/ 12 w 80"/>
                <a:gd name="T25" fmla="*/ 0 h 1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0" h="169">
                  <a:moveTo>
                    <a:pt x="14" y="0"/>
                  </a:moveTo>
                  <a:lnTo>
                    <a:pt x="80" y="169"/>
                  </a:lnTo>
                  <a:lnTo>
                    <a:pt x="59" y="161"/>
                  </a:lnTo>
                  <a:lnTo>
                    <a:pt x="0" y="42"/>
                  </a:lnTo>
                  <a:lnTo>
                    <a:pt x="0" y="36"/>
                  </a:lnTo>
                  <a:lnTo>
                    <a:pt x="2" y="30"/>
                  </a:lnTo>
                  <a:lnTo>
                    <a:pt x="4" y="24"/>
                  </a:lnTo>
                  <a:lnTo>
                    <a:pt x="6" y="17"/>
                  </a:lnTo>
                  <a:lnTo>
                    <a:pt x="8" y="9"/>
                  </a:lnTo>
                  <a:lnTo>
                    <a:pt x="12" y="5"/>
                  </a:lnTo>
                  <a:lnTo>
                    <a:pt x="12" y="2"/>
                  </a:lnTo>
                  <a:lnTo>
                    <a:pt x="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90" name="Freeform 49"/>
            <p:cNvSpPr>
              <a:spLocks/>
            </p:cNvSpPr>
            <p:nvPr/>
          </p:nvSpPr>
          <p:spPr bwMode="auto">
            <a:xfrm>
              <a:off x="1587" y="2096"/>
              <a:ext cx="189" cy="41"/>
            </a:xfrm>
            <a:custGeom>
              <a:avLst/>
              <a:gdLst>
                <a:gd name="T0" fmla="*/ 0 w 214"/>
                <a:gd name="T1" fmla="*/ 15 h 42"/>
                <a:gd name="T2" fmla="*/ 189 w 214"/>
                <a:gd name="T3" fmla="*/ 41 h 42"/>
                <a:gd name="T4" fmla="*/ 170 w 214"/>
                <a:gd name="T5" fmla="*/ 13 h 42"/>
                <a:gd name="T6" fmla="*/ 23 w 214"/>
                <a:gd name="T7" fmla="*/ 0 h 42"/>
                <a:gd name="T8" fmla="*/ 0 w 214"/>
                <a:gd name="T9" fmla="*/ 15 h 42"/>
                <a:gd name="T10" fmla="*/ 0 w 214"/>
                <a:gd name="T11" fmla="*/ 15 h 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4" h="42">
                  <a:moveTo>
                    <a:pt x="0" y="15"/>
                  </a:moveTo>
                  <a:lnTo>
                    <a:pt x="214" y="42"/>
                  </a:lnTo>
                  <a:lnTo>
                    <a:pt x="193" y="13"/>
                  </a:lnTo>
                  <a:lnTo>
                    <a:pt x="26" y="0"/>
                  </a:lnTo>
                  <a:lnTo>
                    <a:pt x="0"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91" name="Freeform 50"/>
            <p:cNvSpPr>
              <a:spLocks/>
            </p:cNvSpPr>
            <p:nvPr/>
          </p:nvSpPr>
          <p:spPr bwMode="auto">
            <a:xfrm>
              <a:off x="2304" y="1655"/>
              <a:ext cx="40" cy="115"/>
            </a:xfrm>
            <a:custGeom>
              <a:avLst/>
              <a:gdLst>
                <a:gd name="T0" fmla="*/ 40 w 45"/>
                <a:gd name="T1" fmla="*/ 0 h 120"/>
                <a:gd name="T2" fmla="*/ 6 w 45"/>
                <a:gd name="T3" fmla="*/ 115 h 120"/>
                <a:gd name="T4" fmla="*/ 0 w 45"/>
                <a:gd name="T5" fmla="*/ 95 h 120"/>
                <a:gd name="T6" fmla="*/ 15 w 45"/>
                <a:gd name="T7" fmla="*/ 9 h 120"/>
                <a:gd name="T8" fmla="*/ 40 w 45"/>
                <a:gd name="T9" fmla="*/ 0 h 120"/>
                <a:gd name="T10" fmla="*/ 40 w 45"/>
                <a:gd name="T11" fmla="*/ 0 h 12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120">
                  <a:moveTo>
                    <a:pt x="45" y="0"/>
                  </a:moveTo>
                  <a:lnTo>
                    <a:pt x="7" y="120"/>
                  </a:lnTo>
                  <a:lnTo>
                    <a:pt x="0" y="99"/>
                  </a:lnTo>
                  <a:lnTo>
                    <a:pt x="17" y="9"/>
                  </a:lnTo>
                  <a:lnTo>
                    <a:pt x="4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592" name="Freeform 51"/>
            <p:cNvSpPr>
              <a:spLocks/>
            </p:cNvSpPr>
            <p:nvPr/>
          </p:nvSpPr>
          <p:spPr bwMode="auto">
            <a:xfrm>
              <a:off x="1578" y="2635"/>
              <a:ext cx="161" cy="73"/>
            </a:xfrm>
            <a:custGeom>
              <a:avLst/>
              <a:gdLst>
                <a:gd name="T0" fmla="*/ 0 w 184"/>
                <a:gd name="T1" fmla="*/ 73 h 76"/>
                <a:gd name="T2" fmla="*/ 161 w 184"/>
                <a:gd name="T3" fmla="*/ 10 h 76"/>
                <a:gd name="T4" fmla="*/ 144 w 184"/>
                <a:gd name="T5" fmla="*/ 0 h 76"/>
                <a:gd name="T6" fmla="*/ 13 w 184"/>
                <a:gd name="T7" fmla="*/ 37 h 76"/>
                <a:gd name="T8" fmla="*/ 0 w 184"/>
                <a:gd name="T9" fmla="*/ 73 h 76"/>
                <a:gd name="T10" fmla="*/ 0 w 184"/>
                <a:gd name="T11" fmla="*/ 73 h 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4" h="76">
                  <a:moveTo>
                    <a:pt x="0" y="76"/>
                  </a:moveTo>
                  <a:lnTo>
                    <a:pt x="184" y="10"/>
                  </a:lnTo>
                  <a:lnTo>
                    <a:pt x="164" y="0"/>
                  </a:lnTo>
                  <a:lnTo>
                    <a:pt x="15" y="38"/>
                  </a:lnTo>
                  <a:lnTo>
                    <a:pt x="0"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3556" name="Text Box 90"/>
          <p:cNvSpPr txBox="1">
            <a:spLocks noChangeArrowheads="1"/>
          </p:cNvSpPr>
          <p:nvPr/>
        </p:nvSpPr>
        <p:spPr bwMode="auto">
          <a:xfrm rot="-3648151">
            <a:off x="8356751" y="1169988"/>
            <a:ext cx="46166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3557" name="Text Box 98"/>
          <p:cNvSpPr txBox="1">
            <a:spLocks noChangeArrowheads="1"/>
          </p:cNvSpPr>
          <p:nvPr/>
        </p:nvSpPr>
        <p:spPr bwMode="auto">
          <a:xfrm>
            <a:off x="2424114" y="3357564"/>
            <a:ext cx="5032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4000"/>
              <a:t>A</a:t>
            </a:r>
          </a:p>
        </p:txBody>
      </p:sp>
      <p:sp>
        <p:nvSpPr>
          <p:cNvPr id="23558" name="Text Box 99"/>
          <p:cNvSpPr txBox="1">
            <a:spLocks noChangeArrowheads="1"/>
          </p:cNvSpPr>
          <p:nvPr/>
        </p:nvSpPr>
        <p:spPr bwMode="auto">
          <a:xfrm>
            <a:off x="8832850" y="3429001"/>
            <a:ext cx="5032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4000"/>
              <a:t>B</a:t>
            </a:r>
          </a:p>
        </p:txBody>
      </p:sp>
      <p:sp>
        <p:nvSpPr>
          <p:cNvPr id="23559" name="Text Box 100"/>
          <p:cNvSpPr txBox="1">
            <a:spLocks noChangeArrowheads="1"/>
          </p:cNvSpPr>
          <p:nvPr/>
        </p:nvSpPr>
        <p:spPr bwMode="auto">
          <a:xfrm>
            <a:off x="8256589" y="1628776"/>
            <a:ext cx="5032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4000"/>
              <a:t>X</a:t>
            </a:r>
          </a:p>
        </p:txBody>
      </p:sp>
      <p:sp>
        <p:nvSpPr>
          <p:cNvPr id="23560" name="Text Box 101"/>
          <p:cNvSpPr txBox="1">
            <a:spLocks noChangeArrowheads="1"/>
          </p:cNvSpPr>
          <p:nvPr/>
        </p:nvSpPr>
        <p:spPr bwMode="auto">
          <a:xfrm>
            <a:off x="3359150" y="5229226"/>
            <a:ext cx="5032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4000"/>
              <a:t>Y</a:t>
            </a:r>
          </a:p>
        </p:txBody>
      </p:sp>
      <p:sp>
        <p:nvSpPr>
          <p:cNvPr id="23561" name="Freeform 102"/>
          <p:cNvSpPr>
            <a:spLocks/>
          </p:cNvSpPr>
          <p:nvPr/>
        </p:nvSpPr>
        <p:spPr bwMode="auto">
          <a:xfrm>
            <a:off x="3000376" y="3573463"/>
            <a:ext cx="5832475" cy="1630362"/>
          </a:xfrm>
          <a:custGeom>
            <a:avLst/>
            <a:gdLst>
              <a:gd name="T0" fmla="*/ 0 w 3570"/>
              <a:gd name="T1" fmla="*/ 169862 h 1027"/>
              <a:gd name="T2" fmla="*/ 99659 w 3570"/>
              <a:gd name="T3" fmla="*/ 96837 h 1027"/>
              <a:gd name="T4" fmla="*/ 161741 w 3570"/>
              <a:gd name="T5" fmla="*/ 146050 h 1027"/>
              <a:gd name="T6" fmla="*/ 235259 w 3570"/>
              <a:gd name="T7" fmla="*/ 169862 h 1027"/>
              <a:gd name="T8" fmla="*/ 261399 w 3570"/>
              <a:gd name="T9" fmla="*/ 146050 h 1027"/>
              <a:gd name="T10" fmla="*/ 297342 w 3570"/>
              <a:gd name="T11" fmla="*/ 133350 h 1027"/>
              <a:gd name="T12" fmla="*/ 310412 w 3570"/>
              <a:gd name="T13" fmla="*/ 96837 h 1027"/>
              <a:gd name="T14" fmla="*/ 421507 w 3570"/>
              <a:gd name="T15" fmla="*/ 36512 h 1027"/>
              <a:gd name="T16" fmla="*/ 669836 w 3570"/>
              <a:gd name="T17" fmla="*/ 96837 h 1027"/>
              <a:gd name="T18" fmla="*/ 829943 w 3570"/>
              <a:gd name="T19" fmla="*/ 49212 h 1027"/>
              <a:gd name="T20" fmla="*/ 867519 w 3570"/>
              <a:gd name="T21" fmla="*/ 25400 h 1027"/>
              <a:gd name="T22" fmla="*/ 941038 w 3570"/>
              <a:gd name="T23" fmla="*/ 1587 h 1027"/>
              <a:gd name="T24" fmla="*/ 1078273 w 3570"/>
              <a:gd name="T25" fmla="*/ 12700 h 1027"/>
              <a:gd name="T26" fmla="*/ 1127285 w 3570"/>
              <a:gd name="T27" fmla="*/ 120650 h 1027"/>
              <a:gd name="T28" fmla="*/ 1115849 w 3570"/>
              <a:gd name="T29" fmla="*/ 193675 h 1027"/>
              <a:gd name="T30" fmla="*/ 1078273 w 3570"/>
              <a:gd name="T31" fmla="*/ 254000 h 1027"/>
              <a:gd name="T32" fmla="*/ 1176297 w 3570"/>
              <a:gd name="T33" fmla="*/ 241300 h 1027"/>
              <a:gd name="T34" fmla="*/ 1473639 w 3570"/>
              <a:gd name="T35" fmla="*/ 254000 h 1027"/>
              <a:gd name="T36" fmla="*/ 1548792 w 3570"/>
              <a:gd name="T37" fmla="*/ 301625 h 1027"/>
              <a:gd name="T38" fmla="*/ 1586368 w 3570"/>
              <a:gd name="T39" fmla="*/ 325437 h 1027"/>
              <a:gd name="T40" fmla="*/ 1770981 w 3570"/>
              <a:gd name="T41" fmla="*/ 314325 h 1027"/>
              <a:gd name="T42" fmla="*/ 1735039 w 3570"/>
              <a:gd name="T43" fmla="*/ 482600 h 1027"/>
              <a:gd name="T44" fmla="*/ 1635380 w 3570"/>
              <a:gd name="T45" fmla="*/ 603250 h 1027"/>
              <a:gd name="T46" fmla="*/ 1610874 w 3570"/>
              <a:gd name="T47" fmla="*/ 674687 h 1027"/>
              <a:gd name="T48" fmla="*/ 1622310 w 3570"/>
              <a:gd name="T49" fmla="*/ 892175 h 1027"/>
              <a:gd name="T50" fmla="*/ 1932722 w 3570"/>
              <a:gd name="T51" fmla="*/ 1084262 h 1027"/>
              <a:gd name="T52" fmla="*/ 1944158 w 3570"/>
              <a:gd name="T53" fmla="*/ 1120775 h 1027"/>
              <a:gd name="T54" fmla="*/ 1981735 w 3570"/>
              <a:gd name="T55" fmla="*/ 1131887 h 1027"/>
              <a:gd name="T56" fmla="*/ 2154912 w 3570"/>
              <a:gd name="T57" fmla="*/ 1179512 h 1027"/>
              <a:gd name="T58" fmla="*/ 2205558 w 3570"/>
              <a:gd name="T59" fmla="*/ 1228725 h 1027"/>
              <a:gd name="T60" fmla="*/ 2216994 w 3570"/>
              <a:gd name="T61" fmla="*/ 1263650 h 1027"/>
              <a:gd name="T62" fmla="*/ 2292146 w 3570"/>
              <a:gd name="T63" fmla="*/ 1289050 h 1027"/>
              <a:gd name="T64" fmla="*/ 2576418 w 3570"/>
              <a:gd name="T65" fmla="*/ 1276350 h 1027"/>
              <a:gd name="T66" fmla="*/ 2712019 w 3570"/>
              <a:gd name="T67" fmla="*/ 1323975 h 1027"/>
              <a:gd name="T68" fmla="*/ 2823114 w 3570"/>
              <a:gd name="T69" fmla="*/ 1528762 h 1027"/>
              <a:gd name="T70" fmla="*/ 2935842 w 3570"/>
              <a:gd name="T71" fmla="*/ 1517650 h 1027"/>
              <a:gd name="T72" fmla="*/ 3095950 w 3570"/>
              <a:gd name="T73" fmla="*/ 1457325 h 1027"/>
              <a:gd name="T74" fmla="*/ 3207044 w 3570"/>
              <a:gd name="T75" fmla="*/ 1517650 h 1027"/>
              <a:gd name="T76" fmla="*/ 3282197 w 3570"/>
              <a:gd name="T77" fmla="*/ 1541462 h 1027"/>
              <a:gd name="T78" fmla="*/ 3355715 w 3570"/>
              <a:gd name="T79" fmla="*/ 1577975 h 1027"/>
              <a:gd name="T80" fmla="*/ 3528892 w 3570"/>
              <a:gd name="T81" fmla="*/ 1601787 h 1027"/>
              <a:gd name="T82" fmla="*/ 3617115 w 3570"/>
              <a:gd name="T83" fmla="*/ 1528762 h 1027"/>
              <a:gd name="T84" fmla="*/ 3628551 w 3570"/>
              <a:gd name="T85" fmla="*/ 1492250 h 1027"/>
              <a:gd name="T86" fmla="*/ 3666127 w 3570"/>
              <a:gd name="T87" fmla="*/ 1481137 h 1027"/>
              <a:gd name="T88" fmla="*/ 3826234 w 3570"/>
              <a:gd name="T89" fmla="*/ 1420812 h 1027"/>
              <a:gd name="T90" fmla="*/ 4569589 w 3570"/>
              <a:gd name="T91" fmla="*/ 1433512 h 1027"/>
              <a:gd name="T92" fmla="*/ 4693754 w 3570"/>
              <a:gd name="T93" fmla="*/ 1397000 h 1027"/>
              <a:gd name="T94" fmla="*/ 4829355 w 3570"/>
              <a:gd name="T95" fmla="*/ 1323975 h 1027"/>
              <a:gd name="T96" fmla="*/ 4880001 w 3570"/>
              <a:gd name="T97" fmla="*/ 1263650 h 1027"/>
              <a:gd name="T98" fmla="*/ 4929013 w 3570"/>
              <a:gd name="T99" fmla="*/ 1120775 h 1027"/>
              <a:gd name="T100" fmla="*/ 4978026 w 3570"/>
              <a:gd name="T101" fmla="*/ 950912 h 1027"/>
              <a:gd name="T102" fmla="*/ 5188779 w 3570"/>
              <a:gd name="T103" fmla="*/ 506412 h 1027"/>
              <a:gd name="T104" fmla="*/ 5375026 w 3570"/>
              <a:gd name="T105" fmla="*/ 434975 h 1027"/>
              <a:gd name="T106" fmla="*/ 5486121 w 3570"/>
              <a:gd name="T107" fmla="*/ 398462 h 1027"/>
              <a:gd name="T108" fmla="*/ 5559639 w 3570"/>
              <a:gd name="T109" fmla="*/ 374650 h 1027"/>
              <a:gd name="T110" fmla="*/ 5832475 w 3570"/>
              <a:gd name="T111" fmla="*/ 290512 h 102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570" h="1027">
                <a:moveTo>
                  <a:pt x="0" y="107"/>
                </a:moveTo>
                <a:cubicBezTo>
                  <a:pt x="18" y="81"/>
                  <a:pt x="31" y="71"/>
                  <a:pt x="61" y="61"/>
                </a:cubicBezTo>
                <a:cubicBezTo>
                  <a:pt x="75" y="70"/>
                  <a:pt x="85" y="84"/>
                  <a:pt x="99" y="92"/>
                </a:cubicBezTo>
                <a:cubicBezTo>
                  <a:pt x="113" y="100"/>
                  <a:pt x="129" y="102"/>
                  <a:pt x="144" y="107"/>
                </a:cubicBezTo>
                <a:cubicBezTo>
                  <a:pt x="149" y="102"/>
                  <a:pt x="154" y="96"/>
                  <a:pt x="160" y="92"/>
                </a:cubicBezTo>
                <a:cubicBezTo>
                  <a:pt x="167" y="88"/>
                  <a:pt x="177" y="90"/>
                  <a:pt x="182" y="84"/>
                </a:cubicBezTo>
                <a:cubicBezTo>
                  <a:pt x="188" y="78"/>
                  <a:pt x="184" y="67"/>
                  <a:pt x="190" y="61"/>
                </a:cubicBezTo>
                <a:cubicBezTo>
                  <a:pt x="215" y="36"/>
                  <a:pt x="230" y="33"/>
                  <a:pt x="258" y="23"/>
                </a:cubicBezTo>
                <a:cubicBezTo>
                  <a:pt x="309" y="32"/>
                  <a:pt x="360" y="46"/>
                  <a:pt x="410" y="61"/>
                </a:cubicBezTo>
                <a:cubicBezTo>
                  <a:pt x="442" y="51"/>
                  <a:pt x="478" y="46"/>
                  <a:pt x="508" y="31"/>
                </a:cubicBezTo>
                <a:cubicBezTo>
                  <a:pt x="516" y="27"/>
                  <a:pt x="523" y="20"/>
                  <a:pt x="531" y="16"/>
                </a:cubicBezTo>
                <a:cubicBezTo>
                  <a:pt x="545" y="10"/>
                  <a:pt x="576" y="1"/>
                  <a:pt x="576" y="1"/>
                </a:cubicBezTo>
                <a:cubicBezTo>
                  <a:pt x="604" y="3"/>
                  <a:pt x="633" y="0"/>
                  <a:pt x="660" y="8"/>
                </a:cubicBezTo>
                <a:cubicBezTo>
                  <a:pt x="684" y="15"/>
                  <a:pt x="690" y="76"/>
                  <a:pt x="690" y="76"/>
                </a:cubicBezTo>
                <a:cubicBezTo>
                  <a:pt x="688" y="91"/>
                  <a:pt x="688" y="107"/>
                  <a:pt x="683" y="122"/>
                </a:cubicBezTo>
                <a:cubicBezTo>
                  <a:pt x="679" y="134"/>
                  <a:pt x="633" y="152"/>
                  <a:pt x="660" y="160"/>
                </a:cubicBezTo>
                <a:cubicBezTo>
                  <a:pt x="679" y="165"/>
                  <a:pt x="700" y="155"/>
                  <a:pt x="720" y="152"/>
                </a:cubicBezTo>
                <a:cubicBezTo>
                  <a:pt x="786" y="132"/>
                  <a:pt x="836" y="142"/>
                  <a:pt x="902" y="160"/>
                </a:cubicBezTo>
                <a:cubicBezTo>
                  <a:pt x="917" y="170"/>
                  <a:pt x="933" y="180"/>
                  <a:pt x="948" y="190"/>
                </a:cubicBezTo>
                <a:cubicBezTo>
                  <a:pt x="956" y="195"/>
                  <a:pt x="971" y="205"/>
                  <a:pt x="971" y="205"/>
                </a:cubicBezTo>
                <a:cubicBezTo>
                  <a:pt x="1021" y="196"/>
                  <a:pt x="1030" y="190"/>
                  <a:pt x="1084" y="198"/>
                </a:cubicBezTo>
                <a:cubicBezTo>
                  <a:pt x="1112" y="239"/>
                  <a:pt x="1115" y="285"/>
                  <a:pt x="1062" y="304"/>
                </a:cubicBezTo>
                <a:cubicBezTo>
                  <a:pt x="1038" y="327"/>
                  <a:pt x="1024" y="356"/>
                  <a:pt x="1001" y="380"/>
                </a:cubicBezTo>
                <a:cubicBezTo>
                  <a:pt x="999" y="385"/>
                  <a:pt x="986" y="420"/>
                  <a:pt x="986" y="425"/>
                </a:cubicBezTo>
                <a:cubicBezTo>
                  <a:pt x="986" y="471"/>
                  <a:pt x="989" y="516"/>
                  <a:pt x="993" y="562"/>
                </a:cubicBezTo>
                <a:cubicBezTo>
                  <a:pt x="1000" y="633"/>
                  <a:pt x="1135" y="652"/>
                  <a:pt x="1183" y="683"/>
                </a:cubicBezTo>
                <a:cubicBezTo>
                  <a:pt x="1185" y="691"/>
                  <a:pt x="1184" y="700"/>
                  <a:pt x="1190" y="706"/>
                </a:cubicBezTo>
                <a:cubicBezTo>
                  <a:pt x="1196" y="712"/>
                  <a:pt x="1205" y="711"/>
                  <a:pt x="1213" y="713"/>
                </a:cubicBezTo>
                <a:cubicBezTo>
                  <a:pt x="1248" y="724"/>
                  <a:pt x="1284" y="732"/>
                  <a:pt x="1319" y="743"/>
                </a:cubicBezTo>
                <a:cubicBezTo>
                  <a:pt x="1329" y="754"/>
                  <a:pt x="1342" y="762"/>
                  <a:pt x="1350" y="774"/>
                </a:cubicBezTo>
                <a:cubicBezTo>
                  <a:pt x="1354" y="781"/>
                  <a:pt x="1351" y="792"/>
                  <a:pt x="1357" y="796"/>
                </a:cubicBezTo>
                <a:cubicBezTo>
                  <a:pt x="1370" y="805"/>
                  <a:pt x="1403" y="812"/>
                  <a:pt x="1403" y="812"/>
                </a:cubicBezTo>
                <a:cubicBezTo>
                  <a:pt x="1482" y="802"/>
                  <a:pt x="1489" y="796"/>
                  <a:pt x="1577" y="804"/>
                </a:cubicBezTo>
                <a:cubicBezTo>
                  <a:pt x="1611" y="811"/>
                  <a:pt x="1632" y="815"/>
                  <a:pt x="1660" y="834"/>
                </a:cubicBezTo>
                <a:cubicBezTo>
                  <a:pt x="1679" y="888"/>
                  <a:pt x="1664" y="943"/>
                  <a:pt x="1728" y="963"/>
                </a:cubicBezTo>
                <a:cubicBezTo>
                  <a:pt x="1751" y="961"/>
                  <a:pt x="1774" y="961"/>
                  <a:pt x="1797" y="956"/>
                </a:cubicBezTo>
                <a:cubicBezTo>
                  <a:pt x="1835" y="948"/>
                  <a:pt x="1859" y="927"/>
                  <a:pt x="1895" y="918"/>
                </a:cubicBezTo>
                <a:cubicBezTo>
                  <a:pt x="1937" y="928"/>
                  <a:pt x="1932" y="937"/>
                  <a:pt x="1963" y="956"/>
                </a:cubicBezTo>
                <a:cubicBezTo>
                  <a:pt x="1977" y="964"/>
                  <a:pt x="1995" y="964"/>
                  <a:pt x="2009" y="971"/>
                </a:cubicBezTo>
                <a:cubicBezTo>
                  <a:pt x="2071" y="1002"/>
                  <a:pt x="1995" y="973"/>
                  <a:pt x="2054" y="994"/>
                </a:cubicBezTo>
                <a:cubicBezTo>
                  <a:pt x="2089" y="1027"/>
                  <a:pt x="2107" y="1014"/>
                  <a:pt x="2160" y="1009"/>
                </a:cubicBezTo>
                <a:cubicBezTo>
                  <a:pt x="2188" y="999"/>
                  <a:pt x="2193" y="983"/>
                  <a:pt x="2214" y="963"/>
                </a:cubicBezTo>
                <a:cubicBezTo>
                  <a:pt x="2216" y="955"/>
                  <a:pt x="2215" y="946"/>
                  <a:pt x="2221" y="940"/>
                </a:cubicBezTo>
                <a:cubicBezTo>
                  <a:pt x="2227" y="934"/>
                  <a:pt x="2237" y="936"/>
                  <a:pt x="2244" y="933"/>
                </a:cubicBezTo>
                <a:cubicBezTo>
                  <a:pt x="2278" y="917"/>
                  <a:pt x="2305" y="905"/>
                  <a:pt x="2342" y="895"/>
                </a:cubicBezTo>
                <a:cubicBezTo>
                  <a:pt x="2544" y="908"/>
                  <a:pt x="2523" y="909"/>
                  <a:pt x="2797" y="903"/>
                </a:cubicBezTo>
                <a:cubicBezTo>
                  <a:pt x="2822" y="894"/>
                  <a:pt x="2848" y="888"/>
                  <a:pt x="2873" y="880"/>
                </a:cubicBezTo>
                <a:cubicBezTo>
                  <a:pt x="2899" y="863"/>
                  <a:pt x="2927" y="844"/>
                  <a:pt x="2956" y="834"/>
                </a:cubicBezTo>
                <a:cubicBezTo>
                  <a:pt x="2965" y="820"/>
                  <a:pt x="2980" y="811"/>
                  <a:pt x="2987" y="796"/>
                </a:cubicBezTo>
                <a:cubicBezTo>
                  <a:pt x="3000" y="770"/>
                  <a:pt x="3007" y="734"/>
                  <a:pt x="3017" y="706"/>
                </a:cubicBezTo>
                <a:cubicBezTo>
                  <a:pt x="3022" y="657"/>
                  <a:pt x="3016" y="632"/>
                  <a:pt x="3047" y="599"/>
                </a:cubicBezTo>
                <a:cubicBezTo>
                  <a:pt x="3086" y="492"/>
                  <a:pt x="3043" y="365"/>
                  <a:pt x="3176" y="319"/>
                </a:cubicBezTo>
                <a:cubicBezTo>
                  <a:pt x="3202" y="280"/>
                  <a:pt x="3245" y="280"/>
                  <a:pt x="3290" y="274"/>
                </a:cubicBezTo>
                <a:cubicBezTo>
                  <a:pt x="3388" y="239"/>
                  <a:pt x="3297" y="271"/>
                  <a:pt x="3358" y="251"/>
                </a:cubicBezTo>
                <a:cubicBezTo>
                  <a:pt x="3373" y="246"/>
                  <a:pt x="3403" y="236"/>
                  <a:pt x="3403" y="236"/>
                </a:cubicBezTo>
                <a:cubicBezTo>
                  <a:pt x="3439" y="211"/>
                  <a:pt x="3526" y="183"/>
                  <a:pt x="3570" y="183"/>
                </a:cubicBezTo>
              </a:path>
            </a:pathLst>
          </a:custGeom>
          <a:noFill/>
          <a:ln w="25400">
            <a:solidFill>
              <a:schemeClr val="tx1"/>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30829" name="Group 109"/>
          <p:cNvGrpSpPr>
            <a:grpSpLocks/>
          </p:cNvGrpSpPr>
          <p:nvPr/>
        </p:nvGrpSpPr>
        <p:grpSpPr bwMode="auto">
          <a:xfrm>
            <a:off x="6311901" y="2060576"/>
            <a:ext cx="2016125" cy="1152525"/>
            <a:chOff x="3016" y="1298"/>
            <a:chExt cx="1270" cy="726"/>
          </a:xfrm>
        </p:grpSpPr>
        <p:sp>
          <p:nvSpPr>
            <p:cNvPr id="23567" name="Line 103"/>
            <p:cNvSpPr>
              <a:spLocks noChangeShapeType="1"/>
            </p:cNvSpPr>
            <p:nvPr/>
          </p:nvSpPr>
          <p:spPr bwMode="auto">
            <a:xfrm flipH="1">
              <a:off x="3016" y="1298"/>
              <a:ext cx="1179" cy="182"/>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8" name="Line 104"/>
            <p:cNvSpPr>
              <a:spLocks noChangeShapeType="1"/>
            </p:cNvSpPr>
            <p:nvPr/>
          </p:nvSpPr>
          <p:spPr bwMode="auto">
            <a:xfrm flipH="1">
              <a:off x="3878" y="1480"/>
              <a:ext cx="408" cy="54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30828" name="Group 108"/>
          <p:cNvGrpSpPr>
            <a:grpSpLocks/>
          </p:cNvGrpSpPr>
          <p:nvPr/>
        </p:nvGrpSpPr>
        <p:grpSpPr bwMode="auto">
          <a:xfrm>
            <a:off x="3143251" y="4005264"/>
            <a:ext cx="792163" cy="1152525"/>
            <a:chOff x="1020" y="2523"/>
            <a:chExt cx="499" cy="726"/>
          </a:xfrm>
        </p:grpSpPr>
        <p:sp>
          <p:nvSpPr>
            <p:cNvPr id="23564" name="Line 105"/>
            <p:cNvSpPr>
              <a:spLocks noChangeShapeType="1"/>
            </p:cNvSpPr>
            <p:nvPr/>
          </p:nvSpPr>
          <p:spPr bwMode="auto">
            <a:xfrm flipH="1" flipV="1">
              <a:off x="1020" y="2659"/>
              <a:ext cx="182" cy="59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5" name="Line 106"/>
            <p:cNvSpPr>
              <a:spLocks noChangeShapeType="1"/>
            </p:cNvSpPr>
            <p:nvPr/>
          </p:nvSpPr>
          <p:spPr bwMode="auto">
            <a:xfrm flipH="1" flipV="1">
              <a:off x="1247" y="2523"/>
              <a:ext cx="45" cy="726"/>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3566" name="Line 107"/>
            <p:cNvSpPr>
              <a:spLocks noChangeShapeType="1"/>
            </p:cNvSpPr>
            <p:nvPr/>
          </p:nvSpPr>
          <p:spPr bwMode="auto">
            <a:xfrm flipV="1">
              <a:off x="1383" y="2614"/>
              <a:ext cx="136" cy="635"/>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24303380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Clr clrSpc="rgb" dir="cw">
                                      <p:cBhvr override="childStyle">
                                        <p:cTn id="6" dur="100" fill="hold"/>
                                        <p:tgtEl>
                                          <p:spTgt spid="30828"/>
                                        </p:tgtEl>
                                        <p:attrNameLst>
                                          <p:attrName>style.color</p:attrName>
                                        </p:attrNameLst>
                                      </p:cBhvr>
                                      <p:to>
                                        <a:schemeClr val="accent2"/>
                                      </p:to>
                                    </p:animClr>
                                    <p:animClr clrSpc="rgb" dir="cw">
                                      <p:cBhvr>
                                        <p:cTn id="7" dur="100" fill="hold"/>
                                        <p:tgtEl>
                                          <p:spTgt spid="30828"/>
                                        </p:tgtEl>
                                        <p:attrNameLst>
                                          <p:attrName>fillcolor</p:attrName>
                                        </p:attrNameLst>
                                      </p:cBhvr>
                                      <p:to>
                                        <a:schemeClr val="accent2"/>
                                      </p:to>
                                    </p:animClr>
                                    <p:set>
                                      <p:cBhvr>
                                        <p:cTn id="8" dur="100" fill="hold"/>
                                        <p:tgtEl>
                                          <p:spTgt spid="30828"/>
                                        </p:tgtEl>
                                        <p:attrNameLst>
                                          <p:attrName>fill.type</p:attrName>
                                        </p:attrNameLst>
                                      </p:cBhvr>
                                      <p:to>
                                        <p:strVal val="solid"/>
                                      </p:to>
                                    </p:set>
                                    <p:set>
                                      <p:cBhvr>
                                        <p:cTn id="9" dur="100" fill="hold"/>
                                        <p:tgtEl>
                                          <p:spTgt spid="30828"/>
                                        </p:tgtEl>
                                        <p:attrNameLst>
                                          <p:attrName>fill.on</p:attrName>
                                        </p:attrNameLst>
                                      </p:cBhvr>
                                      <p:to>
                                        <p:strVal val="true"/>
                                      </p:to>
                                    </p:set>
                                    <p:animRot by="120000">
                                      <p:cBhvr>
                                        <p:cTn id="10" dur="100" fill="hold">
                                          <p:stCondLst>
                                            <p:cond delay="0"/>
                                          </p:stCondLst>
                                        </p:cTn>
                                        <p:tgtEl>
                                          <p:spTgt spid="30828"/>
                                        </p:tgtEl>
                                        <p:attrNameLst>
                                          <p:attrName>r</p:attrName>
                                        </p:attrNameLst>
                                      </p:cBhvr>
                                    </p:animRot>
                                    <p:animRot by="-240000">
                                      <p:cBhvr>
                                        <p:cTn id="11" dur="200" fill="hold">
                                          <p:stCondLst>
                                            <p:cond delay="200"/>
                                          </p:stCondLst>
                                        </p:cTn>
                                        <p:tgtEl>
                                          <p:spTgt spid="30828"/>
                                        </p:tgtEl>
                                        <p:attrNameLst>
                                          <p:attrName>r</p:attrName>
                                        </p:attrNameLst>
                                      </p:cBhvr>
                                    </p:animRot>
                                    <p:animRot by="240000">
                                      <p:cBhvr>
                                        <p:cTn id="12" dur="200" fill="hold">
                                          <p:stCondLst>
                                            <p:cond delay="400"/>
                                          </p:stCondLst>
                                        </p:cTn>
                                        <p:tgtEl>
                                          <p:spTgt spid="30828"/>
                                        </p:tgtEl>
                                        <p:attrNameLst>
                                          <p:attrName>r</p:attrName>
                                        </p:attrNameLst>
                                      </p:cBhvr>
                                    </p:animRot>
                                    <p:animRot by="-240000">
                                      <p:cBhvr>
                                        <p:cTn id="13" dur="200" fill="hold">
                                          <p:stCondLst>
                                            <p:cond delay="600"/>
                                          </p:stCondLst>
                                        </p:cTn>
                                        <p:tgtEl>
                                          <p:spTgt spid="30828"/>
                                        </p:tgtEl>
                                        <p:attrNameLst>
                                          <p:attrName>r</p:attrName>
                                        </p:attrNameLst>
                                      </p:cBhvr>
                                    </p:animRot>
                                    <p:animRot by="120000">
                                      <p:cBhvr>
                                        <p:cTn id="14" dur="200" fill="hold">
                                          <p:stCondLst>
                                            <p:cond delay="800"/>
                                          </p:stCondLst>
                                        </p:cTn>
                                        <p:tgtEl>
                                          <p:spTgt spid="30828"/>
                                        </p:tgtEl>
                                        <p:attrNameLst>
                                          <p:attrName>r</p:attrName>
                                        </p:attrNameLst>
                                      </p:cBhvr>
                                    </p:animRot>
                                  </p:childTnLst>
                                </p:cTn>
                              </p:par>
                            </p:childTnLst>
                          </p:cTn>
                        </p:par>
                      </p:childTnLst>
                    </p:cTn>
                  </p:par>
                  <p:par>
                    <p:cTn id="15" fill="hold" nodeType="clickPar">
                      <p:stCondLst>
                        <p:cond delay="indefinite"/>
                      </p:stCondLst>
                      <p:childTnLst>
                        <p:par>
                          <p:cTn id="16" fill="hold" nodeType="withGroup">
                            <p:stCondLst>
                              <p:cond delay="0"/>
                            </p:stCondLst>
                            <p:childTnLst>
                              <p:par>
                                <p:cTn id="17" presetID="32" presetClass="emph" presetSubtype="0" fill="hold" nodeType="clickEffect">
                                  <p:stCondLst>
                                    <p:cond delay="0"/>
                                  </p:stCondLst>
                                  <p:childTnLst>
                                    <p:animClr clrSpc="rgb" dir="cw">
                                      <p:cBhvr override="childStyle">
                                        <p:cTn id="18" dur="100" fill="hold"/>
                                        <p:tgtEl>
                                          <p:spTgt spid="30829"/>
                                        </p:tgtEl>
                                        <p:attrNameLst>
                                          <p:attrName>style.color</p:attrName>
                                        </p:attrNameLst>
                                      </p:cBhvr>
                                      <p:to>
                                        <a:schemeClr val="accent2"/>
                                      </p:to>
                                    </p:animClr>
                                    <p:animClr clrSpc="rgb" dir="cw">
                                      <p:cBhvr>
                                        <p:cTn id="19" dur="100" fill="hold"/>
                                        <p:tgtEl>
                                          <p:spTgt spid="30829"/>
                                        </p:tgtEl>
                                        <p:attrNameLst>
                                          <p:attrName>fillcolor</p:attrName>
                                        </p:attrNameLst>
                                      </p:cBhvr>
                                      <p:to>
                                        <a:schemeClr val="accent2"/>
                                      </p:to>
                                    </p:animClr>
                                    <p:set>
                                      <p:cBhvr>
                                        <p:cTn id="20" dur="100" fill="hold"/>
                                        <p:tgtEl>
                                          <p:spTgt spid="30829"/>
                                        </p:tgtEl>
                                        <p:attrNameLst>
                                          <p:attrName>fill.type</p:attrName>
                                        </p:attrNameLst>
                                      </p:cBhvr>
                                      <p:to>
                                        <p:strVal val="solid"/>
                                      </p:to>
                                    </p:set>
                                    <p:set>
                                      <p:cBhvr>
                                        <p:cTn id="21" dur="100" fill="hold"/>
                                        <p:tgtEl>
                                          <p:spTgt spid="30829"/>
                                        </p:tgtEl>
                                        <p:attrNameLst>
                                          <p:attrName>fill.on</p:attrName>
                                        </p:attrNameLst>
                                      </p:cBhvr>
                                      <p:to>
                                        <p:strVal val="true"/>
                                      </p:to>
                                    </p:set>
                                    <p:animRot by="120000">
                                      <p:cBhvr>
                                        <p:cTn id="22" dur="100" fill="hold">
                                          <p:stCondLst>
                                            <p:cond delay="0"/>
                                          </p:stCondLst>
                                        </p:cTn>
                                        <p:tgtEl>
                                          <p:spTgt spid="30829"/>
                                        </p:tgtEl>
                                        <p:attrNameLst>
                                          <p:attrName>r</p:attrName>
                                        </p:attrNameLst>
                                      </p:cBhvr>
                                    </p:animRot>
                                    <p:animRot by="-240000">
                                      <p:cBhvr>
                                        <p:cTn id="23" dur="200" fill="hold">
                                          <p:stCondLst>
                                            <p:cond delay="200"/>
                                          </p:stCondLst>
                                        </p:cTn>
                                        <p:tgtEl>
                                          <p:spTgt spid="30829"/>
                                        </p:tgtEl>
                                        <p:attrNameLst>
                                          <p:attrName>r</p:attrName>
                                        </p:attrNameLst>
                                      </p:cBhvr>
                                    </p:animRot>
                                    <p:animRot by="240000">
                                      <p:cBhvr>
                                        <p:cTn id="24" dur="200" fill="hold">
                                          <p:stCondLst>
                                            <p:cond delay="400"/>
                                          </p:stCondLst>
                                        </p:cTn>
                                        <p:tgtEl>
                                          <p:spTgt spid="30829"/>
                                        </p:tgtEl>
                                        <p:attrNameLst>
                                          <p:attrName>r</p:attrName>
                                        </p:attrNameLst>
                                      </p:cBhvr>
                                    </p:animRot>
                                    <p:animRot by="-240000">
                                      <p:cBhvr>
                                        <p:cTn id="25" dur="200" fill="hold">
                                          <p:stCondLst>
                                            <p:cond delay="600"/>
                                          </p:stCondLst>
                                        </p:cTn>
                                        <p:tgtEl>
                                          <p:spTgt spid="30829"/>
                                        </p:tgtEl>
                                        <p:attrNameLst>
                                          <p:attrName>r</p:attrName>
                                        </p:attrNameLst>
                                      </p:cBhvr>
                                    </p:animRot>
                                    <p:animRot by="120000">
                                      <p:cBhvr>
                                        <p:cTn id="26" dur="200" fill="hold">
                                          <p:stCondLst>
                                            <p:cond delay="800"/>
                                          </p:stCondLst>
                                        </p:cTn>
                                        <p:tgtEl>
                                          <p:spTgt spid="30829"/>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mph" presetSubtype="0" fill="hold" nodeType="clickEffect">
                                  <p:stCondLst>
                                    <p:cond delay="0"/>
                                  </p:stCondLst>
                                  <p:childTnLst>
                                    <p:animRot by="21600000">
                                      <p:cBhvr>
                                        <p:cTn id="30" dur="2000" fill="hold"/>
                                        <p:tgtEl>
                                          <p:spTgt spid="30829"/>
                                        </p:tgtEl>
                                        <p:attrNameLst>
                                          <p:attrName>r</p:attrName>
                                        </p:attrNameLst>
                                      </p:cBhvr>
                                    </p:animRot>
                                  </p:childTnLst>
                                </p:cTn>
                              </p:par>
                            </p:childTnLst>
                          </p:cTn>
                        </p:par>
                      </p:childTnLst>
                    </p:cTn>
                  </p:par>
                  <p:par>
                    <p:cTn id="31" fill="hold" nodeType="clickPar">
                      <p:stCondLst>
                        <p:cond delay="indefinite"/>
                      </p:stCondLst>
                      <p:childTnLst>
                        <p:par>
                          <p:cTn id="32" fill="hold" nodeType="withGroup">
                            <p:stCondLst>
                              <p:cond delay="0"/>
                            </p:stCondLst>
                            <p:childTnLst>
                              <p:par>
                                <p:cTn id="33" presetID="6" presetClass="emph" presetSubtype="0" fill="hold" nodeType="clickEffect">
                                  <p:stCondLst>
                                    <p:cond delay="0"/>
                                  </p:stCondLst>
                                  <p:childTnLst>
                                    <p:animScale>
                                      <p:cBhvr>
                                        <p:cTn id="34" dur="2000" fill="hold"/>
                                        <p:tgtEl>
                                          <p:spTgt spid="3082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smtClean="0"/>
              <a:t>Key points</a:t>
            </a:r>
          </a:p>
        </p:txBody>
      </p:sp>
      <p:sp>
        <p:nvSpPr>
          <p:cNvPr id="24579" name="Rectangle 3"/>
          <p:cNvSpPr>
            <a:spLocks noGrp="1" noChangeArrowheads="1"/>
          </p:cNvSpPr>
          <p:nvPr>
            <p:ph type="body" idx="1"/>
          </p:nvPr>
        </p:nvSpPr>
        <p:spPr>
          <a:xfrm>
            <a:off x="1992313" y="1866899"/>
            <a:ext cx="8229600" cy="4398963"/>
          </a:xfrm>
        </p:spPr>
        <p:txBody>
          <a:bodyPr/>
          <a:lstStyle/>
          <a:p>
            <a:pPr eaLnBrk="1" hangingPunct="1"/>
            <a:r>
              <a:rPr lang="en-GB" altLang="en-US" dirty="0" smtClean="0"/>
              <a:t>Management models &amp; self assessment</a:t>
            </a:r>
          </a:p>
          <a:p>
            <a:pPr eaLnBrk="1" hangingPunct="1"/>
            <a:r>
              <a:rPr lang="en-GB" altLang="en-US" dirty="0" smtClean="0"/>
              <a:t>The importance of vision and purpose</a:t>
            </a:r>
          </a:p>
          <a:p>
            <a:pPr eaLnBrk="1" hangingPunct="1"/>
            <a:r>
              <a:rPr lang="en-GB" altLang="en-US" dirty="0" smtClean="0"/>
              <a:t>Reading between the lines (principles)</a:t>
            </a:r>
          </a:p>
          <a:p>
            <a:pPr eaLnBrk="1" hangingPunct="1"/>
            <a:r>
              <a:rPr lang="en-GB" altLang="en-US" dirty="0" smtClean="0"/>
              <a:t>Understanding the environment</a:t>
            </a:r>
          </a:p>
          <a:p>
            <a:pPr eaLnBrk="1" hangingPunct="1"/>
            <a:r>
              <a:rPr lang="en-GB" altLang="en-US" dirty="0" smtClean="0"/>
              <a:t>Making </a:t>
            </a:r>
            <a:r>
              <a:rPr lang="en-GB" altLang="en-US" dirty="0" smtClean="0"/>
              <a:t>time to think and reflect</a:t>
            </a:r>
          </a:p>
          <a:p>
            <a:pPr eaLnBrk="1" hangingPunct="1"/>
            <a:r>
              <a:rPr lang="en-GB" altLang="en-US" dirty="0" smtClean="0"/>
              <a:t>Strategy needing to be plastic/elastic</a:t>
            </a:r>
          </a:p>
          <a:p>
            <a:pPr eaLnBrk="1" hangingPunct="1"/>
            <a:r>
              <a:rPr lang="en-GB" altLang="en-US" dirty="0" smtClean="0"/>
              <a:t>Operational v strategic risk</a:t>
            </a:r>
          </a:p>
        </p:txBody>
      </p:sp>
    </p:spTree>
    <p:extLst>
      <p:ext uri="{BB962C8B-B14F-4D97-AF65-F5344CB8AC3E}">
        <p14:creationId xmlns:p14="http://schemas.microsoft.com/office/powerpoint/2010/main" val="33305310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Closing</a:t>
            </a:r>
            <a:endParaRPr lang="en-GB" dirty="0"/>
          </a:p>
        </p:txBody>
      </p:sp>
      <p:sp>
        <p:nvSpPr>
          <p:cNvPr id="3" name="Content Placeholder 2"/>
          <p:cNvSpPr>
            <a:spLocks noGrp="1"/>
          </p:cNvSpPr>
          <p:nvPr>
            <p:ph idx="1"/>
          </p:nvPr>
        </p:nvSpPr>
        <p:spPr>
          <a:xfrm>
            <a:off x="838200" y="1485900"/>
            <a:ext cx="10515600" cy="4691063"/>
          </a:xfrm>
        </p:spPr>
        <p:txBody>
          <a:bodyPr>
            <a:normAutofit lnSpcReduction="10000"/>
          </a:bodyPr>
          <a:lstStyle/>
          <a:p>
            <a:r>
              <a:rPr lang="en-GB" dirty="0" smtClean="0"/>
              <a:t>We have covered a lot of ground today.</a:t>
            </a:r>
          </a:p>
          <a:p>
            <a:pPr marL="0" indent="0">
              <a:buNone/>
            </a:pPr>
            <a:endParaRPr lang="en-GB" dirty="0" smtClean="0"/>
          </a:p>
          <a:p>
            <a:pPr lvl="1"/>
            <a:r>
              <a:rPr lang="en-GB" dirty="0" smtClean="0"/>
              <a:t>What questions are arising for you from the lecture today?</a:t>
            </a:r>
          </a:p>
          <a:p>
            <a:pPr marL="0" indent="0">
              <a:buNone/>
            </a:pPr>
            <a:endParaRPr lang="en-GB" dirty="0" smtClean="0"/>
          </a:p>
          <a:p>
            <a:pPr lvl="1"/>
            <a:r>
              <a:rPr lang="en-GB" dirty="0" smtClean="0"/>
              <a:t>Off Course task is to read the paper on outcomes from the National Youth agency (available on Moodle).  </a:t>
            </a:r>
          </a:p>
          <a:p>
            <a:pPr marL="457200" lvl="1" indent="0">
              <a:buNone/>
            </a:pPr>
            <a:endParaRPr lang="en-GB" dirty="0" smtClean="0"/>
          </a:p>
          <a:p>
            <a:pPr lvl="1"/>
            <a:r>
              <a:rPr lang="en-GB" dirty="0" smtClean="0"/>
              <a:t>While your read and reflect, ask yourself some questions</a:t>
            </a:r>
          </a:p>
          <a:p>
            <a:pPr lvl="2"/>
            <a:r>
              <a:rPr lang="en-GB" dirty="0" smtClean="0"/>
              <a:t>Is this information relevant to me in Wales?</a:t>
            </a:r>
          </a:p>
          <a:p>
            <a:pPr lvl="2"/>
            <a:r>
              <a:rPr lang="en-GB" dirty="0" smtClean="0"/>
              <a:t>How does this relate to my project idea?</a:t>
            </a:r>
          </a:p>
          <a:p>
            <a:pPr lvl="2"/>
            <a:r>
              <a:rPr lang="en-GB" dirty="0" smtClean="0"/>
              <a:t>How can I use this information to strengthen by business plan?</a:t>
            </a:r>
          </a:p>
          <a:p>
            <a:pPr lvl="2"/>
            <a:r>
              <a:rPr lang="en-GB" dirty="0" smtClean="0"/>
              <a:t>Does the information on outcomes help my thinking about the SWOT analysis?</a:t>
            </a:r>
            <a:endParaRPr lang="en-GB" dirty="0"/>
          </a:p>
        </p:txBody>
      </p:sp>
    </p:spTree>
    <p:extLst>
      <p:ext uri="{BB962C8B-B14F-4D97-AF65-F5344CB8AC3E}">
        <p14:creationId xmlns:p14="http://schemas.microsoft.com/office/powerpoint/2010/main" val="1126936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altLang="en-US" smtClean="0"/>
              <a:t>References</a:t>
            </a:r>
          </a:p>
        </p:txBody>
      </p:sp>
      <p:sp>
        <p:nvSpPr>
          <p:cNvPr id="25603" name="Rectangle 3"/>
          <p:cNvSpPr>
            <a:spLocks noGrp="1" noChangeArrowheads="1"/>
          </p:cNvSpPr>
          <p:nvPr>
            <p:ph type="body" idx="1"/>
          </p:nvPr>
        </p:nvSpPr>
        <p:spPr/>
        <p:txBody>
          <a:bodyPr/>
          <a:lstStyle/>
          <a:p>
            <a:pPr eaLnBrk="1" hangingPunct="1">
              <a:buFontTx/>
              <a:buNone/>
            </a:pPr>
            <a:r>
              <a:rPr lang="en-GB" altLang="en-US" sz="1600"/>
              <a:t>Audit Commission, </a:t>
            </a:r>
            <a:r>
              <a:rPr lang="en-GB" altLang="en-US" sz="1600" i="1"/>
              <a:t>Worth the Risk</a:t>
            </a:r>
            <a:r>
              <a:rPr lang="en-GB" altLang="en-US" sz="1600"/>
              <a:t>, London: Audit Commission, 2001</a:t>
            </a:r>
          </a:p>
          <a:p>
            <a:pPr eaLnBrk="1" hangingPunct="1">
              <a:buFontTx/>
              <a:buNone/>
            </a:pPr>
            <a:r>
              <a:rPr lang="en-GB" altLang="en-US" sz="1600"/>
              <a:t>Dalrymple J, and Burke B, </a:t>
            </a:r>
            <a:r>
              <a:rPr lang="en-GB" altLang="en-US" sz="1600" i="1"/>
              <a:t>Anti-Oppressive Practice Social Care and the Law</a:t>
            </a:r>
            <a:r>
              <a:rPr lang="en-GB" altLang="en-US" sz="1600"/>
              <a:t>, Buckingham, OUP, 2001,</a:t>
            </a:r>
          </a:p>
          <a:p>
            <a:pPr eaLnBrk="1" hangingPunct="1">
              <a:buFontTx/>
              <a:buNone/>
            </a:pPr>
            <a:r>
              <a:rPr lang="en-GB" altLang="en-US" sz="1600"/>
              <a:t>Ford K, </a:t>
            </a:r>
            <a:r>
              <a:rPr lang="en-GB" altLang="en-US" sz="1600" i="1"/>
              <a:t>Improving Youth Work Management</a:t>
            </a:r>
            <a:r>
              <a:rPr lang="en-GB" altLang="en-US" sz="1600"/>
              <a:t>, Leicester: FPM, 2001. </a:t>
            </a:r>
          </a:p>
          <a:p>
            <a:pPr eaLnBrk="1" hangingPunct="1">
              <a:buFontTx/>
              <a:buNone/>
            </a:pPr>
            <a:r>
              <a:rPr lang="en-GB" altLang="en-US" sz="1600"/>
              <a:t>Ford K, Hunter R, Merton B, and Waller D, </a:t>
            </a:r>
            <a:r>
              <a:rPr lang="en-GB" altLang="en-US" sz="1600" i="1"/>
              <a:t>LEADING AND MANAGING YOUTH WORK AND SERVICES FOR YOUNG PEOPLE</a:t>
            </a:r>
            <a:r>
              <a:rPr lang="en-GB" altLang="en-US" sz="1600"/>
              <a:t>, Leicester: NYA, 2005.</a:t>
            </a:r>
          </a:p>
          <a:p>
            <a:pPr eaLnBrk="1" hangingPunct="1">
              <a:buFontTx/>
              <a:buNone/>
            </a:pPr>
            <a:r>
              <a:rPr lang="en-GB" altLang="en-US" sz="1600"/>
              <a:t>Smith M, </a:t>
            </a:r>
            <a:r>
              <a:rPr lang="en-GB" altLang="en-US" sz="1600" i="1"/>
              <a:t>Developing Youth Work. Informal education, mutual aid and popular practice</a:t>
            </a:r>
            <a:r>
              <a:rPr lang="en-GB" altLang="en-US" sz="1600"/>
              <a:t>, Milton Keynes: Open University Press, 1988. </a:t>
            </a:r>
            <a:r>
              <a:rPr lang="en-GB" altLang="en-US" sz="1600">
                <a:hlinkClick r:id="rId2"/>
              </a:rPr>
              <a:t>http://www.infed.org/archives/developing_youth_work/dyw6.htm</a:t>
            </a:r>
            <a:r>
              <a:rPr lang="en-GB" altLang="en-US" sz="1600"/>
              <a:t> [16.03.10]</a:t>
            </a:r>
          </a:p>
        </p:txBody>
      </p:sp>
    </p:spTree>
    <p:extLst>
      <p:ext uri="{BB962C8B-B14F-4D97-AF65-F5344CB8AC3E}">
        <p14:creationId xmlns:p14="http://schemas.microsoft.com/office/powerpoint/2010/main" val="26075182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1175</Words>
  <Application>Microsoft Office PowerPoint</Application>
  <PresentationFormat>Widescreen</PresentationFormat>
  <Paragraphs>150</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Management and decision making for your project</vt:lpstr>
      <vt:lpstr>Catching up</vt:lpstr>
      <vt:lpstr>Outline</vt:lpstr>
      <vt:lpstr>Ten minute writing</vt:lpstr>
      <vt:lpstr>Drawing a vision</vt:lpstr>
      <vt:lpstr>Purpose</vt:lpstr>
      <vt:lpstr>Should your business plan be strategic?</vt:lpstr>
      <vt:lpstr>How does the Government think a business plan should look?</vt:lpstr>
      <vt:lpstr>Leadership and purpose</vt:lpstr>
      <vt:lpstr>Scanning the external environment </vt:lpstr>
      <vt:lpstr>3 Levels of Strategy – thinking ahead</vt:lpstr>
      <vt:lpstr>3 Levels of Strategy – thinking ahead</vt:lpstr>
      <vt:lpstr>3 Levels of Strategy – thinking ahead</vt:lpstr>
      <vt:lpstr>Task</vt:lpstr>
      <vt:lpstr>Project Ideas</vt:lpstr>
      <vt:lpstr>Stakeholder exercise</vt:lpstr>
      <vt:lpstr>Two purposes</vt:lpstr>
      <vt:lpstr>Questions of purpose – ethics and morals</vt:lpstr>
      <vt:lpstr>Making decisions</vt:lpstr>
      <vt:lpstr>Approaches to thinking..</vt:lpstr>
      <vt:lpstr>Strategy - seeing the other side of the mountain</vt:lpstr>
      <vt:lpstr>Key points</vt:lpstr>
      <vt:lpstr>Closing</vt:lpstr>
      <vt:lpstr>References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Management and decision making for your project</dc:title>
  <dc:creator>Darrell Williams</dc:creator>
  <cp:lastModifiedBy>Darrell Williams</cp:lastModifiedBy>
  <cp:revision>1</cp:revision>
  <dcterms:created xsi:type="dcterms:W3CDTF">2016-10-31T12:15:39Z</dcterms:created>
  <dcterms:modified xsi:type="dcterms:W3CDTF">2016-10-31T15:03:45Z</dcterms:modified>
</cp:coreProperties>
</file>