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459" autoAdjust="0"/>
    <p:restoredTop sz="94660"/>
  </p:normalViewPr>
  <p:slideViewPr>
    <p:cSldViewPr snapToGrid="0">
      <p:cViewPr varScale="1">
        <p:scale>
          <a:sx n="111" d="100"/>
          <a:sy n="111" d="100"/>
        </p:scale>
        <p:origin x="10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E55B7F2-4411-4E54-B5EA-DB826F3E8201}" type="datetimeFigureOut">
              <a:rPr lang="en-GB" smtClean="0"/>
              <a:t>26/02/2021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4273924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E55B7F2-4411-4E54-B5EA-DB826F3E8201}" type="datetimeFigureOut">
              <a:rPr lang="en-GB" smtClean="0"/>
              <a:t>26/02/2021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4222148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55B7F2-4411-4E54-B5EA-DB826F3E8201}" type="datetimeFigureOut">
              <a:rPr lang="en-GB" smtClean="0"/>
              <a:t>26/02/2021</a:t>
            </a:fld>
            <a:endParaRPr lang="en-GB"/>
          </a:p>
        </p:txBody>
      </p:sp>
      <p:sp>
        <p:nvSpPr>
          <p:cNvPr id="6" name="Slide Number Placeholder 5"/>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2131571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E55B7F2-4411-4E54-B5EA-DB826F3E8201}" type="datetimeFigureOut">
              <a:rPr lang="en-GB" smtClean="0"/>
              <a:t>26/02/2021</a:t>
            </a:fld>
            <a:endParaRPr lang="en-GB"/>
          </a:p>
        </p:txBody>
      </p:sp>
      <p:sp>
        <p:nvSpPr>
          <p:cNvPr id="7" name="Slide Number Placeholder 6"/>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3492227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E55B7F2-4411-4E54-B5EA-DB826F3E8201}" type="datetimeFigureOut">
              <a:rPr lang="en-GB" smtClean="0"/>
              <a:t>26/02/2021</a:t>
            </a:fld>
            <a:endParaRPr lang="en-GB"/>
          </a:p>
        </p:txBody>
      </p:sp>
      <p:sp>
        <p:nvSpPr>
          <p:cNvPr id="9" name="Slide Number Placeholder 8"/>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1723359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E55B7F2-4411-4E54-B5EA-DB826F3E8201}" type="datetimeFigureOut">
              <a:rPr lang="en-GB" smtClean="0"/>
              <a:t>26/02/2021</a:t>
            </a:fld>
            <a:endParaRPr lang="en-GB"/>
          </a:p>
        </p:txBody>
      </p:sp>
      <p:sp>
        <p:nvSpPr>
          <p:cNvPr id="5" name="Slide Number Placeholder 4"/>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107705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55B7F2-4411-4E54-B5EA-DB826F3E8201}" type="datetimeFigureOut">
              <a:rPr lang="en-GB" smtClean="0"/>
              <a:t>26/02/2021</a:t>
            </a:fld>
            <a:endParaRPr lang="en-GB"/>
          </a:p>
        </p:txBody>
      </p:sp>
      <p:sp>
        <p:nvSpPr>
          <p:cNvPr id="4" name="Slide Number Placeholder 3"/>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1784660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55B7F2-4411-4E54-B5EA-DB826F3E8201}" type="datetimeFigureOut">
              <a:rPr lang="en-GB" smtClean="0"/>
              <a:t>26/02/2021</a:t>
            </a:fld>
            <a:endParaRPr lang="en-GB"/>
          </a:p>
        </p:txBody>
      </p:sp>
      <p:sp>
        <p:nvSpPr>
          <p:cNvPr id="7" name="Slide Number Placeholder 6"/>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2448705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55B7F2-4411-4E54-B5EA-DB826F3E8201}" type="datetimeFigureOut">
              <a:rPr lang="en-GB" smtClean="0"/>
              <a:t>26/02/2021</a:t>
            </a:fld>
            <a:endParaRPr lang="en-GB"/>
          </a:p>
        </p:txBody>
      </p:sp>
      <p:sp>
        <p:nvSpPr>
          <p:cNvPr id="7" name="Slide Number Placeholder 6"/>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1770057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E55B7F2-4411-4E54-B5EA-DB826F3E8201}" type="datetimeFigureOut">
              <a:rPr lang="en-GB" smtClean="0"/>
              <a:t>26/02/2021</a:t>
            </a:fld>
            <a:endParaRPr lang="en-GB"/>
          </a:p>
        </p:txBody>
      </p:sp>
      <p:sp>
        <p:nvSpPr>
          <p:cNvPr id="6" name="Slide Number Placeholder 5"/>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3781585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E55B7F2-4411-4E54-B5EA-DB826F3E8201}" type="datetimeFigureOut">
              <a:rPr lang="en-GB" smtClean="0"/>
              <a:t>26/02/2021</a:t>
            </a:fld>
            <a:endParaRPr lang="en-GB"/>
          </a:p>
        </p:txBody>
      </p:sp>
      <p:sp>
        <p:nvSpPr>
          <p:cNvPr id="6" name="Slide Number Placeholder 5"/>
          <p:cNvSpPr>
            <a:spLocks noGrp="1"/>
          </p:cNvSpPr>
          <p:nvPr>
            <p:ph type="sldNum" sz="quarter" idx="12"/>
          </p:nvPr>
        </p:nvSpPr>
        <p:spPr/>
        <p:txBody>
          <a:bodyPr/>
          <a:lstStyle/>
          <a:p>
            <a:fld id="{50B4C7BE-CF3A-4820-A554-0A4C26B08E94}" type="slidenum">
              <a:rPr lang="en-GB" smtClean="0"/>
              <a:t>‹#›</a:t>
            </a:fld>
            <a:endParaRPr lang="en-GB"/>
          </a:p>
        </p:txBody>
      </p:sp>
    </p:spTree>
    <p:extLst>
      <p:ext uri="{BB962C8B-B14F-4D97-AF65-F5344CB8AC3E}">
        <p14:creationId xmlns:p14="http://schemas.microsoft.com/office/powerpoint/2010/main" val="1943928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E55B7F2-4411-4E54-B5EA-DB826F3E8201}" type="datetimeFigureOut">
              <a:rPr lang="en-GB" smtClean="0"/>
              <a:t>26/02/2021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0B4C7BE-CF3A-4820-A554-0A4C26B08E94}" type="slidenum">
              <a:rPr lang="en-GB" smtClean="0"/>
              <a:t>‹#›</a:t>
            </a:fld>
            <a:endParaRPr lang="en-GB"/>
          </a:p>
        </p:txBody>
      </p:sp>
    </p:spTree>
    <p:extLst>
      <p:ext uri="{BB962C8B-B14F-4D97-AF65-F5344CB8AC3E}">
        <p14:creationId xmlns:p14="http://schemas.microsoft.com/office/powerpoint/2010/main" val="29872712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F79BB-464A-4A30-8617-DE4FBB1BB1F3}"/>
              </a:ext>
            </a:extLst>
          </p:cNvPr>
          <p:cNvSpPr>
            <a:spLocks noGrp="1"/>
          </p:cNvSpPr>
          <p:nvPr>
            <p:ph type="ctrTitle"/>
          </p:nvPr>
        </p:nvSpPr>
        <p:spPr/>
        <p:txBody>
          <a:bodyPr/>
          <a:lstStyle/>
          <a:p>
            <a:r>
              <a:rPr lang="en-GB" dirty="0"/>
              <a:t>Assignment Guidance</a:t>
            </a:r>
          </a:p>
        </p:txBody>
      </p:sp>
      <p:sp>
        <p:nvSpPr>
          <p:cNvPr id="3" name="Subtitle 2">
            <a:extLst>
              <a:ext uri="{FF2B5EF4-FFF2-40B4-BE49-F238E27FC236}">
                <a16:creationId xmlns:a16="http://schemas.microsoft.com/office/drawing/2014/main" id="{706AC4BB-311E-484B-8FC7-293F444497FA}"/>
              </a:ext>
            </a:extLst>
          </p:cNvPr>
          <p:cNvSpPr>
            <a:spLocks noGrp="1"/>
          </p:cNvSpPr>
          <p:nvPr>
            <p:ph type="subTitle" idx="1"/>
          </p:nvPr>
        </p:nvSpPr>
        <p:spPr/>
        <p:txBody>
          <a:bodyPr/>
          <a:lstStyle/>
          <a:p>
            <a:r>
              <a:rPr lang="en-GB" dirty="0"/>
              <a:t>Julie Thomas</a:t>
            </a:r>
          </a:p>
          <a:p>
            <a:r>
              <a:rPr lang="en-GB" dirty="0"/>
              <a:t>March 2021</a:t>
            </a:r>
          </a:p>
        </p:txBody>
      </p:sp>
    </p:spTree>
    <p:extLst>
      <p:ext uri="{BB962C8B-B14F-4D97-AF65-F5344CB8AC3E}">
        <p14:creationId xmlns:p14="http://schemas.microsoft.com/office/powerpoint/2010/main" val="2895358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5A737-99CF-4F5A-AA17-EB6A86CD2064}"/>
              </a:ext>
            </a:extLst>
          </p:cNvPr>
          <p:cNvSpPr>
            <a:spLocks noGrp="1"/>
          </p:cNvSpPr>
          <p:nvPr>
            <p:ph type="title"/>
          </p:nvPr>
        </p:nvSpPr>
        <p:spPr>
          <a:xfrm>
            <a:off x="609600" y="130629"/>
            <a:ext cx="10972800" cy="597160"/>
          </a:xfrm>
        </p:spPr>
        <p:txBody>
          <a:bodyPr>
            <a:normAutofit fontScale="90000"/>
          </a:bodyPr>
          <a:lstStyle/>
          <a:p>
            <a:r>
              <a:rPr lang="en-GB" dirty="0"/>
              <a:t>The Task</a:t>
            </a:r>
          </a:p>
        </p:txBody>
      </p:sp>
      <p:sp>
        <p:nvSpPr>
          <p:cNvPr id="3" name="Content Placeholder 2">
            <a:extLst>
              <a:ext uri="{FF2B5EF4-FFF2-40B4-BE49-F238E27FC236}">
                <a16:creationId xmlns:a16="http://schemas.microsoft.com/office/drawing/2014/main" id="{BBBEE4CB-F9DA-4A44-9C9D-C6A799AEA845}"/>
              </a:ext>
            </a:extLst>
          </p:cNvPr>
          <p:cNvSpPr>
            <a:spLocks noGrp="1"/>
          </p:cNvSpPr>
          <p:nvPr>
            <p:ph idx="1"/>
          </p:nvPr>
        </p:nvSpPr>
        <p:spPr>
          <a:xfrm>
            <a:off x="609600" y="839755"/>
            <a:ext cx="10972800" cy="4814596"/>
          </a:xfrm>
        </p:spPr>
        <p:txBody>
          <a:bodyPr>
            <a:normAutofit/>
          </a:bodyPr>
          <a:lstStyle/>
          <a:p>
            <a:pPr marL="0" indent="0">
              <a:buNone/>
            </a:pPr>
            <a:r>
              <a:rPr lang="en-GB" sz="1800" dirty="0">
                <a:effectLst/>
                <a:latin typeface="Arial" panose="020B0604020202020204" pitchFamily="34" charset="0"/>
                <a:ea typeface="Times New Roman" panose="02020603050405020304" pitchFamily="18" charset="0"/>
              </a:rPr>
              <a:t>Your task is to produce a 3500 word report that demonstrates your detailed understanding of the  workplace culture and context of one organisation. Your report should include the following:</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An introduction to the organisation, including the 2 most important external factors affecting the organisation at the moment.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A detailed critical analysis of the workplace culture using a model of your choice.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A critical analysis of the positive cultural elements (for example its values) which have contributed to its success, in particular its successful navigation of the current pandemic.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A critical analysis of the organisation’s ethical stance, including examples of ethical/unethical behaviour in the organisation.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A critical analysis of the skills, knowledge and behaviour of an employee who is likely to perform well at the organisation, with reference to the organisation’s values.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At least one recommendation to further enhance the organisation’s </a:t>
            </a:r>
            <a:r>
              <a:rPr lang="en-GB" sz="1800" u="sng" dirty="0">
                <a:effectLst/>
                <a:latin typeface="Arial" panose="020B0604020202020204" pitchFamily="34" charset="0"/>
                <a:ea typeface="Times New Roman" panose="02020603050405020304" pitchFamily="18" charset="0"/>
              </a:rPr>
              <a:t>culture</a:t>
            </a:r>
            <a:r>
              <a:rPr lang="en-GB" sz="1800" dirty="0">
                <a:effectLst/>
                <a:latin typeface="Arial" panose="020B0604020202020204" pitchFamily="34" charset="0"/>
                <a:ea typeface="Times New Roman" panose="02020603050405020304" pitchFamily="18" charset="0"/>
              </a:rPr>
              <a:t>, using examples from research or other organisations. </a:t>
            </a:r>
            <a:r>
              <a:rPr lang="en-US" sz="1800" dirty="0">
                <a:effectLst/>
                <a:latin typeface="Arial" panose="020B0604020202020204" pitchFamily="34" charset="0"/>
                <a:ea typeface="Times New Roman" panose="02020603050405020304" pitchFamily="18" charset="0"/>
              </a:rPr>
              <a:t>This could include, for example, embedding some of the changes which have arisen as a result of the pandemic, such as home-working.</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730462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DBA2B-4479-49C2-BBDD-AD6E397CBC09}"/>
              </a:ext>
            </a:extLst>
          </p:cNvPr>
          <p:cNvSpPr>
            <a:spLocks noGrp="1"/>
          </p:cNvSpPr>
          <p:nvPr>
            <p:ph type="title"/>
          </p:nvPr>
        </p:nvSpPr>
        <p:spPr/>
        <p:txBody>
          <a:bodyPr/>
          <a:lstStyle/>
          <a:p>
            <a:r>
              <a:rPr lang="en-GB" dirty="0"/>
              <a:t>Starting the Assignment</a:t>
            </a:r>
          </a:p>
        </p:txBody>
      </p:sp>
      <p:sp>
        <p:nvSpPr>
          <p:cNvPr id="3" name="Content Placeholder 2">
            <a:extLst>
              <a:ext uri="{FF2B5EF4-FFF2-40B4-BE49-F238E27FC236}">
                <a16:creationId xmlns:a16="http://schemas.microsoft.com/office/drawing/2014/main" id="{3C8E82AF-CA60-4851-A057-46DD0BC5D212}"/>
              </a:ext>
            </a:extLst>
          </p:cNvPr>
          <p:cNvSpPr>
            <a:spLocks noGrp="1"/>
          </p:cNvSpPr>
          <p:nvPr>
            <p:ph idx="1"/>
          </p:nvPr>
        </p:nvSpPr>
        <p:spPr/>
        <p:txBody>
          <a:bodyPr/>
          <a:lstStyle/>
          <a:p>
            <a:r>
              <a:rPr lang="en-GB" dirty="0"/>
              <a:t>Choose a title – e.g. The Culture and Context of [your organisation].</a:t>
            </a:r>
          </a:p>
          <a:p>
            <a:r>
              <a:rPr lang="en-GB" dirty="0"/>
              <a:t>Structure it correctly - the report should contain a title, executive summary, contents list, introduction, findings, conclusions, recommendations and reference list.</a:t>
            </a:r>
          </a:p>
          <a:p>
            <a:r>
              <a:rPr lang="en-GB" dirty="0"/>
              <a:t>Be mindful of the word count (3500 +/- 10%). </a:t>
            </a:r>
          </a:p>
        </p:txBody>
      </p:sp>
    </p:spTree>
    <p:extLst>
      <p:ext uri="{BB962C8B-B14F-4D97-AF65-F5344CB8AC3E}">
        <p14:creationId xmlns:p14="http://schemas.microsoft.com/office/powerpoint/2010/main" val="3899533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7968E-B5FB-411C-A695-B725F0DFF229}"/>
              </a:ext>
            </a:extLst>
          </p:cNvPr>
          <p:cNvSpPr>
            <a:spLocks noGrp="1"/>
          </p:cNvSpPr>
          <p:nvPr>
            <p:ph type="title"/>
          </p:nvPr>
        </p:nvSpPr>
        <p:spPr>
          <a:ln>
            <a:solidFill>
              <a:schemeClr val="tx1"/>
            </a:solidFill>
          </a:ln>
        </p:spPr>
        <p:txBody>
          <a:bodyPr>
            <a:normAutofit/>
          </a:bodyPr>
          <a:lstStyle/>
          <a:p>
            <a:pPr algn="l"/>
            <a:r>
              <a:rPr lang="en-GB" sz="2800" dirty="0">
                <a:effectLst/>
                <a:latin typeface="Arial" panose="020B0604020202020204" pitchFamily="34" charset="0"/>
                <a:ea typeface="Times New Roman" panose="02020603050405020304" pitchFamily="18" charset="0"/>
              </a:rPr>
              <a:t>1. An introduction to the organisation, including the 2 most important external factors affecting the organisation at the moment. </a:t>
            </a:r>
            <a:endParaRPr lang="en-GB" sz="2800" i="1" dirty="0"/>
          </a:p>
        </p:txBody>
      </p:sp>
      <p:sp>
        <p:nvSpPr>
          <p:cNvPr id="3" name="Content Placeholder 2">
            <a:extLst>
              <a:ext uri="{FF2B5EF4-FFF2-40B4-BE49-F238E27FC236}">
                <a16:creationId xmlns:a16="http://schemas.microsoft.com/office/drawing/2014/main" id="{AFFB8836-0471-40B8-9634-BD3943802139}"/>
              </a:ext>
            </a:extLst>
          </p:cNvPr>
          <p:cNvSpPr>
            <a:spLocks noGrp="1"/>
          </p:cNvSpPr>
          <p:nvPr>
            <p:ph idx="1"/>
          </p:nvPr>
        </p:nvSpPr>
        <p:spPr/>
        <p:txBody>
          <a:bodyPr/>
          <a:lstStyle/>
          <a:p>
            <a:r>
              <a:rPr lang="en-GB" dirty="0"/>
              <a:t>Brief background to the organisation, using a credible source (e.g. the organisation’s Annual General Report from their website).</a:t>
            </a:r>
          </a:p>
          <a:p>
            <a:r>
              <a:rPr lang="en-GB" dirty="0"/>
              <a:t>Explanation of PESTLE tool – purpose.</a:t>
            </a:r>
          </a:p>
          <a:p>
            <a:r>
              <a:rPr lang="en-GB" dirty="0"/>
              <a:t>Explanation of 2 most important external factors affecting the organisation – e.g. political, economic or legal implications of the pandemic.</a:t>
            </a:r>
          </a:p>
        </p:txBody>
      </p:sp>
    </p:spTree>
    <p:extLst>
      <p:ext uri="{BB962C8B-B14F-4D97-AF65-F5344CB8AC3E}">
        <p14:creationId xmlns:p14="http://schemas.microsoft.com/office/powerpoint/2010/main" val="948101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84D55-7DCD-45E5-9CA2-BFACB4644C26}"/>
              </a:ext>
            </a:extLst>
          </p:cNvPr>
          <p:cNvSpPr>
            <a:spLocks noGrp="1"/>
          </p:cNvSpPr>
          <p:nvPr>
            <p:ph type="title"/>
          </p:nvPr>
        </p:nvSpPr>
        <p:spPr>
          <a:xfrm>
            <a:off x="285225" y="274638"/>
            <a:ext cx="11694253" cy="1143000"/>
          </a:xfrm>
          <a:ln>
            <a:solidFill>
              <a:schemeClr val="tx1"/>
            </a:solidFill>
          </a:ln>
        </p:spPr>
        <p:txBody>
          <a:bodyPr>
            <a:noAutofit/>
          </a:bodyPr>
          <a:lstStyle/>
          <a:p>
            <a:pPr algn="l"/>
            <a:r>
              <a:rPr lang="en-GB" sz="2000" dirty="0">
                <a:effectLst/>
                <a:latin typeface="Arial" panose="020B0604020202020204" pitchFamily="34" charset="0"/>
                <a:ea typeface="Times New Roman" panose="02020603050405020304" pitchFamily="18" charset="0"/>
              </a:rPr>
              <a:t>2. A detailed critical analysis of the workplace culture using a model of your choice.</a:t>
            </a:r>
            <a:br>
              <a:rPr lang="en-GB" sz="2000" dirty="0">
                <a:effectLst/>
                <a:latin typeface="Arial" panose="020B0604020202020204" pitchFamily="34" charset="0"/>
                <a:ea typeface="Times New Roman" panose="02020603050405020304" pitchFamily="18" charset="0"/>
              </a:rPr>
            </a:br>
            <a:r>
              <a:rPr lang="en-GB" sz="2000" dirty="0">
                <a:effectLst/>
                <a:latin typeface="Arial" panose="020B0604020202020204" pitchFamily="34" charset="0"/>
                <a:ea typeface="Times New Roman" panose="02020603050405020304" pitchFamily="18" charset="0"/>
              </a:rPr>
              <a:t>3. A critical analysis of the positive cultural elements (for example its values) which have contributed to its success, in particular its successful navigation of the current pandemic. </a:t>
            </a:r>
            <a:endParaRPr lang="en-GB" sz="2800" i="1" dirty="0"/>
          </a:p>
        </p:txBody>
      </p:sp>
      <p:sp>
        <p:nvSpPr>
          <p:cNvPr id="3" name="Content Placeholder 2">
            <a:extLst>
              <a:ext uri="{FF2B5EF4-FFF2-40B4-BE49-F238E27FC236}">
                <a16:creationId xmlns:a16="http://schemas.microsoft.com/office/drawing/2014/main" id="{21A0BFA1-2142-4FFA-9AAC-32263E3B67A4}"/>
              </a:ext>
            </a:extLst>
          </p:cNvPr>
          <p:cNvSpPr>
            <a:spLocks noGrp="1"/>
          </p:cNvSpPr>
          <p:nvPr>
            <p:ph idx="1"/>
          </p:nvPr>
        </p:nvSpPr>
        <p:spPr>
          <a:xfrm>
            <a:off x="609600" y="1795243"/>
            <a:ext cx="10972800" cy="3934437"/>
          </a:xfrm>
        </p:spPr>
        <p:txBody>
          <a:bodyPr>
            <a:normAutofit fontScale="70000" lnSpcReduction="20000"/>
          </a:bodyPr>
          <a:lstStyle/>
          <a:p>
            <a:r>
              <a:rPr lang="en-GB" dirty="0"/>
              <a:t>Definition of organisational culture.</a:t>
            </a:r>
          </a:p>
          <a:p>
            <a:r>
              <a:rPr lang="en-GB" dirty="0"/>
              <a:t>Explanation of your choice of model, e.g. the Cultural Web – a framework used to analyse culture, with a view to improving it.</a:t>
            </a:r>
          </a:p>
          <a:p>
            <a:r>
              <a:rPr lang="en-GB" dirty="0"/>
              <a:t>Examples under each heading – e.g. symbols. Analyse whether these aspects of culture are positive/negative, whether they support the organisation’s strategic aims.</a:t>
            </a:r>
          </a:p>
          <a:p>
            <a:r>
              <a:rPr lang="en-GB" dirty="0"/>
              <a:t>State how elements of its culture have contributed to its success. For example, Innocent created a fun physical environment for its employees, which resulted in more innovation, creativity and teamwork, but during the pandemic they may have reinforced this culture through fun virtual events and communication. </a:t>
            </a:r>
          </a:p>
          <a:p>
            <a:r>
              <a:rPr lang="en-GB" dirty="0"/>
              <a:t>Make sure that your points are supported by good sources (e.g. their website, articles that seek to explain the link between culture and organisational efficiency/success).</a:t>
            </a:r>
          </a:p>
          <a:p>
            <a:endParaRPr lang="en-GB" dirty="0"/>
          </a:p>
          <a:p>
            <a:endParaRPr lang="en-GB" dirty="0"/>
          </a:p>
        </p:txBody>
      </p:sp>
    </p:spTree>
    <p:extLst>
      <p:ext uri="{BB962C8B-B14F-4D97-AF65-F5344CB8AC3E}">
        <p14:creationId xmlns:p14="http://schemas.microsoft.com/office/powerpoint/2010/main" val="3146996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42730-9715-4761-85DB-7406294C8265}"/>
              </a:ext>
            </a:extLst>
          </p:cNvPr>
          <p:cNvSpPr>
            <a:spLocks noGrp="1"/>
          </p:cNvSpPr>
          <p:nvPr>
            <p:ph type="title"/>
          </p:nvPr>
        </p:nvSpPr>
        <p:spPr>
          <a:ln>
            <a:solidFill>
              <a:schemeClr val="tx1"/>
            </a:solidFill>
          </a:ln>
        </p:spPr>
        <p:txBody>
          <a:bodyPr>
            <a:normAutofit/>
          </a:bodyPr>
          <a:lstStyle/>
          <a:p>
            <a:pPr algn="l"/>
            <a:r>
              <a:rPr lang="en-GB" sz="2800" dirty="0"/>
              <a:t>4. </a:t>
            </a:r>
            <a:r>
              <a:rPr lang="en-GB" sz="2800" i="1" dirty="0"/>
              <a:t>A critical analysis of the organisation’s ethical stance, including examples of ethical/unethical behaviour in the organisation.</a:t>
            </a:r>
          </a:p>
        </p:txBody>
      </p:sp>
      <p:sp>
        <p:nvSpPr>
          <p:cNvPr id="3" name="Content Placeholder 2">
            <a:extLst>
              <a:ext uri="{FF2B5EF4-FFF2-40B4-BE49-F238E27FC236}">
                <a16:creationId xmlns:a16="http://schemas.microsoft.com/office/drawing/2014/main" id="{7360BCCC-8E78-43C3-9896-45B90D5C2337}"/>
              </a:ext>
            </a:extLst>
          </p:cNvPr>
          <p:cNvSpPr>
            <a:spLocks noGrp="1"/>
          </p:cNvSpPr>
          <p:nvPr>
            <p:ph idx="1"/>
          </p:nvPr>
        </p:nvSpPr>
        <p:spPr/>
        <p:txBody>
          <a:bodyPr>
            <a:normAutofit fontScale="92500" lnSpcReduction="20000"/>
          </a:bodyPr>
          <a:lstStyle/>
          <a:p>
            <a:r>
              <a:rPr lang="en-GB" dirty="0"/>
              <a:t>Define business ethics/corporate social responsibility</a:t>
            </a:r>
          </a:p>
          <a:p>
            <a:r>
              <a:rPr lang="en-GB" dirty="0"/>
              <a:t>Check the organisation’s website – do they have a statement on modern slavery/how they look after their employees/what they do to look after the environment/local community?</a:t>
            </a:r>
          </a:p>
          <a:p>
            <a:r>
              <a:rPr lang="en-GB" dirty="0"/>
              <a:t>Provide an analysis using the company’s view and articles written about the company – The Guardian etc.</a:t>
            </a:r>
          </a:p>
          <a:p>
            <a:r>
              <a:rPr lang="en-GB" dirty="0"/>
              <a:t>Does the culture encourage employees to behave in an ethical way? </a:t>
            </a:r>
          </a:p>
          <a:p>
            <a:r>
              <a:rPr lang="en-GB" dirty="0"/>
              <a:t>Examples – banking culture, scandals, supply chain issues</a:t>
            </a:r>
          </a:p>
          <a:p>
            <a:endParaRPr lang="en-GB" dirty="0"/>
          </a:p>
        </p:txBody>
      </p:sp>
    </p:spTree>
    <p:extLst>
      <p:ext uri="{BB962C8B-B14F-4D97-AF65-F5344CB8AC3E}">
        <p14:creationId xmlns:p14="http://schemas.microsoft.com/office/powerpoint/2010/main" val="1157956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B6E8B-6C36-4C7E-94BE-2117FAAE19D5}"/>
              </a:ext>
            </a:extLst>
          </p:cNvPr>
          <p:cNvSpPr>
            <a:spLocks noGrp="1"/>
          </p:cNvSpPr>
          <p:nvPr>
            <p:ph type="title"/>
          </p:nvPr>
        </p:nvSpPr>
        <p:spPr>
          <a:ln>
            <a:solidFill>
              <a:schemeClr val="tx1"/>
            </a:solidFill>
          </a:ln>
        </p:spPr>
        <p:txBody>
          <a:bodyPr>
            <a:noAutofit/>
          </a:bodyPr>
          <a:lstStyle/>
          <a:p>
            <a:pPr algn="l"/>
            <a:r>
              <a:rPr lang="en-GB" sz="2400" dirty="0"/>
              <a:t>5. </a:t>
            </a:r>
            <a:r>
              <a:rPr lang="en-GB" sz="2400" i="1" dirty="0"/>
              <a:t>A critical analysis of the skills, knowledge and behaviour of an employee who is likely to perform well at the organisation, with reference to the organisation’s values.</a:t>
            </a:r>
          </a:p>
        </p:txBody>
      </p:sp>
      <p:sp>
        <p:nvSpPr>
          <p:cNvPr id="3" name="Content Placeholder 2">
            <a:extLst>
              <a:ext uri="{FF2B5EF4-FFF2-40B4-BE49-F238E27FC236}">
                <a16:creationId xmlns:a16="http://schemas.microsoft.com/office/drawing/2014/main" id="{B3BD00C9-F978-479E-948C-A62B73A8EA42}"/>
              </a:ext>
            </a:extLst>
          </p:cNvPr>
          <p:cNvSpPr>
            <a:spLocks noGrp="1"/>
          </p:cNvSpPr>
          <p:nvPr>
            <p:ph idx="1"/>
          </p:nvPr>
        </p:nvSpPr>
        <p:spPr/>
        <p:txBody>
          <a:bodyPr/>
          <a:lstStyle/>
          <a:p>
            <a:r>
              <a:rPr lang="en-GB" dirty="0"/>
              <a:t>Refer to your organisation’s values.</a:t>
            </a:r>
          </a:p>
          <a:p>
            <a:r>
              <a:rPr lang="en-GB" dirty="0"/>
              <a:t>What skills, knowledge and behaviours should an employee possess to do well there? Teamwork? Innovation?</a:t>
            </a:r>
          </a:p>
          <a:p>
            <a:r>
              <a:rPr lang="en-GB" dirty="0"/>
              <a:t>Individual and organisational values should align for the employee to feel motivated and perform well.</a:t>
            </a:r>
          </a:p>
          <a:p>
            <a:r>
              <a:rPr lang="en-GB" dirty="0"/>
              <a:t>Refer to articles that seek to explain this link. </a:t>
            </a:r>
          </a:p>
        </p:txBody>
      </p:sp>
    </p:spTree>
    <p:extLst>
      <p:ext uri="{BB962C8B-B14F-4D97-AF65-F5344CB8AC3E}">
        <p14:creationId xmlns:p14="http://schemas.microsoft.com/office/powerpoint/2010/main" val="3978300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30FB2-F02E-47C2-81AD-9BBE2C53CA44}"/>
              </a:ext>
            </a:extLst>
          </p:cNvPr>
          <p:cNvSpPr>
            <a:spLocks noGrp="1"/>
          </p:cNvSpPr>
          <p:nvPr>
            <p:ph type="title"/>
          </p:nvPr>
        </p:nvSpPr>
        <p:spPr>
          <a:ln>
            <a:solidFill>
              <a:schemeClr val="tx1"/>
            </a:solidFill>
          </a:ln>
        </p:spPr>
        <p:txBody>
          <a:bodyPr>
            <a:normAutofit/>
          </a:bodyPr>
          <a:lstStyle/>
          <a:p>
            <a:pPr algn="l"/>
            <a:r>
              <a:rPr lang="en-GB" sz="2800" dirty="0"/>
              <a:t>6. </a:t>
            </a:r>
            <a:r>
              <a:rPr lang="en-GB" sz="2800" i="1" dirty="0"/>
              <a:t>At least one recommendation to further enhance the organisation’s culture, using examples from research or other organisations.</a:t>
            </a:r>
          </a:p>
        </p:txBody>
      </p:sp>
      <p:sp>
        <p:nvSpPr>
          <p:cNvPr id="3" name="Content Placeholder 2">
            <a:extLst>
              <a:ext uri="{FF2B5EF4-FFF2-40B4-BE49-F238E27FC236}">
                <a16:creationId xmlns:a16="http://schemas.microsoft.com/office/drawing/2014/main" id="{F9A41D02-3655-4949-9B1D-DA75B638B56B}"/>
              </a:ext>
            </a:extLst>
          </p:cNvPr>
          <p:cNvSpPr>
            <a:spLocks noGrp="1"/>
          </p:cNvSpPr>
          <p:nvPr>
            <p:ph idx="1"/>
          </p:nvPr>
        </p:nvSpPr>
        <p:spPr/>
        <p:txBody>
          <a:bodyPr>
            <a:normAutofit fontScale="77500" lnSpcReduction="20000"/>
          </a:bodyPr>
          <a:lstStyle/>
          <a:p>
            <a:r>
              <a:rPr lang="en-GB" dirty="0"/>
              <a:t>How could your organisation’s culture be improved?</a:t>
            </a:r>
          </a:p>
          <a:p>
            <a:r>
              <a:rPr lang="en-GB" dirty="0"/>
              <a:t>Could they implement more home-working/flexibility in the way employees carry out work, following the pandemic? </a:t>
            </a:r>
          </a:p>
          <a:p>
            <a:r>
              <a:rPr lang="en-GB" dirty="0"/>
              <a:t>What else could they do to retain/motivate employees?</a:t>
            </a:r>
          </a:p>
          <a:p>
            <a:r>
              <a:rPr lang="en-GB" dirty="0"/>
              <a:t>How could they encourage a culture of innovation or focus more on well-being?</a:t>
            </a:r>
          </a:p>
          <a:p>
            <a:r>
              <a:rPr lang="en-GB" dirty="0"/>
              <a:t>Is there anything their competitors are doing that helps employees feel supported?</a:t>
            </a:r>
          </a:p>
          <a:p>
            <a:r>
              <a:rPr lang="en-GB" dirty="0"/>
              <a:t>Remember to focus on employees and improving workplaces. Don’t recommend new products or services unless you are going to also comment on how the culture will need to adapt to support these changes. </a:t>
            </a:r>
          </a:p>
        </p:txBody>
      </p:sp>
    </p:spTree>
    <p:extLst>
      <p:ext uri="{BB962C8B-B14F-4D97-AF65-F5344CB8AC3E}">
        <p14:creationId xmlns:p14="http://schemas.microsoft.com/office/powerpoint/2010/main" val="824643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ED5E5-DACB-4839-B15F-AECC4BFDBD7E}"/>
              </a:ext>
            </a:extLst>
          </p:cNvPr>
          <p:cNvSpPr>
            <a:spLocks noGrp="1"/>
          </p:cNvSpPr>
          <p:nvPr>
            <p:ph type="title"/>
          </p:nvPr>
        </p:nvSpPr>
        <p:spPr/>
        <p:txBody>
          <a:bodyPr/>
          <a:lstStyle/>
          <a:p>
            <a:r>
              <a:rPr lang="en-GB" dirty="0"/>
              <a:t>Specific Guidance</a:t>
            </a:r>
          </a:p>
        </p:txBody>
      </p:sp>
      <p:sp>
        <p:nvSpPr>
          <p:cNvPr id="3" name="Content Placeholder 2">
            <a:extLst>
              <a:ext uri="{FF2B5EF4-FFF2-40B4-BE49-F238E27FC236}">
                <a16:creationId xmlns:a16="http://schemas.microsoft.com/office/drawing/2014/main" id="{69E001C3-E9A0-489E-8BED-81F04E5013A2}"/>
              </a:ext>
            </a:extLst>
          </p:cNvPr>
          <p:cNvSpPr>
            <a:spLocks noGrp="1"/>
          </p:cNvSpPr>
          <p:nvPr>
            <p:ph idx="1"/>
          </p:nvPr>
        </p:nvSpPr>
        <p:spPr/>
        <p:txBody>
          <a:bodyPr>
            <a:normAutofit fontScale="85000" lnSpcReduction="20000"/>
          </a:bodyPr>
          <a:lstStyle/>
          <a:p>
            <a:r>
              <a:rPr lang="en-GB" dirty="0"/>
              <a:t>At least 30 references. Lots can be from the organisation itself – website, annual reports or articles written about the organisation. Also, books and articles on culture.</a:t>
            </a:r>
          </a:p>
          <a:p>
            <a:r>
              <a:rPr lang="en-GB" dirty="0"/>
              <a:t>Remember to use articles that discuss the link between positive cultures and organisational efficiency/success.</a:t>
            </a:r>
          </a:p>
          <a:p>
            <a:r>
              <a:rPr lang="en-GB" dirty="0"/>
              <a:t>Don’t use general, commercial websites/essay writing websites/PESTLE websites. </a:t>
            </a:r>
          </a:p>
          <a:p>
            <a:r>
              <a:rPr lang="en-GB" dirty="0"/>
              <a:t>Use Harvard Referencing – Refer to the University Guide. The Pears and Shields book called ‘Cite them Right’ is very good (about £11 on Amazon). </a:t>
            </a:r>
          </a:p>
          <a:p>
            <a:endParaRPr lang="en-GB" dirty="0"/>
          </a:p>
          <a:p>
            <a:endParaRPr lang="en-GB" dirty="0"/>
          </a:p>
        </p:txBody>
      </p:sp>
    </p:spTree>
    <p:extLst>
      <p:ext uri="{BB962C8B-B14F-4D97-AF65-F5344CB8AC3E}">
        <p14:creationId xmlns:p14="http://schemas.microsoft.com/office/powerpoint/2010/main" val="15629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14BD-843F-4525-B117-2F2D536BF482}"/>
              </a:ext>
            </a:extLst>
          </p:cNvPr>
          <p:cNvSpPr>
            <a:spLocks noGrp="1"/>
          </p:cNvSpPr>
          <p:nvPr>
            <p:ph type="title"/>
          </p:nvPr>
        </p:nvSpPr>
        <p:spPr/>
        <p:txBody>
          <a:bodyPr/>
          <a:lstStyle/>
          <a:p>
            <a:r>
              <a:rPr lang="en-GB" dirty="0"/>
              <a:t>Specific Guidance (Continued)</a:t>
            </a:r>
          </a:p>
        </p:txBody>
      </p:sp>
      <p:sp>
        <p:nvSpPr>
          <p:cNvPr id="3" name="Content Placeholder 2">
            <a:extLst>
              <a:ext uri="{FF2B5EF4-FFF2-40B4-BE49-F238E27FC236}">
                <a16:creationId xmlns:a16="http://schemas.microsoft.com/office/drawing/2014/main" id="{4C35EB5B-CD40-45E8-A748-9A27B3E00193}"/>
              </a:ext>
            </a:extLst>
          </p:cNvPr>
          <p:cNvSpPr>
            <a:spLocks noGrp="1"/>
          </p:cNvSpPr>
          <p:nvPr>
            <p:ph idx="1"/>
          </p:nvPr>
        </p:nvSpPr>
        <p:spPr/>
        <p:txBody>
          <a:bodyPr>
            <a:normAutofit fontScale="77500" lnSpcReduction="20000"/>
          </a:bodyPr>
          <a:lstStyle/>
          <a:p>
            <a:r>
              <a:rPr lang="en-GB" dirty="0"/>
              <a:t>Include definitions – culture, external context.</a:t>
            </a:r>
          </a:p>
          <a:p>
            <a:r>
              <a:rPr lang="en-GB" dirty="0"/>
              <a:t>Demonstrate knowledge of PESTLE, cultural models, how positive culture affects organisational efficiency, business ethics and Corporate Social Responsibility.</a:t>
            </a:r>
          </a:p>
          <a:p>
            <a:r>
              <a:rPr lang="en-GB" dirty="0"/>
              <a:t>Analyse the culture and context of your organisation and state how culture affects organisational efficiency – include good examples, underpinned well with credible sources. Don’t use someone else’s analysis!</a:t>
            </a:r>
          </a:p>
          <a:p>
            <a:r>
              <a:rPr lang="en-GB" dirty="0"/>
              <a:t>Make logical recommendations, underpinned well. </a:t>
            </a:r>
          </a:p>
          <a:p>
            <a:r>
              <a:rPr lang="en-GB" dirty="0"/>
              <a:t>Check your spelling and grammar – use UK English – e.g. organisation, behaviour, programme. </a:t>
            </a:r>
          </a:p>
        </p:txBody>
      </p:sp>
    </p:spTree>
    <p:extLst>
      <p:ext uri="{BB962C8B-B14F-4D97-AF65-F5344CB8AC3E}">
        <p14:creationId xmlns:p14="http://schemas.microsoft.com/office/powerpoint/2010/main" val="620448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485A2-AB1D-4BE7-AD48-4BC9532DE254}"/>
              </a:ext>
            </a:extLst>
          </p:cNvPr>
          <p:cNvSpPr>
            <a:spLocks noGrp="1"/>
          </p:cNvSpPr>
          <p:nvPr>
            <p:ph type="title"/>
          </p:nvPr>
        </p:nvSpPr>
        <p:spPr/>
        <p:txBody>
          <a:bodyPr/>
          <a:lstStyle/>
          <a:p>
            <a:r>
              <a:rPr lang="en-GB" dirty="0"/>
              <a:t>Book in for your Draft Tutorial</a:t>
            </a:r>
          </a:p>
        </p:txBody>
      </p:sp>
      <p:sp>
        <p:nvSpPr>
          <p:cNvPr id="3" name="Content Placeholder 2">
            <a:extLst>
              <a:ext uri="{FF2B5EF4-FFF2-40B4-BE49-F238E27FC236}">
                <a16:creationId xmlns:a16="http://schemas.microsoft.com/office/drawing/2014/main" id="{97EE9F78-A6D0-4815-BAFE-945F358BEF0F}"/>
              </a:ext>
            </a:extLst>
          </p:cNvPr>
          <p:cNvSpPr>
            <a:spLocks noGrp="1"/>
          </p:cNvSpPr>
          <p:nvPr>
            <p:ph idx="1"/>
          </p:nvPr>
        </p:nvSpPr>
        <p:spPr/>
        <p:txBody>
          <a:bodyPr/>
          <a:lstStyle/>
          <a:p>
            <a:r>
              <a:rPr lang="en-GB" dirty="0"/>
              <a:t>Book in now or email me for a time.</a:t>
            </a:r>
          </a:p>
          <a:p>
            <a:r>
              <a:rPr lang="en-GB" dirty="0"/>
              <a:t>Send me a draft beforehand if you can.</a:t>
            </a:r>
          </a:p>
          <a:p>
            <a:r>
              <a:rPr lang="en-GB" dirty="0"/>
              <a:t>Tutorials are optional.</a:t>
            </a:r>
          </a:p>
          <a:p>
            <a:r>
              <a:rPr lang="en-GB" dirty="0"/>
              <a:t>Reports should be submitted on 26</a:t>
            </a:r>
            <a:r>
              <a:rPr lang="en-GB" baseline="30000" dirty="0"/>
              <a:t>th</a:t>
            </a:r>
            <a:r>
              <a:rPr lang="en-GB" dirty="0"/>
              <a:t> March at 3pm.</a:t>
            </a:r>
          </a:p>
          <a:p>
            <a:r>
              <a:rPr lang="en-GB" dirty="0"/>
              <a:t>Good luck!</a:t>
            </a:r>
          </a:p>
        </p:txBody>
      </p:sp>
    </p:spTree>
    <p:extLst>
      <p:ext uri="{BB962C8B-B14F-4D97-AF65-F5344CB8AC3E}">
        <p14:creationId xmlns:p14="http://schemas.microsoft.com/office/powerpoint/2010/main" val="158816138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192</TotalTime>
  <Words>1076</Words>
  <Application>Microsoft Office PowerPoint</Application>
  <PresentationFormat>Widescreen</PresentationFormat>
  <Paragraphs>61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Times New Roman</vt:lpstr>
      <vt:lpstr>ThemeUWTSD</vt:lpstr>
      <vt:lpstr>Assignment Guidance</vt:lpstr>
      <vt:lpstr>The Task</vt:lpstr>
      <vt:lpstr>Starting the Assignment</vt:lpstr>
      <vt:lpstr>1. An introduction to the organisation, including the 2 most important external factors affecting the organisation at the moment. </vt:lpstr>
      <vt:lpstr>2. A detailed critical analysis of the workplace culture using a model of your choice. 3. A critical analysis of the positive cultural elements (for example its values) which have contributed to its success, in particular its successful navigation of the current pandemic. </vt:lpstr>
      <vt:lpstr>4. A critical analysis of the organisation’s ethical stance, including examples of ethical/unethical behaviour in the organisation.</vt:lpstr>
      <vt:lpstr>5. A critical analysis of the skills, knowledge and behaviour of an employee who is likely to perform well at the organisation, with reference to the organisation’s values.</vt:lpstr>
      <vt:lpstr>6. At least one recommendation to further enhance the organisation’s culture, using examples from research or other organisations.</vt:lpstr>
      <vt:lpstr>Specific Guidance</vt:lpstr>
      <vt:lpstr>Specific Guidance (Continued)</vt:lpstr>
      <vt:lpstr>Book in for your Draft 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15</cp:revision>
  <dcterms:created xsi:type="dcterms:W3CDTF">2020-06-22T13:19:52Z</dcterms:created>
  <dcterms:modified xsi:type="dcterms:W3CDTF">2021-02-26T14:08:48Z</dcterms:modified>
</cp:coreProperties>
</file>