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4"/>
  </p:notesMasterIdLst>
  <p:sldIdLst>
    <p:sldId id="260" r:id="rId2"/>
    <p:sldId id="277" r:id="rId3"/>
    <p:sldId id="261" r:id="rId4"/>
    <p:sldId id="264" r:id="rId5"/>
    <p:sldId id="275" r:id="rId6"/>
    <p:sldId id="263" r:id="rId7"/>
    <p:sldId id="272" r:id="rId8"/>
    <p:sldId id="274" r:id="rId9"/>
    <p:sldId id="271" r:id="rId10"/>
    <p:sldId id="259"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F38869-FE8D-44D2-B17A-F02F28EDDD8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2F90270-548E-49DE-A800-6AE8F71DA0FC}" type="pres">
      <dgm:prSet presAssocID="{E8F38869-FE8D-44D2-B17A-F02F28EDDD87}" presName="linear" presStyleCnt="0">
        <dgm:presLayoutVars>
          <dgm:animLvl val="lvl"/>
          <dgm:resizeHandles val="exact"/>
        </dgm:presLayoutVars>
      </dgm:prSet>
      <dgm:spPr/>
    </dgm:pt>
  </dgm:ptLst>
  <dgm:cxnLst>
    <dgm:cxn modelId="{2FEC35AA-8C41-4CC7-90C1-8C17AFA1D79E}" type="presOf" srcId="{E8F38869-FE8D-44D2-B17A-F02F28EDDD87}" destId="{12F90270-548E-49DE-A800-6AE8F71DA0F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C944E8-8911-486B-84A3-A83E1146CAC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6A16A66-8683-4F6A-9D02-EA49EED33DCF}">
      <dgm:prSet/>
      <dgm:spPr/>
      <dgm:t>
        <a:bodyPr/>
        <a:lstStyle/>
        <a:p>
          <a:r>
            <a:rPr lang="en-GB" b="1" dirty="0"/>
            <a:t>According to Erikson’s theory during adolescence, young people  experience two crisis: </a:t>
          </a:r>
          <a:endParaRPr lang="en-US" dirty="0"/>
        </a:p>
      </dgm:t>
    </dgm:pt>
    <dgm:pt modelId="{7ECD5FD6-DFAB-46B0-AE67-2771F62029B8}" type="parTrans" cxnId="{6ED949FA-58CF-4556-A969-F365BE0D8E2B}">
      <dgm:prSet/>
      <dgm:spPr/>
      <dgm:t>
        <a:bodyPr/>
        <a:lstStyle/>
        <a:p>
          <a:endParaRPr lang="en-US"/>
        </a:p>
      </dgm:t>
    </dgm:pt>
    <dgm:pt modelId="{6FA462F8-43A0-4264-8232-10C4EE1B49B8}" type="sibTrans" cxnId="{6ED949FA-58CF-4556-A969-F365BE0D8E2B}">
      <dgm:prSet/>
      <dgm:spPr/>
      <dgm:t>
        <a:bodyPr/>
        <a:lstStyle/>
        <a:p>
          <a:endParaRPr lang="en-US"/>
        </a:p>
      </dgm:t>
    </dgm:pt>
    <dgm:pt modelId="{C7B1D675-676C-401C-A244-56CD0C42B52E}">
      <dgm:prSet/>
      <dgm:spPr/>
      <dgm:t>
        <a:bodyPr/>
        <a:lstStyle/>
        <a:p>
          <a:r>
            <a:rPr lang="en-GB" b="1" dirty="0"/>
            <a:t>Industry vs inferiority  (5-12)</a:t>
          </a:r>
          <a:endParaRPr lang="en-US" dirty="0"/>
        </a:p>
      </dgm:t>
    </dgm:pt>
    <dgm:pt modelId="{0F617C9C-D33B-41B1-BE2F-1A73B40763FC}" type="parTrans" cxnId="{0A10AB41-A357-47FF-A410-20F887F31B20}">
      <dgm:prSet/>
      <dgm:spPr/>
      <dgm:t>
        <a:bodyPr/>
        <a:lstStyle/>
        <a:p>
          <a:endParaRPr lang="en-US"/>
        </a:p>
      </dgm:t>
    </dgm:pt>
    <dgm:pt modelId="{CB34D5A0-B67B-4E36-8875-25650E16F83D}" type="sibTrans" cxnId="{0A10AB41-A357-47FF-A410-20F887F31B20}">
      <dgm:prSet/>
      <dgm:spPr/>
      <dgm:t>
        <a:bodyPr/>
        <a:lstStyle/>
        <a:p>
          <a:endParaRPr lang="en-US"/>
        </a:p>
      </dgm:t>
    </dgm:pt>
    <dgm:pt modelId="{31E6F1D1-F1B5-4D48-AD4D-532C0867BF1A}">
      <dgm:prSet/>
      <dgm:spPr/>
      <dgm:t>
        <a:bodyPr/>
        <a:lstStyle/>
        <a:p>
          <a:r>
            <a:rPr lang="en-GB" b="1"/>
            <a:t>Identity vs role confusion (12 to 18) </a:t>
          </a:r>
          <a:endParaRPr lang="en-US"/>
        </a:p>
      </dgm:t>
    </dgm:pt>
    <dgm:pt modelId="{530FD774-C522-4A86-BBE9-A707E9C8FBC4}" type="parTrans" cxnId="{09B5240D-0BD5-4F1D-8758-FFEE980A09A5}">
      <dgm:prSet/>
      <dgm:spPr/>
      <dgm:t>
        <a:bodyPr/>
        <a:lstStyle/>
        <a:p>
          <a:endParaRPr lang="en-US"/>
        </a:p>
      </dgm:t>
    </dgm:pt>
    <dgm:pt modelId="{13BDF872-A984-4710-9445-DF02361C7F7B}" type="sibTrans" cxnId="{09B5240D-0BD5-4F1D-8758-FFEE980A09A5}">
      <dgm:prSet/>
      <dgm:spPr/>
      <dgm:t>
        <a:bodyPr/>
        <a:lstStyle/>
        <a:p>
          <a:endParaRPr lang="en-US"/>
        </a:p>
      </dgm:t>
    </dgm:pt>
    <dgm:pt modelId="{7D5213F5-2248-4CF7-996F-E313B9FE28EA}" type="pres">
      <dgm:prSet presAssocID="{11C944E8-8911-486B-84A3-A83E1146CAC6}" presName="hierChild1" presStyleCnt="0">
        <dgm:presLayoutVars>
          <dgm:chPref val="1"/>
          <dgm:dir/>
          <dgm:animOne val="branch"/>
          <dgm:animLvl val="lvl"/>
          <dgm:resizeHandles/>
        </dgm:presLayoutVars>
      </dgm:prSet>
      <dgm:spPr/>
    </dgm:pt>
    <dgm:pt modelId="{C4B555D3-D5A8-49C2-821E-34F508E37A41}" type="pres">
      <dgm:prSet presAssocID="{56A16A66-8683-4F6A-9D02-EA49EED33DCF}" presName="hierRoot1" presStyleCnt="0"/>
      <dgm:spPr/>
    </dgm:pt>
    <dgm:pt modelId="{970645EA-7E53-447D-9107-AFDFE70EED3F}" type="pres">
      <dgm:prSet presAssocID="{56A16A66-8683-4F6A-9D02-EA49EED33DCF}" presName="composite" presStyleCnt="0"/>
      <dgm:spPr/>
    </dgm:pt>
    <dgm:pt modelId="{A8F4B63B-3AEE-4A3B-86D5-26BBD6366A28}" type="pres">
      <dgm:prSet presAssocID="{56A16A66-8683-4F6A-9D02-EA49EED33DCF}" presName="background" presStyleLbl="node0" presStyleIdx="0" presStyleCnt="1"/>
      <dgm:spPr/>
    </dgm:pt>
    <dgm:pt modelId="{02613EC3-6986-4473-98F7-4AB9E845E1B3}" type="pres">
      <dgm:prSet presAssocID="{56A16A66-8683-4F6A-9D02-EA49EED33DCF}" presName="text" presStyleLbl="fgAcc0" presStyleIdx="0" presStyleCnt="1">
        <dgm:presLayoutVars>
          <dgm:chPref val="3"/>
        </dgm:presLayoutVars>
      </dgm:prSet>
      <dgm:spPr/>
    </dgm:pt>
    <dgm:pt modelId="{651FB69C-7312-498A-B792-3699F18AC437}" type="pres">
      <dgm:prSet presAssocID="{56A16A66-8683-4F6A-9D02-EA49EED33DCF}" presName="hierChild2" presStyleCnt="0"/>
      <dgm:spPr/>
    </dgm:pt>
    <dgm:pt modelId="{AEBE4082-3830-429A-9FBE-8BD98D2FE444}" type="pres">
      <dgm:prSet presAssocID="{0F617C9C-D33B-41B1-BE2F-1A73B40763FC}" presName="Name10" presStyleLbl="parChTrans1D2" presStyleIdx="0" presStyleCnt="2"/>
      <dgm:spPr/>
    </dgm:pt>
    <dgm:pt modelId="{4917CD1B-1DDA-442F-A155-624140ED552B}" type="pres">
      <dgm:prSet presAssocID="{C7B1D675-676C-401C-A244-56CD0C42B52E}" presName="hierRoot2" presStyleCnt="0"/>
      <dgm:spPr/>
    </dgm:pt>
    <dgm:pt modelId="{A91FE632-17CE-4278-96F3-0A6D7E4CD379}" type="pres">
      <dgm:prSet presAssocID="{C7B1D675-676C-401C-A244-56CD0C42B52E}" presName="composite2" presStyleCnt="0"/>
      <dgm:spPr/>
    </dgm:pt>
    <dgm:pt modelId="{2FA4CCAE-1639-4FCA-B1A4-FE0B12D45780}" type="pres">
      <dgm:prSet presAssocID="{C7B1D675-676C-401C-A244-56CD0C42B52E}" presName="background2" presStyleLbl="node2" presStyleIdx="0" presStyleCnt="2"/>
      <dgm:spPr/>
    </dgm:pt>
    <dgm:pt modelId="{3CE9F32A-EF43-4E6F-B97B-5CD2E9972637}" type="pres">
      <dgm:prSet presAssocID="{C7B1D675-676C-401C-A244-56CD0C42B52E}" presName="text2" presStyleLbl="fgAcc2" presStyleIdx="0" presStyleCnt="2">
        <dgm:presLayoutVars>
          <dgm:chPref val="3"/>
        </dgm:presLayoutVars>
      </dgm:prSet>
      <dgm:spPr/>
    </dgm:pt>
    <dgm:pt modelId="{F3CF21A9-53BE-4A21-8E6C-8BF81B9B0724}" type="pres">
      <dgm:prSet presAssocID="{C7B1D675-676C-401C-A244-56CD0C42B52E}" presName="hierChild3" presStyleCnt="0"/>
      <dgm:spPr/>
    </dgm:pt>
    <dgm:pt modelId="{FA97F02D-586D-4C10-830C-B5C98B49CE8D}" type="pres">
      <dgm:prSet presAssocID="{530FD774-C522-4A86-BBE9-A707E9C8FBC4}" presName="Name10" presStyleLbl="parChTrans1D2" presStyleIdx="1" presStyleCnt="2"/>
      <dgm:spPr/>
    </dgm:pt>
    <dgm:pt modelId="{85D29D00-4751-494E-BDDE-DC596C08FA55}" type="pres">
      <dgm:prSet presAssocID="{31E6F1D1-F1B5-4D48-AD4D-532C0867BF1A}" presName="hierRoot2" presStyleCnt="0"/>
      <dgm:spPr/>
    </dgm:pt>
    <dgm:pt modelId="{5B24D52B-FF4E-41D2-ABF1-8AF2590B6F5E}" type="pres">
      <dgm:prSet presAssocID="{31E6F1D1-F1B5-4D48-AD4D-532C0867BF1A}" presName="composite2" presStyleCnt="0"/>
      <dgm:spPr/>
    </dgm:pt>
    <dgm:pt modelId="{DA50B17B-C4AA-41B6-858A-102E5BEFF782}" type="pres">
      <dgm:prSet presAssocID="{31E6F1D1-F1B5-4D48-AD4D-532C0867BF1A}" presName="background2" presStyleLbl="node2" presStyleIdx="1" presStyleCnt="2"/>
      <dgm:spPr/>
    </dgm:pt>
    <dgm:pt modelId="{4E3C2871-4421-47E0-980D-807A153C50DF}" type="pres">
      <dgm:prSet presAssocID="{31E6F1D1-F1B5-4D48-AD4D-532C0867BF1A}" presName="text2" presStyleLbl="fgAcc2" presStyleIdx="1" presStyleCnt="2">
        <dgm:presLayoutVars>
          <dgm:chPref val="3"/>
        </dgm:presLayoutVars>
      </dgm:prSet>
      <dgm:spPr/>
    </dgm:pt>
    <dgm:pt modelId="{9E7D771C-BFBF-4B10-9BD2-3FD0C12BEAC1}" type="pres">
      <dgm:prSet presAssocID="{31E6F1D1-F1B5-4D48-AD4D-532C0867BF1A}" presName="hierChild3" presStyleCnt="0"/>
      <dgm:spPr/>
    </dgm:pt>
  </dgm:ptLst>
  <dgm:cxnLst>
    <dgm:cxn modelId="{09B5240D-0BD5-4F1D-8758-FFEE980A09A5}" srcId="{56A16A66-8683-4F6A-9D02-EA49EED33DCF}" destId="{31E6F1D1-F1B5-4D48-AD4D-532C0867BF1A}" srcOrd="1" destOrd="0" parTransId="{530FD774-C522-4A86-BBE9-A707E9C8FBC4}" sibTransId="{13BDF872-A984-4710-9445-DF02361C7F7B}"/>
    <dgm:cxn modelId="{0A10AB41-A357-47FF-A410-20F887F31B20}" srcId="{56A16A66-8683-4F6A-9D02-EA49EED33DCF}" destId="{C7B1D675-676C-401C-A244-56CD0C42B52E}" srcOrd="0" destOrd="0" parTransId="{0F617C9C-D33B-41B1-BE2F-1A73B40763FC}" sibTransId="{CB34D5A0-B67B-4E36-8875-25650E16F83D}"/>
    <dgm:cxn modelId="{5EFFB173-CA40-4204-A3F5-860D4928FC36}" type="presOf" srcId="{56A16A66-8683-4F6A-9D02-EA49EED33DCF}" destId="{02613EC3-6986-4473-98F7-4AB9E845E1B3}" srcOrd="0" destOrd="0" presId="urn:microsoft.com/office/officeart/2005/8/layout/hierarchy1"/>
    <dgm:cxn modelId="{378A2776-4740-4A32-9667-55313041B7A6}" type="presOf" srcId="{C7B1D675-676C-401C-A244-56CD0C42B52E}" destId="{3CE9F32A-EF43-4E6F-B97B-5CD2E9972637}" srcOrd="0" destOrd="0" presId="urn:microsoft.com/office/officeart/2005/8/layout/hierarchy1"/>
    <dgm:cxn modelId="{DB8CB47A-574B-4AA6-9C8C-DDB91FE0E52A}" type="presOf" srcId="{530FD774-C522-4A86-BBE9-A707E9C8FBC4}" destId="{FA97F02D-586D-4C10-830C-B5C98B49CE8D}" srcOrd="0" destOrd="0" presId="urn:microsoft.com/office/officeart/2005/8/layout/hierarchy1"/>
    <dgm:cxn modelId="{B181ECD2-F320-49B2-8FED-93AF4E042685}" type="presOf" srcId="{11C944E8-8911-486B-84A3-A83E1146CAC6}" destId="{7D5213F5-2248-4CF7-996F-E313B9FE28EA}" srcOrd="0" destOrd="0" presId="urn:microsoft.com/office/officeart/2005/8/layout/hierarchy1"/>
    <dgm:cxn modelId="{839002D9-B906-4318-B335-1800283FC17C}" type="presOf" srcId="{31E6F1D1-F1B5-4D48-AD4D-532C0867BF1A}" destId="{4E3C2871-4421-47E0-980D-807A153C50DF}" srcOrd="0" destOrd="0" presId="urn:microsoft.com/office/officeart/2005/8/layout/hierarchy1"/>
    <dgm:cxn modelId="{9221D2DD-2F7C-452E-BD80-9CA520229EC0}" type="presOf" srcId="{0F617C9C-D33B-41B1-BE2F-1A73B40763FC}" destId="{AEBE4082-3830-429A-9FBE-8BD98D2FE444}" srcOrd="0" destOrd="0" presId="urn:microsoft.com/office/officeart/2005/8/layout/hierarchy1"/>
    <dgm:cxn modelId="{6ED949FA-58CF-4556-A969-F365BE0D8E2B}" srcId="{11C944E8-8911-486B-84A3-A83E1146CAC6}" destId="{56A16A66-8683-4F6A-9D02-EA49EED33DCF}" srcOrd="0" destOrd="0" parTransId="{7ECD5FD6-DFAB-46B0-AE67-2771F62029B8}" sibTransId="{6FA462F8-43A0-4264-8232-10C4EE1B49B8}"/>
    <dgm:cxn modelId="{E7895609-C943-4C93-9235-118DA79994A8}" type="presParOf" srcId="{7D5213F5-2248-4CF7-996F-E313B9FE28EA}" destId="{C4B555D3-D5A8-49C2-821E-34F508E37A41}" srcOrd="0" destOrd="0" presId="urn:microsoft.com/office/officeart/2005/8/layout/hierarchy1"/>
    <dgm:cxn modelId="{C8562344-23E1-4381-8984-C4B9E580E88D}" type="presParOf" srcId="{C4B555D3-D5A8-49C2-821E-34F508E37A41}" destId="{970645EA-7E53-447D-9107-AFDFE70EED3F}" srcOrd="0" destOrd="0" presId="urn:microsoft.com/office/officeart/2005/8/layout/hierarchy1"/>
    <dgm:cxn modelId="{0295B40C-CA05-4B62-BB5A-5CB3B126ED99}" type="presParOf" srcId="{970645EA-7E53-447D-9107-AFDFE70EED3F}" destId="{A8F4B63B-3AEE-4A3B-86D5-26BBD6366A28}" srcOrd="0" destOrd="0" presId="urn:microsoft.com/office/officeart/2005/8/layout/hierarchy1"/>
    <dgm:cxn modelId="{2219EB6D-6F5E-4345-9074-CA6143E99B12}" type="presParOf" srcId="{970645EA-7E53-447D-9107-AFDFE70EED3F}" destId="{02613EC3-6986-4473-98F7-4AB9E845E1B3}" srcOrd="1" destOrd="0" presId="urn:microsoft.com/office/officeart/2005/8/layout/hierarchy1"/>
    <dgm:cxn modelId="{DCD9E840-33ED-4F89-BA8B-9B5BA375C4B1}" type="presParOf" srcId="{C4B555D3-D5A8-49C2-821E-34F508E37A41}" destId="{651FB69C-7312-498A-B792-3699F18AC437}" srcOrd="1" destOrd="0" presId="urn:microsoft.com/office/officeart/2005/8/layout/hierarchy1"/>
    <dgm:cxn modelId="{23CF98C3-B68F-497F-8A7D-4628F924CD2F}" type="presParOf" srcId="{651FB69C-7312-498A-B792-3699F18AC437}" destId="{AEBE4082-3830-429A-9FBE-8BD98D2FE444}" srcOrd="0" destOrd="0" presId="urn:microsoft.com/office/officeart/2005/8/layout/hierarchy1"/>
    <dgm:cxn modelId="{7F062ECC-687E-464C-A926-9CEBFE2F917D}" type="presParOf" srcId="{651FB69C-7312-498A-B792-3699F18AC437}" destId="{4917CD1B-1DDA-442F-A155-624140ED552B}" srcOrd="1" destOrd="0" presId="urn:microsoft.com/office/officeart/2005/8/layout/hierarchy1"/>
    <dgm:cxn modelId="{15680988-20BF-4D88-9B20-389F2496C214}" type="presParOf" srcId="{4917CD1B-1DDA-442F-A155-624140ED552B}" destId="{A91FE632-17CE-4278-96F3-0A6D7E4CD379}" srcOrd="0" destOrd="0" presId="urn:microsoft.com/office/officeart/2005/8/layout/hierarchy1"/>
    <dgm:cxn modelId="{5338A127-E091-4600-BC77-DE755796B3E4}" type="presParOf" srcId="{A91FE632-17CE-4278-96F3-0A6D7E4CD379}" destId="{2FA4CCAE-1639-4FCA-B1A4-FE0B12D45780}" srcOrd="0" destOrd="0" presId="urn:microsoft.com/office/officeart/2005/8/layout/hierarchy1"/>
    <dgm:cxn modelId="{FDE25494-73E4-486E-AFD1-0372518DD23A}" type="presParOf" srcId="{A91FE632-17CE-4278-96F3-0A6D7E4CD379}" destId="{3CE9F32A-EF43-4E6F-B97B-5CD2E9972637}" srcOrd="1" destOrd="0" presId="urn:microsoft.com/office/officeart/2005/8/layout/hierarchy1"/>
    <dgm:cxn modelId="{5C011348-38F4-4A05-A4AC-7AEC351F7A50}" type="presParOf" srcId="{4917CD1B-1DDA-442F-A155-624140ED552B}" destId="{F3CF21A9-53BE-4A21-8E6C-8BF81B9B0724}" srcOrd="1" destOrd="0" presId="urn:microsoft.com/office/officeart/2005/8/layout/hierarchy1"/>
    <dgm:cxn modelId="{8A09AFF9-7399-4A44-A468-177F4D04D271}" type="presParOf" srcId="{651FB69C-7312-498A-B792-3699F18AC437}" destId="{FA97F02D-586D-4C10-830C-B5C98B49CE8D}" srcOrd="2" destOrd="0" presId="urn:microsoft.com/office/officeart/2005/8/layout/hierarchy1"/>
    <dgm:cxn modelId="{BAE1E1C4-1578-4ABE-9CCA-E7D4B28A95CC}" type="presParOf" srcId="{651FB69C-7312-498A-B792-3699F18AC437}" destId="{85D29D00-4751-494E-BDDE-DC596C08FA55}" srcOrd="3" destOrd="0" presId="urn:microsoft.com/office/officeart/2005/8/layout/hierarchy1"/>
    <dgm:cxn modelId="{D77A595D-19EE-433A-8C52-02D46E828268}" type="presParOf" srcId="{85D29D00-4751-494E-BDDE-DC596C08FA55}" destId="{5B24D52B-FF4E-41D2-ABF1-8AF2590B6F5E}" srcOrd="0" destOrd="0" presId="urn:microsoft.com/office/officeart/2005/8/layout/hierarchy1"/>
    <dgm:cxn modelId="{DA230359-A276-422A-91EF-62155D530D5B}" type="presParOf" srcId="{5B24D52B-FF4E-41D2-ABF1-8AF2590B6F5E}" destId="{DA50B17B-C4AA-41B6-858A-102E5BEFF782}" srcOrd="0" destOrd="0" presId="urn:microsoft.com/office/officeart/2005/8/layout/hierarchy1"/>
    <dgm:cxn modelId="{5BD69B9B-9D5C-490A-92C6-01F0A2F97339}" type="presParOf" srcId="{5B24D52B-FF4E-41D2-ABF1-8AF2590B6F5E}" destId="{4E3C2871-4421-47E0-980D-807A153C50DF}" srcOrd="1" destOrd="0" presId="urn:microsoft.com/office/officeart/2005/8/layout/hierarchy1"/>
    <dgm:cxn modelId="{2661AF16-57F9-4A74-B813-2097591973C9}" type="presParOf" srcId="{85D29D00-4751-494E-BDDE-DC596C08FA55}" destId="{9E7D771C-BFBF-4B10-9BD2-3FD0C12BEAC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FDB190-46FC-4F27-9D46-F1B752F3B33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CB2B9FF-6829-4423-AFC4-80999766D1B5}">
      <dgm:prSet/>
      <dgm:spPr/>
      <dgm:t>
        <a:bodyPr/>
        <a:lstStyle/>
        <a:p>
          <a:r>
            <a:rPr lang="en-GB" b="1"/>
            <a:t>Psychological crisis</a:t>
          </a:r>
          <a:endParaRPr lang="en-US"/>
        </a:p>
      </dgm:t>
    </dgm:pt>
    <dgm:pt modelId="{F765CB5B-A6BA-428D-BED4-0443CEC166F0}" type="parTrans" cxnId="{57CFA4AC-2DD1-4D09-8508-9DBAF50732F1}">
      <dgm:prSet/>
      <dgm:spPr/>
      <dgm:t>
        <a:bodyPr/>
        <a:lstStyle/>
        <a:p>
          <a:endParaRPr lang="en-US"/>
        </a:p>
      </dgm:t>
    </dgm:pt>
    <dgm:pt modelId="{0123DA72-5736-484E-93D7-87842B0592DF}" type="sibTrans" cxnId="{57CFA4AC-2DD1-4D09-8508-9DBAF50732F1}">
      <dgm:prSet/>
      <dgm:spPr/>
      <dgm:t>
        <a:bodyPr/>
        <a:lstStyle/>
        <a:p>
          <a:endParaRPr lang="en-US"/>
        </a:p>
      </dgm:t>
    </dgm:pt>
    <dgm:pt modelId="{0DE3D8F1-CFE8-42FF-9CCA-D7F764DDB13A}">
      <dgm:prSet/>
      <dgm:spPr/>
      <dgm:t>
        <a:bodyPr/>
        <a:lstStyle/>
        <a:p>
          <a:r>
            <a:rPr lang="en-GB" b="1"/>
            <a:t>Impact in their personality development</a:t>
          </a:r>
          <a:endParaRPr lang="en-US"/>
        </a:p>
      </dgm:t>
    </dgm:pt>
    <dgm:pt modelId="{67F56A64-0625-48CD-8123-E7249A4F2538}" type="parTrans" cxnId="{30A74060-0F79-4861-82AB-A5208D24E2BA}">
      <dgm:prSet/>
      <dgm:spPr/>
      <dgm:t>
        <a:bodyPr/>
        <a:lstStyle/>
        <a:p>
          <a:endParaRPr lang="en-US"/>
        </a:p>
      </dgm:t>
    </dgm:pt>
    <dgm:pt modelId="{FC834323-E63B-48F1-B50E-BD163DED503D}" type="sibTrans" cxnId="{30A74060-0F79-4861-82AB-A5208D24E2BA}">
      <dgm:prSet/>
      <dgm:spPr/>
      <dgm:t>
        <a:bodyPr/>
        <a:lstStyle/>
        <a:p>
          <a:endParaRPr lang="en-US"/>
        </a:p>
      </dgm:t>
    </dgm:pt>
    <dgm:pt modelId="{843B4BD4-847F-4359-8182-BCB816F05986}">
      <dgm:prSet/>
      <dgm:spPr/>
      <dgm:t>
        <a:bodyPr/>
        <a:lstStyle/>
        <a:p>
          <a:r>
            <a:rPr lang="en-GB" b="1"/>
            <a:t>Sense of self and personal identity</a:t>
          </a:r>
          <a:endParaRPr lang="en-US"/>
        </a:p>
      </dgm:t>
    </dgm:pt>
    <dgm:pt modelId="{63A1AB62-5704-40FD-BA10-8794B26C1540}" type="parTrans" cxnId="{685CE36F-C12C-4F8D-B7CD-7C3EB3D47565}">
      <dgm:prSet/>
      <dgm:spPr/>
      <dgm:t>
        <a:bodyPr/>
        <a:lstStyle/>
        <a:p>
          <a:endParaRPr lang="en-US"/>
        </a:p>
      </dgm:t>
    </dgm:pt>
    <dgm:pt modelId="{7F6E0BEF-C2E6-4363-8817-C399879386F4}" type="sibTrans" cxnId="{685CE36F-C12C-4F8D-B7CD-7C3EB3D47565}">
      <dgm:prSet/>
      <dgm:spPr/>
      <dgm:t>
        <a:bodyPr/>
        <a:lstStyle/>
        <a:p>
          <a:endParaRPr lang="en-US"/>
        </a:p>
      </dgm:t>
    </dgm:pt>
    <dgm:pt modelId="{25DCF8EE-E7B7-48F8-93E2-89467B753F22}">
      <dgm:prSet/>
      <dgm:spPr/>
      <dgm:t>
        <a:bodyPr/>
        <a:lstStyle/>
        <a:p>
          <a:r>
            <a:rPr lang="en-GB" b="1"/>
            <a:t>Desire to be part of a society</a:t>
          </a:r>
          <a:endParaRPr lang="en-US"/>
        </a:p>
      </dgm:t>
    </dgm:pt>
    <dgm:pt modelId="{7CBB8AF7-07AB-4E0D-9405-E773EB12506F}" type="parTrans" cxnId="{C9D8EC8B-DCB1-4ADE-A77E-BB6D1551AD39}">
      <dgm:prSet/>
      <dgm:spPr/>
      <dgm:t>
        <a:bodyPr/>
        <a:lstStyle/>
        <a:p>
          <a:endParaRPr lang="en-US"/>
        </a:p>
      </dgm:t>
    </dgm:pt>
    <dgm:pt modelId="{2FF3F3C2-299E-4410-9B60-30924B979A8A}" type="sibTrans" cxnId="{C9D8EC8B-DCB1-4ADE-A77E-BB6D1551AD39}">
      <dgm:prSet/>
      <dgm:spPr/>
      <dgm:t>
        <a:bodyPr/>
        <a:lstStyle/>
        <a:p>
          <a:endParaRPr lang="en-US"/>
        </a:p>
      </dgm:t>
    </dgm:pt>
    <dgm:pt modelId="{882ECDE1-38AE-4329-A279-2DE1E6757742}">
      <dgm:prSet/>
      <dgm:spPr/>
      <dgm:t>
        <a:bodyPr/>
        <a:lstStyle/>
        <a:p>
          <a:r>
            <a:rPr lang="en-GB" b="1"/>
            <a:t>Fidelity </a:t>
          </a:r>
          <a:endParaRPr lang="en-US"/>
        </a:p>
      </dgm:t>
    </dgm:pt>
    <dgm:pt modelId="{C8BCC151-4439-4570-957E-A2B668410E48}" type="parTrans" cxnId="{5456E9EA-DA16-4854-A739-DF7ADFDFD9F2}">
      <dgm:prSet/>
      <dgm:spPr/>
      <dgm:t>
        <a:bodyPr/>
        <a:lstStyle/>
        <a:p>
          <a:endParaRPr lang="en-US"/>
        </a:p>
      </dgm:t>
    </dgm:pt>
    <dgm:pt modelId="{164C5ADF-ECB9-4171-889A-6A5AC452484F}" type="sibTrans" cxnId="{5456E9EA-DA16-4854-A739-DF7ADFDFD9F2}">
      <dgm:prSet/>
      <dgm:spPr/>
      <dgm:t>
        <a:bodyPr/>
        <a:lstStyle/>
        <a:p>
          <a:endParaRPr lang="en-US"/>
        </a:p>
      </dgm:t>
    </dgm:pt>
    <dgm:pt modelId="{0F03016A-3BF5-44D5-B69D-4236AA3309C3}">
      <dgm:prSet/>
      <dgm:spPr/>
      <dgm:t>
        <a:bodyPr/>
        <a:lstStyle/>
        <a:p>
          <a:r>
            <a:rPr lang="en-GB" b="1"/>
            <a:t>Role uncertainty</a:t>
          </a:r>
          <a:endParaRPr lang="en-US"/>
        </a:p>
      </dgm:t>
    </dgm:pt>
    <dgm:pt modelId="{3A97DE5A-1190-430F-A835-7F322184456D}" type="parTrans" cxnId="{E28CA1A7-5019-4017-87B6-F6A334A60993}">
      <dgm:prSet/>
      <dgm:spPr/>
      <dgm:t>
        <a:bodyPr/>
        <a:lstStyle/>
        <a:p>
          <a:endParaRPr lang="en-US"/>
        </a:p>
      </dgm:t>
    </dgm:pt>
    <dgm:pt modelId="{2BC9031A-CE16-4886-ACE4-C3E7C47E0FF4}" type="sibTrans" cxnId="{E28CA1A7-5019-4017-87B6-F6A334A60993}">
      <dgm:prSet/>
      <dgm:spPr/>
      <dgm:t>
        <a:bodyPr/>
        <a:lstStyle/>
        <a:p>
          <a:endParaRPr lang="en-US"/>
        </a:p>
      </dgm:t>
    </dgm:pt>
    <dgm:pt modelId="{091E767B-A530-49B6-8C84-A3563D6CB827}" type="pres">
      <dgm:prSet presAssocID="{6FFDB190-46FC-4F27-9D46-F1B752F3B338}" presName="vert0" presStyleCnt="0">
        <dgm:presLayoutVars>
          <dgm:dir/>
          <dgm:animOne val="branch"/>
          <dgm:animLvl val="lvl"/>
        </dgm:presLayoutVars>
      </dgm:prSet>
      <dgm:spPr/>
    </dgm:pt>
    <dgm:pt modelId="{2121F322-593F-4114-A913-AC8F747091E3}" type="pres">
      <dgm:prSet presAssocID="{7CB2B9FF-6829-4423-AFC4-80999766D1B5}" presName="thickLine" presStyleLbl="alignNode1" presStyleIdx="0" presStyleCnt="6"/>
      <dgm:spPr/>
    </dgm:pt>
    <dgm:pt modelId="{7DF5624A-C424-4D12-BD09-6DF72E39F80E}" type="pres">
      <dgm:prSet presAssocID="{7CB2B9FF-6829-4423-AFC4-80999766D1B5}" presName="horz1" presStyleCnt="0"/>
      <dgm:spPr/>
    </dgm:pt>
    <dgm:pt modelId="{73A6739F-B10E-40EB-B257-0050537F7CBA}" type="pres">
      <dgm:prSet presAssocID="{7CB2B9FF-6829-4423-AFC4-80999766D1B5}" presName="tx1" presStyleLbl="revTx" presStyleIdx="0" presStyleCnt="6"/>
      <dgm:spPr/>
    </dgm:pt>
    <dgm:pt modelId="{6ED0A7FB-1EF0-456F-BBB3-D9962C1F3A0E}" type="pres">
      <dgm:prSet presAssocID="{7CB2B9FF-6829-4423-AFC4-80999766D1B5}" presName="vert1" presStyleCnt="0"/>
      <dgm:spPr/>
    </dgm:pt>
    <dgm:pt modelId="{6068C56C-8A4A-492D-809D-163DF5616E46}" type="pres">
      <dgm:prSet presAssocID="{0DE3D8F1-CFE8-42FF-9CCA-D7F764DDB13A}" presName="thickLine" presStyleLbl="alignNode1" presStyleIdx="1" presStyleCnt="6"/>
      <dgm:spPr/>
    </dgm:pt>
    <dgm:pt modelId="{C9EBBBA7-A310-40E2-B5B4-3BB7704D5056}" type="pres">
      <dgm:prSet presAssocID="{0DE3D8F1-CFE8-42FF-9CCA-D7F764DDB13A}" presName="horz1" presStyleCnt="0"/>
      <dgm:spPr/>
    </dgm:pt>
    <dgm:pt modelId="{149CE1CB-5B6A-4738-9BE2-0D333AA775CC}" type="pres">
      <dgm:prSet presAssocID="{0DE3D8F1-CFE8-42FF-9CCA-D7F764DDB13A}" presName="tx1" presStyleLbl="revTx" presStyleIdx="1" presStyleCnt="6"/>
      <dgm:spPr/>
    </dgm:pt>
    <dgm:pt modelId="{A45E8384-0CEA-40E6-A3FE-A4FA7D7D30AF}" type="pres">
      <dgm:prSet presAssocID="{0DE3D8F1-CFE8-42FF-9CCA-D7F764DDB13A}" presName="vert1" presStyleCnt="0"/>
      <dgm:spPr/>
    </dgm:pt>
    <dgm:pt modelId="{DA43C6CD-2663-4F9C-8BD6-D5A08EFA8597}" type="pres">
      <dgm:prSet presAssocID="{843B4BD4-847F-4359-8182-BCB816F05986}" presName="thickLine" presStyleLbl="alignNode1" presStyleIdx="2" presStyleCnt="6"/>
      <dgm:spPr/>
    </dgm:pt>
    <dgm:pt modelId="{67E521FF-715F-485B-8560-D2A28DC16E23}" type="pres">
      <dgm:prSet presAssocID="{843B4BD4-847F-4359-8182-BCB816F05986}" presName="horz1" presStyleCnt="0"/>
      <dgm:spPr/>
    </dgm:pt>
    <dgm:pt modelId="{3EB46CDF-8E3C-446D-83C6-7D69E17B0510}" type="pres">
      <dgm:prSet presAssocID="{843B4BD4-847F-4359-8182-BCB816F05986}" presName="tx1" presStyleLbl="revTx" presStyleIdx="2" presStyleCnt="6"/>
      <dgm:spPr/>
    </dgm:pt>
    <dgm:pt modelId="{7ACFB6AD-8641-4A9B-BE19-778E6AD20002}" type="pres">
      <dgm:prSet presAssocID="{843B4BD4-847F-4359-8182-BCB816F05986}" presName="vert1" presStyleCnt="0"/>
      <dgm:spPr/>
    </dgm:pt>
    <dgm:pt modelId="{CE38D994-2708-4812-9DEE-4CDA6DDD9280}" type="pres">
      <dgm:prSet presAssocID="{25DCF8EE-E7B7-48F8-93E2-89467B753F22}" presName="thickLine" presStyleLbl="alignNode1" presStyleIdx="3" presStyleCnt="6"/>
      <dgm:spPr/>
    </dgm:pt>
    <dgm:pt modelId="{2F44AE92-BC55-4C3A-84EE-0519E20EB668}" type="pres">
      <dgm:prSet presAssocID="{25DCF8EE-E7B7-48F8-93E2-89467B753F22}" presName="horz1" presStyleCnt="0"/>
      <dgm:spPr/>
    </dgm:pt>
    <dgm:pt modelId="{9C41269E-F49A-4ACA-8C57-E29B25DBB882}" type="pres">
      <dgm:prSet presAssocID="{25DCF8EE-E7B7-48F8-93E2-89467B753F22}" presName="tx1" presStyleLbl="revTx" presStyleIdx="3" presStyleCnt="6"/>
      <dgm:spPr/>
    </dgm:pt>
    <dgm:pt modelId="{71057711-3885-4342-AA30-F6011D2911D4}" type="pres">
      <dgm:prSet presAssocID="{25DCF8EE-E7B7-48F8-93E2-89467B753F22}" presName="vert1" presStyleCnt="0"/>
      <dgm:spPr/>
    </dgm:pt>
    <dgm:pt modelId="{ADDF9921-5EC9-411C-A4FC-B5AFEA53A3CC}" type="pres">
      <dgm:prSet presAssocID="{882ECDE1-38AE-4329-A279-2DE1E6757742}" presName="thickLine" presStyleLbl="alignNode1" presStyleIdx="4" presStyleCnt="6"/>
      <dgm:spPr/>
    </dgm:pt>
    <dgm:pt modelId="{546DF1EE-858D-4763-8EA9-E84B61E2C96A}" type="pres">
      <dgm:prSet presAssocID="{882ECDE1-38AE-4329-A279-2DE1E6757742}" presName="horz1" presStyleCnt="0"/>
      <dgm:spPr/>
    </dgm:pt>
    <dgm:pt modelId="{AC535AD6-98DE-40C0-ABFA-44868A31509B}" type="pres">
      <dgm:prSet presAssocID="{882ECDE1-38AE-4329-A279-2DE1E6757742}" presName="tx1" presStyleLbl="revTx" presStyleIdx="4" presStyleCnt="6"/>
      <dgm:spPr/>
    </dgm:pt>
    <dgm:pt modelId="{00A7DCF3-4626-4B11-A5A8-0B3F1E76C246}" type="pres">
      <dgm:prSet presAssocID="{882ECDE1-38AE-4329-A279-2DE1E6757742}" presName="vert1" presStyleCnt="0"/>
      <dgm:spPr/>
    </dgm:pt>
    <dgm:pt modelId="{AF1F1B44-933D-4579-8EBB-4F105CB035C6}" type="pres">
      <dgm:prSet presAssocID="{0F03016A-3BF5-44D5-B69D-4236AA3309C3}" presName="thickLine" presStyleLbl="alignNode1" presStyleIdx="5" presStyleCnt="6"/>
      <dgm:spPr/>
    </dgm:pt>
    <dgm:pt modelId="{E075E38E-81B9-41B4-8889-47698861FA09}" type="pres">
      <dgm:prSet presAssocID="{0F03016A-3BF5-44D5-B69D-4236AA3309C3}" presName="horz1" presStyleCnt="0"/>
      <dgm:spPr/>
    </dgm:pt>
    <dgm:pt modelId="{9887467C-185F-4EBA-B006-C8373B737765}" type="pres">
      <dgm:prSet presAssocID="{0F03016A-3BF5-44D5-B69D-4236AA3309C3}" presName="tx1" presStyleLbl="revTx" presStyleIdx="5" presStyleCnt="6"/>
      <dgm:spPr/>
    </dgm:pt>
    <dgm:pt modelId="{F7EEB9DE-8BEC-4F9F-A617-BA873471AD9F}" type="pres">
      <dgm:prSet presAssocID="{0F03016A-3BF5-44D5-B69D-4236AA3309C3}" presName="vert1" presStyleCnt="0"/>
      <dgm:spPr/>
    </dgm:pt>
  </dgm:ptLst>
  <dgm:cxnLst>
    <dgm:cxn modelId="{8049921B-FA39-4524-BEB3-30B21BE864F7}" type="presOf" srcId="{6FFDB190-46FC-4F27-9D46-F1B752F3B338}" destId="{091E767B-A530-49B6-8C84-A3563D6CB827}" srcOrd="0" destOrd="0" presId="urn:microsoft.com/office/officeart/2008/layout/LinedList"/>
    <dgm:cxn modelId="{3650BF1B-1701-4D9E-9B10-851704291BDD}" type="presOf" srcId="{25DCF8EE-E7B7-48F8-93E2-89467B753F22}" destId="{9C41269E-F49A-4ACA-8C57-E29B25DBB882}" srcOrd="0" destOrd="0" presId="urn:microsoft.com/office/officeart/2008/layout/LinedList"/>
    <dgm:cxn modelId="{30A74060-0F79-4861-82AB-A5208D24E2BA}" srcId="{6FFDB190-46FC-4F27-9D46-F1B752F3B338}" destId="{0DE3D8F1-CFE8-42FF-9CCA-D7F764DDB13A}" srcOrd="1" destOrd="0" parTransId="{67F56A64-0625-48CD-8123-E7249A4F2538}" sibTransId="{FC834323-E63B-48F1-B50E-BD163DED503D}"/>
    <dgm:cxn modelId="{685CE36F-C12C-4F8D-B7CD-7C3EB3D47565}" srcId="{6FFDB190-46FC-4F27-9D46-F1B752F3B338}" destId="{843B4BD4-847F-4359-8182-BCB816F05986}" srcOrd="2" destOrd="0" parTransId="{63A1AB62-5704-40FD-BA10-8794B26C1540}" sibTransId="{7F6E0BEF-C2E6-4363-8817-C399879386F4}"/>
    <dgm:cxn modelId="{9CCA5F71-ED8A-452B-92CD-E651C74A9E5A}" type="presOf" srcId="{882ECDE1-38AE-4329-A279-2DE1E6757742}" destId="{AC535AD6-98DE-40C0-ABFA-44868A31509B}" srcOrd="0" destOrd="0" presId="urn:microsoft.com/office/officeart/2008/layout/LinedList"/>
    <dgm:cxn modelId="{C9D8EC8B-DCB1-4ADE-A77E-BB6D1551AD39}" srcId="{6FFDB190-46FC-4F27-9D46-F1B752F3B338}" destId="{25DCF8EE-E7B7-48F8-93E2-89467B753F22}" srcOrd="3" destOrd="0" parTransId="{7CBB8AF7-07AB-4E0D-9405-E773EB12506F}" sibTransId="{2FF3F3C2-299E-4410-9B60-30924B979A8A}"/>
    <dgm:cxn modelId="{B33CD195-07CF-4371-BDAB-DAFF8E1AF90F}" type="presOf" srcId="{0DE3D8F1-CFE8-42FF-9CCA-D7F764DDB13A}" destId="{149CE1CB-5B6A-4738-9BE2-0D333AA775CC}" srcOrd="0" destOrd="0" presId="urn:microsoft.com/office/officeart/2008/layout/LinedList"/>
    <dgm:cxn modelId="{E28CA1A7-5019-4017-87B6-F6A334A60993}" srcId="{6FFDB190-46FC-4F27-9D46-F1B752F3B338}" destId="{0F03016A-3BF5-44D5-B69D-4236AA3309C3}" srcOrd="5" destOrd="0" parTransId="{3A97DE5A-1190-430F-A835-7F322184456D}" sibTransId="{2BC9031A-CE16-4886-ACE4-C3E7C47E0FF4}"/>
    <dgm:cxn modelId="{57CFA4AC-2DD1-4D09-8508-9DBAF50732F1}" srcId="{6FFDB190-46FC-4F27-9D46-F1B752F3B338}" destId="{7CB2B9FF-6829-4423-AFC4-80999766D1B5}" srcOrd="0" destOrd="0" parTransId="{F765CB5B-A6BA-428D-BED4-0443CEC166F0}" sibTransId="{0123DA72-5736-484E-93D7-87842B0592DF}"/>
    <dgm:cxn modelId="{6552F6AC-2C9B-4F90-ACE8-1C389AAEEAE3}" type="presOf" srcId="{843B4BD4-847F-4359-8182-BCB816F05986}" destId="{3EB46CDF-8E3C-446D-83C6-7D69E17B0510}" srcOrd="0" destOrd="0" presId="urn:microsoft.com/office/officeart/2008/layout/LinedList"/>
    <dgm:cxn modelId="{A7C7EFC4-7FFF-4657-A716-27122E42A396}" type="presOf" srcId="{7CB2B9FF-6829-4423-AFC4-80999766D1B5}" destId="{73A6739F-B10E-40EB-B257-0050537F7CBA}" srcOrd="0" destOrd="0" presId="urn:microsoft.com/office/officeart/2008/layout/LinedList"/>
    <dgm:cxn modelId="{7152F1DA-E757-4AFF-A82C-EF20955AB384}" type="presOf" srcId="{0F03016A-3BF5-44D5-B69D-4236AA3309C3}" destId="{9887467C-185F-4EBA-B006-C8373B737765}" srcOrd="0" destOrd="0" presId="urn:microsoft.com/office/officeart/2008/layout/LinedList"/>
    <dgm:cxn modelId="{5456E9EA-DA16-4854-A739-DF7ADFDFD9F2}" srcId="{6FFDB190-46FC-4F27-9D46-F1B752F3B338}" destId="{882ECDE1-38AE-4329-A279-2DE1E6757742}" srcOrd="4" destOrd="0" parTransId="{C8BCC151-4439-4570-957E-A2B668410E48}" sibTransId="{164C5ADF-ECB9-4171-889A-6A5AC452484F}"/>
    <dgm:cxn modelId="{C7AD84AB-78CC-43B7-8790-BB5E84FA2FC2}" type="presParOf" srcId="{091E767B-A530-49B6-8C84-A3563D6CB827}" destId="{2121F322-593F-4114-A913-AC8F747091E3}" srcOrd="0" destOrd="0" presId="urn:microsoft.com/office/officeart/2008/layout/LinedList"/>
    <dgm:cxn modelId="{40E14799-38B1-4748-98FE-2166E7CD5505}" type="presParOf" srcId="{091E767B-A530-49B6-8C84-A3563D6CB827}" destId="{7DF5624A-C424-4D12-BD09-6DF72E39F80E}" srcOrd="1" destOrd="0" presId="urn:microsoft.com/office/officeart/2008/layout/LinedList"/>
    <dgm:cxn modelId="{33C11EBA-8338-4964-A4A5-5CD869EBF292}" type="presParOf" srcId="{7DF5624A-C424-4D12-BD09-6DF72E39F80E}" destId="{73A6739F-B10E-40EB-B257-0050537F7CBA}" srcOrd="0" destOrd="0" presId="urn:microsoft.com/office/officeart/2008/layout/LinedList"/>
    <dgm:cxn modelId="{9ED66B64-E399-4FE3-9F4F-4BC27967DAAA}" type="presParOf" srcId="{7DF5624A-C424-4D12-BD09-6DF72E39F80E}" destId="{6ED0A7FB-1EF0-456F-BBB3-D9962C1F3A0E}" srcOrd="1" destOrd="0" presId="urn:microsoft.com/office/officeart/2008/layout/LinedList"/>
    <dgm:cxn modelId="{F43444A2-78D6-4F8F-A16E-F91C3C1EFB49}" type="presParOf" srcId="{091E767B-A530-49B6-8C84-A3563D6CB827}" destId="{6068C56C-8A4A-492D-809D-163DF5616E46}" srcOrd="2" destOrd="0" presId="urn:microsoft.com/office/officeart/2008/layout/LinedList"/>
    <dgm:cxn modelId="{9B8A8CFD-A7AD-46AB-87EE-48A5EAE455C1}" type="presParOf" srcId="{091E767B-A530-49B6-8C84-A3563D6CB827}" destId="{C9EBBBA7-A310-40E2-B5B4-3BB7704D5056}" srcOrd="3" destOrd="0" presId="urn:microsoft.com/office/officeart/2008/layout/LinedList"/>
    <dgm:cxn modelId="{800648FB-6FE5-4DDA-8626-6D7B24F93DF4}" type="presParOf" srcId="{C9EBBBA7-A310-40E2-B5B4-3BB7704D5056}" destId="{149CE1CB-5B6A-4738-9BE2-0D333AA775CC}" srcOrd="0" destOrd="0" presId="urn:microsoft.com/office/officeart/2008/layout/LinedList"/>
    <dgm:cxn modelId="{8D8B3AF9-9A4B-4C32-A87E-22A392E6D54D}" type="presParOf" srcId="{C9EBBBA7-A310-40E2-B5B4-3BB7704D5056}" destId="{A45E8384-0CEA-40E6-A3FE-A4FA7D7D30AF}" srcOrd="1" destOrd="0" presId="urn:microsoft.com/office/officeart/2008/layout/LinedList"/>
    <dgm:cxn modelId="{FEF6416C-4818-452B-AED1-B8E5FE4ABC8F}" type="presParOf" srcId="{091E767B-A530-49B6-8C84-A3563D6CB827}" destId="{DA43C6CD-2663-4F9C-8BD6-D5A08EFA8597}" srcOrd="4" destOrd="0" presId="urn:microsoft.com/office/officeart/2008/layout/LinedList"/>
    <dgm:cxn modelId="{B2FDD41B-AD8A-46FB-B740-ACDCBA8A6388}" type="presParOf" srcId="{091E767B-A530-49B6-8C84-A3563D6CB827}" destId="{67E521FF-715F-485B-8560-D2A28DC16E23}" srcOrd="5" destOrd="0" presId="urn:microsoft.com/office/officeart/2008/layout/LinedList"/>
    <dgm:cxn modelId="{59E85F1A-168C-4E2C-96FE-6E03A5E8AD96}" type="presParOf" srcId="{67E521FF-715F-485B-8560-D2A28DC16E23}" destId="{3EB46CDF-8E3C-446D-83C6-7D69E17B0510}" srcOrd="0" destOrd="0" presId="urn:microsoft.com/office/officeart/2008/layout/LinedList"/>
    <dgm:cxn modelId="{8A8B8A68-F01E-41C5-8D62-A17C01EDC750}" type="presParOf" srcId="{67E521FF-715F-485B-8560-D2A28DC16E23}" destId="{7ACFB6AD-8641-4A9B-BE19-778E6AD20002}" srcOrd="1" destOrd="0" presId="urn:microsoft.com/office/officeart/2008/layout/LinedList"/>
    <dgm:cxn modelId="{6307A557-63F4-4456-A018-87E7BFC02087}" type="presParOf" srcId="{091E767B-A530-49B6-8C84-A3563D6CB827}" destId="{CE38D994-2708-4812-9DEE-4CDA6DDD9280}" srcOrd="6" destOrd="0" presId="urn:microsoft.com/office/officeart/2008/layout/LinedList"/>
    <dgm:cxn modelId="{973EB48F-A969-45BC-8437-B9775712E3E7}" type="presParOf" srcId="{091E767B-A530-49B6-8C84-A3563D6CB827}" destId="{2F44AE92-BC55-4C3A-84EE-0519E20EB668}" srcOrd="7" destOrd="0" presId="urn:microsoft.com/office/officeart/2008/layout/LinedList"/>
    <dgm:cxn modelId="{89CD6150-5EFD-4533-BAB7-62499FC69E6F}" type="presParOf" srcId="{2F44AE92-BC55-4C3A-84EE-0519E20EB668}" destId="{9C41269E-F49A-4ACA-8C57-E29B25DBB882}" srcOrd="0" destOrd="0" presId="urn:microsoft.com/office/officeart/2008/layout/LinedList"/>
    <dgm:cxn modelId="{5686381B-531B-4E6B-B7EC-9F777CA72C0C}" type="presParOf" srcId="{2F44AE92-BC55-4C3A-84EE-0519E20EB668}" destId="{71057711-3885-4342-AA30-F6011D2911D4}" srcOrd="1" destOrd="0" presId="urn:microsoft.com/office/officeart/2008/layout/LinedList"/>
    <dgm:cxn modelId="{2E8B3AA2-4171-4B3E-A60D-ED4AC2CD3ED8}" type="presParOf" srcId="{091E767B-A530-49B6-8C84-A3563D6CB827}" destId="{ADDF9921-5EC9-411C-A4FC-B5AFEA53A3CC}" srcOrd="8" destOrd="0" presId="urn:microsoft.com/office/officeart/2008/layout/LinedList"/>
    <dgm:cxn modelId="{9BEBD811-7591-4487-A3DC-502A751DC68F}" type="presParOf" srcId="{091E767B-A530-49B6-8C84-A3563D6CB827}" destId="{546DF1EE-858D-4763-8EA9-E84B61E2C96A}" srcOrd="9" destOrd="0" presId="urn:microsoft.com/office/officeart/2008/layout/LinedList"/>
    <dgm:cxn modelId="{63F59BC4-139C-4D77-892E-0C2F4188D1E0}" type="presParOf" srcId="{546DF1EE-858D-4763-8EA9-E84B61E2C96A}" destId="{AC535AD6-98DE-40C0-ABFA-44868A31509B}" srcOrd="0" destOrd="0" presId="urn:microsoft.com/office/officeart/2008/layout/LinedList"/>
    <dgm:cxn modelId="{E454DFFB-28CB-4392-840E-EF09ED9CD184}" type="presParOf" srcId="{546DF1EE-858D-4763-8EA9-E84B61E2C96A}" destId="{00A7DCF3-4626-4B11-A5A8-0B3F1E76C246}" srcOrd="1" destOrd="0" presId="urn:microsoft.com/office/officeart/2008/layout/LinedList"/>
    <dgm:cxn modelId="{D92C5907-2E02-49BE-BBE4-10111ED3DA35}" type="presParOf" srcId="{091E767B-A530-49B6-8C84-A3563D6CB827}" destId="{AF1F1B44-933D-4579-8EBB-4F105CB035C6}" srcOrd="10" destOrd="0" presId="urn:microsoft.com/office/officeart/2008/layout/LinedList"/>
    <dgm:cxn modelId="{9CD4EBE2-F7F8-4EA4-80E4-C1F68A06514A}" type="presParOf" srcId="{091E767B-A530-49B6-8C84-A3563D6CB827}" destId="{E075E38E-81B9-41B4-8889-47698861FA09}" srcOrd="11" destOrd="0" presId="urn:microsoft.com/office/officeart/2008/layout/LinedList"/>
    <dgm:cxn modelId="{8D49CB90-11D4-4CBF-92AB-47AF642FBA17}" type="presParOf" srcId="{E075E38E-81B9-41B4-8889-47698861FA09}" destId="{9887467C-185F-4EBA-B006-C8373B737765}" srcOrd="0" destOrd="0" presId="urn:microsoft.com/office/officeart/2008/layout/LinedList"/>
    <dgm:cxn modelId="{B7539E70-DDCD-49C8-9ECB-6E2D1E391589}" type="presParOf" srcId="{E075E38E-81B9-41B4-8889-47698861FA09}" destId="{F7EEB9DE-8BEC-4F9F-A617-BA873471AD9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7F02D-586D-4C10-830C-B5C98B49CE8D}">
      <dsp:nvSpPr>
        <dsp:cNvPr id="0" name=""/>
        <dsp:cNvSpPr/>
      </dsp:nvSpPr>
      <dsp:spPr>
        <a:xfrm>
          <a:off x="2353937" y="1989651"/>
          <a:ext cx="1294333" cy="615985"/>
        </a:xfrm>
        <a:custGeom>
          <a:avLst/>
          <a:gdLst/>
          <a:ahLst/>
          <a:cxnLst/>
          <a:rect l="0" t="0" r="0" b="0"/>
          <a:pathLst>
            <a:path>
              <a:moveTo>
                <a:pt x="0" y="0"/>
              </a:moveTo>
              <a:lnTo>
                <a:pt x="0" y="419775"/>
              </a:lnTo>
              <a:lnTo>
                <a:pt x="1294333" y="419775"/>
              </a:lnTo>
              <a:lnTo>
                <a:pt x="1294333" y="6159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BE4082-3830-429A-9FBE-8BD98D2FE444}">
      <dsp:nvSpPr>
        <dsp:cNvPr id="0" name=""/>
        <dsp:cNvSpPr/>
      </dsp:nvSpPr>
      <dsp:spPr>
        <a:xfrm>
          <a:off x="1059603" y="1989651"/>
          <a:ext cx="1294333" cy="615985"/>
        </a:xfrm>
        <a:custGeom>
          <a:avLst/>
          <a:gdLst/>
          <a:ahLst/>
          <a:cxnLst/>
          <a:rect l="0" t="0" r="0" b="0"/>
          <a:pathLst>
            <a:path>
              <a:moveTo>
                <a:pt x="1294333" y="0"/>
              </a:moveTo>
              <a:lnTo>
                <a:pt x="1294333" y="419775"/>
              </a:lnTo>
              <a:lnTo>
                <a:pt x="0" y="419775"/>
              </a:lnTo>
              <a:lnTo>
                <a:pt x="0" y="6159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F4B63B-3AEE-4A3B-86D5-26BBD6366A28}">
      <dsp:nvSpPr>
        <dsp:cNvPr id="0" name=""/>
        <dsp:cNvSpPr/>
      </dsp:nvSpPr>
      <dsp:spPr>
        <a:xfrm>
          <a:off x="1294937" y="644721"/>
          <a:ext cx="2118000" cy="13449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613EC3-6986-4473-98F7-4AB9E845E1B3}">
      <dsp:nvSpPr>
        <dsp:cNvPr id="0" name=""/>
        <dsp:cNvSpPr/>
      </dsp:nvSpPr>
      <dsp:spPr>
        <a:xfrm>
          <a:off x="1530270" y="868287"/>
          <a:ext cx="2118000" cy="134493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According to Erikson’s theory during adolescence, young people  experience two crisis: </a:t>
          </a:r>
          <a:endParaRPr lang="en-US" sz="1600" kern="1200" dirty="0"/>
        </a:p>
      </dsp:txBody>
      <dsp:txXfrm>
        <a:off x="1569662" y="907679"/>
        <a:ext cx="2039216" cy="1266146"/>
      </dsp:txXfrm>
    </dsp:sp>
    <dsp:sp modelId="{2FA4CCAE-1639-4FCA-B1A4-FE0B12D45780}">
      <dsp:nvSpPr>
        <dsp:cNvPr id="0" name=""/>
        <dsp:cNvSpPr/>
      </dsp:nvSpPr>
      <dsp:spPr>
        <a:xfrm>
          <a:off x="603" y="2605636"/>
          <a:ext cx="2118000" cy="13449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9F32A-EF43-4E6F-B97B-5CD2E9972637}">
      <dsp:nvSpPr>
        <dsp:cNvPr id="0" name=""/>
        <dsp:cNvSpPr/>
      </dsp:nvSpPr>
      <dsp:spPr>
        <a:xfrm>
          <a:off x="235936" y="2829203"/>
          <a:ext cx="2118000" cy="134493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Industry vs inferiority  (5-12)</a:t>
          </a:r>
          <a:endParaRPr lang="en-US" sz="1600" kern="1200" dirty="0"/>
        </a:p>
      </dsp:txBody>
      <dsp:txXfrm>
        <a:off x="275328" y="2868595"/>
        <a:ext cx="2039216" cy="1266146"/>
      </dsp:txXfrm>
    </dsp:sp>
    <dsp:sp modelId="{DA50B17B-C4AA-41B6-858A-102E5BEFF782}">
      <dsp:nvSpPr>
        <dsp:cNvPr id="0" name=""/>
        <dsp:cNvSpPr/>
      </dsp:nvSpPr>
      <dsp:spPr>
        <a:xfrm>
          <a:off x="2589270" y="2605636"/>
          <a:ext cx="2118000" cy="13449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3C2871-4421-47E0-980D-807A153C50DF}">
      <dsp:nvSpPr>
        <dsp:cNvPr id="0" name=""/>
        <dsp:cNvSpPr/>
      </dsp:nvSpPr>
      <dsp:spPr>
        <a:xfrm>
          <a:off x="2824604" y="2829203"/>
          <a:ext cx="2118000" cy="134493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Identity vs role confusion (12 to 18) </a:t>
          </a:r>
          <a:endParaRPr lang="en-US" sz="1600" kern="1200"/>
        </a:p>
      </dsp:txBody>
      <dsp:txXfrm>
        <a:off x="2863996" y="2868595"/>
        <a:ext cx="2039216" cy="12661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1F322-593F-4114-A913-AC8F747091E3}">
      <dsp:nvSpPr>
        <dsp:cNvPr id="0" name=""/>
        <dsp:cNvSpPr/>
      </dsp:nvSpPr>
      <dsp:spPr>
        <a:xfrm>
          <a:off x="0" y="2781"/>
          <a:ext cx="421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A6739F-B10E-40EB-B257-0050537F7CBA}">
      <dsp:nvSpPr>
        <dsp:cNvPr id="0" name=""/>
        <dsp:cNvSpPr/>
      </dsp:nvSpPr>
      <dsp:spPr>
        <a:xfrm>
          <a:off x="0" y="2781"/>
          <a:ext cx="4211579" cy="94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Psychological crisis</a:t>
          </a:r>
          <a:endParaRPr lang="en-US" sz="2700" kern="1200"/>
        </a:p>
      </dsp:txBody>
      <dsp:txXfrm>
        <a:off x="0" y="2781"/>
        <a:ext cx="4211579" cy="948568"/>
      </dsp:txXfrm>
    </dsp:sp>
    <dsp:sp modelId="{6068C56C-8A4A-492D-809D-163DF5616E46}">
      <dsp:nvSpPr>
        <dsp:cNvPr id="0" name=""/>
        <dsp:cNvSpPr/>
      </dsp:nvSpPr>
      <dsp:spPr>
        <a:xfrm>
          <a:off x="0" y="951350"/>
          <a:ext cx="421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E1CB-5B6A-4738-9BE2-0D333AA775CC}">
      <dsp:nvSpPr>
        <dsp:cNvPr id="0" name=""/>
        <dsp:cNvSpPr/>
      </dsp:nvSpPr>
      <dsp:spPr>
        <a:xfrm>
          <a:off x="0" y="951350"/>
          <a:ext cx="4211579" cy="94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Impact in their personality development</a:t>
          </a:r>
          <a:endParaRPr lang="en-US" sz="2700" kern="1200"/>
        </a:p>
      </dsp:txBody>
      <dsp:txXfrm>
        <a:off x="0" y="951350"/>
        <a:ext cx="4211579" cy="948568"/>
      </dsp:txXfrm>
    </dsp:sp>
    <dsp:sp modelId="{DA43C6CD-2663-4F9C-8BD6-D5A08EFA8597}">
      <dsp:nvSpPr>
        <dsp:cNvPr id="0" name=""/>
        <dsp:cNvSpPr/>
      </dsp:nvSpPr>
      <dsp:spPr>
        <a:xfrm>
          <a:off x="0" y="1899919"/>
          <a:ext cx="421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46CDF-8E3C-446D-83C6-7D69E17B0510}">
      <dsp:nvSpPr>
        <dsp:cNvPr id="0" name=""/>
        <dsp:cNvSpPr/>
      </dsp:nvSpPr>
      <dsp:spPr>
        <a:xfrm>
          <a:off x="0" y="1899919"/>
          <a:ext cx="4211579" cy="94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Sense of self and personal identity</a:t>
          </a:r>
          <a:endParaRPr lang="en-US" sz="2700" kern="1200"/>
        </a:p>
      </dsp:txBody>
      <dsp:txXfrm>
        <a:off x="0" y="1899919"/>
        <a:ext cx="4211579" cy="948568"/>
      </dsp:txXfrm>
    </dsp:sp>
    <dsp:sp modelId="{CE38D994-2708-4812-9DEE-4CDA6DDD9280}">
      <dsp:nvSpPr>
        <dsp:cNvPr id="0" name=""/>
        <dsp:cNvSpPr/>
      </dsp:nvSpPr>
      <dsp:spPr>
        <a:xfrm>
          <a:off x="0" y="2848488"/>
          <a:ext cx="421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1269E-F49A-4ACA-8C57-E29B25DBB882}">
      <dsp:nvSpPr>
        <dsp:cNvPr id="0" name=""/>
        <dsp:cNvSpPr/>
      </dsp:nvSpPr>
      <dsp:spPr>
        <a:xfrm>
          <a:off x="0" y="2848488"/>
          <a:ext cx="4211579" cy="94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Desire to be part of a society</a:t>
          </a:r>
          <a:endParaRPr lang="en-US" sz="2700" kern="1200"/>
        </a:p>
      </dsp:txBody>
      <dsp:txXfrm>
        <a:off x="0" y="2848488"/>
        <a:ext cx="4211579" cy="948568"/>
      </dsp:txXfrm>
    </dsp:sp>
    <dsp:sp modelId="{ADDF9921-5EC9-411C-A4FC-B5AFEA53A3CC}">
      <dsp:nvSpPr>
        <dsp:cNvPr id="0" name=""/>
        <dsp:cNvSpPr/>
      </dsp:nvSpPr>
      <dsp:spPr>
        <a:xfrm>
          <a:off x="0" y="3797057"/>
          <a:ext cx="421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35AD6-98DE-40C0-ABFA-44868A31509B}">
      <dsp:nvSpPr>
        <dsp:cNvPr id="0" name=""/>
        <dsp:cNvSpPr/>
      </dsp:nvSpPr>
      <dsp:spPr>
        <a:xfrm>
          <a:off x="0" y="3797057"/>
          <a:ext cx="4211579" cy="94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Fidelity </a:t>
          </a:r>
          <a:endParaRPr lang="en-US" sz="2700" kern="1200"/>
        </a:p>
      </dsp:txBody>
      <dsp:txXfrm>
        <a:off x="0" y="3797057"/>
        <a:ext cx="4211579" cy="948568"/>
      </dsp:txXfrm>
    </dsp:sp>
    <dsp:sp modelId="{AF1F1B44-933D-4579-8EBB-4F105CB035C6}">
      <dsp:nvSpPr>
        <dsp:cNvPr id="0" name=""/>
        <dsp:cNvSpPr/>
      </dsp:nvSpPr>
      <dsp:spPr>
        <a:xfrm>
          <a:off x="0" y="4745626"/>
          <a:ext cx="4211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7467C-185F-4EBA-B006-C8373B737765}">
      <dsp:nvSpPr>
        <dsp:cNvPr id="0" name=""/>
        <dsp:cNvSpPr/>
      </dsp:nvSpPr>
      <dsp:spPr>
        <a:xfrm>
          <a:off x="0" y="4745626"/>
          <a:ext cx="4211579" cy="948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Role uncertainty</a:t>
          </a:r>
          <a:endParaRPr lang="en-US" sz="2700" kern="1200"/>
        </a:p>
      </dsp:txBody>
      <dsp:txXfrm>
        <a:off x="0" y="4745626"/>
        <a:ext cx="4211579" cy="9485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E69F3E-20C3-4779-93D9-B1BE07864EFF}" type="datetimeFigureOut">
              <a:rPr lang="en-GB" smtClean="0"/>
              <a:t>04/08/2021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F8E970-2A69-48F8-845D-D1DEC4F4D66F}" type="slidenum">
              <a:rPr lang="en-GB" smtClean="0"/>
              <a:t>‹#›</a:t>
            </a:fld>
            <a:endParaRPr lang="en-GB"/>
          </a:p>
        </p:txBody>
      </p:sp>
    </p:spTree>
    <p:extLst>
      <p:ext uri="{BB962C8B-B14F-4D97-AF65-F5344CB8AC3E}">
        <p14:creationId xmlns:p14="http://schemas.microsoft.com/office/powerpoint/2010/main" val="1461691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morning everyone, my name is Sara Gil and with Sandra Omojola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Tendy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Zitiro</a:t>
            </a:r>
            <a:r>
              <a:rPr lang="en-GB" sz="1800" dirty="0">
                <a:effectLst/>
                <a:latin typeface="Calibri" panose="020F0502020204030204" pitchFamily="34" charset="0"/>
                <a:ea typeface="Calibri" panose="020F0502020204030204" pitchFamily="34" charset="0"/>
                <a:cs typeface="Times New Roman" panose="02020603050405020304" pitchFamily="18" charset="0"/>
              </a:rPr>
              <a:t> are going to be presenting  the adolescence development as a stage of life.</a:t>
            </a:r>
          </a:p>
          <a:p>
            <a:endParaRPr lang="en-GB" dirty="0"/>
          </a:p>
        </p:txBody>
      </p:sp>
      <p:sp>
        <p:nvSpPr>
          <p:cNvPr id="4" name="Slide Number Placeholder 3"/>
          <p:cNvSpPr>
            <a:spLocks noGrp="1"/>
          </p:cNvSpPr>
          <p:nvPr>
            <p:ph type="sldNum" sz="quarter" idx="5"/>
          </p:nvPr>
        </p:nvSpPr>
        <p:spPr/>
        <p:txBody>
          <a:bodyPr/>
          <a:lstStyle/>
          <a:p>
            <a:fld id="{53F8E970-2A69-48F8-845D-D1DEC4F4D66F}" type="slidenum">
              <a:rPr lang="en-GB" smtClean="0"/>
              <a:t>1</a:t>
            </a:fld>
            <a:endParaRPr lang="en-GB"/>
          </a:p>
        </p:txBody>
      </p:sp>
    </p:spTree>
    <p:extLst>
      <p:ext uri="{BB962C8B-B14F-4D97-AF65-F5344CB8AC3E}">
        <p14:creationId xmlns:p14="http://schemas.microsoft.com/office/powerpoint/2010/main" val="3025947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SARA</a:t>
            </a:r>
            <a:r>
              <a:rPr lang="en-GB" dirty="0"/>
              <a:t> In human lifespan development there are six life stages, infancy 0-2, early childhood 3-8, adolescence 9-18, adulthood 19-45, middle adulthood 45- 65, later adulthood 65+.   In this presentation we will discuss adolescence as a life stage.  It covers the period from 9 to 18. We will present Erikson’s theory. </a:t>
            </a:r>
          </a:p>
          <a:p>
            <a:endParaRPr lang="en-GB" dirty="0"/>
          </a:p>
          <a:p>
            <a:r>
              <a:rPr lang="en-GB" dirty="0"/>
              <a:t>Adolescence is a transitional stage between childhood and adulthood. It starts with puberty and finishes when the adolescent enters into adulthood (around 18-20 years old). Many physical, cognitive, and psychological changes occur as a result of it.</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Emotional development: is the ability to manage feelings and behaviour, self esteem, independency.</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Social development: is the relationship with others</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Physical development: is the changes in the body</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Cognitive development: changes in the mind, cognitive ability, memory, learn new information, language development, problem solving, critical thinking.</a:t>
            </a:r>
          </a:p>
          <a:p>
            <a:endParaRPr lang="en-GB" dirty="0"/>
          </a:p>
          <a:p>
            <a:endParaRPr lang="en-GB" dirty="0"/>
          </a:p>
        </p:txBody>
      </p:sp>
      <p:sp>
        <p:nvSpPr>
          <p:cNvPr id="4" name="Slide Number Placeholder 3"/>
          <p:cNvSpPr>
            <a:spLocks noGrp="1"/>
          </p:cNvSpPr>
          <p:nvPr>
            <p:ph type="sldNum" sz="quarter" idx="5"/>
          </p:nvPr>
        </p:nvSpPr>
        <p:spPr/>
        <p:txBody>
          <a:bodyPr/>
          <a:lstStyle/>
          <a:p>
            <a:fld id="{53F8E970-2A69-48F8-845D-D1DEC4F4D66F}" type="slidenum">
              <a:rPr lang="en-GB" smtClean="0"/>
              <a:t>3</a:t>
            </a:fld>
            <a:endParaRPr lang="en-GB"/>
          </a:p>
        </p:txBody>
      </p:sp>
    </p:spTree>
    <p:extLst>
      <p:ext uri="{BB962C8B-B14F-4D97-AF65-F5344CB8AC3E}">
        <p14:creationId xmlns:p14="http://schemas.microsoft.com/office/powerpoint/2010/main" val="3366100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Sandra: </a:t>
            </a:r>
            <a:r>
              <a:rPr lang="en-GB" sz="1200" b="0" dirty="0"/>
              <a:t>Physical development - Physiological growth or physical development are an integral part of a human’s lifespan which helps them in improving their learning capabilities and adaptabilities at their earlier adolescence stage and helps them to mature in their lives. In this assessment Eric Erikson’s physiological theory is selected in analysing the life stage of humans in their adolescents. Body start to change</a:t>
            </a:r>
          </a:p>
          <a:p>
            <a:r>
              <a:rPr lang="en-GB" sz="1200" b="0" dirty="0"/>
              <a:t>Grow gentil hair</a:t>
            </a:r>
          </a:p>
          <a:p>
            <a:r>
              <a:rPr lang="en-GB" sz="1200" b="0" dirty="0"/>
              <a:t>Voice changes (in boys)</a:t>
            </a:r>
          </a:p>
          <a:p>
            <a:r>
              <a:rPr lang="en-GB" sz="1200" b="0" dirty="0"/>
              <a:t>Breast enlargement  and menstrual periods (in girls)</a:t>
            </a:r>
          </a:p>
          <a:p>
            <a:r>
              <a:rPr lang="en-GB" sz="1200" b="0" dirty="0"/>
              <a:t>Physical changes in adolescents influences in emotional development, they are interested in making friends.</a:t>
            </a:r>
          </a:p>
          <a:p>
            <a:r>
              <a:rPr lang="en-GB" sz="1200" b="0" dirty="0"/>
              <a:t>Some detach from family and prefer to be around their friends</a:t>
            </a:r>
          </a:p>
          <a:p>
            <a:r>
              <a:rPr lang="en-GB" sz="1200" b="0" dirty="0"/>
              <a:t>Struggle from questions such as who are they</a:t>
            </a:r>
          </a:p>
          <a:p>
            <a:endParaRPr lang="en-GB" sz="1200" b="0" dirty="0"/>
          </a:p>
          <a:p>
            <a:r>
              <a:rPr lang="en-GB" sz="1200" b="1" dirty="0"/>
              <a:t>SARA - Cognitive development:</a:t>
            </a:r>
          </a:p>
          <a:p>
            <a:r>
              <a:rPr lang="en-GB" sz="1200" b="0" dirty="0"/>
              <a:t>Make their own judgment</a:t>
            </a:r>
          </a:p>
          <a:p>
            <a:endParaRPr lang="en-GB" sz="1200" b="0" dirty="0"/>
          </a:p>
          <a:p>
            <a:r>
              <a:rPr lang="en-GB" sz="1200" b="0" dirty="0"/>
              <a:t>During this stage, numbers of neurons are quickly developing</a:t>
            </a:r>
          </a:p>
          <a:p>
            <a:endParaRPr lang="en-GB" sz="1200" b="0" dirty="0"/>
          </a:p>
          <a:p>
            <a:r>
              <a:rPr lang="en-GB" sz="1200" b="0" dirty="0"/>
              <a:t>Sophisticating and abstract thinking</a:t>
            </a:r>
          </a:p>
          <a:p>
            <a:endParaRPr lang="en-GB" sz="1200" b="0" dirty="0"/>
          </a:p>
          <a:p>
            <a:r>
              <a:rPr lang="en-GB" sz="1200" b="0" dirty="0"/>
              <a:t>Increase in risky conduct</a:t>
            </a:r>
          </a:p>
          <a:p>
            <a:r>
              <a:rPr lang="en-GB" sz="1200" b="0" dirty="0"/>
              <a:t>and</a:t>
            </a:r>
          </a:p>
          <a:p>
            <a:r>
              <a:rPr lang="en-GB" sz="1200" b="0" dirty="0"/>
              <a:t>Mood changes</a:t>
            </a:r>
          </a:p>
          <a:p>
            <a:endParaRPr lang="en-GB" sz="1200" b="1" dirty="0"/>
          </a:p>
          <a:p>
            <a:endParaRPr lang="en-GB" sz="1200" b="1" dirty="0"/>
          </a:p>
          <a:p>
            <a:r>
              <a:rPr lang="en-GB" sz="1200" b="1" dirty="0"/>
              <a:t>Tendai : EMOTIONAL DEVELOPMENT: Peer Pressure</a:t>
            </a:r>
          </a:p>
          <a:p>
            <a:endParaRPr lang="en-GB" sz="1200" b="0" dirty="0"/>
          </a:p>
          <a:p>
            <a:r>
              <a:rPr lang="en-GB" sz="1200" b="0" dirty="0"/>
              <a:t>Communication</a:t>
            </a:r>
          </a:p>
          <a:p>
            <a:endParaRPr lang="en-GB" sz="1200" b="0" dirty="0"/>
          </a:p>
          <a:p>
            <a:r>
              <a:rPr lang="en-GB" sz="1200" b="0" dirty="0"/>
              <a:t>Changes in body</a:t>
            </a:r>
          </a:p>
          <a:p>
            <a:endParaRPr lang="en-GB" sz="1200" b="0" dirty="0"/>
          </a:p>
          <a:p>
            <a:r>
              <a:rPr lang="en-GB" sz="1200" b="0" dirty="0"/>
              <a:t>Identity Crisis</a:t>
            </a:r>
          </a:p>
          <a:p>
            <a:endParaRPr lang="en-GB" sz="1200" b="0" dirty="0"/>
          </a:p>
          <a:p>
            <a:r>
              <a:rPr lang="en-GB" sz="1200" b="0" dirty="0"/>
              <a:t>Storm and Stress</a:t>
            </a:r>
          </a:p>
          <a:p>
            <a:r>
              <a:rPr lang="en-GB" sz="1200" b="0" dirty="0"/>
              <a:t>Tendai: </a:t>
            </a:r>
            <a:r>
              <a:rPr lang="en-GB" sz="1200" b="1" dirty="0"/>
              <a:t>Social development</a:t>
            </a:r>
          </a:p>
          <a:p>
            <a:r>
              <a:rPr lang="en-GB" b="1" dirty="0"/>
              <a:t>Social development is about improving the well-being of every individual in society so they can reach their full potential. The success of society is linked to the well-being of each and every citizen. </a:t>
            </a:r>
          </a:p>
          <a:p>
            <a:r>
              <a:rPr lang="en-GB" b="1" dirty="0"/>
              <a:t>Work as part of a team</a:t>
            </a:r>
          </a:p>
          <a:p>
            <a:r>
              <a:rPr lang="en-GB" b="1" dirty="0"/>
              <a:t>Develop empathy</a:t>
            </a:r>
          </a:p>
          <a:p>
            <a:r>
              <a:rPr lang="en-GB" b="1" dirty="0"/>
              <a:t>Establish a healthy relationship to winning and losing</a:t>
            </a:r>
          </a:p>
          <a:p>
            <a:r>
              <a:rPr lang="en-GB" b="1" dirty="0"/>
              <a:t>Start intimate relationships </a:t>
            </a:r>
          </a:p>
          <a:p>
            <a:endParaRPr lang="en-GB" b="1" dirty="0"/>
          </a:p>
        </p:txBody>
      </p:sp>
      <p:sp>
        <p:nvSpPr>
          <p:cNvPr id="4" name="Slide Number Placeholder 3"/>
          <p:cNvSpPr>
            <a:spLocks noGrp="1"/>
          </p:cNvSpPr>
          <p:nvPr>
            <p:ph type="sldNum" sz="quarter" idx="5"/>
          </p:nvPr>
        </p:nvSpPr>
        <p:spPr/>
        <p:txBody>
          <a:bodyPr/>
          <a:lstStyle/>
          <a:p>
            <a:fld id="{53F8E970-2A69-48F8-845D-D1DEC4F4D66F}" type="slidenum">
              <a:rPr lang="en-GB" smtClean="0"/>
              <a:t>4</a:t>
            </a:fld>
            <a:endParaRPr lang="en-GB"/>
          </a:p>
        </p:txBody>
      </p:sp>
    </p:spTree>
    <p:extLst>
      <p:ext uri="{BB962C8B-B14F-4D97-AF65-F5344CB8AC3E}">
        <p14:creationId xmlns:p14="http://schemas.microsoft.com/office/powerpoint/2010/main" val="2891669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Sara: </a:t>
            </a:r>
            <a:r>
              <a:rPr lang="en-GB" dirty="0"/>
              <a:t>Development of independency can lead to  challenging behaviour . </a:t>
            </a:r>
          </a:p>
          <a:p>
            <a:r>
              <a:rPr lang="en-GB" dirty="0"/>
              <a:t>Challenging behaviour can include:   </a:t>
            </a:r>
          </a:p>
          <a:p>
            <a:r>
              <a:rPr lang="en-GB" dirty="0"/>
              <a:t>Boundary-testing behaviour</a:t>
            </a:r>
          </a:p>
          <a:p>
            <a:r>
              <a:rPr lang="en-GB" dirty="0"/>
              <a:t>Breaking rules (e.g. absenteeism without permission, disrespectful towards others)</a:t>
            </a:r>
          </a:p>
          <a:p>
            <a:r>
              <a:rPr lang="en-GB" dirty="0"/>
              <a:t>Low school performance </a:t>
            </a:r>
          </a:p>
          <a:p>
            <a:r>
              <a:rPr lang="en-GB" dirty="0"/>
              <a:t>Substance misuse (such as alcohol or drugs) </a:t>
            </a:r>
          </a:p>
          <a:p>
            <a:r>
              <a:rPr lang="en-GB" dirty="0"/>
              <a:t>Gang membership </a:t>
            </a:r>
          </a:p>
          <a:p>
            <a:r>
              <a:rPr lang="en-GB" dirty="0"/>
              <a:t>Small criminal offences </a:t>
            </a:r>
          </a:p>
          <a:p>
            <a:r>
              <a:rPr lang="en-GB" dirty="0"/>
              <a:t>Fighting. </a:t>
            </a:r>
          </a:p>
        </p:txBody>
      </p:sp>
      <p:sp>
        <p:nvSpPr>
          <p:cNvPr id="4" name="Slide Number Placeholder 3"/>
          <p:cNvSpPr>
            <a:spLocks noGrp="1"/>
          </p:cNvSpPr>
          <p:nvPr>
            <p:ph type="sldNum" sz="quarter" idx="5"/>
          </p:nvPr>
        </p:nvSpPr>
        <p:spPr/>
        <p:txBody>
          <a:bodyPr/>
          <a:lstStyle/>
          <a:p>
            <a:fld id="{53F8E970-2A69-48F8-845D-D1DEC4F4D66F}" type="slidenum">
              <a:rPr lang="en-GB" smtClean="0"/>
              <a:t>5</a:t>
            </a:fld>
            <a:endParaRPr lang="en-GB"/>
          </a:p>
        </p:txBody>
      </p:sp>
    </p:spTree>
    <p:extLst>
      <p:ext uri="{BB962C8B-B14F-4D97-AF65-F5344CB8AC3E}">
        <p14:creationId xmlns:p14="http://schemas.microsoft.com/office/powerpoint/2010/main" val="2529846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SANDRA: Erikson believed that personality develops in a set order via eight stages of psychosocial development. The individual is going through a psychological crisis at each level, which could have a good or bad impact on their personality development. Each crisis id dominated by two opposite forces. One negative force and one positive force. The positive force will lead to the development of a virtue, while the negative force will lead to the development of </a:t>
            </a:r>
            <a:r>
              <a:rPr lang="en-GB" sz="1200" b="1" dirty="0" err="1">
                <a:effectLst/>
                <a:latin typeface="Calibri" panose="020F0502020204030204" pitchFamily="34" charset="0"/>
                <a:ea typeface="Calibri" panose="020F0502020204030204" pitchFamily="34" charset="0"/>
                <a:cs typeface="Times New Roman" panose="02020603050405020304" pitchFamily="18" charset="0"/>
              </a:rPr>
              <a:t>maladpaptive</a:t>
            </a:r>
            <a:r>
              <a:rPr lang="en-GB" sz="1200" b="1" dirty="0">
                <a:effectLst/>
                <a:latin typeface="Calibri" panose="020F0502020204030204" pitchFamily="34" charset="0"/>
                <a:ea typeface="Calibri" panose="020F0502020204030204" pitchFamily="34" charset="0"/>
                <a:cs typeface="Times New Roman" panose="02020603050405020304" pitchFamily="18" charset="0"/>
              </a:rPr>
              <a:t> behaviour.  These crises are psychosocial in nature because they include individual psychological demands conflicting with societal needs (LEWIS,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Industry vs inferiority  (5-12)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Identity vs role confusion (12 to 18) Adolescents go through a period of intense investigation of own values, beliefs, and objectives in order to find a sense of self and personal identity.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200" b="1" dirty="0"/>
              <a:t>Psychological crisis</a:t>
            </a:r>
          </a:p>
          <a:p>
            <a:endParaRPr lang="en-GB" sz="1200" b="1" dirty="0"/>
          </a:p>
          <a:p>
            <a:pPr marL="285750" indent="-285750">
              <a:buFont typeface="Arial" panose="020B0604020202020204" pitchFamily="34" charset="0"/>
              <a:buChar char="•"/>
            </a:pPr>
            <a:r>
              <a:rPr lang="en-GB" sz="1200" b="1" dirty="0"/>
              <a:t>Impact in their personality development</a:t>
            </a:r>
          </a:p>
          <a:p>
            <a:pPr marL="285750" indent="-285750">
              <a:buFont typeface="Arial" panose="020B0604020202020204" pitchFamily="34" charset="0"/>
              <a:buChar char="•"/>
            </a:pPr>
            <a:endParaRPr lang="en-GB" sz="1200" b="1" dirty="0"/>
          </a:p>
          <a:p>
            <a:pPr marL="285750" indent="-285750">
              <a:buFont typeface="Arial" panose="020B0604020202020204" pitchFamily="34" charset="0"/>
              <a:buChar char="•"/>
            </a:pPr>
            <a:r>
              <a:rPr lang="en-GB" sz="1200" b="1" dirty="0"/>
              <a:t>Sense of self and personal identity</a:t>
            </a:r>
          </a:p>
          <a:p>
            <a:pPr marL="285750" indent="-285750">
              <a:buFont typeface="Arial" panose="020B0604020202020204" pitchFamily="34" charset="0"/>
              <a:buChar char="•"/>
            </a:pPr>
            <a:endParaRPr lang="en-GB" sz="1200" b="1" dirty="0"/>
          </a:p>
          <a:p>
            <a:pPr marL="285750" indent="-285750">
              <a:buFont typeface="Arial" panose="020B0604020202020204" pitchFamily="34" charset="0"/>
              <a:buChar char="•"/>
            </a:pPr>
            <a:r>
              <a:rPr lang="en-GB" sz="1200" b="1" dirty="0"/>
              <a:t>Desire to be part of a society </a:t>
            </a:r>
          </a:p>
          <a:p>
            <a:pPr marL="285750" indent="-285750">
              <a:buFont typeface="Arial" panose="020B0604020202020204" pitchFamily="34" charset="0"/>
              <a:buChar char="•"/>
            </a:pPr>
            <a:endParaRPr lang="en-GB" sz="1200" b="1" dirty="0"/>
          </a:p>
          <a:p>
            <a:pPr marL="285750" indent="-285750">
              <a:buFont typeface="Arial" panose="020B0604020202020204" pitchFamily="34" charset="0"/>
              <a:buChar char="•"/>
            </a:pPr>
            <a:r>
              <a:rPr lang="en-GB" sz="1200" b="1" dirty="0"/>
              <a:t>Role uncertainty</a:t>
            </a:r>
          </a:p>
          <a:p>
            <a:endParaRPr lang="en-GB" dirty="0"/>
          </a:p>
        </p:txBody>
      </p:sp>
      <p:sp>
        <p:nvSpPr>
          <p:cNvPr id="4" name="Slide Number Placeholder 3"/>
          <p:cNvSpPr>
            <a:spLocks noGrp="1"/>
          </p:cNvSpPr>
          <p:nvPr>
            <p:ph type="sldNum" sz="quarter" idx="5"/>
          </p:nvPr>
        </p:nvSpPr>
        <p:spPr/>
        <p:txBody>
          <a:bodyPr/>
          <a:lstStyle/>
          <a:p>
            <a:fld id="{53F8E970-2A69-48F8-845D-D1DEC4F4D66F}" type="slidenum">
              <a:rPr lang="en-GB" smtClean="0"/>
              <a:t>6</a:t>
            </a:fld>
            <a:endParaRPr lang="en-GB"/>
          </a:p>
        </p:txBody>
      </p:sp>
    </p:spTree>
    <p:extLst>
      <p:ext uri="{BB962C8B-B14F-4D97-AF65-F5344CB8AC3E}">
        <p14:creationId xmlns:p14="http://schemas.microsoft.com/office/powerpoint/2010/main" val="1785506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TENDAI: </a:t>
            </a:r>
            <a:r>
              <a:rPr lang="en-GB" dirty="0"/>
              <a:t>Through social relationships with friends and classmates children progress through the industry versus inferiority stage. </a:t>
            </a:r>
          </a:p>
          <a:p>
            <a:r>
              <a:rPr lang="en-GB" dirty="0"/>
              <a:t>In this period, in particular from 9 to 12, the child will develop literacy, numeracy skills and problem solving skills. If children in this age range have opportunity to express themselves, make mistakes, try new skills, will be encouraged to take risks  safely, they will develop a sense of industry. Eriksson states that children will develop a feeling of competence and mastery.</a:t>
            </a:r>
          </a:p>
          <a:p>
            <a:r>
              <a:rPr lang="en-GB" dirty="0"/>
              <a:t>On the contrary, if children are criticised and fail to complete these tasks, they will develop a sense of inferiority. When children develop a sense of inferiority, they will feel less importance and worthless. </a:t>
            </a:r>
          </a:p>
          <a:p>
            <a:r>
              <a:rPr lang="en-GB" dirty="0"/>
              <a:t>Children that develop inferiority will be less sociable, more isolated and will have low self-esteem. </a:t>
            </a:r>
          </a:p>
        </p:txBody>
      </p:sp>
      <p:sp>
        <p:nvSpPr>
          <p:cNvPr id="4" name="Slide Number Placeholder 3"/>
          <p:cNvSpPr>
            <a:spLocks noGrp="1"/>
          </p:cNvSpPr>
          <p:nvPr>
            <p:ph type="sldNum" sz="quarter" idx="5"/>
          </p:nvPr>
        </p:nvSpPr>
        <p:spPr/>
        <p:txBody>
          <a:bodyPr/>
          <a:lstStyle/>
          <a:p>
            <a:fld id="{53F8E970-2A69-48F8-845D-D1DEC4F4D66F}" type="slidenum">
              <a:rPr lang="en-GB" smtClean="0"/>
              <a:t>7</a:t>
            </a:fld>
            <a:endParaRPr lang="en-GB"/>
          </a:p>
        </p:txBody>
      </p:sp>
    </p:spTree>
    <p:extLst>
      <p:ext uri="{BB962C8B-B14F-4D97-AF65-F5344CB8AC3E}">
        <p14:creationId xmlns:p14="http://schemas.microsoft.com/office/powerpoint/2010/main" val="2640389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SARA: </a:t>
            </a:r>
            <a:r>
              <a:rPr lang="en-GB" sz="1200" b="0" dirty="0">
                <a:effectLst/>
                <a:latin typeface="Calibri" panose="020F0502020204030204" pitchFamily="34" charset="0"/>
                <a:ea typeface="Calibri" panose="020F0502020204030204" pitchFamily="34" charset="0"/>
                <a:cs typeface="Times New Roman" panose="02020603050405020304" pitchFamily="18" charset="0"/>
              </a:rPr>
              <a:t> In this period adolescents develop their identity, they discover their role in society. Adolescent are looking for answer related to who they are, where they belong, what is their role in the society. This is a critical period as it is the period of transition between childhood to adulthood. In this period they start to think about studies, career, future plans, they need positive role model as identity is in formation, it is developing and it is a characterised by peer pressure.  </a:t>
            </a:r>
          </a:p>
          <a:p>
            <a:pPr>
              <a:lnSpc>
                <a:spcPct val="107000"/>
              </a:lnSpc>
              <a:spcAft>
                <a:spcPts val="800"/>
              </a:spcAft>
            </a:pPr>
            <a:r>
              <a:rPr lang="en-GB" sz="1200" b="0" dirty="0">
                <a:effectLst/>
                <a:latin typeface="Calibri" panose="020F0502020204030204" pitchFamily="34" charset="0"/>
                <a:ea typeface="Calibri" panose="020F0502020204030204" pitchFamily="34" charset="0"/>
                <a:cs typeface="Times New Roman" panose="02020603050405020304" pitchFamily="18" charset="0"/>
              </a:rPr>
              <a:t>According to Erikson, adolescents face the conflicts between IDENTITY and ROLE CONFUSION. </a:t>
            </a:r>
          </a:p>
          <a:p>
            <a:pPr>
              <a:lnSpc>
                <a:spcPct val="107000"/>
              </a:lnSpc>
              <a:spcAft>
                <a:spcPts val="800"/>
              </a:spcAft>
            </a:pPr>
            <a:r>
              <a:rPr lang="en-GB" sz="1200" b="0" dirty="0">
                <a:effectLst/>
                <a:latin typeface="Calibri" panose="020F0502020204030204" pitchFamily="34" charset="0"/>
                <a:ea typeface="Calibri" panose="020F0502020204030204" pitchFamily="34" charset="0"/>
                <a:cs typeface="Times New Roman" panose="02020603050405020304" pitchFamily="18" charset="0"/>
              </a:rPr>
              <a:t>If this crisis is solved successfully the virtue developed will be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fidelity </a:t>
            </a:r>
            <a:r>
              <a:rPr lang="en-GB" sz="1200" b="0" dirty="0">
                <a:effectLst/>
                <a:latin typeface="Calibri" panose="020F0502020204030204" pitchFamily="34" charset="0"/>
                <a:ea typeface="Calibri" panose="020F0502020204030204" pitchFamily="34" charset="0"/>
                <a:cs typeface="Times New Roman" panose="02020603050405020304" pitchFamily="18" charset="0"/>
              </a:rPr>
              <a:t>which means that the adolescent will be able to accept others even if they have different ideas or opinions. </a:t>
            </a:r>
          </a:p>
          <a:p>
            <a:pPr>
              <a:lnSpc>
                <a:spcPct val="107000"/>
              </a:lnSpc>
              <a:spcAft>
                <a:spcPts val="800"/>
              </a:spcAft>
            </a:pPr>
            <a:r>
              <a:rPr lang="en-GB" sz="1200" b="0" dirty="0">
                <a:effectLst/>
                <a:latin typeface="Calibri" panose="020F0502020204030204" pitchFamily="34" charset="0"/>
                <a:ea typeface="Calibri" panose="020F0502020204030204" pitchFamily="34" charset="0"/>
                <a:cs typeface="Times New Roman" panose="02020603050405020304" pitchFamily="18" charset="0"/>
              </a:rPr>
              <a:t>Failure can lead to role confusion  which means not knowing what own role in society is. Role confusion can make the adolescent unsecure. They will try many different things as they do not know who they are and what they want.  </a:t>
            </a:r>
          </a:p>
          <a:p>
            <a:r>
              <a:rPr lang="en-GB" dirty="0"/>
              <a:t>Role confusion can lead to gang membership, challenging behaviour, substance misuses and poor mental health.   </a:t>
            </a:r>
          </a:p>
          <a:p>
            <a:endParaRPr lang="en-GB" dirty="0"/>
          </a:p>
        </p:txBody>
      </p:sp>
      <p:sp>
        <p:nvSpPr>
          <p:cNvPr id="4" name="Slide Number Placeholder 3"/>
          <p:cNvSpPr>
            <a:spLocks noGrp="1"/>
          </p:cNvSpPr>
          <p:nvPr>
            <p:ph type="sldNum" sz="quarter" idx="5"/>
          </p:nvPr>
        </p:nvSpPr>
        <p:spPr/>
        <p:txBody>
          <a:bodyPr/>
          <a:lstStyle/>
          <a:p>
            <a:fld id="{53F8E970-2A69-48F8-845D-D1DEC4F4D66F}" type="slidenum">
              <a:rPr lang="en-GB" smtClean="0"/>
              <a:t>8</a:t>
            </a:fld>
            <a:endParaRPr lang="en-GB"/>
          </a:p>
        </p:txBody>
      </p:sp>
    </p:spTree>
    <p:extLst>
      <p:ext uri="{BB962C8B-B14F-4D97-AF65-F5344CB8AC3E}">
        <p14:creationId xmlns:p14="http://schemas.microsoft.com/office/powerpoint/2010/main" val="855433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TENDAI: </a:t>
            </a:r>
            <a:r>
              <a:rPr lang="en-GB" dirty="0"/>
              <a:t>Erikson’s theory is useful for healthcare professionals as it support us to understand the challenges that the service users face in specific life stage. Related to adolescence, this theory supports to understand the behavioural patterns of adolescents and can guide the professionals to work positively with them. This theory focuses on the environmental factors that can impact on healthy development and personality disorders (Cherry, 2019). This is because following this theory we can support adolescents to overcome the identity crises. For example, in </a:t>
            </a:r>
            <a:r>
              <a:rPr lang="fr-FR" dirty="0"/>
              <a:t>Identity vs. </a:t>
            </a:r>
            <a:r>
              <a:rPr lang="fr-FR" dirty="0" err="1"/>
              <a:t>Role</a:t>
            </a:r>
            <a:r>
              <a:rPr lang="fr-FR" dirty="0"/>
              <a:t> Confusion (12-18), the </a:t>
            </a:r>
            <a:r>
              <a:rPr lang="fr-FR" dirty="0" err="1"/>
              <a:t>practitioners</a:t>
            </a:r>
            <a:r>
              <a:rPr lang="fr-FR" dirty="0"/>
              <a:t> can support adolescentes by </a:t>
            </a:r>
            <a:r>
              <a:rPr lang="fr-FR" dirty="0" err="1"/>
              <a:t>providing</a:t>
            </a:r>
            <a:r>
              <a:rPr lang="fr-FR" dirty="0"/>
              <a:t> good rôle model.</a:t>
            </a:r>
          </a:p>
          <a:p>
            <a:r>
              <a:rPr lang="fr-FR" dirty="0" err="1"/>
              <a:t>According</a:t>
            </a:r>
            <a:r>
              <a:rPr lang="fr-FR" dirty="0"/>
              <a:t> to </a:t>
            </a:r>
            <a:r>
              <a:rPr lang="fr-FR" dirty="0" err="1"/>
              <a:t>this</a:t>
            </a:r>
            <a:r>
              <a:rPr lang="fr-FR" dirty="0"/>
              <a:t> </a:t>
            </a:r>
            <a:r>
              <a:rPr lang="fr-FR" dirty="0" err="1"/>
              <a:t>theory</a:t>
            </a:r>
            <a:r>
              <a:rPr lang="fr-FR" dirty="0"/>
              <a:t> </a:t>
            </a:r>
            <a:r>
              <a:rPr lang="fr-FR" dirty="0" err="1"/>
              <a:t>adults</a:t>
            </a:r>
            <a:r>
              <a:rPr lang="fr-FR" dirty="0"/>
              <a:t> can support adolescents by: </a:t>
            </a:r>
          </a:p>
          <a:p>
            <a:r>
              <a:rPr lang="fr-FR" dirty="0" err="1"/>
              <a:t>Providing</a:t>
            </a:r>
            <a:r>
              <a:rPr lang="fr-FR" dirty="0"/>
              <a:t> Positive </a:t>
            </a:r>
            <a:r>
              <a:rPr lang="fr-FR" dirty="0" err="1"/>
              <a:t>Reinforcements</a:t>
            </a:r>
            <a:endParaRPr lang="fr-FR" dirty="0"/>
          </a:p>
          <a:p>
            <a:endParaRPr lang="fr-FR" dirty="0"/>
          </a:p>
          <a:p>
            <a:r>
              <a:rPr lang="fr-FR" dirty="0"/>
              <a:t>Encourage social </a:t>
            </a:r>
            <a:r>
              <a:rPr lang="fr-FR" dirty="0" err="1"/>
              <a:t>activities</a:t>
            </a:r>
            <a:r>
              <a:rPr lang="fr-FR" dirty="0"/>
              <a:t> and</a:t>
            </a:r>
          </a:p>
          <a:p>
            <a:endParaRPr lang="fr-FR" dirty="0"/>
          </a:p>
          <a:p>
            <a:r>
              <a:rPr lang="fr-FR" dirty="0"/>
              <a:t>Lead by </a:t>
            </a:r>
            <a:r>
              <a:rPr lang="fr-FR" dirty="0" err="1"/>
              <a:t>example</a:t>
            </a:r>
            <a:endParaRPr lang="fr-FR" dirty="0"/>
          </a:p>
          <a:p>
            <a:r>
              <a:rPr lang="en-GB" b="1" dirty="0"/>
              <a:t>(Orenstein and Lewis, 2020)</a:t>
            </a:r>
          </a:p>
        </p:txBody>
      </p:sp>
      <p:sp>
        <p:nvSpPr>
          <p:cNvPr id="4" name="Slide Number Placeholder 3"/>
          <p:cNvSpPr>
            <a:spLocks noGrp="1"/>
          </p:cNvSpPr>
          <p:nvPr>
            <p:ph type="sldNum" sz="quarter" idx="5"/>
          </p:nvPr>
        </p:nvSpPr>
        <p:spPr/>
        <p:txBody>
          <a:bodyPr/>
          <a:lstStyle/>
          <a:p>
            <a:fld id="{53F8E970-2A69-48F8-845D-D1DEC4F4D66F}" type="slidenum">
              <a:rPr lang="en-GB" smtClean="0"/>
              <a:t>9</a:t>
            </a:fld>
            <a:endParaRPr lang="en-GB"/>
          </a:p>
        </p:txBody>
      </p:sp>
    </p:spTree>
    <p:extLst>
      <p:ext uri="{BB962C8B-B14F-4D97-AF65-F5344CB8AC3E}">
        <p14:creationId xmlns:p14="http://schemas.microsoft.com/office/powerpoint/2010/main" val="1872222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TENDAI</a:t>
            </a:r>
            <a:r>
              <a:rPr lang="en-GB" dirty="0"/>
              <a:t> Erikson can support healthcare professionals to understand the reasons of challenging behaviours/mental disorders in adolescents and how to support them. When working with adolescents in the healthcare sector, This theory can help us to understand our role in supporting them, providing early intervention. According to Erikson if the crisis is not resolved successfully, this can lead to the inability to solve the crisis in the next stage and can have long-term negative impact. Following Erikson, practitioners can provide the right environment and appropriate activities that can support adolescents to develop their identity. </a:t>
            </a:r>
          </a:p>
          <a:p>
            <a:endParaRPr lang="en-GB" dirty="0"/>
          </a:p>
        </p:txBody>
      </p:sp>
      <p:sp>
        <p:nvSpPr>
          <p:cNvPr id="4" name="Slide Number Placeholder 3"/>
          <p:cNvSpPr>
            <a:spLocks noGrp="1"/>
          </p:cNvSpPr>
          <p:nvPr>
            <p:ph type="sldNum" sz="quarter" idx="5"/>
          </p:nvPr>
        </p:nvSpPr>
        <p:spPr/>
        <p:txBody>
          <a:bodyPr/>
          <a:lstStyle/>
          <a:p>
            <a:fld id="{53F8E970-2A69-48F8-845D-D1DEC4F4D66F}" type="slidenum">
              <a:rPr lang="en-GB" smtClean="0"/>
              <a:t>10</a:t>
            </a:fld>
            <a:endParaRPr lang="en-GB"/>
          </a:p>
        </p:txBody>
      </p:sp>
    </p:spTree>
    <p:extLst>
      <p:ext uri="{BB962C8B-B14F-4D97-AF65-F5344CB8AC3E}">
        <p14:creationId xmlns:p14="http://schemas.microsoft.com/office/powerpoint/2010/main" val="214604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effectLst/>
                <a:latin typeface="Arial" panose="020B0604020202020204" pitchFamily="34" charset="0"/>
              </a:rPr>
              <a:t>SARA</a:t>
            </a:r>
            <a:r>
              <a:rPr lang="en-GB" sz="1200" b="0" i="0" dirty="0">
                <a:effectLst/>
                <a:latin typeface="Arial" panose="020B0604020202020204" pitchFamily="34" charset="0"/>
              </a:rPr>
              <a:t> During adolescence, young people experience many changes as they transition from childhood into young adulthood. These changes include physical, behavioural, cognitive, and emotional-social development. Public health professionals who work with adolescents need substantive information about the trajectory of young people's lives during all phases of adolescent development.</a:t>
            </a:r>
            <a:endParaRPr lang="en-GB" sz="1200" dirty="0"/>
          </a:p>
          <a:p>
            <a:endParaRPr lang="en-GB" dirty="0"/>
          </a:p>
        </p:txBody>
      </p:sp>
      <p:sp>
        <p:nvSpPr>
          <p:cNvPr id="4" name="Slide Number Placeholder 3"/>
          <p:cNvSpPr>
            <a:spLocks noGrp="1"/>
          </p:cNvSpPr>
          <p:nvPr>
            <p:ph type="sldNum" sz="quarter" idx="5"/>
          </p:nvPr>
        </p:nvSpPr>
        <p:spPr/>
        <p:txBody>
          <a:bodyPr/>
          <a:lstStyle/>
          <a:p>
            <a:fld id="{53F8E970-2A69-48F8-845D-D1DEC4F4D66F}" type="slidenum">
              <a:rPr lang="en-GB" smtClean="0"/>
              <a:t>11</a:t>
            </a:fld>
            <a:endParaRPr lang="en-GB"/>
          </a:p>
        </p:txBody>
      </p:sp>
    </p:spTree>
    <p:extLst>
      <p:ext uri="{BB962C8B-B14F-4D97-AF65-F5344CB8AC3E}">
        <p14:creationId xmlns:p14="http://schemas.microsoft.com/office/powerpoint/2010/main" val="2987859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664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0166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63334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038328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109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45151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28657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992167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84675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41729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8/4/2021</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4492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8/4/2021</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4271903395"/>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hyperlink" Target="https://www.msdmanuals.com/home/children-s-health-issues/problems-in-adolescents/behavioral-problems-in-adolescents" TargetMode="External"/><Relationship Id="rId7" Type="http://schemas.openxmlformats.org/officeDocument/2006/relationships/hyperlink" Target="https://youth.gov/youth-topics/adolescent-health/adolescent-decision-making" TargetMode="External"/><Relationship Id="rId2" Type="http://schemas.openxmlformats.org/officeDocument/2006/relationships/hyperlink" Target="https://www.verywellmind.com/personality-psychology-4157179" TargetMode="External"/><Relationship Id="rId1" Type="http://schemas.openxmlformats.org/officeDocument/2006/relationships/slideLayout" Target="../slideLayouts/slideLayout6.xml"/><Relationship Id="rId6" Type="http://schemas.openxmlformats.org/officeDocument/2006/relationships/hyperlink" Target="https://www.simplypsychology.org/Erik-Erikson.html" TargetMode="External"/><Relationship Id="rId5" Type="http://schemas.openxmlformats.org/officeDocument/2006/relationships/hyperlink" Target="https://www.simplypsychology.org.erik/" TargetMode="External"/><Relationship Id="rId4" Type="http://schemas.openxmlformats.org/officeDocument/2006/relationships/hyperlink" Target="https://www.ncbi.nlm.nih.gov/books/NBK5560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7C22A20-4FF9-4FAA-95F2-0B59185B69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20" y="855107"/>
            <a:ext cx="3258098" cy="15082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C1B3C8-A7A9-4A4D-9C3C-9D7FB7D9E185}"/>
              </a:ext>
            </a:extLst>
          </p:cNvPr>
          <p:cNvSpPr txBox="1"/>
          <p:nvPr/>
        </p:nvSpPr>
        <p:spPr>
          <a:xfrm>
            <a:off x="4899634" y="545618"/>
            <a:ext cx="6096001" cy="2339102"/>
          </a:xfrm>
          <a:prstGeom prst="rect">
            <a:avLst/>
          </a:prstGeom>
          <a:noFill/>
        </p:spPr>
        <p:txBody>
          <a:bodyPr wrap="square">
            <a:spAutoFit/>
          </a:bodyPr>
          <a:lstStyle/>
          <a:p>
            <a:r>
              <a:rPr lang="en-GB" b="0" i="0" dirty="0">
                <a:solidFill>
                  <a:srgbClr val="000000"/>
                </a:solidFill>
                <a:effectLst/>
                <a:latin typeface="Calibri Light" panose="020F0302020204030204" pitchFamily="34" charset="0"/>
              </a:rPr>
              <a:t>​</a:t>
            </a:r>
            <a:br>
              <a:rPr lang="en-GB" b="0" i="0" dirty="0">
                <a:effectLst/>
                <a:latin typeface="Calibri Light" panose="020F0302020204030204" pitchFamily="34" charset="0"/>
              </a:rPr>
            </a:br>
            <a:r>
              <a:rPr lang="en-GB" sz="3200" b="1" i="0" u="none" strike="noStrike" dirty="0">
                <a:effectLst/>
                <a:latin typeface="Century" panose="02040604050505020304" pitchFamily="18" charset="0"/>
              </a:rPr>
              <a:t>CertHE SfWP HSC T3GH1 </a:t>
            </a:r>
            <a:r>
              <a:rPr lang="en-GB" sz="3200" b="1" i="0" dirty="0">
                <a:effectLst/>
                <a:latin typeface="Century" panose="02040604050505020304" pitchFamily="18" charset="0"/>
              </a:rPr>
              <a:t>​</a:t>
            </a:r>
            <a:br>
              <a:rPr lang="en-GB" sz="3200" b="1" i="0" dirty="0">
                <a:effectLst/>
                <a:latin typeface="Century" panose="02040604050505020304" pitchFamily="18" charset="0"/>
              </a:rPr>
            </a:br>
            <a:r>
              <a:rPr lang="en-GB" sz="3200" b="1" i="0" dirty="0">
                <a:effectLst/>
                <a:latin typeface="Century" panose="02040604050505020304" pitchFamily="18" charset="0"/>
              </a:rPr>
              <a:t>​</a:t>
            </a:r>
            <a:br>
              <a:rPr lang="en-GB" sz="3200" b="1" i="0" dirty="0">
                <a:effectLst/>
                <a:latin typeface="Century" panose="02040604050505020304" pitchFamily="18" charset="0"/>
              </a:rPr>
            </a:br>
            <a:r>
              <a:rPr lang="en-GB" sz="3200" b="1" i="0" u="sng" dirty="0">
                <a:effectLst/>
                <a:latin typeface="Century" panose="02040604050505020304" pitchFamily="18" charset="0"/>
              </a:rPr>
              <a:t>Assessment Component 1 </a:t>
            </a:r>
            <a:r>
              <a:rPr lang="en-GB" sz="3200" b="1" i="0" dirty="0">
                <a:effectLst/>
                <a:latin typeface="Century" panose="02040604050505020304" pitchFamily="18" charset="0"/>
              </a:rPr>
              <a:t>​</a:t>
            </a:r>
            <a:br>
              <a:rPr lang="en-GB" sz="3200" b="1" i="0" dirty="0">
                <a:effectLst/>
                <a:latin typeface="Century" panose="02040604050505020304" pitchFamily="18" charset="0"/>
              </a:rPr>
            </a:br>
            <a:r>
              <a:rPr lang="en-GB" sz="3200" b="1" i="0" u="sng" dirty="0">
                <a:effectLst/>
                <a:latin typeface="Century" panose="02040604050505020304" pitchFamily="18" charset="0"/>
              </a:rPr>
              <a:t>Task 1: Group Presentation </a:t>
            </a:r>
            <a:endParaRPr lang="en-GB" sz="3200" b="1" dirty="0">
              <a:latin typeface="Century" panose="02040604050505020304" pitchFamily="18" charset="0"/>
            </a:endParaRPr>
          </a:p>
        </p:txBody>
      </p:sp>
      <p:sp>
        <p:nvSpPr>
          <p:cNvPr id="6" name="TextBox 5">
            <a:extLst>
              <a:ext uri="{FF2B5EF4-FFF2-40B4-BE49-F238E27FC236}">
                <a16:creationId xmlns:a16="http://schemas.microsoft.com/office/drawing/2014/main" id="{69EC9A65-8E8E-4C40-AA50-A2522700E1DE}"/>
              </a:ext>
            </a:extLst>
          </p:cNvPr>
          <p:cNvSpPr txBox="1"/>
          <p:nvPr/>
        </p:nvSpPr>
        <p:spPr>
          <a:xfrm>
            <a:off x="1152938" y="3277273"/>
            <a:ext cx="6096000" cy="3231654"/>
          </a:xfrm>
          <a:prstGeom prst="rect">
            <a:avLst/>
          </a:prstGeom>
          <a:noFill/>
        </p:spPr>
        <p:txBody>
          <a:bodyPr wrap="square">
            <a:spAutoFit/>
          </a:bodyPr>
          <a:lstStyle/>
          <a:p>
            <a:pPr algn="l" rtl="0" fontAlgn="base"/>
            <a:r>
              <a:rPr lang="en-GB" sz="2800" dirty="0">
                <a:latin typeface="Calibri" panose="020F0502020204030204" pitchFamily="34" charset="0"/>
              </a:rPr>
              <a:t>Presenters: </a:t>
            </a:r>
          </a:p>
          <a:p>
            <a:pPr algn="l" rtl="0" fontAlgn="base"/>
            <a:r>
              <a:rPr lang="en-GB" sz="2800" b="0" i="0" u="none" strike="noStrike" dirty="0">
                <a:effectLst/>
                <a:latin typeface="Calibri" panose="020F0502020204030204" pitchFamily="34" charset="0"/>
              </a:rPr>
              <a:t>Sara Gil</a:t>
            </a:r>
            <a:r>
              <a:rPr lang="en-US" sz="2800" b="0" i="0" dirty="0">
                <a:effectLst/>
                <a:latin typeface="Calibri" panose="020F0502020204030204" pitchFamily="34" charset="0"/>
              </a:rPr>
              <a:t>​ (2009459)</a:t>
            </a:r>
            <a:endParaRPr lang="en-US" sz="2800" b="0" i="0" dirty="0">
              <a:effectLst/>
              <a:latin typeface="Segoe UI" panose="020B0502040204020203" pitchFamily="34" charset="0"/>
            </a:endParaRPr>
          </a:p>
          <a:p>
            <a:pPr algn="l" rtl="0" fontAlgn="base"/>
            <a:r>
              <a:rPr lang="en-GB" sz="2800" b="0" i="0" u="none" strike="noStrike" dirty="0">
                <a:effectLst/>
                <a:latin typeface="Calibri" panose="020F0502020204030204" pitchFamily="34" charset="0"/>
              </a:rPr>
              <a:t>Sandra Omojola</a:t>
            </a:r>
            <a:r>
              <a:rPr lang="en-GB" sz="2800" b="0" i="0" dirty="0">
                <a:effectLst/>
                <a:latin typeface="Calibri" panose="020F0502020204030204" pitchFamily="34" charset="0"/>
              </a:rPr>
              <a:t>​ (2008192)</a:t>
            </a:r>
            <a:endParaRPr lang="en-GB" sz="2800" b="0" i="0" dirty="0">
              <a:effectLst/>
              <a:latin typeface="Segoe UI" panose="020B0502040204020203" pitchFamily="34" charset="0"/>
            </a:endParaRPr>
          </a:p>
          <a:p>
            <a:pPr algn="l" rtl="0" fontAlgn="base"/>
            <a:r>
              <a:rPr lang="en-GB" sz="2800" b="0" i="0" u="none" strike="noStrike" dirty="0">
                <a:effectLst/>
                <a:latin typeface="Calibri" panose="020F0502020204030204" pitchFamily="34" charset="0"/>
              </a:rPr>
              <a:t>Tendai Dzitiro</a:t>
            </a:r>
            <a:r>
              <a:rPr lang="en-GB" sz="2800" b="0" i="0" dirty="0">
                <a:effectLst/>
                <a:latin typeface="Calibri" panose="020F0502020204030204" pitchFamily="34" charset="0"/>
              </a:rPr>
              <a:t>​ (2011634)</a:t>
            </a:r>
            <a:endParaRPr lang="en-GB" sz="2800" b="0" i="0" dirty="0">
              <a:effectLst/>
              <a:latin typeface="Segoe UI" panose="020B0502040204020203" pitchFamily="34" charset="0"/>
            </a:endParaRPr>
          </a:p>
          <a:p>
            <a:pPr algn="l" rtl="0" fontAlgn="base"/>
            <a:r>
              <a:rPr lang="en-GB" sz="2800" b="0" i="0" u="none" strike="noStrike" dirty="0">
                <a:effectLst/>
                <a:latin typeface="Calibri" panose="020F0502020204030204" pitchFamily="34" charset="0"/>
              </a:rPr>
              <a:t>Group: 4</a:t>
            </a:r>
            <a:r>
              <a:rPr lang="en-GB" sz="2800" b="0" i="0" dirty="0">
                <a:effectLst/>
                <a:latin typeface="Calibri" panose="020F0502020204030204" pitchFamily="34" charset="0"/>
              </a:rPr>
              <a:t>​</a:t>
            </a:r>
            <a:endParaRPr lang="en-GB" sz="2800" b="0" i="0" dirty="0">
              <a:effectLst/>
              <a:latin typeface="Segoe UI" panose="020B0502040204020203" pitchFamily="34" charset="0"/>
            </a:endParaRPr>
          </a:p>
          <a:p>
            <a:pPr algn="l" rtl="0" fontAlgn="base"/>
            <a:r>
              <a:rPr lang="en-GB" sz="2800" b="0" i="0" u="none" strike="noStrike" dirty="0">
                <a:solidFill>
                  <a:srgbClr val="000000"/>
                </a:solidFill>
                <a:effectLst/>
                <a:latin typeface="Calibri" panose="020F0502020204030204" pitchFamily="34" charset="0"/>
              </a:rPr>
              <a:t>Presentation/</a:t>
            </a:r>
            <a:r>
              <a:rPr lang="en-GB" sz="2800" b="0" i="0" u="none" strike="noStrike" dirty="0">
                <a:effectLst/>
                <a:latin typeface="Calibri" panose="020F0502020204030204" pitchFamily="34" charset="0"/>
              </a:rPr>
              <a:t>Submission </a:t>
            </a:r>
            <a:r>
              <a:rPr lang="en-GB" b="0" i="0" u="none" strike="noStrike" dirty="0">
                <a:effectLst/>
                <a:latin typeface="Calibri" panose="020F0502020204030204" pitchFamily="34" charset="0"/>
              </a:rPr>
              <a:t>Date: </a:t>
            </a:r>
            <a:r>
              <a:rPr lang="en-GB" b="1" i="0" u="none" strike="noStrike" dirty="0">
                <a:effectLst/>
                <a:latin typeface="Calibri" panose="020F0502020204030204" pitchFamily="34" charset="0"/>
              </a:rPr>
              <a:t>02/08/2021</a:t>
            </a:r>
          </a:p>
          <a:p>
            <a:pPr algn="l" rtl="0" fontAlgn="base"/>
            <a:r>
              <a:rPr lang="en-GB" b="1" dirty="0">
                <a:latin typeface="Calibri" panose="020F0502020204030204" pitchFamily="34" charset="0"/>
              </a:rPr>
              <a:t>Presentation: 05/08/2021</a:t>
            </a:r>
          </a:p>
          <a:p>
            <a:pPr algn="l" rtl="0" fontAlgn="base"/>
            <a:r>
              <a:rPr lang="en-GB" b="1" i="0" u="none" strike="noStrike" dirty="0">
                <a:effectLst/>
                <a:latin typeface="Calibri" panose="020F0502020204030204" pitchFamily="34" charset="0"/>
              </a:rPr>
              <a:t>(week 8)</a:t>
            </a:r>
            <a:endParaRPr lang="en-GB" b="0" i="0" dirty="0">
              <a:effectLst/>
              <a:latin typeface="Segoe UI" panose="020B0502040204020203" pitchFamily="34" charset="0"/>
            </a:endParaRPr>
          </a:p>
        </p:txBody>
      </p:sp>
    </p:spTree>
    <p:extLst>
      <p:ext uri="{BB962C8B-B14F-4D97-AF65-F5344CB8AC3E}">
        <p14:creationId xmlns:p14="http://schemas.microsoft.com/office/powerpoint/2010/main" val="699288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AD6B18-F805-4470-9FB9-A53A0FD53536}"/>
              </a:ext>
            </a:extLst>
          </p:cNvPr>
          <p:cNvSpPr txBox="1"/>
          <p:nvPr/>
        </p:nvSpPr>
        <p:spPr>
          <a:xfrm>
            <a:off x="1326777" y="735106"/>
            <a:ext cx="7566211" cy="369332"/>
          </a:xfrm>
          <a:prstGeom prst="rect">
            <a:avLst/>
          </a:prstGeom>
          <a:noFill/>
        </p:spPr>
        <p:txBody>
          <a:bodyPr wrap="square" rtlCol="0">
            <a:spAutoFit/>
          </a:bodyPr>
          <a:lstStyle/>
          <a:p>
            <a:r>
              <a:rPr lang="en-GB" b="1" dirty="0"/>
              <a:t>Table of contents:</a:t>
            </a:r>
          </a:p>
        </p:txBody>
      </p:sp>
      <p:sp>
        <p:nvSpPr>
          <p:cNvPr id="5" name="TextBox 4">
            <a:extLst>
              <a:ext uri="{FF2B5EF4-FFF2-40B4-BE49-F238E27FC236}">
                <a16:creationId xmlns:a16="http://schemas.microsoft.com/office/drawing/2014/main" id="{8CCED08E-1E39-436A-9540-B364ACE75922}"/>
              </a:ext>
            </a:extLst>
          </p:cNvPr>
          <p:cNvSpPr txBox="1"/>
          <p:nvPr/>
        </p:nvSpPr>
        <p:spPr>
          <a:xfrm>
            <a:off x="646545" y="1265112"/>
            <a:ext cx="10898910" cy="7294305"/>
          </a:xfrm>
          <a:prstGeom prst="rect">
            <a:avLst/>
          </a:prstGeom>
          <a:noFill/>
        </p:spPr>
        <p:txBody>
          <a:bodyPr wrap="square">
            <a:spAutoFit/>
          </a:bodyPr>
          <a:lstStyle/>
          <a:p>
            <a:pPr marL="285750" indent="-285750">
              <a:buFont typeface="Arial" panose="020B0604020202020204" pitchFamily="34" charset="0"/>
              <a:buChar char="•"/>
            </a:pPr>
            <a:r>
              <a:rPr lang="en-GB" sz="1800" b="0" i="0" u="none" strike="noStrike" dirty="0">
                <a:effectLst/>
                <a:latin typeface="Calibri" panose="020F0502020204030204" pitchFamily="34" charset="0"/>
              </a:rPr>
              <a:t>Introduction</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rPr>
              <a:t>Adolescent physical, cognitive, social and emotional development. </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rPr>
              <a:t>Behavioural patterns in adolescents. </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rPr>
              <a:t> Erikson’s eight stages of psychosocial development. </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rPr>
              <a:t>Industry vs Inferiority. </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rPr>
              <a:t>Identity vs role confusion. </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rPr>
              <a:t>Why did we choose Erikson’s theory of psychosocial development?</a:t>
            </a:r>
          </a:p>
          <a:p>
            <a:r>
              <a:rPr lang="en-GB" dirty="0">
                <a:latin typeface="Calibri" panose="020F0502020204030204" pitchFamily="34" charset="0"/>
              </a:rPr>
              <a:t> </a:t>
            </a:r>
          </a:p>
          <a:p>
            <a:pPr marL="285750" indent="-285750">
              <a:buFont typeface="Arial" panose="020B0604020202020204" pitchFamily="34" charset="0"/>
              <a:buChar char="•"/>
            </a:pPr>
            <a:r>
              <a:rPr lang="en-GB" dirty="0">
                <a:latin typeface="Calibri" panose="020F0502020204030204" pitchFamily="34" charset="0"/>
              </a:rPr>
              <a:t> Erikson theory applied in health care practice. </a:t>
            </a: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endParaRPr>
          </a:p>
          <a:p>
            <a:r>
              <a:rPr lang="en-GB" dirty="0">
                <a:latin typeface="Calibri" panose="020F0502020204030204" pitchFamily="34" charset="0"/>
              </a:rPr>
              <a:t> </a:t>
            </a:r>
          </a:p>
          <a:p>
            <a:endParaRPr lang="en-GB" dirty="0">
              <a:latin typeface="Calibri" panose="020F0502020204030204" pitchFamily="34" charset="0"/>
            </a:endParaRPr>
          </a:p>
          <a:p>
            <a:endParaRPr lang="en-GB" sz="1800" b="0" i="0" u="none" strike="noStrike" dirty="0">
              <a:effectLst/>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449146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B673-4785-4697-9CDD-BE8B7A4CE582}"/>
              </a:ext>
            </a:extLst>
          </p:cNvPr>
          <p:cNvSpPr>
            <a:spLocks noGrp="1"/>
          </p:cNvSpPr>
          <p:nvPr>
            <p:ph type="title"/>
          </p:nvPr>
        </p:nvSpPr>
        <p:spPr>
          <a:xfrm>
            <a:off x="2928730" y="842838"/>
            <a:ext cx="6188765" cy="861383"/>
          </a:xfrm>
        </p:spPr>
        <p:txBody>
          <a:bodyPr/>
          <a:lstStyle/>
          <a:p>
            <a:pPr algn="ctr"/>
            <a:r>
              <a:rPr lang="en-GB" sz="3200"/>
              <a:t>Adolescence</a:t>
            </a:r>
            <a:br>
              <a:rPr lang="en-GB" sz="3200"/>
            </a:br>
            <a:r>
              <a:rPr lang="en-GB" sz="3200"/>
              <a:t>9 to 18 years</a:t>
            </a:r>
            <a:endParaRPr lang="en-GB" sz="3200" dirty="0"/>
          </a:p>
        </p:txBody>
      </p:sp>
      <p:pic>
        <p:nvPicPr>
          <p:cNvPr id="4" name="Picture 3">
            <a:extLst>
              <a:ext uri="{FF2B5EF4-FFF2-40B4-BE49-F238E27FC236}">
                <a16:creationId xmlns:a16="http://schemas.microsoft.com/office/drawing/2014/main" id="{692A0B42-A0C6-40E5-BDFA-8793342AE6B8}"/>
              </a:ext>
            </a:extLst>
          </p:cNvPr>
          <p:cNvPicPr>
            <a:picLocks noChangeAspect="1"/>
          </p:cNvPicPr>
          <p:nvPr/>
        </p:nvPicPr>
        <p:blipFill>
          <a:blip r:embed="rId3"/>
          <a:stretch>
            <a:fillRect/>
          </a:stretch>
        </p:blipFill>
        <p:spPr>
          <a:xfrm>
            <a:off x="5590697" y="2259105"/>
            <a:ext cx="6116082" cy="3254217"/>
          </a:xfrm>
          <a:prstGeom prst="rect">
            <a:avLst/>
          </a:prstGeom>
        </p:spPr>
      </p:pic>
      <p:pic>
        <p:nvPicPr>
          <p:cNvPr id="8" name="Picture 7" descr="Graphical user interface, application&#10;&#10;Description automatically generated">
            <a:extLst>
              <a:ext uri="{FF2B5EF4-FFF2-40B4-BE49-F238E27FC236}">
                <a16:creationId xmlns:a16="http://schemas.microsoft.com/office/drawing/2014/main" id="{F1C41F14-024F-4736-B62F-D5F77F12D99A}"/>
              </a:ext>
            </a:extLst>
          </p:cNvPr>
          <p:cNvPicPr/>
          <p:nvPr/>
        </p:nvPicPr>
        <p:blipFill rotWithShape="1">
          <a:blip r:embed="rId4"/>
          <a:srcRect l="33785" t="19976" r="18583" b="20833"/>
          <a:stretch/>
        </p:blipFill>
        <p:spPr bwMode="auto">
          <a:xfrm>
            <a:off x="485221" y="2259105"/>
            <a:ext cx="4866708" cy="32542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90819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7D8C9-D558-41D2-8902-CF89EE68579D}"/>
              </a:ext>
            </a:extLst>
          </p:cNvPr>
          <p:cNvSpPr>
            <a:spLocks noGrp="1"/>
          </p:cNvSpPr>
          <p:nvPr>
            <p:ph type="title"/>
          </p:nvPr>
        </p:nvSpPr>
        <p:spPr>
          <a:xfrm>
            <a:off x="1207828" y="2286000"/>
            <a:ext cx="3857231" cy="2286000"/>
          </a:xfrm>
        </p:spPr>
        <p:txBody>
          <a:bodyPr anchor="ctr">
            <a:normAutofit fontScale="90000"/>
          </a:bodyPr>
          <a:lstStyle/>
          <a:p>
            <a:pPr algn="ctr"/>
            <a:r>
              <a:rPr lang="en-GB" dirty="0">
                <a:solidFill>
                  <a:schemeClr val="bg1"/>
                </a:solidFill>
              </a:rPr>
              <a:t>Adolescent physical,</a:t>
            </a:r>
            <a:br>
              <a:rPr lang="en-GB" dirty="0">
                <a:solidFill>
                  <a:schemeClr val="bg1"/>
                </a:solidFill>
              </a:rPr>
            </a:br>
            <a:r>
              <a:rPr lang="en-GB" dirty="0">
                <a:solidFill>
                  <a:schemeClr val="bg1"/>
                </a:solidFill>
              </a:rPr>
              <a:t>cognitive,  Emotional and social  development</a:t>
            </a:r>
          </a:p>
        </p:txBody>
      </p:sp>
      <p:graphicFrame>
        <p:nvGraphicFramePr>
          <p:cNvPr id="5" name="Content Placeholder 2">
            <a:extLst>
              <a:ext uri="{FF2B5EF4-FFF2-40B4-BE49-F238E27FC236}">
                <a16:creationId xmlns:a16="http://schemas.microsoft.com/office/drawing/2014/main" id="{67041755-55BC-4E82-9847-9D6948BC3801}"/>
              </a:ext>
            </a:extLst>
          </p:cNvPr>
          <p:cNvGraphicFramePr>
            <a:graphicFrameLocks noGrp="1"/>
          </p:cNvGraphicFramePr>
          <p:nvPr>
            <p:ph idx="1"/>
            <p:extLst>
              <p:ext uri="{D42A27DB-BD31-4B8C-83A1-F6EECF244321}">
                <p14:modId xmlns:p14="http://schemas.microsoft.com/office/powerpoint/2010/main" val="344739214"/>
              </p:ext>
            </p:extLst>
          </p:nvPr>
        </p:nvGraphicFramePr>
        <p:xfrm>
          <a:off x="5723874" y="435105"/>
          <a:ext cx="5734929" cy="6147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EF1D119-7DAD-480B-9762-8CF89A58F798}"/>
              </a:ext>
            </a:extLst>
          </p:cNvPr>
          <p:cNvPicPr>
            <a:picLocks noChangeAspect="1"/>
          </p:cNvPicPr>
          <p:nvPr/>
        </p:nvPicPr>
        <p:blipFill rotWithShape="1">
          <a:blip r:embed="rId8"/>
          <a:srcRect l="9965" r="3137"/>
          <a:stretch/>
        </p:blipFill>
        <p:spPr>
          <a:xfrm>
            <a:off x="6836820" y="3578540"/>
            <a:ext cx="2971154" cy="2844355"/>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
        <p:nvSpPr>
          <p:cNvPr id="8" name="TextBox 7">
            <a:extLst>
              <a:ext uri="{FF2B5EF4-FFF2-40B4-BE49-F238E27FC236}">
                <a16:creationId xmlns:a16="http://schemas.microsoft.com/office/drawing/2014/main" id="{62133825-6D4F-4DE5-B281-7C817705FED0}"/>
              </a:ext>
            </a:extLst>
          </p:cNvPr>
          <p:cNvSpPr txBox="1"/>
          <p:nvPr/>
        </p:nvSpPr>
        <p:spPr>
          <a:xfrm>
            <a:off x="5065059" y="690282"/>
            <a:ext cx="6956612" cy="2308324"/>
          </a:xfrm>
          <a:prstGeom prst="rect">
            <a:avLst/>
          </a:prstGeom>
          <a:noFill/>
        </p:spPr>
        <p:txBody>
          <a:bodyPr wrap="square">
            <a:spAutoFit/>
          </a:bodyPr>
          <a:lstStyle/>
          <a:p>
            <a:pPr marL="285750" indent="-285750">
              <a:buFont typeface="Arial" panose="020B0604020202020204" pitchFamily="34" charset="0"/>
              <a:buChar char="•"/>
            </a:pPr>
            <a:r>
              <a:rPr lang="en-GB" b="1" dirty="0">
                <a:latin typeface="Roboto" panose="02000000000000000000" pitchFamily="2" charset="0"/>
              </a:rPr>
              <a:t> R</a:t>
            </a:r>
            <a:r>
              <a:rPr lang="en-GB" b="1" i="0" dirty="0">
                <a:effectLst/>
                <a:latin typeface="Roboto" panose="02000000000000000000" pitchFamily="2" charset="0"/>
              </a:rPr>
              <a:t>apid physical development</a:t>
            </a:r>
          </a:p>
          <a:p>
            <a:pPr marL="285750" indent="-285750">
              <a:buFont typeface="Arial" panose="020B0604020202020204" pitchFamily="34" charset="0"/>
              <a:buChar char="•"/>
            </a:pPr>
            <a:endParaRPr lang="en-GB" b="1" dirty="0">
              <a:latin typeface="Roboto" panose="02000000000000000000" pitchFamily="2" charset="0"/>
            </a:endParaRPr>
          </a:p>
          <a:p>
            <a:pPr marL="285750" indent="-285750">
              <a:buFont typeface="Arial" panose="020B0604020202020204" pitchFamily="34" charset="0"/>
              <a:buChar char="•"/>
            </a:pPr>
            <a:r>
              <a:rPr lang="en-GB" b="1" i="0" dirty="0">
                <a:effectLst/>
                <a:latin typeface="Roboto" panose="02000000000000000000" pitchFamily="2" charset="0"/>
              </a:rPr>
              <a:t> Development of larger social circle, importance of friends and peers.</a:t>
            </a:r>
          </a:p>
          <a:p>
            <a:pPr marL="285750" indent="-285750">
              <a:buFont typeface="Arial" panose="020B0604020202020204" pitchFamily="34" charset="0"/>
              <a:buChar char="•"/>
            </a:pPr>
            <a:endParaRPr lang="en-GB" b="1" dirty="0">
              <a:latin typeface="Roboto" panose="02000000000000000000" pitchFamily="2" charset="0"/>
            </a:endParaRPr>
          </a:p>
          <a:p>
            <a:pPr marL="285750" indent="-285750">
              <a:buFont typeface="Arial" panose="020B0604020202020204" pitchFamily="34" charset="0"/>
              <a:buChar char="•"/>
            </a:pPr>
            <a:r>
              <a:rPr lang="en-GB" b="1" i="0" dirty="0">
                <a:effectLst/>
                <a:latin typeface="Roboto" panose="02000000000000000000" pitchFamily="2" charset="0"/>
              </a:rPr>
              <a:t> Form a sexual/intimate relationship</a:t>
            </a:r>
          </a:p>
          <a:p>
            <a:pPr marL="285750" indent="-285750">
              <a:buFont typeface="Arial" panose="020B0604020202020204" pitchFamily="34" charset="0"/>
              <a:buChar char="•"/>
            </a:pPr>
            <a:endParaRPr lang="en-GB" b="1" dirty="0">
              <a:latin typeface="Roboto" panose="02000000000000000000" pitchFamily="2" charset="0"/>
            </a:endParaRPr>
          </a:p>
          <a:p>
            <a:pPr marL="285750" indent="-285750">
              <a:buFont typeface="Arial" panose="020B0604020202020204" pitchFamily="34" charset="0"/>
              <a:buChar char="•"/>
            </a:pPr>
            <a:r>
              <a:rPr lang="en-GB" b="1" dirty="0">
                <a:latin typeface="Roboto" panose="02000000000000000000" pitchFamily="2" charset="0"/>
              </a:rPr>
              <a:t>Development of abstract thinking and problem solving skills</a:t>
            </a:r>
            <a:endParaRPr lang="en-GB" b="1" dirty="0"/>
          </a:p>
        </p:txBody>
      </p:sp>
    </p:spTree>
    <p:extLst>
      <p:ext uri="{BB962C8B-B14F-4D97-AF65-F5344CB8AC3E}">
        <p14:creationId xmlns:p14="http://schemas.microsoft.com/office/powerpoint/2010/main" val="4241629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709097-1D5E-461B-A75A-2CB4E0B19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B4EED74E-E251-45AD-976D-5C115BF30701}"/>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37"/>
          <a:stretch/>
        </p:blipFill>
        <p:spPr bwMode="auto">
          <a:xfrm>
            <a:off x="803562" y="2520"/>
            <a:ext cx="11388437" cy="64036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B2B03EC-9CA7-4411-994D-42F7703DFC59}"/>
              </a:ext>
            </a:extLst>
          </p:cNvPr>
          <p:cNvSpPr>
            <a:spLocks noGrp="1"/>
          </p:cNvSpPr>
          <p:nvPr>
            <p:ph type="title"/>
          </p:nvPr>
        </p:nvSpPr>
        <p:spPr>
          <a:xfrm>
            <a:off x="1429566" y="1045445"/>
            <a:ext cx="9238434" cy="857559"/>
          </a:xfrm>
        </p:spPr>
        <p:txBody>
          <a:bodyPr>
            <a:normAutofit/>
          </a:bodyPr>
          <a:lstStyle/>
          <a:p>
            <a:pPr>
              <a:lnSpc>
                <a:spcPct val="110000"/>
              </a:lnSpc>
            </a:pPr>
            <a:r>
              <a:rPr lang="en-GB" sz="2200" b="1" i="0">
                <a:solidFill>
                  <a:srgbClr val="FFFFFF"/>
                </a:solidFill>
                <a:effectLst/>
                <a:latin typeface="Open Sans" panose="020B0606030504020204" pitchFamily="34" charset="0"/>
              </a:rPr>
              <a:t>Behavioural PATTERNS in Adolescents</a:t>
            </a:r>
            <a:br>
              <a:rPr lang="en-GB" sz="2200" b="1" i="0">
                <a:solidFill>
                  <a:srgbClr val="FFFFFF"/>
                </a:solidFill>
                <a:effectLst/>
                <a:latin typeface="Open Sans" panose="020B0606030504020204" pitchFamily="34" charset="0"/>
              </a:rPr>
            </a:br>
            <a:endParaRPr lang="en-GB" sz="2200">
              <a:solidFill>
                <a:srgbClr val="FFFFFF"/>
              </a:solidFill>
            </a:endParaRPr>
          </a:p>
        </p:txBody>
      </p:sp>
      <p:cxnSp>
        <p:nvCxnSpPr>
          <p:cNvPr id="75" name="Straight Connector 74">
            <a:extLst>
              <a:ext uri="{FF2B5EF4-FFF2-40B4-BE49-F238E27FC236}">
                <a16:creationId xmlns:a16="http://schemas.microsoft.com/office/drawing/2014/main" id="{837CF948-9F12-4674-98E3-7A7FE57A1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E1392A-5346-4AF1-A01F-E2EFAECB4024}"/>
              </a:ext>
            </a:extLst>
          </p:cNvPr>
          <p:cNvSpPr>
            <a:spLocks noGrp="1"/>
          </p:cNvSpPr>
          <p:nvPr>
            <p:ph idx="1"/>
          </p:nvPr>
        </p:nvSpPr>
        <p:spPr>
          <a:xfrm>
            <a:off x="461819" y="2438411"/>
            <a:ext cx="11388436" cy="3648349"/>
          </a:xfrm>
        </p:spPr>
        <p:txBody>
          <a:bodyPr>
            <a:normAutofit fontScale="25000" lnSpcReduction="20000"/>
          </a:bodyPr>
          <a:lstStyle/>
          <a:p>
            <a:pPr marL="0" indent="0">
              <a:buNone/>
            </a:pPr>
            <a:r>
              <a:rPr lang="en-GB" sz="6400" b="1" dirty="0">
                <a:solidFill>
                  <a:srgbClr val="FFFFFF"/>
                </a:solidFill>
              </a:rPr>
              <a:t>Adolescence can be a critical time as the development of independency can lead to  challenging behaviour . </a:t>
            </a:r>
          </a:p>
          <a:p>
            <a:pPr marL="0" indent="0">
              <a:buNone/>
            </a:pPr>
            <a:r>
              <a:rPr lang="en-GB" sz="6400" b="1" dirty="0">
                <a:solidFill>
                  <a:srgbClr val="FFFFFF"/>
                </a:solidFill>
              </a:rPr>
              <a:t>Challenging behaviour can include:   </a:t>
            </a:r>
          </a:p>
          <a:p>
            <a:r>
              <a:rPr lang="en-GB" sz="6400" b="1" dirty="0">
                <a:solidFill>
                  <a:srgbClr val="FFFFFF"/>
                </a:solidFill>
              </a:rPr>
              <a:t>Boundary-testing behaviour</a:t>
            </a:r>
          </a:p>
          <a:p>
            <a:r>
              <a:rPr lang="en-GB" sz="6400" b="1" dirty="0">
                <a:solidFill>
                  <a:srgbClr val="FFFFFF"/>
                </a:solidFill>
              </a:rPr>
              <a:t>Breaking rules (e.g. absenteeism without permission, disrespectful towards others)</a:t>
            </a:r>
          </a:p>
          <a:p>
            <a:r>
              <a:rPr lang="en-GB" sz="6400" b="1" dirty="0">
                <a:solidFill>
                  <a:srgbClr val="FFFFFF"/>
                </a:solidFill>
              </a:rPr>
              <a:t>Low school performance </a:t>
            </a:r>
          </a:p>
          <a:p>
            <a:r>
              <a:rPr lang="en-GB" sz="6400" b="1" dirty="0">
                <a:solidFill>
                  <a:srgbClr val="FFFFFF"/>
                </a:solidFill>
              </a:rPr>
              <a:t>Being moody</a:t>
            </a:r>
          </a:p>
          <a:p>
            <a:r>
              <a:rPr lang="en-GB" sz="6400" b="1" dirty="0">
                <a:solidFill>
                  <a:srgbClr val="FFFFFF"/>
                </a:solidFill>
              </a:rPr>
              <a:t>Substance misuse (such as alcohol or drugs) </a:t>
            </a:r>
          </a:p>
          <a:p>
            <a:r>
              <a:rPr lang="en-GB" sz="6400" b="1" dirty="0">
                <a:solidFill>
                  <a:srgbClr val="FFFFFF"/>
                </a:solidFill>
              </a:rPr>
              <a:t>Gang membership </a:t>
            </a:r>
          </a:p>
          <a:p>
            <a:r>
              <a:rPr lang="en-GB" sz="6400" b="1" dirty="0">
                <a:solidFill>
                  <a:srgbClr val="FFFFFF"/>
                </a:solidFill>
              </a:rPr>
              <a:t>Small criminal offences </a:t>
            </a:r>
          </a:p>
          <a:p>
            <a:r>
              <a:rPr lang="en-GB" sz="6400" b="1" dirty="0">
                <a:solidFill>
                  <a:srgbClr val="FFFFFF"/>
                </a:solidFill>
              </a:rPr>
              <a:t> Fighting                                                                             (Levy, 2020)</a:t>
            </a:r>
          </a:p>
          <a:p>
            <a:endParaRPr lang="en-GB" b="1" dirty="0">
              <a:solidFill>
                <a:srgbClr val="FFFFFF"/>
              </a:solidFill>
            </a:endParaRPr>
          </a:p>
          <a:p>
            <a:endParaRPr lang="en-GB" b="1" dirty="0">
              <a:solidFill>
                <a:srgbClr val="FFFFFF"/>
              </a:solidFill>
            </a:endParaRPr>
          </a:p>
        </p:txBody>
      </p:sp>
    </p:spTree>
    <p:extLst>
      <p:ext uri="{BB962C8B-B14F-4D97-AF65-F5344CB8AC3E}">
        <p14:creationId xmlns:p14="http://schemas.microsoft.com/office/powerpoint/2010/main" val="2741913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08628-15C6-4C37-84B0-0A8789274455}"/>
              </a:ext>
            </a:extLst>
          </p:cNvPr>
          <p:cNvSpPr>
            <a:spLocks noGrp="1"/>
          </p:cNvSpPr>
          <p:nvPr>
            <p:ph type="title"/>
          </p:nvPr>
        </p:nvSpPr>
        <p:spPr>
          <a:xfrm>
            <a:off x="562708" y="1063173"/>
            <a:ext cx="5303520" cy="2636849"/>
          </a:xfrm>
        </p:spPr>
        <p:txBody>
          <a:bodyPr vert="horz" lIns="91440" tIns="45720" rIns="91440" bIns="45720" rtlCol="0" anchor="b">
            <a:normAutofit/>
          </a:bodyPr>
          <a:lstStyle/>
          <a:p>
            <a:pPr algn="ctr">
              <a:lnSpc>
                <a:spcPct val="110000"/>
              </a:lnSpc>
            </a:pPr>
            <a:r>
              <a:rPr lang="en-US" sz="2000" i="0" u="none" strike="noStrike" dirty="0">
                <a:effectLst/>
              </a:rPr>
              <a:t>.</a:t>
            </a:r>
            <a:endParaRPr lang="en-US" sz="2000" dirty="0"/>
          </a:p>
        </p:txBody>
      </p:sp>
      <p:sp>
        <p:nvSpPr>
          <p:cNvPr id="13" name="Rectangle 12">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10113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F5F58683-3539-4584-8A24-B17588A8F4E1}"/>
              </a:ext>
            </a:extLst>
          </p:cNvPr>
          <p:cNvPicPr>
            <a:picLocks noChangeAspect="1"/>
          </p:cNvPicPr>
          <p:nvPr/>
        </p:nvPicPr>
        <p:blipFill>
          <a:blip r:embed="rId3"/>
          <a:stretch>
            <a:fillRect/>
          </a:stretch>
        </p:blipFill>
        <p:spPr>
          <a:xfrm>
            <a:off x="6217920" y="1111347"/>
            <a:ext cx="5866228" cy="5500467"/>
          </a:xfrm>
          <a:prstGeom prst="rect">
            <a:avLst/>
          </a:prstGeom>
        </p:spPr>
      </p:pic>
      <p:sp>
        <p:nvSpPr>
          <p:cNvPr id="7" name="TextBox 6">
            <a:extLst>
              <a:ext uri="{FF2B5EF4-FFF2-40B4-BE49-F238E27FC236}">
                <a16:creationId xmlns:a16="http://schemas.microsoft.com/office/drawing/2014/main" id="{78FB8664-F10C-4B07-9D7C-FDEBEE64ACF0}"/>
              </a:ext>
            </a:extLst>
          </p:cNvPr>
          <p:cNvSpPr txBox="1"/>
          <p:nvPr/>
        </p:nvSpPr>
        <p:spPr>
          <a:xfrm>
            <a:off x="744071" y="112542"/>
            <a:ext cx="4285129" cy="1384995"/>
          </a:xfrm>
          <a:prstGeom prst="rect">
            <a:avLst/>
          </a:prstGeom>
          <a:noFill/>
        </p:spPr>
        <p:txBody>
          <a:bodyPr wrap="square" rtlCol="0">
            <a:spAutoFit/>
          </a:bodyPr>
          <a:lstStyle/>
          <a:p>
            <a:pPr algn="ctr"/>
            <a:r>
              <a:rPr lang="en-GB" sz="2800" b="1" i="0" dirty="0">
                <a:effectLst/>
                <a:latin typeface="Open Sans" panose="020B0606030504020204" pitchFamily="34" charset="0"/>
              </a:rPr>
              <a:t>Erikson’s eight stages of psychosocial development</a:t>
            </a:r>
            <a:endParaRPr lang="en-GB" sz="2800" b="1" dirty="0"/>
          </a:p>
        </p:txBody>
      </p:sp>
      <p:graphicFrame>
        <p:nvGraphicFramePr>
          <p:cNvPr id="17" name="TextBox 9">
            <a:extLst>
              <a:ext uri="{FF2B5EF4-FFF2-40B4-BE49-F238E27FC236}">
                <a16:creationId xmlns:a16="http://schemas.microsoft.com/office/drawing/2014/main" id="{0969E842-A6BF-4FD0-A49F-B3765026C3D7}"/>
              </a:ext>
            </a:extLst>
          </p:cNvPr>
          <p:cNvGraphicFramePr/>
          <p:nvPr>
            <p:extLst>
              <p:ext uri="{D42A27DB-BD31-4B8C-83A1-F6EECF244321}">
                <p14:modId xmlns:p14="http://schemas.microsoft.com/office/powerpoint/2010/main" val="1477645485"/>
              </p:ext>
            </p:extLst>
          </p:nvPr>
        </p:nvGraphicFramePr>
        <p:xfrm>
          <a:off x="619392" y="1551158"/>
          <a:ext cx="4943208" cy="48188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883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E470A-03DB-4C72-BB85-47FF3DE76B83}"/>
              </a:ext>
            </a:extLst>
          </p:cNvPr>
          <p:cNvSpPr>
            <a:spLocks noGrp="1"/>
          </p:cNvSpPr>
          <p:nvPr>
            <p:ph type="title"/>
          </p:nvPr>
        </p:nvSpPr>
        <p:spPr>
          <a:xfrm>
            <a:off x="1104900" y="762001"/>
            <a:ext cx="4229100" cy="1141004"/>
          </a:xfrm>
        </p:spPr>
        <p:txBody>
          <a:bodyPr vert="horz" lIns="91440" tIns="45720" rIns="91440" bIns="45720" rtlCol="0" anchor="b">
            <a:normAutofit/>
          </a:bodyPr>
          <a:lstStyle/>
          <a:p>
            <a:r>
              <a:rPr lang="en-US" sz="2600" dirty="0">
                <a:effectLst/>
              </a:rPr>
              <a:t>Industry vs inferiority  (5-12)</a:t>
            </a:r>
            <a:endParaRPr lang="en-US" sz="2600" dirty="0"/>
          </a:p>
        </p:txBody>
      </p:sp>
      <p:sp>
        <p:nvSpPr>
          <p:cNvPr id="4" name="TextBox 3">
            <a:extLst>
              <a:ext uri="{FF2B5EF4-FFF2-40B4-BE49-F238E27FC236}">
                <a16:creationId xmlns:a16="http://schemas.microsoft.com/office/drawing/2014/main" id="{4F6FB5E7-8CE2-4457-AEAF-5DE9AACA43CD}"/>
              </a:ext>
            </a:extLst>
          </p:cNvPr>
          <p:cNvSpPr txBox="1"/>
          <p:nvPr/>
        </p:nvSpPr>
        <p:spPr>
          <a:xfrm>
            <a:off x="1104900" y="2286000"/>
            <a:ext cx="4028209" cy="3810000"/>
          </a:xfrm>
          <a:prstGeom prst="rect">
            <a:avLst/>
          </a:prstGeom>
        </p:spPr>
        <p:txBody>
          <a:bodyPr vert="horz" lIns="91440" tIns="45720" rIns="91440" bIns="45720" rtlCol="0">
            <a:normAutofit fontScale="92500"/>
          </a:bodyPr>
          <a:lstStyle/>
          <a:p>
            <a:pPr marL="342900" indent="-342900">
              <a:lnSpc>
                <a:spcPct val="130000"/>
              </a:lnSpc>
              <a:spcAft>
                <a:spcPts val="600"/>
              </a:spcAft>
              <a:buSzPct val="85000"/>
              <a:buFont typeface="Arial" panose="020B0604020202020204" pitchFamily="34" charset="0"/>
              <a:buChar char="•"/>
            </a:pPr>
            <a:r>
              <a:rPr lang="en-US" b="0" i="0" dirty="0">
                <a:effectLst/>
              </a:rPr>
              <a:t>Through social relationships with friends and classmates, children progress through the industry versus inferiority stage. </a:t>
            </a:r>
          </a:p>
          <a:p>
            <a:pPr marL="342900" indent="-342900">
              <a:lnSpc>
                <a:spcPct val="130000"/>
              </a:lnSpc>
              <a:spcAft>
                <a:spcPts val="600"/>
              </a:spcAft>
              <a:buSzPct val="85000"/>
              <a:buFont typeface="Arial" panose="020B0604020202020204" pitchFamily="34" charset="0"/>
              <a:buChar char="•"/>
            </a:pPr>
            <a:endParaRPr lang="en-US" dirty="0"/>
          </a:p>
          <a:p>
            <a:pPr marL="342900" indent="-342900">
              <a:lnSpc>
                <a:spcPct val="130000"/>
              </a:lnSpc>
              <a:spcAft>
                <a:spcPts val="600"/>
              </a:spcAft>
              <a:buSzPct val="85000"/>
              <a:buFont typeface="Arial" panose="020B0604020202020204" pitchFamily="34" charset="0"/>
              <a:buChar char="•"/>
            </a:pPr>
            <a:r>
              <a:rPr lang="en-US" dirty="0"/>
              <a:t>If children feel successfully , they can begin to show their competencies and have opportunities to solve problems on their own, they will develop a sense of industry. </a:t>
            </a:r>
          </a:p>
        </p:txBody>
      </p:sp>
      <p:pic>
        <p:nvPicPr>
          <p:cNvPr id="1026" name="Picture 2" descr="See the source image">
            <a:extLst>
              <a:ext uri="{FF2B5EF4-FFF2-40B4-BE49-F238E27FC236}">
                <a16:creationId xmlns:a16="http://schemas.microsoft.com/office/drawing/2014/main" id="{585050BE-992A-4211-B579-34554B6F8D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50" b="8000"/>
          <a:stretch/>
        </p:blipFill>
        <p:spPr bwMode="auto">
          <a:xfrm>
            <a:off x="6829197"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820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A2A5C8ED-A780-4CBC-B56F-7CBF36AFA0C3}"/>
              </a:ext>
            </a:extLst>
          </p:cNvPr>
          <p:cNvGraphicFramePr>
            <a:graphicFrameLocks noGrp="1"/>
          </p:cNvGraphicFramePr>
          <p:nvPr>
            <p:ph idx="1"/>
          </p:nvPr>
        </p:nvGraphicFramePr>
        <p:xfrm>
          <a:off x="838722" y="816365"/>
          <a:ext cx="4211579" cy="5696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BBC1D20-EDA2-4FAF-AB44-39AF1682DFD2}"/>
              </a:ext>
            </a:extLst>
          </p:cNvPr>
          <p:cNvPicPr>
            <a:picLocks noChangeAspect="1"/>
          </p:cNvPicPr>
          <p:nvPr/>
        </p:nvPicPr>
        <p:blipFill>
          <a:blip r:embed="rId8"/>
          <a:stretch>
            <a:fillRect/>
          </a:stretch>
        </p:blipFill>
        <p:spPr>
          <a:xfrm>
            <a:off x="6358432" y="3035069"/>
            <a:ext cx="5314458" cy="3227185"/>
          </a:xfrm>
          <a:prstGeom prst="rect">
            <a:avLst/>
          </a:prstGeom>
        </p:spPr>
      </p:pic>
      <p:sp>
        <p:nvSpPr>
          <p:cNvPr id="6" name="TextBox 5">
            <a:extLst>
              <a:ext uri="{FF2B5EF4-FFF2-40B4-BE49-F238E27FC236}">
                <a16:creationId xmlns:a16="http://schemas.microsoft.com/office/drawing/2014/main" id="{99984EAE-9280-41BF-AF62-784521D30A4A}"/>
              </a:ext>
            </a:extLst>
          </p:cNvPr>
          <p:cNvSpPr txBox="1"/>
          <p:nvPr/>
        </p:nvSpPr>
        <p:spPr>
          <a:xfrm>
            <a:off x="3990109" y="226414"/>
            <a:ext cx="8133686" cy="584775"/>
          </a:xfrm>
          <a:prstGeom prst="rect">
            <a:avLst/>
          </a:prstGeom>
          <a:noFill/>
        </p:spPr>
        <p:txBody>
          <a:bodyPr wrap="square">
            <a:spAutoFit/>
          </a:bodyPr>
          <a:lstStyle/>
          <a:p>
            <a:r>
              <a:rPr lang="en-US" sz="3200" b="1" dirty="0">
                <a:effectLst/>
              </a:rPr>
              <a:t>Identity vs role confusion </a:t>
            </a:r>
            <a:endParaRPr lang="en-GB" sz="3200" b="1" dirty="0"/>
          </a:p>
        </p:txBody>
      </p:sp>
    </p:spTree>
    <p:extLst>
      <p:ext uri="{BB962C8B-B14F-4D97-AF65-F5344CB8AC3E}">
        <p14:creationId xmlns:p14="http://schemas.microsoft.com/office/powerpoint/2010/main" val="2360485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CC616-9B4E-40C8-AF5A-AE7B83576EB1}"/>
              </a:ext>
            </a:extLst>
          </p:cNvPr>
          <p:cNvSpPr>
            <a:spLocks noGrp="1"/>
          </p:cNvSpPr>
          <p:nvPr>
            <p:ph type="title"/>
          </p:nvPr>
        </p:nvSpPr>
        <p:spPr>
          <a:xfrm>
            <a:off x="1210236" y="71718"/>
            <a:ext cx="9991164" cy="2384612"/>
          </a:xfrm>
        </p:spPr>
        <p:txBody>
          <a:bodyPr/>
          <a:lstStyle/>
          <a:p>
            <a:pPr algn="ctr"/>
            <a:r>
              <a:rPr lang="en-GB" dirty="0"/>
              <a:t>Why did we choose Erikson’s theory of psychosocial development? </a:t>
            </a:r>
            <a:br>
              <a:rPr lang="en-GB" dirty="0"/>
            </a:br>
            <a:r>
              <a:rPr lang="en-GB" dirty="0"/>
              <a:t> </a:t>
            </a:r>
          </a:p>
        </p:txBody>
      </p:sp>
      <p:sp>
        <p:nvSpPr>
          <p:cNvPr id="4" name="TextBox 3">
            <a:extLst>
              <a:ext uri="{FF2B5EF4-FFF2-40B4-BE49-F238E27FC236}">
                <a16:creationId xmlns:a16="http://schemas.microsoft.com/office/drawing/2014/main" id="{0C50A65C-629A-4623-BB6F-833FDBBEAF78}"/>
              </a:ext>
            </a:extLst>
          </p:cNvPr>
          <p:cNvSpPr txBox="1"/>
          <p:nvPr/>
        </p:nvSpPr>
        <p:spPr>
          <a:xfrm>
            <a:off x="977152" y="2962852"/>
            <a:ext cx="10121153" cy="2031325"/>
          </a:xfrm>
          <a:prstGeom prst="rect">
            <a:avLst/>
          </a:prstGeom>
          <a:noFill/>
        </p:spPr>
        <p:txBody>
          <a:bodyPr wrap="square">
            <a:spAutoFit/>
          </a:bodyPr>
          <a:lstStyle/>
          <a:p>
            <a:pPr marL="285750" indent="-285750">
              <a:buFont typeface="Arial" panose="020B0604020202020204" pitchFamily="34" charset="0"/>
              <a:buChar char="•"/>
            </a:pPr>
            <a:r>
              <a:rPr lang="en-GB" dirty="0"/>
              <a:t>Related to adolescence, this theory  can support healthcare professionals to understand the behavioural patterns of adolescents and can guide the professionals to work positively with them.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theory focuses on the environmental factors that can impact on healthy development </a:t>
            </a:r>
            <a:r>
              <a:rPr lang="en-GB" dirty="0" err="1"/>
              <a:t>andcan</a:t>
            </a:r>
            <a:r>
              <a:rPr lang="en-GB" dirty="0"/>
              <a:t> lead to personality disorders (Cherry, 2019).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can support practitioners to inform interventions strategies. </a:t>
            </a:r>
          </a:p>
        </p:txBody>
      </p:sp>
    </p:spTree>
    <p:extLst>
      <p:ext uri="{BB962C8B-B14F-4D97-AF65-F5344CB8AC3E}">
        <p14:creationId xmlns:p14="http://schemas.microsoft.com/office/powerpoint/2010/main" val="1964637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99FBCFA0-DE7C-40A3-9978-4F2839067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E0EDB-380E-4AAB-BFF1-F8C0D049AB81}"/>
              </a:ext>
            </a:extLst>
          </p:cNvPr>
          <p:cNvSpPr>
            <a:spLocks noGrp="1"/>
          </p:cNvSpPr>
          <p:nvPr>
            <p:ph type="title"/>
          </p:nvPr>
        </p:nvSpPr>
        <p:spPr>
          <a:xfrm>
            <a:off x="577614" y="198783"/>
            <a:ext cx="5147098" cy="1272210"/>
          </a:xfrm>
        </p:spPr>
        <p:txBody>
          <a:bodyPr vert="horz" lIns="91440" tIns="45720" rIns="91440" bIns="45720" rtlCol="0" anchor="b">
            <a:normAutofit/>
          </a:bodyPr>
          <a:lstStyle/>
          <a:p>
            <a:pPr algn="ctr">
              <a:lnSpc>
                <a:spcPct val="110000"/>
              </a:lnSpc>
              <a:spcAft>
                <a:spcPts val="800"/>
              </a:spcAft>
            </a:pPr>
            <a:r>
              <a:rPr lang="en-US" sz="2400" dirty="0">
                <a:solidFill>
                  <a:schemeClr val="accent6">
                    <a:lumMod val="50000"/>
                  </a:schemeClr>
                </a:solidFill>
                <a:effectLst/>
              </a:rPr>
              <a:t>Erikson theory applied in health care practice</a:t>
            </a:r>
            <a:br>
              <a:rPr lang="en-US" sz="2200" dirty="0">
                <a:effectLst/>
              </a:rPr>
            </a:br>
            <a:endParaRPr lang="en-US" sz="2200" dirty="0"/>
          </a:p>
        </p:txBody>
      </p:sp>
      <p:sp>
        <p:nvSpPr>
          <p:cNvPr id="3" name="Text Placeholder 2">
            <a:extLst>
              <a:ext uri="{FF2B5EF4-FFF2-40B4-BE49-F238E27FC236}">
                <a16:creationId xmlns:a16="http://schemas.microsoft.com/office/drawing/2014/main" id="{E60256D1-BEEE-451D-BF8D-7FB4AE6A2C31}"/>
              </a:ext>
            </a:extLst>
          </p:cNvPr>
          <p:cNvSpPr>
            <a:spLocks noGrp="1"/>
          </p:cNvSpPr>
          <p:nvPr>
            <p:ph type="body" idx="1"/>
          </p:nvPr>
        </p:nvSpPr>
        <p:spPr>
          <a:xfrm>
            <a:off x="286327" y="3001817"/>
            <a:ext cx="5514109" cy="4054966"/>
          </a:xfrm>
        </p:spPr>
        <p:txBody>
          <a:bodyPr vert="horz" lIns="91440" tIns="45720" rIns="91440" bIns="45720" rtlCol="0">
            <a:noAutofit/>
          </a:bodyPr>
          <a:lstStyle/>
          <a:p>
            <a:pPr marL="285750" indent="-28575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Provide opportunities for adolescence to take risks</a:t>
            </a:r>
          </a:p>
          <a:p>
            <a:pPr marL="285750" indent="-28575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 Giving independency</a:t>
            </a:r>
          </a:p>
          <a:p>
            <a:pPr marL="285750" indent="-28575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Support them to learn and accomplish things on their own</a:t>
            </a:r>
          </a:p>
          <a:p>
            <a:pPr marL="285750" indent="-28575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 Be a positive role model </a:t>
            </a:r>
          </a:p>
          <a:p>
            <a:pPr marL="285750" indent="-28575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Having excellent communication skills</a:t>
            </a:r>
          </a:p>
          <a:p>
            <a:pPr marL="342900" indent="-34290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Providing positive relationships</a:t>
            </a:r>
          </a:p>
          <a:p>
            <a:pPr marL="342900" indent="-34290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Support them to express themselves </a:t>
            </a:r>
          </a:p>
          <a:p>
            <a:pPr marL="342900" indent="-342900">
              <a:lnSpc>
                <a:spcPct val="120000"/>
              </a:lnSpc>
              <a:spcAft>
                <a:spcPts val="1125"/>
              </a:spcAft>
              <a:buFont typeface="Arial" panose="020B0604020202020204" pitchFamily="34" charset="0"/>
              <a:buChar char="•"/>
            </a:pPr>
            <a:r>
              <a:rPr lang="en-GB" sz="1600" dirty="0">
                <a:solidFill>
                  <a:schemeClr val="tx1"/>
                </a:solidFill>
                <a:latin typeface="Aharoni" panose="02010803020104030203" pitchFamily="2" charset="-79"/>
                <a:cs typeface="Aharoni" panose="02010803020104030203" pitchFamily="2" charset="-79"/>
              </a:rPr>
              <a:t>Provide professional intervention when required (such as counselling)  </a:t>
            </a:r>
          </a:p>
          <a:p>
            <a:pPr marL="285750" indent="-285750">
              <a:lnSpc>
                <a:spcPct val="120000"/>
              </a:lnSpc>
              <a:spcAft>
                <a:spcPts val="1125"/>
              </a:spcAft>
              <a:buFont typeface="Arial" panose="020B0604020202020204" pitchFamily="34" charset="0"/>
              <a:buChar char="•"/>
            </a:pPr>
            <a:endParaRPr lang="en-US" sz="2400" dirty="0">
              <a:solidFill>
                <a:schemeClr val="tx1"/>
              </a:solidFill>
              <a:latin typeface="Aharoni" panose="02010803020104030203" pitchFamily="2" charset="-79"/>
              <a:cs typeface="Aharoni" panose="02010803020104030203" pitchFamily="2" charset="-79"/>
            </a:endParaRPr>
          </a:p>
        </p:txBody>
      </p:sp>
      <p:sp>
        <p:nvSpPr>
          <p:cNvPr id="14" name="Rectangle 13">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0564F31-73E3-4680-87FF-579A2447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9197" y="1114197"/>
            <a:ext cx="4629606" cy="462960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9E1D3B4-F8C6-4CAF-B6D0-70167A6AB734}"/>
              </a:ext>
            </a:extLst>
          </p:cNvPr>
          <p:cNvPicPr>
            <a:picLocks noChangeAspect="1"/>
          </p:cNvPicPr>
          <p:nvPr/>
        </p:nvPicPr>
        <p:blipFill>
          <a:blip r:embed="rId3"/>
          <a:stretch>
            <a:fillRect/>
          </a:stretch>
        </p:blipFill>
        <p:spPr>
          <a:xfrm>
            <a:off x="7260152" y="2043822"/>
            <a:ext cx="3788847" cy="2770355"/>
          </a:xfrm>
          <a:prstGeom prst="rect">
            <a:avLst/>
          </a:prstGeom>
        </p:spPr>
      </p:pic>
      <p:cxnSp>
        <p:nvCxnSpPr>
          <p:cNvPr id="18" name="Straight Connector 17">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82973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03110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55BEBF3-DFCD-47AA-B145-ADA107FAA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9D9DD-509C-4541-A48D-5D1A7B294270}"/>
              </a:ext>
            </a:extLst>
          </p:cNvPr>
          <p:cNvSpPr>
            <a:spLocks noGrp="1"/>
          </p:cNvSpPr>
          <p:nvPr>
            <p:ph type="title"/>
          </p:nvPr>
        </p:nvSpPr>
        <p:spPr>
          <a:xfrm>
            <a:off x="1143000" y="1524000"/>
            <a:ext cx="3810000" cy="2156459"/>
          </a:xfrm>
        </p:spPr>
        <p:txBody>
          <a:bodyPr vert="horz" lIns="91440" tIns="45720" rIns="91440" bIns="45720" rtlCol="0" anchor="b">
            <a:normAutofit/>
          </a:bodyPr>
          <a:lstStyle/>
          <a:p>
            <a:pPr algn="ctr"/>
            <a:r>
              <a:rPr lang="en-US"/>
              <a:t>Conclusion </a:t>
            </a:r>
          </a:p>
        </p:txBody>
      </p:sp>
      <p:sp>
        <p:nvSpPr>
          <p:cNvPr id="16" name="Rectangle 15">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277E8F6-D090-40C9-8B19-8697D9CA865F}"/>
              </a:ext>
            </a:extLst>
          </p:cNvPr>
          <p:cNvPicPr>
            <a:picLocks noChangeAspect="1"/>
          </p:cNvPicPr>
          <p:nvPr/>
        </p:nvPicPr>
        <p:blipFill>
          <a:blip r:embed="rId3"/>
          <a:stretch>
            <a:fillRect/>
          </a:stretch>
        </p:blipFill>
        <p:spPr>
          <a:xfrm>
            <a:off x="6428936" y="506436"/>
            <a:ext cx="5570806" cy="2053883"/>
          </a:xfrm>
          <a:prstGeom prst="rect">
            <a:avLst/>
          </a:prstGeom>
        </p:spPr>
      </p:pic>
      <p:pic>
        <p:nvPicPr>
          <p:cNvPr id="7" name="Picture 6">
            <a:extLst>
              <a:ext uri="{FF2B5EF4-FFF2-40B4-BE49-F238E27FC236}">
                <a16:creationId xmlns:a16="http://schemas.microsoft.com/office/drawing/2014/main" id="{874C5A78-C93F-4EC3-92C1-A5BDD0A43389}"/>
              </a:ext>
            </a:extLst>
          </p:cNvPr>
          <p:cNvPicPr>
            <a:picLocks noChangeAspect="1"/>
          </p:cNvPicPr>
          <p:nvPr/>
        </p:nvPicPr>
        <p:blipFill>
          <a:blip r:embed="rId4"/>
          <a:stretch>
            <a:fillRect/>
          </a:stretch>
        </p:blipFill>
        <p:spPr>
          <a:xfrm>
            <a:off x="6428936" y="2926080"/>
            <a:ext cx="5570806" cy="3291840"/>
          </a:xfrm>
          <a:prstGeom prst="rect">
            <a:avLst/>
          </a:prstGeom>
        </p:spPr>
      </p:pic>
      <p:cxnSp>
        <p:nvCxnSpPr>
          <p:cNvPr id="18" name="Straight Connector 17">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09107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692FC-759C-45D6-BB9D-DA4B0381B7E0}"/>
              </a:ext>
            </a:extLst>
          </p:cNvPr>
          <p:cNvSpPr>
            <a:spLocks noGrp="1"/>
          </p:cNvSpPr>
          <p:nvPr>
            <p:ph type="title"/>
          </p:nvPr>
        </p:nvSpPr>
        <p:spPr>
          <a:xfrm rot="10800000" flipV="1">
            <a:off x="188259" y="959224"/>
            <a:ext cx="2707341" cy="564776"/>
          </a:xfrm>
        </p:spPr>
        <p:txBody>
          <a:bodyPr vert="horz" lIns="91440" tIns="45720" rIns="91440" bIns="45720" rtlCol="0" anchor="ctr">
            <a:normAutofit/>
          </a:bodyPr>
          <a:lstStyle/>
          <a:p>
            <a:pPr algn="r"/>
            <a:r>
              <a:rPr lang="en-US" dirty="0"/>
              <a:t>REFERENCE </a:t>
            </a:r>
          </a:p>
        </p:txBody>
      </p:sp>
      <p:sp>
        <p:nvSpPr>
          <p:cNvPr id="6" name="Rectangle 2">
            <a:extLst>
              <a:ext uri="{FF2B5EF4-FFF2-40B4-BE49-F238E27FC236}">
                <a16:creationId xmlns:a16="http://schemas.microsoft.com/office/drawing/2014/main" id="{3CB55FBF-3ADD-4C7C-8500-518910CCA107}"/>
              </a:ext>
            </a:extLst>
          </p:cNvPr>
          <p:cNvSpPr>
            <a:spLocks noChangeArrowheads="1"/>
          </p:cNvSpPr>
          <p:nvPr/>
        </p:nvSpPr>
        <p:spPr bwMode="auto">
          <a:xfrm>
            <a:off x="3576919" y="215153"/>
            <a:ext cx="8050305" cy="64107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Alley-dog.com 1998-2021 {online} [Accessed July 19 2021]</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err="1">
                <a:ln>
                  <a:noFill/>
                </a:ln>
                <a:effectLst/>
                <a:latin typeface="+mn-lt"/>
              </a:rPr>
              <a:t>Bailen</a:t>
            </a:r>
            <a:r>
              <a:rPr kumimoji="0" lang="en-US" altLang="en-US" sz="1100" b="0" i="0" u="none" strike="noStrike" cap="none" normalizeH="0" baseline="0" dirty="0">
                <a:ln>
                  <a:noFill/>
                </a:ln>
                <a:effectLst/>
                <a:latin typeface="+mn-lt"/>
              </a:rPr>
              <a:t>, N.H., Green, L.M. and Thompson, R.J., 2019. Understanding emotion in </a:t>
            </a:r>
          </a:p>
          <a:p>
            <a:pPr marL="0" marR="0" lvl="0" indent="0" algn="just" eaLnBrk="1" fontAlgn="base" hangingPunct="1">
              <a:lnSpc>
                <a:spcPct val="120000"/>
              </a:lnSpc>
              <a:spcBef>
                <a:spcPct val="0"/>
              </a:spcBef>
              <a:spcAft>
                <a:spcPts val="600"/>
              </a:spcAft>
              <a:buClrTx/>
              <a:buSzPct val="85000"/>
              <a:buFontTx/>
              <a:buNone/>
              <a:tabLst/>
            </a:pPr>
            <a:r>
              <a:rPr kumimoji="0" lang="en-US" altLang="en-US" sz="1100" b="0" i="0" u="none" strike="noStrike" cap="none" normalizeH="0" baseline="0" dirty="0">
                <a:ln>
                  <a:noFill/>
                </a:ln>
                <a:effectLst/>
                <a:latin typeface="+mn-lt"/>
              </a:rPr>
              <a:t>adolescents: A review of emotional frequency, intensity, instability, and clarity. Emotion Review, 11(1), pp.63-73.</a:t>
            </a:r>
          </a:p>
          <a:p>
            <a:pPr marL="171450" indent="-171450" algn="just" eaLnBrk="1" hangingPunct="1">
              <a:lnSpc>
                <a:spcPct val="120000"/>
              </a:lnSpc>
              <a:spcAft>
                <a:spcPts val="600"/>
              </a:spcAft>
              <a:buSzPct val="85000"/>
              <a:buFont typeface="Arial" panose="020B0604020202020204" pitchFamily="34" charset="0"/>
              <a:buChar char="•"/>
            </a:pPr>
            <a:r>
              <a:rPr lang="en-US" altLang="en-US" sz="1100" dirty="0">
                <a:latin typeface="+mn-lt"/>
              </a:rPr>
              <a:t>Cherry, K. (2019) </a:t>
            </a:r>
            <a:r>
              <a:rPr lang="en-US" altLang="en-US" sz="1100" i="1" dirty="0">
                <a:latin typeface="+mn-lt"/>
              </a:rPr>
              <a:t>Personality Psychology. </a:t>
            </a:r>
            <a:r>
              <a:rPr lang="en-US" altLang="en-US" sz="1100" dirty="0">
                <a:latin typeface="+mn-lt"/>
              </a:rPr>
              <a:t>Available at: </a:t>
            </a:r>
            <a:r>
              <a:rPr lang="en-US" altLang="en-US" sz="1100" dirty="0">
                <a:latin typeface="+mn-lt"/>
                <a:hlinkClick r:id="rId2"/>
              </a:rPr>
              <a:t>https://www.verywellmind.com/personality-psychology-4157179</a:t>
            </a:r>
            <a:r>
              <a:rPr kumimoji="0" lang="en-US" altLang="en-US" sz="1100" b="0" i="0" u="none" strike="noStrike" cap="none" normalizeH="0" baseline="0" dirty="0">
                <a:ln>
                  <a:noFill/>
                </a:ln>
                <a:effectLst/>
                <a:latin typeface="+mn-lt"/>
              </a:rPr>
              <a:t>{Accessed 19 July 2021}</a:t>
            </a:r>
          </a:p>
          <a:p>
            <a:pPr marL="171450" marR="0" lvl="0" indent="-171450" algn="just" eaLnBrk="1" fontAlgn="base" hangingPunct="1">
              <a:lnSpc>
                <a:spcPct val="120000"/>
              </a:lnSpc>
              <a:spcBef>
                <a:spcPct val="0"/>
              </a:spcBef>
              <a:spcAft>
                <a:spcPts val="600"/>
              </a:spcAft>
              <a:buClrTx/>
              <a:buSzPct val="85000"/>
              <a:buFont typeface="Arial" panose="020B0604020202020204" pitchFamily="34" charset="0"/>
              <a:buChar char="•"/>
              <a:tabLst/>
            </a:pPr>
            <a:r>
              <a:rPr kumimoji="0" lang="en-US" altLang="en-US" sz="1100" b="0" i="0" u="none" strike="noStrike" cap="none" normalizeH="0" baseline="0" dirty="0">
                <a:ln>
                  <a:noFill/>
                </a:ln>
                <a:effectLst/>
                <a:latin typeface="+mn-lt"/>
              </a:rPr>
              <a:t>Larson, R., &amp; Ham, M. (1993) Stress and “storm and stress” in early adolescence: The relationship of negative events with dysphoric affect. Development Psychology, 29(1), 130-140. Mentalhelp.net (1995). {online} Available at: http://www.mentalhelp.net&gt;adolescent-development&gt;emotional  {Accessed 19 July 2021}</a:t>
            </a:r>
          </a:p>
          <a:p>
            <a:pPr marL="0" marR="0" lvl="0" indent="0" algn="just" eaLnBrk="1" fontAlgn="base" hangingPunct="1">
              <a:lnSpc>
                <a:spcPct val="120000"/>
              </a:lnSpc>
              <a:spcBef>
                <a:spcPct val="0"/>
              </a:spcBef>
              <a:spcAft>
                <a:spcPts val="600"/>
              </a:spcAft>
              <a:buClrTx/>
              <a:buSzPct val="85000"/>
              <a:buFontTx/>
              <a:buChar char="•"/>
              <a:tabLst/>
            </a:pPr>
            <a:r>
              <a:rPr lang="en-US" altLang="en-US" sz="1100" dirty="0">
                <a:latin typeface="+mn-lt"/>
              </a:rPr>
              <a:t>Levy, S. (2020) Behavioral Problems in Adolescents. Available at: </a:t>
            </a:r>
            <a:r>
              <a:rPr lang="en-US" altLang="en-US" sz="1100" dirty="0">
                <a:latin typeface="+mn-lt"/>
                <a:hlinkClick r:id="rId3"/>
              </a:rPr>
              <a:t>https://www.msdmanuals.com/home/children-s-health-issues/problems-in-adolescents/behavioral-problems-in-adolescents</a:t>
            </a:r>
            <a:r>
              <a:rPr lang="en-US" altLang="en-US" sz="1100" dirty="0">
                <a:latin typeface="+mn-lt"/>
              </a:rPr>
              <a:t> {Accessed 19 July 2021} </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ncbi.nlm.nih.gov, (2021) Adolescent Development and the Biology of Puberty: Summary of </a:t>
            </a:r>
          </a:p>
          <a:p>
            <a:pPr marL="0" marR="0" lvl="0" indent="0" algn="just" eaLnBrk="1" fontAlgn="base" hangingPunct="1">
              <a:lnSpc>
                <a:spcPct val="120000"/>
              </a:lnSpc>
              <a:spcBef>
                <a:spcPct val="0"/>
              </a:spcBef>
              <a:spcAft>
                <a:spcPts val="600"/>
              </a:spcAft>
              <a:buClrTx/>
              <a:buSzPct val="85000"/>
              <a:buFontTx/>
              <a:buNone/>
              <a:tabLst/>
            </a:pPr>
            <a:r>
              <a:rPr kumimoji="0" lang="en-US" altLang="en-US" sz="1100" b="0" i="0" u="none" strike="noStrike" cap="none" normalizeH="0" baseline="0" dirty="0">
                <a:ln>
                  <a:noFill/>
                </a:ln>
                <a:effectLst/>
                <a:latin typeface="+mn-lt"/>
              </a:rPr>
              <a:t>a Workshop on New Research. Available at:  </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https://www.ncbi.nlm.nih.gov/books/NBK224703/ [Accessed on: 14th February] </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ncbi.nlm.nih.gov, (2021) Identity Development and Relationship with Peers Available at:</a:t>
            </a:r>
          </a:p>
          <a:p>
            <a:pPr marL="0" marR="0" lvl="0" indent="0" algn="just" eaLnBrk="1" fontAlgn="base" hangingPunct="1">
              <a:lnSpc>
                <a:spcPct val="120000"/>
              </a:lnSpc>
              <a:spcBef>
                <a:spcPct val="0"/>
              </a:spcBef>
              <a:spcAft>
                <a:spcPts val="600"/>
              </a:spcAft>
              <a:buClrTx/>
              <a:buSzPct val="85000"/>
              <a:buFontTx/>
              <a:buNone/>
              <a:tabLst/>
            </a:pPr>
            <a:r>
              <a:rPr kumimoji="0" lang="en-US" altLang="en-US" sz="1100" b="0" i="0" u="none" strike="noStrike" cap="none" normalizeH="0" baseline="0" dirty="0">
                <a:ln>
                  <a:noFill/>
                </a:ln>
                <a:solidFill>
                  <a:srgbClr val="0070C0"/>
                </a:solidFill>
                <a:effectLst/>
                <a:latin typeface="+mn-lt"/>
              </a:rPr>
              <a:t>https://www.ncbi.nlm.nih.gov/pmc/articles/PMC4879949/#:~:text=According%20to%20E</a:t>
            </a:r>
          </a:p>
          <a:p>
            <a:pPr marL="0" marR="0" lvl="0" indent="0" algn="just" eaLnBrk="1" fontAlgn="base" hangingPunct="1">
              <a:lnSpc>
                <a:spcPct val="120000"/>
              </a:lnSpc>
              <a:spcBef>
                <a:spcPct val="0"/>
              </a:spcBef>
              <a:spcAft>
                <a:spcPts val="600"/>
              </a:spcAft>
              <a:buClrTx/>
              <a:buSzPct val="85000"/>
              <a:buFontTx/>
              <a:buNone/>
              <a:tabLst/>
            </a:pPr>
            <a:r>
              <a:rPr kumimoji="0" lang="en-US" altLang="en-US" sz="1100" b="0" i="0" u="none" strike="noStrike" cap="none" normalizeH="0" baseline="0" dirty="0">
                <a:ln>
                  <a:noFill/>
                </a:ln>
                <a:solidFill>
                  <a:srgbClr val="0070C0"/>
                </a:solidFill>
                <a:effectLst/>
                <a:latin typeface="+mn-lt"/>
              </a:rPr>
              <a:t>rik%20Erikson%2C%20the,better%20mental%20health%20of%20adolescents  </a:t>
            </a:r>
            <a:r>
              <a:rPr kumimoji="0" lang="en-US" altLang="en-US" sz="1100" b="0" i="0" u="none" strike="noStrike" cap="none" normalizeH="0" baseline="0" dirty="0">
                <a:ln>
                  <a:noFill/>
                </a:ln>
                <a:effectLst/>
                <a:latin typeface="+mn-lt"/>
              </a:rPr>
              <a:t>[Accessed on: 14th February].</a:t>
            </a:r>
          </a:p>
          <a:p>
            <a:pPr marL="0" marR="0" lvl="0" indent="0" algn="just" eaLnBrk="1" fontAlgn="base" hangingPunct="1">
              <a:lnSpc>
                <a:spcPct val="120000"/>
              </a:lnSpc>
              <a:spcBef>
                <a:spcPct val="0"/>
              </a:spcBef>
              <a:spcAft>
                <a:spcPts val="600"/>
              </a:spcAft>
              <a:buClrTx/>
              <a:buSzPct val="85000"/>
              <a:buFontTx/>
              <a:buNone/>
              <a:tabLst/>
            </a:pPr>
            <a:r>
              <a:rPr kumimoji="0" lang="en-US" altLang="en-US" sz="1100" b="0" i="0" u="none" strike="noStrike" cap="none" normalizeH="0" baseline="0" dirty="0">
                <a:ln>
                  <a:noFill/>
                </a:ln>
                <a:effectLst/>
                <a:latin typeface="+mn-lt"/>
              </a:rPr>
              <a:t>Orenstein, G. and Lewis, L. (2020) </a:t>
            </a:r>
            <a:r>
              <a:rPr kumimoji="0" lang="en-GB" altLang="en-US" sz="1100" b="0" i="1" u="none" strike="noStrike" cap="none" normalizeH="0" baseline="0" dirty="0" err="1">
                <a:ln>
                  <a:noFill/>
                </a:ln>
                <a:effectLst/>
                <a:latin typeface="+mn-lt"/>
              </a:rPr>
              <a:t>Eriksons</a:t>
            </a:r>
            <a:r>
              <a:rPr kumimoji="0" lang="en-GB" altLang="en-US" sz="1100" b="0" i="1" u="none" strike="noStrike" cap="none" normalizeH="0" baseline="0" dirty="0">
                <a:ln>
                  <a:noFill/>
                </a:ln>
                <a:effectLst/>
                <a:latin typeface="+mn-lt"/>
              </a:rPr>
              <a:t> Stages of Psychosocial Development</a:t>
            </a:r>
            <a:r>
              <a:rPr kumimoji="0" lang="en-GB" altLang="en-US" sz="1100" b="0" i="0" u="none" strike="noStrike" cap="none" normalizeH="0" baseline="0" dirty="0">
                <a:ln>
                  <a:noFill/>
                </a:ln>
                <a:effectLst/>
                <a:latin typeface="+mn-lt"/>
              </a:rPr>
              <a:t>. Available at: </a:t>
            </a:r>
            <a:r>
              <a:rPr kumimoji="0" lang="en-GB" altLang="en-US" sz="1100" b="0" i="0" u="none" strike="noStrike" cap="none" normalizeH="0" baseline="0" dirty="0">
                <a:ln>
                  <a:noFill/>
                </a:ln>
                <a:effectLst/>
                <a:latin typeface="+mn-lt"/>
                <a:hlinkClick r:id="rId4"/>
              </a:rPr>
              <a:t>https://www.ncbi.nlm.nih.gov/books/NBK556096/</a:t>
            </a:r>
            <a:r>
              <a:rPr kumimoji="0" lang="en-GB" altLang="en-US" sz="1100" b="0" i="0" u="none" strike="noStrike" cap="none" normalizeH="0" baseline="0" dirty="0">
                <a:ln>
                  <a:noFill/>
                </a:ln>
                <a:effectLst/>
                <a:latin typeface="+mn-lt"/>
              </a:rPr>
              <a:t>{Accessed 19 July 2021} </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Simplypsychology.org {online} Available at </a:t>
            </a:r>
            <a:r>
              <a:rPr kumimoji="0" lang="en-US" altLang="en-US" sz="1100" b="0" i="0" u="none" strike="noStrike" cap="none" normalizeH="0" baseline="0" dirty="0">
                <a:ln>
                  <a:noFill/>
                </a:ln>
                <a:effectLst/>
                <a:latin typeface="+mn-lt"/>
                <a:hlinkClick r:id="rId5"/>
              </a:rPr>
              <a:t>https://www.simplypsychology.org.erik</a:t>
            </a:r>
            <a:r>
              <a:rPr kumimoji="0" lang="en-US" altLang="en-US" sz="1100" b="0" i="0" u="none" strike="noStrike" cap="none" normalizeH="0" baseline="0" dirty="0">
                <a:ln>
                  <a:noFill/>
                </a:ln>
                <a:effectLst/>
                <a:latin typeface="+mn-lt"/>
              </a:rPr>
              <a:t> </a:t>
            </a:r>
            <a:r>
              <a:rPr kumimoji="0" lang="en-US" altLang="en-US" sz="1100" b="0" i="0" u="none" strike="noStrike" cap="none" normalizeH="0" baseline="0" dirty="0" err="1">
                <a:ln>
                  <a:noFill/>
                </a:ln>
                <a:effectLst/>
                <a:latin typeface="+mn-lt"/>
              </a:rPr>
              <a:t>erikson</a:t>
            </a:r>
            <a:r>
              <a:rPr kumimoji="0" lang="en-US" altLang="en-US" sz="1100" b="0" i="0" u="none" strike="noStrike" cap="none" normalizeH="0" baseline="0" dirty="0">
                <a:ln>
                  <a:noFill/>
                </a:ln>
                <a:effectLst/>
                <a:latin typeface="+mn-lt"/>
              </a:rPr>
              <a:t> stages of development {Accessed 19 July 2021} </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Simplypsychology.org. 2021. [online] Available at: </a:t>
            </a:r>
            <a:r>
              <a:rPr kumimoji="0" lang="en-US" altLang="en-US" sz="1100" b="0" i="0" u="none" strike="noStrike" cap="none" normalizeH="0" baseline="0" dirty="0">
                <a:ln>
                  <a:noFill/>
                </a:ln>
                <a:effectLst/>
                <a:latin typeface="+mn-lt"/>
                <a:hlinkClick r:id="rId6"/>
              </a:rPr>
              <a:t>https://www.simplypsychology.org/Erik-Erikson.html</a:t>
            </a:r>
            <a:r>
              <a:rPr kumimoji="0" lang="en-US" altLang="en-US" sz="1100" b="0" i="0" u="none" strike="noStrike" cap="none" normalizeH="0" baseline="0" dirty="0">
                <a:ln>
                  <a:noFill/>
                </a:ln>
                <a:effectLst/>
                <a:latin typeface="+mn-lt"/>
              </a:rPr>
              <a:t>  [Accessed 18 July 2021]. </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Yeager, D.S., Dahl, R.E. and Dweck, C.S., 2018. Why interventions to influence adolescent behavior often fail but could succeed. Perspectives on Psychological Science, 13(1), pp.101-122</a:t>
            </a:r>
          </a:p>
          <a:p>
            <a:pPr marL="0" marR="0" lvl="0" indent="0" algn="just" eaLnBrk="1" fontAlgn="base" hangingPunct="1">
              <a:lnSpc>
                <a:spcPct val="120000"/>
              </a:lnSpc>
              <a:spcBef>
                <a:spcPct val="0"/>
              </a:spcBef>
              <a:spcAft>
                <a:spcPts val="600"/>
              </a:spcAft>
              <a:buClrTx/>
              <a:buSzPct val="85000"/>
              <a:buFontTx/>
              <a:buChar char="•"/>
              <a:tabLst/>
            </a:pPr>
            <a:r>
              <a:rPr kumimoji="0" lang="en-US" altLang="en-US" sz="1100" b="0" i="0" u="none" strike="noStrike" cap="none" normalizeH="0" baseline="0" dirty="0">
                <a:ln>
                  <a:noFill/>
                </a:ln>
                <a:effectLst/>
                <a:latin typeface="+mn-lt"/>
              </a:rPr>
              <a:t>Youth.gov. 2021. </a:t>
            </a:r>
            <a:r>
              <a:rPr kumimoji="0" lang="en-US" altLang="en-US" sz="1100" b="0" i="1" u="none" strike="noStrike" cap="none" normalizeH="0" baseline="0" dirty="0">
                <a:ln>
                  <a:noFill/>
                </a:ln>
                <a:effectLst/>
                <a:latin typeface="+mn-lt"/>
              </a:rPr>
              <a:t>Adolescent Decision-Making Research | Youth.gov</a:t>
            </a:r>
            <a:r>
              <a:rPr kumimoji="0" lang="en-US" altLang="en-US" sz="1100" b="0" i="0" u="none" strike="noStrike" cap="none" normalizeH="0" baseline="0" dirty="0">
                <a:ln>
                  <a:noFill/>
                </a:ln>
                <a:effectLst/>
                <a:latin typeface="+mn-lt"/>
              </a:rPr>
              <a:t>. [online] Available at: </a:t>
            </a:r>
            <a:r>
              <a:rPr kumimoji="0" lang="en-US" altLang="en-US" sz="1100" b="0" i="0" u="none" strike="noStrike" cap="none" normalizeH="0" baseline="0" dirty="0">
                <a:ln>
                  <a:noFill/>
                </a:ln>
                <a:effectLst/>
                <a:latin typeface="+mn-lt"/>
                <a:hlinkClick r:id="rId7"/>
              </a:rPr>
              <a:t>https://youth.gov/youth-topics/adolescent-health/adolescent-decision-making</a:t>
            </a:r>
            <a:r>
              <a:rPr kumimoji="0" lang="en-US" altLang="en-US" sz="1100" b="0" i="0" u="none" strike="noStrike" cap="none" normalizeH="0" baseline="0" dirty="0">
                <a:ln>
                  <a:noFill/>
                </a:ln>
                <a:effectLst/>
                <a:latin typeface="+mn-lt"/>
              </a:rPr>
              <a:t>  [Accessed 18 July 2021].</a:t>
            </a:r>
          </a:p>
        </p:txBody>
      </p:sp>
      <p:sp>
        <p:nvSpPr>
          <p:cNvPr id="3" name="TextBox 2">
            <a:extLst>
              <a:ext uri="{FF2B5EF4-FFF2-40B4-BE49-F238E27FC236}">
                <a16:creationId xmlns:a16="http://schemas.microsoft.com/office/drawing/2014/main" id="{07E39351-8603-4403-B28A-5E5317A0CABB}"/>
              </a:ext>
            </a:extLst>
          </p:cNvPr>
          <p:cNvSpPr txBox="1"/>
          <p:nvPr/>
        </p:nvSpPr>
        <p:spPr>
          <a:xfrm>
            <a:off x="1429566" y="2286000"/>
            <a:ext cx="9613572" cy="3803175"/>
          </a:xfrm>
          <a:prstGeom prst="rect">
            <a:avLst/>
          </a:prstGeom>
        </p:spPr>
        <p:txBody>
          <a:bodyPr vert="horz" lIns="91440" tIns="45720" rIns="91440" bIns="45720" rtlCol="0">
            <a:normAutofit/>
          </a:bodyPr>
          <a:lstStyle/>
          <a:p>
            <a:pPr marL="342900" lvl="0" indent="-342900">
              <a:lnSpc>
                <a:spcPct val="120000"/>
              </a:lnSpc>
              <a:spcAft>
                <a:spcPts val="600"/>
              </a:spcAft>
              <a:buSzPct val="85000"/>
              <a:buFont typeface="Symbol" panose="05050102010706020507" pitchFamily="18" charset="2"/>
              <a:buChar char=""/>
            </a:pPr>
            <a:endParaRPr lang="en-US" sz="900" dirty="0">
              <a:effectLst/>
            </a:endParaRPr>
          </a:p>
        </p:txBody>
      </p:sp>
    </p:spTree>
    <p:extLst>
      <p:ext uri="{BB962C8B-B14F-4D97-AF65-F5344CB8AC3E}">
        <p14:creationId xmlns:p14="http://schemas.microsoft.com/office/powerpoint/2010/main" val="415745047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AnalogousFromRegularSeedRightStep">
      <a:dk1>
        <a:srgbClr val="000000"/>
      </a:dk1>
      <a:lt1>
        <a:srgbClr val="FFFFFF"/>
      </a:lt1>
      <a:dk2>
        <a:srgbClr val="3A3621"/>
      </a:dk2>
      <a:lt2>
        <a:srgbClr val="E2E5E8"/>
      </a:lt2>
      <a:accent1>
        <a:srgbClr val="E77B29"/>
      </a:accent1>
      <a:accent2>
        <a:srgbClr val="B9A014"/>
      </a:accent2>
      <a:accent3>
        <a:srgbClr val="87AD1F"/>
      </a:accent3>
      <a:accent4>
        <a:srgbClr val="49BA14"/>
      </a:accent4>
      <a:accent5>
        <a:srgbClr val="21BC31"/>
      </a:accent5>
      <a:accent6>
        <a:srgbClr val="14BA6A"/>
      </a:accent6>
      <a:hlink>
        <a:srgbClr val="3F88BF"/>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22746</TotalTime>
  <Words>2266</Words>
  <Application>Microsoft Office PowerPoint</Application>
  <PresentationFormat>Widescreen</PresentationFormat>
  <Paragraphs>197</Paragraphs>
  <Slides>12</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12</vt:i4>
      </vt:variant>
    </vt:vector>
  </HeadingPairs>
  <TitlesOfParts>
    <vt:vector size="24" baseType="lpstr">
      <vt:lpstr>Aharoni</vt:lpstr>
      <vt:lpstr>Arial</vt:lpstr>
      <vt:lpstr>Calibri</vt:lpstr>
      <vt:lpstr>Calibri Light</vt:lpstr>
      <vt:lpstr>Century</vt:lpstr>
      <vt:lpstr>Open Sans</vt:lpstr>
      <vt:lpstr>Roboto</vt:lpstr>
      <vt:lpstr>Segoe UI</vt:lpstr>
      <vt:lpstr>Symbol</vt:lpstr>
      <vt:lpstr>Trade Gothic Next Cond</vt:lpstr>
      <vt:lpstr>Trade Gothic Next Light</vt:lpstr>
      <vt:lpstr>PortalVTI</vt:lpstr>
      <vt:lpstr>PowerPoint Presentation</vt:lpstr>
      <vt:lpstr>PowerPoint Presentation</vt:lpstr>
      <vt:lpstr>Adolescence 9 to 18 years</vt:lpstr>
      <vt:lpstr>Adolescent physical, cognitive,  Emotional and social  development</vt:lpstr>
      <vt:lpstr>Behavioural PATTERNS in Adolescents </vt:lpstr>
      <vt:lpstr>.</vt:lpstr>
      <vt:lpstr>Industry vs inferiority  (5-12)</vt:lpstr>
      <vt:lpstr>PowerPoint Presentation</vt:lpstr>
      <vt:lpstr>Why did we choose Erikson’s theory of psychosocial development?   </vt:lpstr>
      <vt:lpstr>Erikson theory applied in health care practice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Intellectual changes in adolescence</dc:title>
  <dc:creator>sara gil</dc:creator>
  <cp:lastModifiedBy>sara gil</cp:lastModifiedBy>
  <cp:revision>57</cp:revision>
  <dcterms:created xsi:type="dcterms:W3CDTF">2021-07-11T18:44:20Z</dcterms:created>
  <dcterms:modified xsi:type="dcterms:W3CDTF">2021-08-04T16:47:47Z</dcterms:modified>
</cp:coreProperties>
</file>