
<file path=[Content_Types].xml><?xml version="1.0" encoding="utf-8"?>
<Types xmlns="http://schemas.openxmlformats.org/package/2006/content-types">
  <Default ContentType="application/vnd.openxmlformats-officedocument.oleObject" Extension="bin"/>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slide+xml" PartName="/ppt/slides/slide24.xml"/>
  <Override ContentType="application/vnd.openxmlformats-officedocument.presentationml.slide+xml" PartName="/ppt/slides/slide25.xml"/>
  <Override ContentType="application/vnd.openxmlformats-officedocument.presentationml.slide+xml" PartName="/ppt/slides/slide26.xml"/>
  <Override ContentType="application/vnd.openxmlformats-officedocument.presentationml.slide+xml" PartName="/ppt/slides/slide27.xml"/>
  <Override ContentType="application/vnd.openxmlformats-officedocument.presentationml.slide+xml" PartName="/ppt/slides/slide28.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Lst>
  <p:sldSz cx="18288000" cy="10287000"/>
  <p:notesSz cx="6858000" cy="9144000"/>
  <p:embeddedFontLst>
    <p:embeddedFont>
      <p:font typeface="Times New Roman" charset="1" panose="02020603050405020304"/>
      <p:regular r:id="rId34"/>
    </p:embeddedFont>
    <p:embeddedFont>
      <p:font typeface="Times New Roman Bold" charset="1" panose="02020803070505020304"/>
      <p:regular r:id="rId3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slides/slide22.xml" Type="http://schemas.openxmlformats.org/officeDocument/2006/relationships/slide"/><Relationship Id="rId28" Target="slides/slide23.xml" Type="http://schemas.openxmlformats.org/officeDocument/2006/relationships/slide"/><Relationship Id="rId29" Target="slides/slide24.xml" Type="http://schemas.openxmlformats.org/officeDocument/2006/relationships/slide"/><Relationship Id="rId3" Target="viewProps.xml" Type="http://schemas.openxmlformats.org/officeDocument/2006/relationships/viewProps"/><Relationship Id="rId30" Target="slides/slide25.xml" Type="http://schemas.openxmlformats.org/officeDocument/2006/relationships/slide"/><Relationship Id="rId31" Target="slides/slide26.xml" Type="http://schemas.openxmlformats.org/officeDocument/2006/relationships/slide"/><Relationship Id="rId32" Target="slides/slide27.xml" Type="http://schemas.openxmlformats.org/officeDocument/2006/relationships/slide"/><Relationship Id="rId33" Target="slides/slide28.xml" Type="http://schemas.openxmlformats.org/officeDocument/2006/relationships/slide"/><Relationship Id="rId34" Target="fonts/font34.fntdata" Type="http://schemas.openxmlformats.org/officeDocument/2006/relationships/font"/><Relationship Id="rId35" Target="fonts/font35.fntdata" Type="http://schemas.openxmlformats.org/officeDocument/2006/relationships/font"/><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 Id="rId3" Target="../media/image4.pn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 Id="rId3" Target="../media/image5.png" Type="http://schemas.openxmlformats.org/officeDocument/2006/relationships/image"/><Relationship Id="rId4" Target="../media/image6.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 Id="rId3" Target="../media/image7.pn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 Id="rId3" Target="../media/image8.png" Type="http://schemas.openxmlformats.org/officeDocument/2006/relationships/image"/><Relationship Id="rId4" Target="../media/image9.sv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 Id="rId3" Target="../media/image10.pn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 Id="rId3" Target="../media/image11.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 Id="rId3" Target="../media/image12.pn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 Id="rId3" Target="../media/image13.pn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 Id="rId3" Target="../media/image14.pn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 Id="rId3" Target="../media/image15.png" Type="http://schemas.openxmlformats.org/officeDocument/2006/relationships/image"/><Relationship Id="rId4" Target="../embeddings/oleObject1.bin" Type="http://schemas.openxmlformats.org/officeDocument/2006/relationships/oleObject"/></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2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2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2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2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2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7114430" y="0"/>
            <a:ext cx="25402430" cy="10287000"/>
            <a:chOff x="0" y="0"/>
            <a:chExt cx="33869907" cy="13716000"/>
          </a:xfrm>
        </p:grpSpPr>
        <p:sp>
          <p:nvSpPr>
            <p:cNvPr name="Freeform 3" id="3"/>
            <p:cNvSpPr/>
            <p:nvPr/>
          </p:nvSpPr>
          <p:spPr>
            <a:xfrm flipH="false" flipV="false" rot="0">
              <a:off x="0" y="0"/>
              <a:ext cx="33869908" cy="13716000"/>
            </a:xfrm>
            <a:custGeom>
              <a:avLst/>
              <a:gdLst/>
              <a:ahLst/>
              <a:cxnLst/>
              <a:rect r="r" b="b" t="t" l="l"/>
              <a:pathLst>
                <a:path h="13716000" w="33869908">
                  <a:moveTo>
                    <a:pt x="0" y="0"/>
                  </a:moveTo>
                  <a:lnTo>
                    <a:pt x="33869908" y="0"/>
                  </a:lnTo>
                  <a:lnTo>
                    <a:pt x="33869908" y="13716000"/>
                  </a:lnTo>
                  <a:lnTo>
                    <a:pt x="0" y="13716000"/>
                  </a:lnTo>
                  <a:lnTo>
                    <a:pt x="0" y="0"/>
                  </a:lnTo>
                  <a:close/>
                </a:path>
              </a:pathLst>
            </a:custGeom>
            <a:blipFill>
              <a:blip r:embed="rId2"/>
              <a:stretch>
                <a:fillRect l="0" t="-19451" r="0" b="-19451"/>
              </a:stretch>
            </a:blipFill>
          </p:spPr>
        </p:sp>
      </p:grpSp>
      <p:sp>
        <p:nvSpPr>
          <p:cNvPr name="Freeform 4" id="4"/>
          <p:cNvSpPr/>
          <p:nvPr/>
        </p:nvSpPr>
        <p:spPr>
          <a:xfrm flipH="false" flipV="false" rot="0">
            <a:off x="9980619" y="1580554"/>
            <a:ext cx="8124135" cy="1953344"/>
          </a:xfrm>
          <a:custGeom>
            <a:avLst/>
            <a:gdLst/>
            <a:ahLst/>
            <a:cxnLst/>
            <a:rect r="r" b="b" t="t" l="l"/>
            <a:pathLst>
              <a:path h="1953344" w="8124135">
                <a:moveTo>
                  <a:pt x="0" y="0"/>
                </a:moveTo>
                <a:lnTo>
                  <a:pt x="8124134" y="0"/>
                </a:lnTo>
                <a:lnTo>
                  <a:pt x="8124134" y="1953344"/>
                </a:lnTo>
                <a:lnTo>
                  <a:pt x="0" y="1953344"/>
                </a:lnTo>
                <a:lnTo>
                  <a:pt x="0" y="0"/>
                </a:lnTo>
                <a:close/>
              </a:path>
            </a:pathLst>
          </a:custGeom>
          <a:blipFill>
            <a:blip r:embed="rId3"/>
            <a:stretch>
              <a:fillRect l="0" t="0" r="0" b="0"/>
            </a:stretch>
          </a:blipFill>
        </p:spPr>
      </p:sp>
      <p:sp>
        <p:nvSpPr>
          <p:cNvPr name="TextBox 5" id="5"/>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6" id="6"/>
          <p:cNvSpPr txBox="true"/>
          <p:nvPr/>
        </p:nvSpPr>
        <p:spPr>
          <a:xfrm rot="0">
            <a:off x="8535823" y="4230595"/>
            <a:ext cx="9752177" cy="3105262"/>
          </a:xfrm>
          <a:prstGeom prst="rect">
            <a:avLst/>
          </a:prstGeom>
        </p:spPr>
        <p:txBody>
          <a:bodyPr anchor="t" rtlCol="false" tIns="0" lIns="0" bIns="0" rIns="0">
            <a:spAutoFit/>
          </a:bodyPr>
          <a:lstStyle/>
          <a:p>
            <a:pPr algn="just">
              <a:lnSpc>
                <a:spcPts val="4086"/>
              </a:lnSpc>
            </a:pPr>
            <a:r>
              <a:rPr lang="en-US" sz="3408" spc="27">
                <a:solidFill>
                  <a:srgbClr val="000000"/>
                </a:solidFill>
                <a:latin typeface="Times New Roman"/>
                <a:ea typeface="Times New Roman"/>
                <a:cs typeface="Times New Roman"/>
                <a:sym typeface="Times New Roman"/>
              </a:rPr>
              <a:t>PRESENTED BY:</a:t>
            </a:r>
          </a:p>
          <a:p>
            <a:pPr algn="just">
              <a:lnSpc>
                <a:spcPts val="4086"/>
              </a:lnSpc>
            </a:pPr>
            <a:r>
              <a:rPr lang="en-US" sz="3408" spc="27">
                <a:solidFill>
                  <a:srgbClr val="000000"/>
                </a:solidFill>
                <a:latin typeface="Times New Roman"/>
                <a:ea typeface="Times New Roman"/>
                <a:cs typeface="Times New Roman"/>
                <a:sym typeface="Times New Roman"/>
              </a:rPr>
              <a:t>      </a:t>
            </a:r>
            <a:r>
              <a:rPr lang="en-US" sz="3408" spc="27">
                <a:solidFill>
                  <a:srgbClr val="000000"/>
                </a:solidFill>
                <a:latin typeface="Times New Roman"/>
                <a:ea typeface="Times New Roman"/>
                <a:cs typeface="Times New Roman"/>
                <a:sym typeface="Times New Roman"/>
              </a:rPr>
              <a:t>DEEP RAKESHKUMAR PATEL</a:t>
            </a:r>
            <a:r>
              <a:rPr lang="en-US" b="true" sz="3408" spc="27">
                <a:solidFill>
                  <a:srgbClr val="000000"/>
                </a:solidFill>
                <a:latin typeface="Times New Roman Bold"/>
                <a:ea typeface="Times New Roman Bold"/>
                <a:cs typeface="Times New Roman Bold"/>
                <a:sym typeface="Times New Roman Bold"/>
              </a:rPr>
              <a:t>(LEADER)</a:t>
            </a:r>
          </a:p>
          <a:p>
            <a:pPr algn="just">
              <a:lnSpc>
                <a:spcPts val="4086"/>
              </a:lnSpc>
            </a:pPr>
            <a:r>
              <a:rPr lang="en-US" b="true" sz="3408" spc="27">
                <a:solidFill>
                  <a:srgbClr val="000000"/>
                </a:solidFill>
                <a:latin typeface="Times New Roman Bold"/>
                <a:ea typeface="Times New Roman Bold"/>
                <a:cs typeface="Times New Roman Bold"/>
                <a:sym typeface="Times New Roman Bold"/>
              </a:rPr>
              <a:t>      </a:t>
            </a:r>
            <a:r>
              <a:rPr lang="en-US" sz="3408" spc="27">
                <a:solidFill>
                  <a:srgbClr val="000000"/>
                </a:solidFill>
                <a:latin typeface="Times New Roman"/>
                <a:ea typeface="Times New Roman"/>
                <a:cs typeface="Times New Roman"/>
                <a:sym typeface="Times New Roman"/>
              </a:rPr>
              <a:t>BHAVESHKUMAR ARASHIBHAI ODEDARA</a:t>
            </a:r>
          </a:p>
          <a:p>
            <a:pPr algn="just">
              <a:lnSpc>
                <a:spcPts val="4086"/>
              </a:lnSpc>
            </a:pPr>
            <a:r>
              <a:rPr lang="en-US" sz="3408" spc="27">
                <a:solidFill>
                  <a:srgbClr val="000000"/>
                </a:solidFill>
                <a:latin typeface="Times New Roman"/>
                <a:ea typeface="Times New Roman"/>
                <a:cs typeface="Times New Roman"/>
                <a:sym typeface="Times New Roman"/>
              </a:rPr>
              <a:t>      YOVAN BHAVESHBHAI JETANI</a:t>
            </a:r>
          </a:p>
          <a:p>
            <a:pPr algn="just">
              <a:lnSpc>
                <a:spcPts val="4089"/>
              </a:lnSpc>
            </a:pPr>
            <a:r>
              <a:rPr lang="en-US" sz="3408" spc="29">
                <a:solidFill>
                  <a:srgbClr val="000000"/>
                </a:solidFill>
                <a:latin typeface="Times New Roman"/>
                <a:ea typeface="Times New Roman"/>
                <a:cs typeface="Times New Roman"/>
                <a:sym typeface="Times New Roman"/>
              </a:rPr>
              <a:t>       DHRUPALSINH VIJAYSINH GOHEL</a:t>
            </a:r>
          </a:p>
          <a:p>
            <a:pPr algn="r">
              <a:lnSpc>
                <a:spcPts val="4089"/>
              </a:lnSpc>
            </a:pPr>
            <a:r>
              <a:rPr lang="en-US" sz="3408" spc="27">
                <a:solidFill>
                  <a:srgbClr val="000000"/>
                </a:solidFill>
                <a:latin typeface="Times New Roman"/>
                <a:ea typeface="Times New Roman"/>
                <a:cs typeface="Times New Roman"/>
                <a:sym typeface="Times New Roman"/>
              </a:rPr>
              <a:t> </a:t>
            </a:r>
          </a:p>
        </p:txBody>
      </p:sp>
      <p:sp>
        <p:nvSpPr>
          <p:cNvPr name="TextBox 7" id="7"/>
          <p:cNvSpPr txBox="true"/>
          <p:nvPr/>
        </p:nvSpPr>
        <p:spPr>
          <a:xfrm rot="0">
            <a:off x="8913888" y="8021658"/>
            <a:ext cx="10257596" cy="1714416"/>
          </a:xfrm>
          <a:prstGeom prst="rect">
            <a:avLst/>
          </a:prstGeom>
        </p:spPr>
        <p:txBody>
          <a:bodyPr anchor="t" rtlCol="false" tIns="0" lIns="0" bIns="0" rIns="0">
            <a:spAutoFit/>
          </a:bodyPr>
          <a:lstStyle/>
          <a:p>
            <a:pPr algn="ctr">
              <a:lnSpc>
                <a:spcPts val="4438"/>
              </a:lnSpc>
            </a:pPr>
            <a:r>
              <a:rPr lang="en-US" sz="3698" spc="33">
                <a:solidFill>
                  <a:srgbClr val="000000"/>
                </a:solidFill>
                <a:latin typeface="Times New Roman"/>
                <a:ea typeface="Times New Roman"/>
                <a:cs typeface="Times New Roman"/>
                <a:sym typeface="Times New Roman"/>
              </a:rPr>
              <a:t>SUBJECT NAME : HUMAN CAPITAL MANAGEMENT </a:t>
            </a:r>
          </a:p>
          <a:p>
            <a:pPr algn="ctr">
              <a:lnSpc>
                <a:spcPts val="4439"/>
              </a:lnSpc>
              <a:spcBef>
                <a:spcPct val="0"/>
              </a:spcBef>
            </a:pP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195922"/>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grpSp>
        <p:nvGrpSpPr>
          <p:cNvPr name="Group 5" id="5"/>
          <p:cNvGrpSpPr/>
          <p:nvPr/>
        </p:nvGrpSpPr>
        <p:grpSpPr>
          <a:xfrm rot="0">
            <a:off x="0" y="1967638"/>
            <a:ext cx="18288000" cy="8486526"/>
            <a:chOff x="0" y="0"/>
            <a:chExt cx="455574918" cy="211409031"/>
          </a:xfrm>
        </p:grpSpPr>
        <p:sp>
          <p:nvSpPr>
            <p:cNvPr name="Freeform 6" id="6"/>
            <p:cNvSpPr/>
            <p:nvPr/>
          </p:nvSpPr>
          <p:spPr>
            <a:xfrm flipH="false" flipV="false" rot="0">
              <a:off x="0" y="0"/>
              <a:ext cx="455574896" cy="211409037"/>
            </a:xfrm>
            <a:custGeom>
              <a:avLst/>
              <a:gdLst/>
              <a:ahLst/>
              <a:cxnLst/>
              <a:rect r="r" b="b" t="t" l="l"/>
              <a:pathLst>
                <a:path h="211409037" w="455574896">
                  <a:moveTo>
                    <a:pt x="0" y="0"/>
                  </a:moveTo>
                  <a:lnTo>
                    <a:pt x="455574896" y="0"/>
                  </a:lnTo>
                  <a:lnTo>
                    <a:pt x="455574896" y="211409037"/>
                  </a:lnTo>
                  <a:lnTo>
                    <a:pt x="0" y="211409037"/>
                  </a:lnTo>
                  <a:lnTo>
                    <a:pt x="0" y="0"/>
                  </a:lnTo>
                  <a:close/>
                </a:path>
              </a:pathLst>
            </a:custGeom>
            <a:blipFill>
              <a:blip r:embed="rId3"/>
              <a:stretch>
                <a:fillRect l="0" t="-22740" r="0" b="-22740"/>
              </a:stretch>
            </a:blipFill>
          </p:spPr>
        </p:sp>
      </p:grpSp>
      <p:sp>
        <p:nvSpPr>
          <p:cNvPr name="TextBox 7" id="7"/>
          <p:cNvSpPr txBox="true"/>
          <p:nvPr/>
        </p:nvSpPr>
        <p:spPr>
          <a:xfrm rot="0">
            <a:off x="11172307" y="416577"/>
            <a:ext cx="7293575" cy="952491"/>
          </a:xfrm>
          <a:prstGeom prst="rect">
            <a:avLst/>
          </a:prstGeom>
        </p:spPr>
        <p:txBody>
          <a:bodyPr anchor="t" rtlCol="false" tIns="0" lIns="0" bIns="0" rIns="0">
            <a:spAutoFit/>
          </a:bodyPr>
          <a:lstStyle/>
          <a:p>
            <a:pPr algn="ctr">
              <a:lnSpc>
                <a:spcPts val="7319"/>
              </a:lnSpc>
              <a:spcBef>
                <a:spcPct val="0"/>
              </a:spcBef>
            </a:pPr>
            <a:r>
              <a:rPr lang="en-US" b="true" sz="6098" spc="56">
                <a:solidFill>
                  <a:srgbClr val="000000"/>
                </a:solidFill>
                <a:latin typeface="Times New Roman Bold"/>
                <a:ea typeface="Times New Roman Bold"/>
                <a:cs typeface="Times New Roman Bold"/>
                <a:sym typeface="Times New Roman Bold"/>
              </a:rPr>
              <a:t>company </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36571" y="0"/>
            <a:ext cx="18214858" cy="10287000"/>
            <a:chOff x="0" y="0"/>
            <a:chExt cx="24286477" cy="13716000"/>
          </a:xfrm>
        </p:grpSpPr>
        <p:sp>
          <p:nvSpPr>
            <p:cNvPr name="Freeform 3" id="3"/>
            <p:cNvSpPr/>
            <p:nvPr/>
          </p:nvSpPr>
          <p:spPr>
            <a:xfrm flipH="false" flipV="false" rot="0">
              <a:off x="0" y="0"/>
              <a:ext cx="24286477" cy="13716000"/>
            </a:xfrm>
            <a:custGeom>
              <a:avLst/>
              <a:gdLst/>
              <a:ahLst/>
              <a:cxnLst/>
              <a:rect r="r" b="b" t="t" l="l"/>
              <a:pathLst>
                <a:path h="13716000" w="24286477">
                  <a:moveTo>
                    <a:pt x="0" y="0"/>
                  </a:moveTo>
                  <a:lnTo>
                    <a:pt x="24286477" y="0"/>
                  </a:lnTo>
                  <a:lnTo>
                    <a:pt x="24286477" y="13716000"/>
                  </a:lnTo>
                  <a:lnTo>
                    <a:pt x="0" y="13716000"/>
                  </a:lnTo>
                  <a:lnTo>
                    <a:pt x="0" y="0"/>
                  </a:lnTo>
                  <a:close/>
                </a:path>
              </a:pathLst>
            </a:custGeom>
            <a:blipFill>
              <a:blip r:embed="rId2"/>
              <a:stretch>
                <a:fillRect l="-200" t="0" r="-20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5" id="5"/>
          <p:cNvSpPr txBox="true"/>
          <p:nvPr/>
        </p:nvSpPr>
        <p:spPr>
          <a:xfrm rot="0">
            <a:off x="12165702" y="740470"/>
            <a:ext cx="5562802" cy="847747"/>
          </a:xfrm>
          <a:prstGeom prst="rect">
            <a:avLst/>
          </a:prstGeom>
        </p:spPr>
        <p:txBody>
          <a:bodyPr anchor="t" rtlCol="false" tIns="0" lIns="0" bIns="0" rIns="0">
            <a:spAutoFit/>
          </a:bodyPr>
          <a:lstStyle/>
          <a:p>
            <a:pPr algn="r">
              <a:lnSpc>
                <a:spcPts val="6480"/>
              </a:lnSpc>
            </a:pPr>
            <a:r>
              <a:rPr lang="en-US" b="true" sz="5400" spc="50">
                <a:solidFill>
                  <a:srgbClr val="10253F"/>
                </a:solidFill>
                <a:latin typeface="Times New Roman Bold"/>
                <a:ea typeface="Times New Roman Bold"/>
                <a:cs typeface="Times New Roman Bold"/>
                <a:sym typeface="Times New Roman Bold"/>
              </a:rPr>
              <a:t>INTRODUCTION</a:t>
            </a:r>
          </a:p>
        </p:txBody>
      </p:sp>
      <p:sp>
        <p:nvSpPr>
          <p:cNvPr name="TextBox 6" id="6"/>
          <p:cNvSpPr txBox="true"/>
          <p:nvPr/>
        </p:nvSpPr>
        <p:spPr>
          <a:xfrm rot="0">
            <a:off x="270611" y="2050220"/>
            <a:ext cx="17980817" cy="8705948"/>
          </a:xfrm>
          <a:prstGeom prst="rect">
            <a:avLst/>
          </a:prstGeom>
        </p:spPr>
        <p:txBody>
          <a:bodyPr anchor="t" rtlCol="false" tIns="0" lIns="0" bIns="0" rIns="0">
            <a:spAutoFit/>
          </a:bodyPr>
          <a:lstStyle/>
          <a:p>
            <a:pPr algn="ctr">
              <a:lnSpc>
                <a:spcPts val="6718"/>
              </a:lnSpc>
            </a:pPr>
            <a:r>
              <a:rPr lang="en-US" sz="5598" spc="50">
                <a:solidFill>
                  <a:srgbClr val="000000"/>
                </a:solidFill>
                <a:latin typeface="Times New Roman"/>
                <a:ea typeface="Times New Roman"/>
                <a:cs typeface="Times New Roman"/>
                <a:sym typeface="Times New Roman"/>
              </a:rPr>
              <a:t>Company selected </a:t>
            </a:r>
            <a:r>
              <a:rPr lang="en-US" sz="5598" spc="50">
                <a:solidFill>
                  <a:srgbClr val="000000"/>
                </a:solidFill>
                <a:latin typeface="Times New Roman"/>
                <a:ea typeface="Times New Roman"/>
                <a:cs typeface="Times New Roman"/>
                <a:sym typeface="Times New Roman"/>
              </a:rPr>
              <a:t>: </a:t>
            </a:r>
            <a:r>
              <a:rPr lang="en-US" sz="5598" spc="50">
                <a:solidFill>
                  <a:srgbClr val="000000"/>
                </a:solidFill>
                <a:latin typeface="Times New Roman"/>
                <a:ea typeface="Times New Roman"/>
                <a:cs typeface="Times New Roman"/>
                <a:sym typeface="Times New Roman"/>
              </a:rPr>
              <a:t>HSBC (UK)</a:t>
            </a:r>
          </a:p>
          <a:p>
            <a:pPr algn="l">
              <a:lnSpc>
                <a:spcPts val="3838"/>
              </a:lnSpc>
              <a:spcBef>
                <a:spcPct val="0"/>
              </a:spcBef>
            </a:pPr>
            <a:r>
              <a:rPr lang="en-US" sz="3199" spc="28">
                <a:solidFill>
                  <a:srgbClr val="000000"/>
                </a:solidFill>
                <a:latin typeface="Times New Roman"/>
                <a:ea typeface="Times New Roman"/>
                <a:cs typeface="Times New Roman"/>
                <a:sym typeface="Times New Roman"/>
              </a:rPr>
              <a:t>HSBC is one of the world's largest international banking and financial services organisations, operating in over 50 c</a:t>
            </a:r>
            <a:r>
              <a:rPr lang="en-US" sz="3199" spc="28">
                <a:solidFill>
                  <a:srgbClr val="000000"/>
                </a:solidFill>
                <a:latin typeface="Times New Roman"/>
                <a:ea typeface="Times New Roman"/>
                <a:cs typeface="Times New Roman"/>
                <a:sym typeface="Times New Roman"/>
              </a:rPr>
              <a:t>ountries and territories. The bank provides a wide range of financial services, including retail banking, commercial banking, wealth management, and global banking, serving millions of customers worldwide.</a:t>
            </a:r>
          </a:p>
          <a:p>
            <a:pPr algn="l">
              <a:lnSpc>
                <a:spcPts val="4198"/>
              </a:lnSpc>
              <a:spcBef>
                <a:spcPct val="0"/>
              </a:spcBef>
            </a:pPr>
          </a:p>
          <a:p>
            <a:pPr algn="l">
              <a:lnSpc>
                <a:spcPts val="5998"/>
              </a:lnSpc>
              <a:spcBef>
                <a:spcPct val="0"/>
              </a:spcBef>
            </a:pPr>
            <a:r>
              <a:rPr lang="en-US" sz="4998" spc="44">
                <a:solidFill>
                  <a:srgbClr val="000000"/>
                </a:solidFill>
                <a:latin typeface="Times New Roman"/>
                <a:ea typeface="Times New Roman"/>
                <a:cs typeface="Times New Roman"/>
                <a:sym typeface="Times New Roman"/>
              </a:rPr>
              <a:t>         </a:t>
            </a:r>
            <a:r>
              <a:rPr lang="en-US" sz="4998" spc="44">
                <a:solidFill>
                  <a:srgbClr val="000000"/>
                </a:solidFill>
                <a:latin typeface="Times New Roman"/>
                <a:ea typeface="Times New Roman"/>
                <a:cs typeface="Times New Roman"/>
                <a:sym typeface="Times New Roman"/>
              </a:rPr>
              <a:t>Presentation Topic:Recruitment, Selection and Orientation</a:t>
            </a:r>
          </a:p>
          <a:p>
            <a:pPr algn="l">
              <a:lnSpc>
                <a:spcPts val="3838"/>
              </a:lnSpc>
              <a:spcBef>
                <a:spcPct val="0"/>
              </a:spcBef>
            </a:pPr>
            <a:r>
              <a:rPr lang="en-US" sz="3199" spc="28">
                <a:solidFill>
                  <a:srgbClr val="000000"/>
                </a:solidFill>
                <a:latin typeface="Times New Roman"/>
                <a:ea typeface="Times New Roman"/>
                <a:cs typeface="Times New Roman"/>
                <a:sym typeface="Times New Roman"/>
              </a:rPr>
              <a:t>This presentation examines HSBC's recruitment, selection, and orientation practices and evaluates how these HR functions contribute to attracting, selecting, and integrating talented employees while supporting the organisation's strategic objectives.</a:t>
            </a:r>
          </a:p>
          <a:p>
            <a:pPr algn="l">
              <a:lnSpc>
                <a:spcPts val="3838"/>
              </a:lnSpc>
              <a:spcBef>
                <a:spcPct val="0"/>
              </a:spcBef>
            </a:pPr>
          </a:p>
          <a:p>
            <a:pPr algn="l">
              <a:lnSpc>
                <a:spcPts val="3838"/>
              </a:lnSpc>
              <a:spcBef>
                <a:spcPct val="0"/>
              </a:spcBef>
            </a:pPr>
            <a:r>
              <a:rPr lang="en-US" sz="3199" spc="28">
                <a:solidFill>
                  <a:srgbClr val="000000"/>
                </a:solidFill>
                <a:latin typeface="Times New Roman"/>
                <a:ea typeface="Times New Roman"/>
                <a:cs typeface="Times New Roman"/>
                <a:sym typeface="Times New Roman"/>
              </a:rPr>
              <a:t>This presentation covers the following areas:</a:t>
            </a:r>
          </a:p>
          <a:p>
            <a:pPr algn="l" marL="798621" indent="-399310" lvl="1">
              <a:lnSpc>
                <a:spcPts val="4438"/>
              </a:lnSpc>
              <a:spcBef>
                <a:spcPct val="0"/>
              </a:spcBef>
              <a:buFont typeface="Arial"/>
              <a:buChar char="•"/>
            </a:pPr>
            <a:r>
              <a:rPr lang="en-US" sz="3699" spc="33">
                <a:solidFill>
                  <a:srgbClr val="000000"/>
                </a:solidFill>
                <a:latin typeface="Times New Roman"/>
                <a:ea typeface="Times New Roman"/>
                <a:cs typeface="Times New Roman"/>
                <a:sym typeface="Times New Roman"/>
              </a:rPr>
              <a:t>Current policies and practices</a:t>
            </a:r>
          </a:p>
          <a:p>
            <a:pPr algn="l" marL="798621" indent="-399310" lvl="1">
              <a:lnSpc>
                <a:spcPts val="4438"/>
              </a:lnSpc>
              <a:spcBef>
                <a:spcPct val="0"/>
              </a:spcBef>
              <a:buFont typeface="Arial"/>
              <a:buChar char="•"/>
            </a:pPr>
            <a:r>
              <a:rPr lang="en-US" sz="3699" spc="33">
                <a:solidFill>
                  <a:srgbClr val="000000"/>
                </a:solidFill>
                <a:latin typeface="Times New Roman"/>
                <a:ea typeface="Times New Roman"/>
                <a:cs typeface="Times New Roman"/>
                <a:sym typeface="Times New Roman"/>
              </a:rPr>
              <a:t>Current opportunities</a:t>
            </a:r>
          </a:p>
          <a:p>
            <a:pPr algn="l" marL="798621" indent="-399310" lvl="1">
              <a:lnSpc>
                <a:spcPts val="4438"/>
              </a:lnSpc>
              <a:spcBef>
                <a:spcPct val="0"/>
              </a:spcBef>
              <a:buFont typeface="Arial"/>
              <a:buChar char="•"/>
            </a:pPr>
            <a:r>
              <a:rPr lang="en-US" sz="3699" spc="33">
                <a:solidFill>
                  <a:srgbClr val="000000"/>
                </a:solidFill>
                <a:latin typeface="Times New Roman"/>
                <a:ea typeface="Times New Roman"/>
                <a:cs typeface="Times New Roman"/>
                <a:sym typeface="Times New Roman"/>
              </a:rPr>
              <a:t>Current challenges</a:t>
            </a:r>
          </a:p>
          <a:p>
            <a:pPr algn="l">
              <a:lnSpc>
                <a:spcPts val="3839"/>
              </a:lnSpc>
              <a:spcBef>
                <a:spcPct val="0"/>
              </a:spcBef>
            </a:pPr>
          </a:p>
        </p:txBody>
      </p:sp>
      <p:sp>
        <p:nvSpPr>
          <p:cNvPr name="TextBox 7" id="7"/>
          <p:cNvSpPr txBox="true"/>
          <p:nvPr/>
        </p:nvSpPr>
        <p:spPr>
          <a:xfrm rot="0">
            <a:off x="10373250" y="8479800"/>
            <a:ext cx="7355255" cy="2276369"/>
          </a:xfrm>
          <a:prstGeom prst="rect">
            <a:avLst/>
          </a:prstGeom>
        </p:spPr>
        <p:txBody>
          <a:bodyPr anchor="t" rtlCol="false" tIns="0" lIns="0" bIns="0" rIns="0">
            <a:spAutoFit/>
          </a:bodyPr>
          <a:lstStyle/>
          <a:p>
            <a:pPr algn="l" marL="798609" indent="-399305" lvl="1">
              <a:lnSpc>
                <a:spcPts val="4438"/>
              </a:lnSpc>
              <a:spcBef>
                <a:spcPct val="0"/>
              </a:spcBef>
              <a:buFont typeface="Arial"/>
              <a:buChar char="•"/>
            </a:pPr>
            <a:r>
              <a:rPr lang="en-US" sz="3698" spc="33">
                <a:solidFill>
                  <a:srgbClr val="000000"/>
                </a:solidFill>
                <a:latin typeface="Times New Roman"/>
                <a:ea typeface="Times New Roman"/>
                <a:cs typeface="Times New Roman"/>
                <a:sym typeface="Times New Roman"/>
              </a:rPr>
              <a:t>Ro</a:t>
            </a:r>
            <a:r>
              <a:rPr lang="en-US" sz="3698" spc="33">
                <a:solidFill>
                  <a:srgbClr val="000000"/>
                </a:solidFill>
                <a:latin typeface="Times New Roman"/>
                <a:ea typeface="Times New Roman"/>
                <a:cs typeface="Times New Roman"/>
                <a:sym typeface="Times New Roman"/>
              </a:rPr>
              <a:t>ot-cause analysis</a:t>
            </a:r>
          </a:p>
          <a:p>
            <a:pPr algn="l" marL="798609" indent="-399305" lvl="1">
              <a:lnSpc>
                <a:spcPts val="4438"/>
              </a:lnSpc>
              <a:spcBef>
                <a:spcPct val="0"/>
              </a:spcBef>
              <a:buFont typeface="Arial"/>
              <a:buChar char="•"/>
            </a:pPr>
            <a:r>
              <a:rPr lang="en-US" sz="3698" spc="33">
                <a:solidFill>
                  <a:srgbClr val="000000"/>
                </a:solidFill>
                <a:latin typeface="Times New Roman"/>
                <a:ea typeface="Times New Roman"/>
                <a:cs typeface="Times New Roman"/>
                <a:sym typeface="Times New Roman"/>
              </a:rPr>
              <a:t>Evidence-based recommendations</a:t>
            </a:r>
          </a:p>
          <a:p>
            <a:pPr algn="l" marL="798609" indent="-399305" lvl="1">
              <a:lnSpc>
                <a:spcPts val="4438"/>
              </a:lnSpc>
              <a:spcBef>
                <a:spcPct val="0"/>
              </a:spcBef>
              <a:buFont typeface="Arial"/>
              <a:buChar char="•"/>
            </a:pPr>
            <a:r>
              <a:rPr lang="en-US" sz="3698" spc="33">
                <a:solidFill>
                  <a:srgbClr val="000000"/>
                </a:solidFill>
                <a:latin typeface="Times New Roman"/>
                <a:ea typeface="Times New Roman"/>
                <a:cs typeface="Times New Roman"/>
                <a:sym typeface="Times New Roman"/>
              </a:rPr>
              <a:t>Future-of-work implications</a:t>
            </a:r>
          </a:p>
          <a:p>
            <a:pPr algn="l">
              <a:lnSpc>
                <a:spcPts val="4439"/>
              </a:lnSpc>
              <a:spcBef>
                <a:spcPct val="0"/>
              </a:spcBef>
            </a:pP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73142"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Freeform 4" id="4"/>
          <p:cNvSpPr/>
          <p:nvPr/>
        </p:nvSpPr>
        <p:spPr>
          <a:xfrm flipH="false" flipV="false" rot="0">
            <a:off x="6092350" y="2403146"/>
            <a:ext cx="750471" cy="570358"/>
          </a:xfrm>
          <a:custGeom>
            <a:avLst/>
            <a:gdLst/>
            <a:ahLst/>
            <a:cxnLst/>
            <a:rect r="r" b="b" t="t" l="l"/>
            <a:pathLst>
              <a:path h="570358" w="750471">
                <a:moveTo>
                  <a:pt x="0" y="0"/>
                </a:moveTo>
                <a:lnTo>
                  <a:pt x="750470" y="0"/>
                </a:lnTo>
                <a:lnTo>
                  <a:pt x="750470" y="570357"/>
                </a:lnTo>
                <a:lnTo>
                  <a:pt x="0" y="570357"/>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5" id="5"/>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6" id="6"/>
          <p:cNvSpPr txBox="true"/>
          <p:nvPr/>
        </p:nvSpPr>
        <p:spPr>
          <a:xfrm rot="0">
            <a:off x="11376818" y="180975"/>
            <a:ext cx="6911182" cy="1666875"/>
          </a:xfrm>
          <a:prstGeom prst="rect">
            <a:avLst/>
          </a:prstGeom>
        </p:spPr>
        <p:txBody>
          <a:bodyPr anchor="t" rtlCol="false" tIns="0" lIns="0" bIns="0" rIns="0">
            <a:spAutoFit/>
          </a:bodyPr>
          <a:lstStyle/>
          <a:p>
            <a:pPr algn="r">
              <a:lnSpc>
                <a:spcPts val="6480"/>
              </a:lnSpc>
            </a:pPr>
            <a:r>
              <a:rPr lang="en-US" b="true" sz="5400" spc="48">
                <a:solidFill>
                  <a:srgbClr val="10253F"/>
                </a:solidFill>
                <a:latin typeface="Times New Roman Bold"/>
                <a:ea typeface="Times New Roman Bold"/>
                <a:cs typeface="Times New Roman Bold"/>
                <a:sym typeface="Times New Roman Bold"/>
              </a:rPr>
              <a:t>Recr</a:t>
            </a:r>
            <a:r>
              <a:rPr lang="en-US" b="true" sz="5400" spc="48">
                <a:solidFill>
                  <a:srgbClr val="10253F"/>
                </a:solidFill>
                <a:latin typeface="Times New Roman Bold"/>
                <a:ea typeface="Times New Roman Bold"/>
                <a:cs typeface="Times New Roman Bold"/>
                <a:sym typeface="Times New Roman Bold"/>
              </a:rPr>
              <a:t>uitment Channels </a:t>
            </a:r>
          </a:p>
          <a:p>
            <a:pPr algn="r">
              <a:lnSpc>
                <a:spcPts val="6480"/>
              </a:lnSpc>
            </a:pPr>
            <a:r>
              <a:rPr lang="en-US" b="true" sz="5400" spc="50">
                <a:solidFill>
                  <a:srgbClr val="10253F"/>
                </a:solidFill>
                <a:latin typeface="Times New Roman Bold"/>
                <a:ea typeface="Times New Roman Bold"/>
                <a:cs typeface="Times New Roman Bold"/>
                <a:sym typeface="Times New Roman Bold"/>
              </a:rPr>
              <a:t>&amp;</a:t>
            </a:r>
            <a:r>
              <a:rPr lang="en-US" b="true" sz="5400" spc="50">
                <a:solidFill>
                  <a:srgbClr val="10253F"/>
                </a:solidFill>
                <a:latin typeface="Times New Roman Bold"/>
                <a:ea typeface="Times New Roman Bold"/>
                <a:cs typeface="Times New Roman Bold"/>
                <a:sym typeface="Times New Roman Bold"/>
              </a:rPr>
              <a:t> Talent Acquisition</a:t>
            </a:r>
          </a:p>
        </p:txBody>
      </p:sp>
      <p:sp>
        <p:nvSpPr>
          <p:cNvPr name="TextBox 7" id="7"/>
          <p:cNvSpPr txBox="true"/>
          <p:nvPr/>
        </p:nvSpPr>
        <p:spPr>
          <a:xfrm rot="0">
            <a:off x="356506" y="2384096"/>
            <a:ext cx="17574988" cy="3153076"/>
          </a:xfrm>
          <a:prstGeom prst="rect">
            <a:avLst/>
          </a:prstGeom>
        </p:spPr>
        <p:txBody>
          <a:bodyPr anchor="t" rtlCol="false" tIns="0" lIns="0" bIns="0" rIns="0">
            <a:spAutoFit/>
          </a:bodyPr>
          <a:lstStyle/>
          <a:p>
            <a:pPr algn="just">
              <a:lnSpc>
                <a:spcPts val="3598"/>
              </a:lnSpc>
            </a:pPr>
            <a:r>
              <a:rPr lang="en-US" sz="2998" spc="26">
                <a:solidFill>
                  <a:srgbClr val="000000"/>
                </a:solidFill>
                <a:latin typeface="Times New Roman"/>
                <a:ea typeface="Times New Roman"/>
                <a:cs typeface="Times New Roman"/>
                <a:sym typeface="Times New Roman"/>
              </a:rPr>
              <a:t>                                                                    Why Recruitment Matters at HSBC</a:t>
            </a:r>
          </a:p>
          <a:p>
            <a:pPr algn="l" marL="647483" indent="-323742" lvl="1">
              <a:lnSpc>
                <a:spcPts val="3598"/>
              </a:lnSpc>
              <a:buFont typeface="Arial"/>
              <a:buChar char="•"/>
            </a:pPr>
            <a:r>
              <a:rPr lang="en-US" sz="2998" spc="26">
                <a:solidFill>
                  <a:srgbClr val="000000"/>
                </a:solidFill>
                <a:latin typeface="Times New Roman"/>
                <a:ea typeface="Times New Roman"/>
                <a:cs typeface="Times New Roman"/>
                <a:sym typeface="Times New Roman"/>
              </a:rPr>
              <a:t>HSBC operates in more than 50 c</a:t>
            </a:r>
            <a:r>
              <a:rPr lang="en-US" sz="2998" spc="26">
                <a:solidFill>
                  <a:srgbClr val="000000"/>
                </a:solidFill>
                <a:latin typeface="Times New Roman"/>
                <a:ea typeface="Times New Roman"/>
                <a:cs typeface="Times New Roman"/>
                <a:sym typeface="Times New Roman"/>
              </a:rPr>
              <a:t>ountries with thousands of employees working across retail banking, commercial banking, wealth management and technology functions. </a:t>
            </a:r>
          </a:p>
          <a:p>
            <a:pPr algn="l" marL="647483" indent="-323742" lvl="1">
              <a:lnSpc>
                <a:spcPts val="3598"/>
              </a:lnSpc>
              <a:buFont typeface="Arial"/>
              <a:buChar char="•"/>
            </a:pPr>
            <a:r>
              <a:rPr lang="en-US" sz="2998" spc="26">
                <a:solidFill>
                  <a:srgbClr val="000000"/>
                </a:solidFill>
                <a:latin typeface="Times New Roman"/>
                <a:ea typeface="Times New Roman"/>
                <a:cs typeface="Times New Roman"/>
                <a:sym typeface="Times New Roman"/>
              </a:rPr>
              <a:t>Recruitment, selection and orientation are strategic HR activities because they directly influence organisational performance, customer experience, innovation and regulatory compliance.</a:t>
            </a:r>
          </a:p>
          <a:p>
            <a:pPr algn="l" marL="647483" indent="-323742" lvl="1">
              <a:lnSpc>
                <a:spcPts val="3599"/>
              </a:lnSpc>
              <a:buFont typeface="Arial"/>
              <a:buChar char="•"/>
            </a:pPr>
            <a:r>
              <a:rPr lang="en-US" sz="2998" spc="27">
                <a:solidFill>
                  <a:srgbClr val="000000"/>
                </a:solidFill>
                <a:latin typeface="Times New Roman"/>
                <a:ea typeface="Times New Roman"/>
                <a:cs typeface="Times New Roman"/>
                <a:sym typeface="Times New Roman"/>
              </a:rPr>
              <a:t>Rather than simply filling vacancies, HSBC's recruitment strategy focuses on attracting talented individuals who possess both technical competence and behaviours aligned with the organisation's values.</a:t>
            </a:r>
          </a:p>
        </p:txBody>
      </p:sp>
      <p:sp>
        <p:nvSpPr>
          <p:cNvPr name="TextBox 8" id="8"/>
          <p:cNvSpPr txBox="true"/>
          <p:nvPr/>
        </p:nvSpPr>
        <p:spPr>
          <a:xfrm rot="0">
            <a:off x="73142" y="5658110"/>
            <a:ext cx="17918269" cy="4628890"/>
          </a:xfrm>
          <a:prstGeom prst="rect">
            <a:avLst/>
          </a:prstGeom>
        </p:spPr>
        <p:txBody>
          <a:bodyPr anchor="t" rtlCol="false" tIns="0" lIns="0" bIns="0" rIns="0">
            <a:spAutoFit/>
          </a:bodyPr>
          <a:lstStyle/>
          <a:p>
            <a:pPr algn="l">
              <a:lnSpc>
                <a:spcPts val="3358"/>
              </a:lnSpc>
            </a:pPr>
            <a:r>
              <a:rPr lang="en-US" sz="2799" spc="25">
                <a:solidFill>
                  <a:srgbClr val="000000"/>
                </a:solidFill>
                <a:latin typeface="Times New Roman"/>
                <a:ea typeface="Times New Roman"/>
                <a:cs typeface="Times New Roman"/>
                <a:sym typeface="Times New Roman"/>
              </a:rPr>
              <a:t> HSBC aims t</a:t>
            </a:r>
            <a:r>
              <a:rPr lang="en-US" sz="2799" spc="25">
                <a:solidFill>
                  <a:srgbClr val="000000"/>
                </a:solidFill>
                <a:latin typeface="Times New Roman"/>
                <a:ea typeface="Times New Roman"/>
                <a:cs typeface="Times New Roman"/>
                <a:sym typeface="Times New Roman"/>
              </a:rPr>
              <a:t>o recruit employees who demonstrate:</a:t>
            </a:r>
          </a:p>
          <a:p>
            <a:pPr algn="l" marL="604304" indent="-302152" lvl="1">
              <a:lnSpc>
                <a:spcPts val="3358"/>
              </a:lnSpc>
              <a:buFont typeface="Arial"/>
              <a:buChar char="•"/>
            </a:pPr>
            <a:r>
              <a:rPr lang="en-US" sz="2799" spc="25">
                <a:solidFill>
                  <a:srgbClr val="000000"/>
                </a:solidFill>
                <a:latin typeface="Times New Roman"/>
                <a:ea typeface="Times New Roman"/>
                <a:cs typeface="Times New Roman"/>
                <a:sym typeface="Times New Roman"/>
              </a:rPr>
              <a:t>   </a:t>
            </a:r>
            <a:r>
              <a:rPr lang="en-US" sz="2799" spc="25">
                <a:solidFill>
                  <a:srgbClr val="000000"/>
                </a:solidFill>
                <a:latin typeface="Times New Roman"/>
                <a:ea typeface="Times New Roman"/>
                <a:cs typeface="Times New Roman"/>
                <a:sym typeface="Times New Roman"/>
              </a:rPr>
              <a:t>Customer focus</a:t>
            </a:r>
          </a:p>
          <a:p>
            <a:pPr algn="l" marL="604304" indent="-302152" lvl="1">
              <a:lnSpc>
                <a:spcPts val="3358"/>
              </a:lnSpc>
              <a:buFont typeface="Arial"/>
              <a:buChar char="•"/>
            </a:pPr>
            <a:r>
              <a:rPr lang="en-US" sz="2799" spc="25">
                <a:solidFill>
                  <a:srgbClr val="000000"/>
                </a:solidFill>
                <a:latin typeface="Times New Roman"/>
                <a:ea typeface="Times New Roman"/>
                <a:cs typeface="Times New Roman"/>
                <a:sym typeface="Times New Roman"/>
              </a:rPr>
              <a:t>   </a:t>
            </a:r>
            <a:r>
              <a:rPr lang="en-US" sz="2799" spc="25">
                <a:solidFill>
                  <a:srgbClr val="000000"/>
                </a:solidFill>
                <a:latin typeface="Times New Roman"/>
                <a:ea typeface="Times New Roman"/>
                <a:cs typeface="Times New Roman"/>
                <a:sym typeface="Times New Roman"/>
              </a:rPr>
              <a:t>Integrity</a:t>
            </a:r>
          </a:p>
          <a:p>
            <a:pPr algn="l" marL="604304" indent="-302152" lvl="1">
              <a:lnSpc>
                <a:spcPts val="3358"/>
              </a:lnSpc>
              <a:buFont typeface="Arial"/>
              <a:buChar char="•"/>
            </a:pPr>
            <a:r>
              <a:rPr lang="en-US" sz="2799" spc="25">
                <a:solidFill>
                  <a:srgbClr val="000000"/>
                </a:solidFill>
                <a:latin typeface="Times New Roman"/>
                <a:ea typeface="Times New Roman"/>
                <a:cs typeface="Times New Roman"/>
                <a:sym typeface="Times New Roman"/>
              </a:rPr>
              <a:t>   </a:t>
            </a:r>
            <a:r>
              <a:rPr lang="en-US" sz="2799" spc="25">
                <a:solidFill>
                  <a:srgbClr val="000000"/>
                </a:solidFill>
                <a:latin typeface="Times New Roman"/>
                <a:ea typeface="Times New Roman"/>
                <a:cs typeface="Times New Roman"/>
                <a:sym typeface="Times New Roman"/>
              </a:rPr>
              <a:t>Collaboration</a:t>
            </a:r>
          </a:p>
          <a:p>
            <a:pPr algn="l" marL="604304" indent="-302152" lvl="1">
              <a:lnSpc>
                <a:spcPts val="3358"/>
              </a:lnSpc>
              <a:buFont typeface="Arial"/>
              <a:buChar char="•"/>
            </a:pPr>
            <a:r>
              <a:rPr lang="en-US" sz="2799" spc="25">
                <a:solidFill>
                  <a:srgbClr val="000000"/>
                </a:solidFill>
                <a:latin typeface="Times New Roman"/>
                <a:ea typeface="Times New Roman"/>
                <a:cs typeface="Times New Roman"/>
                <a:sym typeface="Times New Roman"/>
              </a:rPr>
              <a:t>   </a:t>
            </a:r>
            <a:r>
              <a:rPr lang="en-US" sz="2799" spc="25">
                <a:solidFill>
                  <a:srgbClr val="000000"/>
                </a:solidFill>
                <a:latin typeface="Times New Roman"/>
                <a:ea typeface="Times New Roman"/>
                <a:cs typeface="Times New Roman"/>
                <a:sym typeface="Times New Roman"/>
              </a:rPr>
              <a:t>Digital capability</a:t>
            </a:r>
          </a:p>
          <a:p>
            <a:pPr algn="l" marL="604304" indent="-302152" lvl="1">
              <a:lnSpc>
                <a:spcPts val="3358"/>
              </a:lnSpc>
              <a:buFont typeface="Arial"/>
              <a:buChar char="•"/>
            </a:pPr>
            <a:r>
              <a:rPr lang="en-US" sz="2799" spc="25">
                <a:solidFill>
                  <a:srgbClr val="000000"/>
                </a:solidFill>
                <a:latin typeface="Times New Roman"/>
                <a:ea typeface="Times New Roman"/>
                <a:cs typeface="Times New Roman"/>
                <a:sym typeface="Times New Roman"/>
              </a:rPr>
              <a:t>   </a:t>
            </a:r>
            <a:r>
              <a:rPr lang="en-US" sz="2799" spc="25">
                <a:solidFill>
                  <a:srgbClr val="000000"/>
                </a:solidFill>
                <a:latin typeface="Times New Roman"/>
                <a:ea typeface="Times New Roman"/>
                <a:cs typeface="Times New Roman"/>
                <a:sym typeface="Times New Roman"/>
              </a:rPr>
              <a:t>Adaptability</a:t>
            </a:r>
          </a:p>
          <a:p>
            <a:pPr algn="l" marL="604304" indent="-302152" lvl="1">
              <a:lnSpc>
                <a:spcPts val="3358"/>
              </a:lnSpc>
              <a:buFont typeface="Arial"/>
              <a:buChar char="•"/>
            </a:pPr>
            <a:r>
              <a:rPr lang="en-US" sz="2799" spc="25">
                <a:solidFill>
                  <a:srgbClr val="000000"/>
                </a:solidFill>
                <a:latin typeface="Times New Roman"/>
                <a:ea typeface="Times New Roman"/>
                <a:cs typeface="Times New Roman"/>
                <a:sym typeface="Times New Roman"/>
              </a:rPr>
              <a:t>   </a:t>
            </a:r>
            <a:r>
              <a:rPr lang="en-US" sz="2799" spc="25">
                <a:solidFill>
                  <a:srgbClr val="000000"/>
                </a:solidFill>
                <a:latin typeface="Times New Roman"/>
                <a:ea typeface="Times New Roman"/>
                <a:cs typeface="Times New Roman"/>
                <a:sym typeface="Times New Roman"/>
              </a:rPr>
              <a:t>Global mindset</a:t>
            </a:r>
          </a:p>
          <a:p>
            <a:pPr algn="l">
              <a:lnSpc>
                <a:spcPts val="3358"/>
              </a:lnSpc>
            </a:pPr>
          </a:p>
          <a:p>
            <a:pPr algn="l">
              <a:lnSpc>
                <a:spcPts val="3358"/>
              </a:lnSpc>
            </a:pPr>
            <a:r>
              <a:rPr lang="en-US" b="true" sz="2799" spc="25">
                <a:solidFill>
                  <a:srgbClr val="000000"/>
                </a:solidFill>
                <a:latin typeface="Times New Roman Bold"/>
                <a:ea typeface="Times New Roman Bold"/>
                <a:cs typeface="Times New Roman Bold"/>
                <a:sym typeface="Times New Roman Bold"/>
              </a:rPr>
              <a:t>Recruitment therefore supports HSBC's long-term business strategy rather than only addressing short-term staffing needs.</a:t>
            </a:r>
          </a:p>
          <a:p>
            <a:pPr algn="l">
              <a:lnSpc>
                <a:spcPts val="3358"/>
              </a:lnSpc>
            </a:pP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Freeform 4" id="4"/>
          <p:cNvSpPr/>
          <p:nvPr/>
        </p:nvSpPr>
        <p:spPr>
          <a:xfrm flipH="false" flipV="false" rot="0">
            <a:off x="11755073" y="3834065"/>
            <a:ext cx="6072666" cy="3317097"/>
          </a:xfrm>
          <a:custGeom>
            <a:avLst/>
            <a:gdLst/>
            <a:ahLst/>
            <a:cxnLst/>
            <a:rect r="r" b="b" t="t" l="l"/>
            <a:pathLst>
              <a:path h="3317097" w="6072666">
                <a:moveTo>
                  <a:pt x="0" y="0"/>
                </a:moveTo>
                <a:lnTo>
                  <a:pt x="6072666" y="0"/>
                </a:lnTo>
                <a:lnTo>
                  <a:pt x="6072666" y="3317096"/>
                </a:lnTo>
                <a:lnTo>
                  <a:pt x="0" y="3317096"/>
                </a:lnTo>
                <a:lnTo>
                  <a:pt x="0" y="0"/>
                </a:lnTo>
                <a:close/>
              </a:path>
            </a:pathLst>
          </a:custGeom>
          <a:blipFill>
            <a:blip r:embed="rId3"/>
            <a:stretch>
              <a:fillRect l="0" t="-1488" r="0" b="-1488"/>
            </a:stretch>
          </a:blipFill>
        </p:spPr>
      </p:sp>
      <p:sp>
        <p:nvSpPr>
          <p:cNvPr name="TextBox 5" id="5"/>
          <p:cNvSpPr txBox="true"/>
          <p:nvPr/>
        </p:nvSpPr>
        <p:spPr>
          <a:xfrm rot="0">
            <a:off x="193938" y="2203829"/>
            <a:ext cx="17900123" cy="7715817"/>
          </a:xfrm>
          <a:prstGeom prst="rect">
            <a:avLst/>
          </a:prstGeom>
        </p:spPr>
        <p:txBody>
          <a:bodyPr anchor="t" rtlCol="false" tIns="0" lIns="0" bIns="0" rIns="0">
            <a:spAutoFit/>
          </a:bodyPr>
          <a:lstStyle/>
          <a:p>
            <a:pPr algn="l">
              <a:lnSpc>
                <a:spcPts val="4710"/>
              </a:lnSpc>
            </a:pPr>
            <a:r>
              <a:rPr lang="en-US" sz="3925" spc="35">
                <a:solidFill>
                  <a:srgbClr val="000000"/>
                </a:solidFill>
                <a:latin typeface="Times New Roman"/>
                <a:ea typeface="Times New Roman"/>
                <a:cs typeface="Times New Roman"/>
                <a:sym typeface="Times New Roman"/>
              </a:rPr>
              <a:t>HSBC follows a structured recruitment policy designed to ensure fairness, transparency and equal employment opportunity.</a:t>
            </a:r>
          </a:p>
          <a:p>
            <a:pPr algn="l">
              <a:lnSpc>
                <a:spcPts val="4710"/>
              </a:lnSpc>
            </a:pPr>
            <a:r>
              <a:rPr lang="en-US" sz="3925" spc="35">
                <a:solidFill>
                  <a:srgbClr val="000000"/>
                </a:solidFill>
                <a:latin typeface="Times New Roman"/>
                <a:ea typeface="Times New Roman"/>
                <a:cs typeface="Times New Roman"/>
                <a:sym typeface="Times New Roman"/>
              </a:rPr>
              <a:t>Current recruitment practices include:</a:t>
            </a:r>
          </a:p>
          <a:p>
            <a:pPr algn="l">
              <a:lnSpc>
                <a:spcPts val="4710"/>
              </a:lnSpc>
            </a:pPr>
            <a:r>
              <a:rPr lang="en-US" sz="3925" spc="35">
                <a:solidFill>
                  <a:srgbClr val="000000"/>
                </a:solidFill>
                <a:latin typeface="Times New Roman"/>
                <a:ea typeface="Times New Roman"/>
                <a:cs typeface="Times New Roman"/>
                <a:sym typeface="Times New Roman"/>
              </a:rPr>
              <a:t>• Recruitment through HSBC Careers website</a:t>
            </a:r>
          </a:p>
          <a:p>
            <a:pPr algn="l">
              <a:lnSpc>
                <a:spcPts val="4710"/>
              </a:lnSpc>
            </a:pPr>
            <a:r>
              <a:rPr lang="en-US" sz="3925" spc="35">
                <a:solidFill>
                  <a:srgbClr val="000000"/>
                </a:solidFill>
                <a:latin typeface="Times New Roman"/>
                <a:ea typeface="Times New Roman"/>
                <a:cs typeface="Times New Roman"/>
                <a:sym typeface="Times New Roman"/>
              </a:rPr>
              <a:t>• LinkedIn Talent Solutions</a:t>
            </a:r>
          </a:p>
          <a:p>
            <a:pPr algn="l">
              <a:lnSpc>
                <a:spcPts val="4710"/>
              </a:lnSpc>
            </a:pPr>
            <a:r>
              <a:rPr lang="en-US" sz="3925" spc="35">
                <a:solidFill>
                  <a:srgbClr val="000000"/>
                </a:solidFill>
                <a:latin typeface="Times New Roman"/>
                <a:ea typeface="Times New Roman"/>
                <a:cs typeface="Times New Roman"/>
                <a:sym typeface="Times New Roman"/>
              </a:rPr>
              <a:t>• Graduate Programmes</a:t>
            </a:r>
          </a:p>
          <a:p>
            <a:pPr algn="l">
              <a:lnSpc>
                <a:spcPts val="4710"/>
              </a:lnSpc>
            </a:pPr>
            <a:r>
              <a:rPr lang="en-US" sz="3925" spc="35">
                <a:solidFill>
                  <a:srgbClr val="000000"/>
                </a:solidFill>
                <a:latin typeface="Times New Roman"/>
                <a:ea typeface="Times New Roman"/>
                <a:cs typeface="Times New Roman"/>
                <a:sym typeface="Times New Roman"/>
              </a:rPr>
              <a:t>• Apprenticeships</a:t>
            </a:r>
          </a:p>
          <a:p>
            <a:pPr algn="l">
              <a:lnSpc>
                <a:spcPts val="4710"/>
              </a:lnSpc>
            </a:pPr>
            <a:r>
              <a:rPr lang="en-US" sz="3925" spc="35">
                <a:solidFill>
                  <a:srgbClr val="000000"/>
                </a:solidFill>
                <a:latin typeface="Times New Roman"/>
                <a:ea typeface="Times New Roman"/>
                <a:cs typeface="Times New Roman"/>
                <a:sym typeface="Times New Roman"/>
              </a:rPr>
              <a:t>• Internal job mobility</a:t>
            </a:r>
          </a:p>
          <a:p>
            <a:pPr algn="l">
              <a:lnSpc>
                <a:spcPts val="4710"/>
              </a:lnSpc>
            </a:pPr>
            <a:r>
              <a:rPr lang="en-US" sz="3925" spc="35">
                <a:solidFill>
                  <a:srgbClr val="000000"/>
                </a:solidFill>
                <a:latin typeface="Times New Roman"/>
                <a:ea typeface="Times New Roman"/>
                <a:cs typeface="Times New Roman"/>
                <a:sym typeface="Times New Roman"/>
              </a:rPr>
              <a:t>• Employee referral programmes</a:t>
            </a:r>
          </a:p>
          <a:p>
            <a:pPr algn="l">
              <a:lnSpc>
                <a:spcPts val="4710"/>
              </a:lnSpc>
            </a:pPr>
            <a:r>
              <a:rPr lang="en-US" sz="3925" spc="35">
                <a:solidFill>
                  <a:srgbClr val="000000"/>
                </a:solidFill>
                <a:latin typeface="Times New Roman"/>
                <a:ea typeface="Times New Roman"/>
                <a:cs typeface="Times New Roman"/>
                <a:sym typeface="Times New Roman"/>
              </a:rPr>
              <a:t>• Diversity hiring initiatives</a:t>
            </a:r>
          </a:p>
          <a:p>
            <a:pPr algn="l">
              <a:lnSpc>
                <a:spcPts val="4710"/>
              </a:lnSpc>
            </a:pPr>
            <a:r>
              <a:rPr lang="en-US" sz="3925" spc="35">
                <a:solidFill>
                  <a:srgbClr val="000000"/>
                </a:solidFill>
                <a:latin typeface="Times New Roman"/>
                <a:ea typeface="Times New Roman"/>
                <a:cs typeface="Times New Roman"/>
                <a:sym typeface="Times New Roman"/>
              </a:rPr>
              <a:t>The recruitment process combines external recruitment with internal talent development to reduce recruitment costs while improving employee retention.</a:t>
            </a:r>
          </a:p>
          <a:p>
            <a:pPr algn="l">
              <a:lnSpc>
                <a:spcPts val="4710"/>
              </a:lnSpc>
            </a:pPr>
          </a:p>
        </p:txBody>
      </p:sp>
      <p:sp>
        <p:nvSpPr>
          <p:cNvPr name="TextBox 6" id="6"/>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7" id="7"/>
          <p:cNvSpPr txBox="true"/>
          <p:nvPr/>
        </p:nvSpPr>
        <p:spPr>
          <a:xfrm rot="0">
            <a:off x="11588695" y="180953"/>
            <a:ext cx="6505366" cy="1666920"/>
          </a:xfrm>
          <a:prstGeom prst="rect">
            <a:avLst/>
          </a:prstGeom>
        </p:spPr>
        <p:txBody>
          <a:bodyPr anchor="t" rtlCol="false" tIns="0" lIns="0" bIns="0" rIns="0">
            <a:spAutoFit/>
          </a:bodyPr>
          <a:lstStyle/>
          <a:p>
            <a:pPr algn="r">
              <a:lnSpc>
                <a:spcPts val="6480"/>
              </a:lnSpc>
            </a:pPr>
            <a:r>
              <a:rPr lang="en-US" b="true" sz="5400" spc="50">
                <a:solidFill>
                  <a:srgbClr val="10253F"/>
                </a:solidFill>
                <a:latin typeface="Times New Roman Bold"/>
                <a:ea typeface="Times New Roman Bold"/>
                <a:cs typeface="Times New Roman Bold"/>
                <a:sym typeface="Times New Roman Bold"/>
              </a:rPr>
              <a:t>Current Recr</a:t>
            </a:r>
            <a:r>
              <a:rPr lang="en-US" b="true" sz="5400" spc="50">
                <a:solidFill>
                  <a:srgbClr val="10253F"/>
                </a:solidFill>
                <a:latin typeface="Times New Roman Bold"/>
                <a:ea typeface="Times New Roman Bold"/>
                <a:cs typeface="Times New Roman Bold"/>
                <a:sym typeface="Times New Roman Bold"/>
              </a:rPr>
              <a:t>uitment Policies </a:t>
            </a:r>
            <a:r>
              <a:rPr lang="en-US" b="true" sz="5400" spc="50">
                <a:solidFill>
                  <a:srgbClr val="10253F"/>
                </a:solidFill>
                <a:latin typeface="Times New Roman Bold"/>
                <a:ea typeface="Times New Roman Bold"/>
                <a:cs typeface="Times New Roman Bold"/>
                <a:sym typeface="Times New Roman Bold"/>
              </a:rPr>
              <a:t>&amp;</a:t>
            </a:r>
            <a:r>
              <a:rPr lang="en-US" b="true" sz="5400" spc="50">
                <a:solidFill>
                  <a:srgbClr val="10253F"/>
                </a:solidFill>
                <a:latin typeface="Times New Roman Bold"/>
                <a:ea typeface="Times New Roman Bold"/>
                <a:cs typeface="Times New Roman Bold"/>
                <a:sym typeface="Times New Roman Bold"/>
              </a:rPr>
              <a:t> Practices</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36571"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5" id="5"/>
          <p:cNvSpPr txBox="true"/>
          <p:nvPr/>
        </p:nvSpPr>
        <p:spPr>
          <a:xfrm rot="0">
            <a:off x="11238462" y="650143"/>
            <a:ext cx="6976396" cy="738064"/>
          </a:xfrm>
          <a:prstGeom prst="rect">
            <a:avLst/>
          </a:prstGeom>
        </p:spPr>
        <p:txBody>
          <a:bodyPr anchor="t" rtlCol="false" tIns="0" lIns="0" bIns="0" rIns="0">
            <a:spAutoFit/>
          </a:bodyPr>
          <a:lstStyle/>
          <a:p>
            <a:pPr algn="r">
              <a:lnSpc>
                <a:spcPts val="5687"/>
              </a:lnSpc>
            </a:pPr>
            <a:r>
              <a:rPr lang="en-US" b="true" sz="4739" spc="43">
                <a:solidFill>
                  <a:srgbClr val="10253F"/>
                </a:solidFill>
                <a:latin typeface="Times New Roman Bold"/>
                <a:ea typeface="Times New Roman Bold"/>
                <a:cs typeface="Times New Roman Bold"/>
                <a:sym typeface="Times New Roman Bold"/>
              </a:rPr>
              <a:t>Selection Process at HSBC</a:t>
            </a:r>
          </a:p>
        </p:txBody>
      </p:sp>
      <p:sp>
        <p:nvSpPr>
          <p:cNvPr name="TextBox 6" id="6"/>
          <p:cNvSpPr txBox="true"/>
          <p:nvPr/>
        </p:nvSpPr>
        <p:spPr>
          <a:xfrm rot="0">
            <a:off x="73142" y="1753785"/>
            <a:ext cx="18214858" cy="8562674"/>
          </a:xfrm>
          <a:prstGeom prst="rect">
            <a:avLst/>
          </a:prstGeom>
        </p:spPr>
        <p:txBody>
          <a:bodyPr anchor="t" rtlCol="false" tIns="0" lIns="0" bIns="0" rIns="0">
            <a:spAutoFit/>
          </a:bodyPr>
          <a:lstStyle/>
          <a:p>
            <a:pPr algn="ctr">
              <a:lnSpc>
                <a:spcPts val="3355"/>
              </a:lnSpc>
              <a:spcBef>
                <a:spcPct val="0"/>
              </a:spcBef>
            </a:pPr>
          </a:p>
          <a:p>
            <a:pPr algn="ctr">
              <a:lnSpc>
                <a:spcPts val="4195"/>
              </a:lnSpc>
              <a:spcBef>
                <a:spcPct val="0"/>
              </a:spcBef>
            </a:pPr>
            <a:r>
              <a:rPr lang="en-US" b="true" sz="3496" spc="31">
                <a:solidFill>
                  <a:srgbClr val="000000"/>
                </a:solidFill>
                <a:latin typeface="Times New Roman Bold"/>
                <a:ea typeface="Times New Roman Bold"/>
                <a:cs typeface="Times New Roman Bold"/>
                <a:sym typeface="Times New Roman Bold"/>
              </a:rPr>
              <a:t>HSBC applies a structured selection process to improve hiring accuracy and reduce bias.</a:t>
            </a:r>
          </a:p>
          <a:p>
            <a:pPr algn="l">
              <a:lnSpc>
                <a:spcPts val="3715"/>
              </a:lnSpc>
              <a:spcBef>
                <a:spcPct val="0"/>
              </a:spcBef>
            </a:pPr>
            <a:r>
              <a:rPr lang="en-US" b="true" sz="3096" spc="27">
                <a:solidFill>
                  <a:srgbClr val="000000"/>
                </a:solidFill>
                <a:latin typeface="Times New Roman Bold"/>
                <a:ea typeface="Times New Roman Bold"/>
                <a:cs typeface="Times New Roman Bold"/>
                <a:sym typeface="Times New Roman Bold"/>
              </a:rPr>
              <a:t>        </a:t>
            </a:r>
          </a:p>
          <a:p>
            <a:pPr algn="l">
              <a:lnSpc>
                <a:spcPts val="3715"/>
              </a:lnSpc>
              <a:spcBef>
                <a:spcPct val="0"/>
              </a:spcBef>
            </a:pPr>
            <a:r>
              <a:rPr lang="en-US" b="true" sz="3096" spc="27">
                <a:solidFill>
                  <a:srgbClr val="000000"/>
                </a:solidFill>
                <a:latin typeface="Times New Roman Bold"/>
                <a:ea typeface="Times New Roman Bold"/>
                <a:cs typeface="Times New Roman Bold"/>
                <a:sym typeface="Times New Roman Bold"/>
              </a:rPr>
              <a:t>     PROCESS:</a:t>
            </a:r>
          </a:p>
          <a:p>
            <a:pPr algn="ctr">
              <a:lnSpc>
                <a:spcPts val="3715"/>
              </a:lnSpc>
              <a:spcBef>
                <a:spcPct val="0"/>
              </a:spcBef>
            </a:pPr>
            <a:r>
              <a:rPr lang="en-US" sz="3096" spc="27">
                <a:solidFill>
                  <a:srgbClr val="000000"/>
                </a:solidFill>
                <a:latin typeface="Times New Roman"/>
                <a:ea typeface="Times New Roman"/>
                <a:cs typeface="Times New Roman"/>
                <a:sym typeface="Times New Roman"/>
              </a:rPr>
              <a:t>Application Screening</a:t>
            </a:r>
          </a:p>
          <a:p>
            <a:pPr algn="ctr">
              <a:lnSpc>
                <a:spcPts val="3715"/>
              </a:lnSpc>
              <a:spcBef>
                <a:spcPct val="0"/>
              </a:spcBef>
            </a:pPr>
            <a:r>
              <a:rPr lang="en-US" sz="3096" spc="27">
                <a:solidFill>
                  <a:srgbClr val="000000"/>
                </a:solidFill>
                <a:latin typeface="Times New Roman"/>
                <a:ea typeface="Times New Roman"/>
                <a:cs typeface="Times New Roman"/>
                <a:sym typeface="Times New Roman"/>
              </a:rPr>
              <a:t>↓</a:t>
            </a:r>
          </a:p>
          <a:p>
            <a:pPr algn="ctr">
              <a:lnSpc>
                <a:spcPts val="3715"/>
              </a:lnSpc>
              <a:spcBef>
                <a:spcPct val="0"/>
              </a:spcBef>
            </a:pPr>
            <a:r>
              <a:rPr lang="en-US" sz="3096" spc="27">
                <a:solidFill>
                  <a:srgbClr val="000000"/>
                </a:solidFill>
                <a:latin typeface="Times New Roman"/>
                <a:ea typeface="Times New Roman"/>
                <a:cs typeface="Times New Roman"/>
                <a:sym typeface="Times New Roman"/>
              </a:rPr>
              <a:t>Online Assessments</a:t>
            </a:r>
          </a:p>
          <a:p>
            <a:pPr algn="ctr">
              <a:lnSpc>
                <a:spcPts val="3115"/>
              </a:lnSpc>
              <a:spcBef>
                <a:spcPct val="0"/>
              </a:spcBef>
            </a:pPr>
            <a:r>
              <a:rPr lang="en-US" sz="2596" spc="23">
                <a:solidFill>
                  <a:srgbClr val="000000"/>
                </a:solidFill>
                <a:latin typeface="Times New Roman"/>
                <a:ea typeface="Times New Roman"/>
                <a:cs typeface="Times New Roman"/>
                <a:sym typeface="Times New Roman"/>
              </a:rPr>
              <a:t>↓</a:t>
            </a:r>
          </a:p>
          <a:p>
            <a:pPr algn="ctr">
              <a:lnSpc>
                <a:spcPts val="3715"/>
              </a:lnSpc>
              <a:spcBef>
                <a:spcPct val="0"/>
              </a:spcBef>
            </a:pPr>
            <a:r>
              <a:rPr lang="en-US" sz="3096" spc="27">
                <a:solidFill>
                  <a:srgbClr val="000000"/>
                </a:solidFill>
                <a:latin typeface="Times New Roman"/>
                <a:ea typeface="Times New Roman"/>
                <a:cs typeface="Times New Roman"/>
                <a:sym typeface="Times New Roman"/>
              </a:rPr>
              <a:t>Behavioural Assessment</a:t>
            </a:r>
          </a:p>
          <a:p>
            <a:pPr algn="ctr">
              <a:lnSpc>
                <a:spcPts val="3715"/>
              </a:lnSpc>
              <a:spcBef>
                <a:spcPct val="0"/>
              </a:spcBef>
            </a:pPr>
            <a:r>
              <a:rPr lang="en-US" sz="3096" spc="27">
                <a:solidFill>
                  <a:srgbClr val="000000"/>
                </a:solidFill>
                <a:latin typeface="Times New Roman"/>
                <a:ea typeface="Times New Roman"/>
                <a:cs typeface="Times New Roman"/>
                <a:sym typeface="Times New Roman"/>
              </a:rPr>
              <a:t>↓</a:t>
            </a:r>
          </a:p>
          <a:p>
            <a:pPr algn="ctr">
              <a:lnSpc>
                <a:spcPts val="3715"/>
              </a:lnSpc>
              <a:spcBef>
                <a:spcPct val="0"/>
              </a:spcBef>
            </a:pPr>
            <a:r>
              <a:rPr lang="en-US" sz="3096" spc="27">
                <a:solidFill>
                  <a:srgbClr val="000000"/>
                </a:solidFill>
                <a:latin typeface="Times New Roman"/>
                <a:ea typeface="Times New Roman"/>
                <a:cs typeface="Times New Roman"/>
                <a:sym typeface="Times New Roman"/>
              </a:rPr>
              <a:t>Technical Assessment</a:t>
            </a:r>
          </a:p>
          <a:p>
            <a:pPr algn="ctr">
              <a:lnSpc>
                <a:spcPts val="3115"/>
              </a:lnSpc>
              <a:spcBef>
                <a:spcPct val="0"/>
              </a:spcBef>
            </a:pPr>
            <a:r>
              <a:rPr lang="en-US" sz="2596" spc="23">
                <a:solidFill>
                  <a:srgbClr val="000000"/>
                </a:solidFill>
                <a:latin typeface="Times New Roman"/>
                <a:ea typeface="Times New Roman"/>
                <a:cs typeface="Times New Roman"/>
                <a:sym typeface="Times New Roman"/>
              </a:rPr>
              <a:t>↓</a:t>
            </a:r>
          </a:p>
          <a:p>
            <a:pPr algn="ctr">
              <a:lnSpc>
                <a:spcPts val="3715"/>
              </a:lnSpc>
              <a:spcBef>
                <a:spcPct val="0"/>
              </a:spcBef>
            </a:pPr>
            <a:r>
              <a:rPr lang="en-US" sz="3096" spc="27">
                <a:solidFill>
                  <a:srgbClr val="000000"/>
                </a:solidFill>
                <a:latin typeface="Times New Roman"/>
                <a:ea typeface="Times New Roman"/>
                <a:cs typeface="Times New Roman"/>
                <a:sym typeface="Times New Roman"/>
              </a:rPr>
              <a:t>Panel Interview</a:t>
            </a:r>
          </a:p>
          <a:p>
            <a:pPr algn="ctr">
              <a:lnSpc>
                <a:spcPts val="3835"/>
              </a:lnSpc>
              <a:spcBef>
                <a:spcPct val="0"/>
              </a:spcBef>
            </a:pPr>
            <a:r>
              <a:rPr lang="en-US" sz="3196" spc="28">
                <a:solidFill>
                  <a:srgbClr val="000000"/>
                </a:solidFill>
                <a:latin typeface="Times New Roman"/>
                <a:ea typeface="Times New Roman"/>
                <a:cs typeface="Times New Roman"/>
                <a:sym typeface="Times New Roman"/>
              </a:rPr>
              <a:t>↓</a:t>
            </a:r>
          </a:p>
          <a:p>
            <a:pPr algn="ctr">
              <a:lnSpc>
                <a:spcPts val="3715"/>
              </a:lnSpc>
              <a:spcBef>
                <a:spcPct val="0"/>
              </a:spcBef>
            </a:pPr>
            <a:r>
              <a:rPr lang="en-US" sz="3096" spc="27">
                <a:solidFill>
                  <a:srgbClr val="000000"/>
                </a:solidFill>
                <a:latin typeface="Times New Roman"/>
                <a:ea typeface="Times New Roman"/>
                <a:cs typeface="Times New Roman"/>
                <a:sym typeface="Times New Roman"/>
              </a:rPr>
              <a:t>Background &amp; Document Verification</a:t>
            </a:r>
          </a:p>
          <a:p>
            <a:pPr algn="ctr">
              <a:lnSpc>
                <a:spcPts val="3715"/>
              </a:lnSpc>
              <a:spcBef>
                <a:spcPct val="0"/>
              </a:spcBef>
            </a:pPr>
            <a:r>
              <a:rPr lang="en-US" sz="3096" spc="27">
                <a:solidFill>
                  <a:srgbClr val="000000"/>
                </a:solidFill>
                <a:latin typeface="Times New Roman"/>
                <a:ea typeface="Times New Roman"/>
                <a:cs typeface="Times New Roman"/>
                <a:sym typeface="Times New Roman"/>
              </a:rPr>
              <a:t>↓</a:t>
            </a:r>
          </a:p>
          <a:p>
            <a:pPr algn="ctr">
              <a:lnSpc>
                <a:spcPts val="3715"/>
              </a:lnSpc>
              <a:spcBef>
                <a:spcPct val="0"/>
              </a:spcBef>
            </a:pPr>
            <a:r>
              <a:rPr lang="en-US" sz="3096" spc="27">
                <a:solidFill>
                  <a:srgbClr val="000000"/>
                </a:solidFill>
                <a:latin typeface="Times New Roman"/>
                <a:ea typeface="Times New Roman"/>
                <a:cs typeface="Times New Roman"/>
                <a:sym typeface="Times New Roman"/>
              </a:rPr>
              <a:t>Final Offer</a:t>
            </a:r>
          </a:p>
          <a:p>
            <a:pPr algn="l">
              <a:lnSpc>
                <a:spcPts val="3355"/>
              </a:lnSpc>
              <a:spcBef>
                <a:spcPct val="0"/>
              </a:spcBef>
            </a:pPr>
            <a:r>
              <a:rPr lang="en-US" sz="2796" spc="25">
                <a:solidFill>
                  <a:srgbClr val="000000"/>
                </a:solidFill>
                <a:latin typeface="Times New Roman"/>
                <a:ea typeface="Times New Roman"/>
                <a:cs typeface="Times New Roman"/>
                <a:sym typeface="Times New Roman"/>
              </a:rPr>
              <a:t>        </a:t>
            </a:r>
            <a:r>
              <a:rPr lang="en-US" b="true" sz="2796" spc="25">
                <a:solidFill>
                  <a:srgbClr val="000000"/>
                </a:solidFill>
                <a:latin typeface="Times New Roman Bold"/>
                <a:ea typeface="Times New Roman Bold"/>
                <a:cs typeface="Times New Roman Bold"/>
                <a:sym typeface="Times New Roman Bold"/>
              </a:rPr>
              <a:t>Assessment methods evaluate both technical competence and behavioural capability.</a:t>
            </a:r>
          </a:p>
          <a:p>
            <a:pPr algn="l">
              <a:lnSpc>
                <a:spcPts val="2515"/>
              </a:lnSpc>
              <a:spcBef>
                <a:spcPct val="0"/>
              </a:spcBef>
            </a:pP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7926" y="2588347"/>
            <a:ext cx="18132148" cy="1990638"/>
          </a:xfrm>
          <a:prstGeom prst="rect">
            <a:avLst/>
          </a:prstGeom>
        </p:spPr>
        <p:txBody>
          <a:bodyPr anchor="t" rtlCol="false" tIns="0" lIns="0" bIns="0" rIns="0">
            <a:spAutoFit/>
          </a:bodyPr>
          <a:lstStyle/>
          <a:p>
            <a:pPr algn="ctr">
              <a:lnSpc>
                <a:spcPts val="5187"/>
              </a:lnSpc>
            </a:pPr>
            <a:r>
              <a:rPr lang="en-US" b="true" sz="4323" spc="38">
                <a:solidFill>
                  <a:srgbClr val="000000"/>
                </a:solidFill>
                <a:latin typeface="Times New Roman Bold"/>
                <a:ea typeface="Times New Roman Bold"/>
                <a:cs typeface="Times New Roman Bold"/>
                <a:sym typeface="Times New Roman Bold"/>
              </a:rPr>
              <a:t>Orientation begins immediately after accepting the employment offer.</a:t>
            </a:r>
          </a:p>
          <a:p>
            <a:pPr algn="ctr">
              <a:lnSpc>
                <a:spcPts val="5187"/>
              </a:lnSpc>
            </a:pPr>
          </a:p>
          <a:p>
            <a:pPr algn="ctr">
              <a:lnSpc>
                <a:spcPts val="5188"/>
              </a:lnSpc>
              <a:spcBef>
                <a:spcPct val="0"/>
              </a:spcBef>
            </a:pPr>
          </a:p>
        </p:txBody>
      </p:sp>
      <p:sp>
        <p:nvSpPr>
          <p:cNvPr name="TextBox 5" id="5"/>
          <p:cNvSpPr txBox="true"/>
          <p:nvPr/>
        </p:nvSpPr>
        <p:spPr>
          <a:xfrm rot="0">
            <a:off x="11098838" y="311556"/>
            <a:ext cx="7111237" cy="1723980"/>
          </a:xfrm>
          <a:prstGeom prst="rect">
            <a:avLst/>
          </a:prstGeom>
        </p:spPr>
        <p:txBody>
          <a:bodyPr anchor="t" rtlCol="false" tIns="0" lIns="0" bIns="0" rIns="0">
            <a:spAutoFit/>
          </a:bodyPr>
          <a:lstStyle/>
          <a:p>
            <a:pPr algn="r">
              <a:lnSpc>
                <a:spcPts val="6747"/>
              </a:lnSpc>
            </a:pPr>
            <a:r>
              <a:rPr lang="en-US" b="true" sz="5622" spc="52">
                <a:solidFill>
                  <a:srgbClr val="10253F"/>
                </a:solidFill>
                <a:latin typeface="Times New Roman Bold"/>
                <a:ea typeface="Times New Roman Bold"/>
                <a:cs typeface="Times New Roman Bold"/>
                <a:sym typeface="Times New Roman Bold"/>
              </a:rPr>
              <a:t>Orientation &amp; Onboard</a:t>
            </a:r>
            <a:r>
              <a:rPr lang="en-US" b="true" sz="5622" spc="52">
                <a:solidFill>
                  <a:srgbClr val="10253F"/>
                </a:solidFill>
                <a:latin typeface="Times New Roman Bold"/>
                <a:ea typeface="Times New Roman Bold"/>
                <a:cs typeface="Times New Roman Bold"/>
                <a:sym typeface="Times New Roman Bold"/>
              </a:rPr>
              <a:t>ing Practices</a:t>
            </a:r>
          </a:p>
        </p:txBody>
      </p:sp>
      <p:sp>
        <p:nvSpPr>
          <p:cNvPr name="Freeform 6" id="6"/>
          <p:cNvSpPr/>
          <p:nvPr/>
        </p:nvSpPr>
        <p:spPr>
          <a:xfrm flipH="false" flipV="false" rot="0">
            <a:off x="88360" y="3949836"/>
            <a:ext cx="5760686" cy="1584189"/>
          </a:xfrm>
          <a:custGeom>
            <a:avLst/>
            <a:gdLst/>
            <a:ahLst/>
            <a:cxnLst/>
            <a:rect r="r" b="b" t="t" l="l"/>
            <a:pathLst>
              <a:path h="1584189" w="5760686">
                <a:moveTo>
                  <a:pt x="0" y="0"/>
                </a:moveTo>
                <a:lnTo>
                  <a:pt x="5760687" y="0"/>
                </a:lnTo>
                <a:lnTo>
                  <a:pt x="5760687" y="1584189"/>
                </a:lnTo>
                <a:lnTo>
                  <a:pt x="0" y="1584189"/>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7" id="7"/>
          <p:cNvSpPr/>
          <p:nvPr/>
        </p:nvSpPr>
        <p:spPr>
          <a:xfrm flipH="false" flipV="false" rot="0">
            <a:off x="244594" y="5929312"/>
            <a:ext cx="5760686" cy="1584189"/>
          </a:xfrm>
          <a:custGeom>
            <a:avLst/>
            <a:gdLst/>
            <a:ahLst/>
            <a:cxnLst/>
            <a:rect r="r" b="b" t="t" l="l"/>
            <a:pathLst>
              <a:path h="1584189" w="5760686">
                <a:moveTo>
                  <a:pt x="0" y="0"/>
                </a:moveTo>
                <a:lnTo>
                  <a:pt x="5760686" y="0"/>
                </a:lnTo>
                <a:lnTo>
                  <a:pt x="5760686" y="1584189"/>
                </a:lnTo>
                <a:lnTo>
                  <a:pt x="0" y="1584189"/>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8" id="8"/>
          <p:cNvSpPr/>
          <p:nvPr/>
        </p:nvSpPr>
        <p:spPr>
          <a:xfrm flipH="false" flipV="false" rot="0">
            <a:off x="88360" y="8251269"/>
            <a:ext cx="5760686" cy="1584189"/>
          </a:xfrm>
          <a:custGeom>
            <a:avLst/>
            <a:gdLst/>
            <a:ahLst/>
            <a:cxnLst/>
            <a:rect r="r" b="b" t="t" l="l"/>
            <a:pathLst>
              <a:path h="1584189" w="5760686">
                <a:moveTo>
                  <a:pt x="0" y="0"/>
                </a:moveTo>
                <a:lnTo>
                  <a:pt x="5760687" y="0"/>
                </a:lnTo>
                <a:lnTo>
                  <a:pt x="5760687" y="1584189"/>
                </a:lnTo>
                <a:lnTo>
                  <a:pt x="0" y="1584189"/>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9" id="9"/>
          <p:cNvSpPr/>
          <p:nvPr/>
        </p:nvSpPr>
        <p:spPr>
          <a:xfrm flipH="false" flipV="false" rot="0">
            <a:off x="5931809" y="3925346"/>
            <a:ext cx="5760686" cy="1584189"/>
          </a:xfrm>
          <a:custGeom>
            <a:avLst/>
            <a:gdLst/>
            <a:ahLst/>
            <a:cxnLst/>
            <a:rect r="r" b="b" t="t" l="l"/>
            <a:pathLst>
              <a:path h="1584189" w="5760686">
                <a:moveTo>
                  <a:pt x="0" y="0"/>
                </a:moveTo>
                <a:lnTo>
                  <a:pt x="5760686" y="0"/>
                </a:lnTo>
                <a:lnTo>
                  <a:pt x="5760686" y="1584189"/>
                </a:lnTo>
                <a:lnTo>
                  <a:pt x="0" y="1584189"/>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10" id="10"/>
          <p:cNvSpPr/>
          <p:nvPr/>
        </p:nvSpPr>
        <p:spPr>
          <a:xfrm flipH="false" flipV="false" rot="0">
            <a:off x="6005280" y="5950414"/>
            <a:ext cx="5760686" cy="1584189"/>
          </a:xfrm>
          <a:custGeom>
            <a:avLst/>
            <a:gdLst/>
            <a:ahLst/>
            <a:cxnLst/>
            <a:rect r="r" b="b" t="t" l="l"/>
            <a:pathLst>
              <a:path h="1584189" w="5760686">
                <a:moveTo>
                  <a:pt x="0" y="0"/>
                </a:moveTo>
                <a:lnTo>
                  <a:pt x="5760686" y="0"/>
                </a:lnTo>
                <a:lnTo>
                  <a:pt x="5760686" y="1584189"/>
                </a:lnTo>
                <a:lnTo>
                  <a:pt x="0" y="1584189"/>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11" id="11"/>
          <p:cNvSpPr/>
          <p:nvPr/>
        </p:nvSpPr>
        <p:spPr>
          <a:xfrm flipH="false" flipV="false" rot="0">
            <a:off x="5849047" y="8146914"/>
            <a:ext cx="5760686" cy="1584189"/>
          </a:xfrm>
          <a:custGeom>
            <a:avLst/>
            <a:gdLst/>
            <a:ahLst/>
            <a:cxnLst/>
            <a:rect r="r" b="b" t="t" l="l"/>
            <a:pathLst>
              <a:path h="1584189" w="5760686">
                <a:moveTo>
                  <a:pt x="0" y="0"/>
                </a:moveTo>
                <a:lnTo>
                  <a:pt x="5760686" y="0"/>
                </a:lnTo>
                <a:lnTo>
                  <a:pt x="5760686" y="1584188"/>
                </a:lnTo>
                <a:lnTo>
                  <a:pt x="0" y="1584188"/>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12" id="12"/>
          <p:cNvSpPr/>
          <p:nvPr/>
        </p:nvSpPr>
        <p:spPr>
          <a:xfrm flipH="false" flipV="false" rot="0">
            <a:off x="11902275" y="8118388"/>
            <a:ext cx="5760686" cy="1584189"/>
          </a:xfrm>
          <a:custGeom>
            <a:avLst/>
            <a:gdLst/>
            <a:ahLst/>
            <a:cxnLst/>
            <a:rect r="r" b="b" t="t" l="l"/>
            <a:pathLst>
              <a:path h="1584189" w="5760686">
                <a:moveTo>
                  <a:pt x="0" y="0"/>
                </a:moveTo>
                <a:lnTo>
                  <a:pt x="5760686" y="0"/>
                </a:lnTo>
                <a:lnTo>
                  <a:pt x="5760686" y="1584189"/>
                </a:lnTo>
                <a:lnTo>
                  <a:pt x="0" y="1584189"/>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13" id="13"/>
          <p:cNvSpPr/>
          <p:nvPr/>
        </p:nvSpPr>
        <p:spPr>
          <a:xfrm flipH="false" flipV="false" rot="0">
            <a:off x="11896817" y="5782613"/>
            <a:ext cx="5760686" cy="1584189"/>
          </a:xfrm>
          <a:custGeom>
            <a:avLst/>
            <a:gdLst/>
            <a:ahLst/>
            <a:cxnLst/>
            <a:rect r="r" b="b" t="t" l="l"/>
            <a:pathLst>
              <a:path h="1584189" w="5760686">
                <a:moveTo>
                  <a:pt x="0" y="0"/>
                </a:moveTo>
                <a:lnTo>
                  <a:pt x="5760686" y="0"/>
                </a:lnTo>
                <a:lnTo>
                  <a:pt x="5760686" y="1584188"/>
                </a:lnTo>
                <a:lnTo>
                  <a:pt x="0" y="1584188"/>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14" id="14"/>
          <p:cNvSpPr/>
          <p:nvPr/>
        </p:nvSpPr>
        <p:spPr>
          <a:xfrm flipH="false" flipV="false" rot="0">
            <a:off x="11896817" y="3875517"/>
            <a:ext cx="5760686" cy="1584189"/>
          </a:xfrm>
          <a:custGeom>
            <a:avLst/>
            <a:gdLst/>
            <a:ahLst/>
            <a:cxnLst/>
            <a:rect r="r" b="b" t="t" l="l"/>
            <a:pathLst>
              <a:path h="1584189" w="5760686">
                <a:moveTo>
                  <a:pt x="0" y="0"/>
                </a:moveTo>
                <a:lnTo>
                  <a:pt x="5760686" y="0"/>
                </a:lnTo>
                <a:lnTo>
                  <a:pt x="5760686" y="1584189"/>
                </a:lnTo>
                <a:lnTo>
                  <a:pt x="0" y="1584189"/>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15" id="15"/>
          <p:cNvSpPr txBox="true"/>
          <p:nvPr/>
        </p:nvSpPr>
        <p:spPr>
          <a:xfrm rot="0">
            <a:off x="755489" y="4358077"/>
            <a:ext cx="4426429" cy="590495"/>
          </a:xfrm>
          <a:prstGeom prst="rect">
            <a:avLst/>
          </a:prstGeom>
        </p:spPr>
        <p:txBody>
          <a:bodyPr anchor="t" rtlCol="false" tIns="0" lIns="0" bIns="0" rIns="0">
            <a:spAutoFit/>
          </a:bodyPr>
          <a:lstStyle/>
          <a:p>
            <a:pPr algn="ctr">
              <a:lnSpc>
                <a:spcPts val="4439"/>
              </a:lnSpc>
              <a:spcBef>
                <a:spcPct val="0"/>
              </a:spcBef>
            </a:pPr>
            <a:r>
              <a:rPr lang="en-US" sz="3698" spc="34">
                <a:solidFill>
                  <a:srgbClr val="000000"/>
                </a:solidFill>
                <a:latin typeface="Times New Roman"/>
                <a:ea typeface="Times New Roman"/>
                <a:cs typeface="Times New Roman"/>
                <a:sym typeface="Times New Roman"/>
              </a:rPr>
              <a:t>Digital welc</a:t>
            </a:r>
            <a:r>
              <a:rPr lang="en-US" sz="3698" spc="34">
                <a:solidFill>
                  <a:srgbClr val="000000"/>
                </a:solidFill>
                <a:latin typeface="Times New Roman"/>
                <a:ea typeface="Times New Roman"/>
                <a:cs typeface="Times New Roman"/>
                <a:sym typeface="Times New Roman"/>
              </a:rPr>
              <a:t>ome portal</a:t>
            </a:r>
          </a:p>
        </p:txBody>
      </p:sp>
      <p:sp>
        <p:nvSpPr>
          <p:cNvPr name="TextBox 16" id="16"/>
          <p:cNvSpPr txBox="true"/>
          <p:nvPr/>
        </p:nvSpPr>
        <p:spPr>
          <a:xfrm rot="0">
            <a:off x="6672408" y="4358077"/>
            <a:ext cx="4426429" cy="590495"/>
          </a:xfrm>
          <a:prstGeom prst="rect">
            <a:avLst/>
          </a:prstGeom>
        </p:spPr>
        <p:txBody>
          <a:bodyPr anchor="t" rtlCol="false" tIns="0" lIns="0" bIns="0" rIns="0">
            <a:spAutoFit/>
          </a:bodyPr>
          <a:lstStyle/>
          <a:p>
            <a:pPr algn="ctr" marL="0" indent="0" lvl="0">
              <a:lnSpc>
                <a:spcPts val="4439"/>
              </a:lnSpc>
              <a:spcBef>
                <a:spcPct val="0"/>
              </a:spcBef>
            </a:pPr>
            <a:r>
              <a:rPr lang="en-US" sz="3698" spc="34" strike="noStrike" u="none">
                <a:solidFill>
                  <a:srgbClr val="000000"/>
                </a:solidFill>
                <a:latin typeface="Times New Roman"/>
                <a:ea typeface="Times New Roman"/>
                <a:cs typeface="Times New Roman"/>
                <a:sym typeface="Times New Roman"/>
              </a:rPr>
              <a:t>Compliance training</a:t>
            </a:r>
          </a:p>
        </p:txBody>
      </p:sp>
      <p:sp>
        <p:nvSpPr>
          <p:cNvPr name="TextBox 17" id="17"/>
          <p:cNvSpPr txBox="true"/>
          <p:nvPr/>
        </p:nvSpPr>
        <p:spPr>
          <a:xfrm rot="0">
            <a:off x="12731235" y="3943103"/>
            <a:ext cx="4426429" cy="1152447"/>
          </a:xfrm>
          <a:prstGeom prst="rect">
            <a:avLst/>
          </a:prstGeom>
        </p:spPr>
        <p:txBody>
          <a:bodyPr anchor="t" rtlCol="false" tIns="0" lIns="0" bIns="0" rIns="0">
            <a:spAutoFit/>
          </a:bodyPr>
          <a:lstStyle/>
          <a:p>
            <a:pPr algn="ctr" marL="0" indent="0" lvl="0">
              <a:lnSpc>
                <a:spcPts val="4439"/>
              </a:lnSpc>
              <a:spcBef>
                <a:spcPct val="0"/>
              </a:spcBef>
            </a:pPr>
            <a:r>
              <a:rPr lang="en-US" sz="3698" spc="34" strike="noStrike" u="none">
                <a:solidFill>
                  <a:srgbClr val="000000"/>
                </a:solidFill>
                <a:latin typeface="Times New Roman"/>
                <a:ea typeface="Times New Roman"/>
                <a:cs typeface="Times New Roman"/>
                <a:sym typeface="Times New Roman"/>
              </a:rPr>
              <a:t>Cybersecurity awareness</a:t>
            </a:r>
          </a:p>
        </p:txBody>
      </p:sp>
      <p:sp>
        <p:nvSpPr>
          <p:cNvPr name="TextBox 18" id="18"/>
          <p:cNvSpPr txBox="true"/>
          <p:nvPr/>
        </p:nvSpPr>
        <p:spPr>
          <a:xfrm rot="0">
            <a:off x="12508893" y="5921839"/>
            <a:ext cx="4426429" cy="1152447"/>
          </a:xfrm>
          <a:prstGeom prst="rect">
            <a:avLst/>
          </a:prstGeom>
        </p:spPr>
        <p:txBody>
          <a:bodyPr anchor="t" rtlCol="false" tIns="0" lIns="0" bIns="0" rIns="0">
            <a:spAutoFit/>
          </a:bodyPr>
          <a:lstStyle/>
          <a:p>
            <a:pPr algn="ctr" marL="0" indent="0" lvl="0">
              <a:lnSpc>
                <a:spcPts val="4439"/>
              </a:lnSpc>
              <a:spcBef>
                <a:spcPct val="0"/>
              </a:spcBef>
            </a:pPr>
            <a:r>
              <a:rPr lang="en-US" sz="3698" spc="34" strike="noStrike" u="none">
                <a:solidFill>
                  <a:srgbClr val="000000"/>
                </a:solidFill>
                <a:latin typeface="Times New Roman"/>
                <a:ea typeface="Times New Roman"/>
                <a:cs typeface="Times New Roman"/>
                <a:sym typeface="Times New Roman"/>
              </a:rPr>
              <a:t>Introduction to organisational values </a:t>
            </a:r>
          </a:p>
        </p:txBody>
      </p:sp>
      <p:sp>
        <p:nvSpPr>
          <p:cNvPr name="TextBox 19" id="19"/>
          <p:cNvSpPr txBox="true"/>
          <p:nvPr/>
        </p:nvSpPr>
        <p:spPr>
          <a:xfrm rot="0">
            <a:off x="6486214" y="6348586"/>
            <a:ext cx="4426429" cy="1714400"/>
          </a:xfrm>
          <a:prstGeom prst="rect">
            <a:avLst/>
          </a:prstGeom>
        </p:spPr>
        <p:txBody>
          <a:bodyPr anchor="t" rtlCol="false" tIns="0" lIns="0" bIns="0" rIns="0">
            <a:spAutoFit/>
          </a:bodyPr>
          <a:lstStyle/>
          <a:p>
            <a:pPr algn="ctr" marL="0" indent="0" lvl="0">
              <a:lnSpc>
                <a:spcPts val="4439"/>
              </a:lnSpc>
              <a:spcBef>
                <a:spcPct val="0"/>
              </a:spcBef>
            </a:pPr>
            <a:r>
              <a:rPr lang="en-US" sz="3698" spc="34" strike="noStrike" u="none">
                <a:solidFill>
                  <a:srgbClr val="000000"/>
                </a:solidFill>
                <a:latin typeface="Times New Roman"/>
                <a:ea typeface="Times New Roman"/>
                <a:cs typeface="Times New Roman"/>
                <a:sym typeface="Times New Roman"/>
              </a:rPr>
              <a:t>Risk management</a:t>
            </a:r>
          </a:p>
          <a:p>
            <a:pPr algn="ctr" marL="0" indent="0" lvl="0">
              <a:lnSpc>
                <a:spcPts val="4439"/>
              </a:lnSpc>
              <a:spcBef>
                <a:spcPct val="0"/>
              </a:spcBef>
            </a:pPr>
          </a:p>
          <a:p>
            <a:pPr algn="ctr" marL="0" indent="0" lvl="0">
              <a:lnSpc>
                <a:spcPts val="4439"/>
              </a:lnSpc>
              <a:spcBef>
                <a:spcPct val="0"/>
              </a:spcBef>
            </a:pPr>
            <a:r>
              <a:rPr lang="en-US" sz="3698" spc="34" strike="noStrike" u="none">
                <a:solidFill>
                  <a:srgbClr val="000000"/>
                </a:solidFill>
                <a:latin typeface="Times New Roman"/>
                <a:ea typeface="Times New Roman"/>
                <a:cs typeface="Times New Roman"/>
                <a:sym typeface="Times New Roman"/>
              </a:rPr>
              <a:t> </a:t>
            </a:r>
          </a:p>
        </p:txBody>
      </p:sp>
      <p:sp>
        <p:nvSpPr>
          <p:cNvPr name="TextBox 20" id="20"/>
          <p:cNvSpPr txBox="true"/>
          <p:nvPr/>
        </p:nvSpPr>
        <p:spPr>
          <a:xfrm rot="0">
            <a:off x="755489" y="6361819"/>
            <a:ext cx="4426429" cy="590495"/>
          </a:xfrm>
          <a:prstGeom prst="rect">
            <a:avLst/>
          </a:prstGeom>
        </p:spPr>
        <p:txBody>
          <a:bodyPr anchor="t" rtlCol="false" tIns="0" lIns="0" bIns="0" rIns="0">
            <a:spAutoFit/>
          </a:bodyPr>
          <a:lstStyle/>
          <a:p>
            <a:pPr algn="ctr">
              <a:lnSpc>
                <a:spcPts val="4439"/>
              </a:lnSpc>
              <a:spcBef>
                <a:spcPct val="0"/>
              </a:spcBef>
            </a:pPr>
            <a:r>
              <a:rPr lang="en-US" sz="3698" spc="34">
                <a:solidFill>
                  <a:srgbClr val="000000"/>
                </a:solidFill>
                <a:latin typeface="Times New Roman"/>
                <a:ea typeface="Times New Roman"/>
                <a:cs typeface="Times New Roman"/>
                <a:sym typeface="Times New Roman"/>
              </a:rPr>
              <a:t>C</a:t>
            </a:r>
            <a:r>
              <a:rPr lang="en-US" sz="3698" spc="34">
                <a:solidFill>
                  <a:srgbClr val="000000"/>
                </a:solidFill>
                <a:latin typeface="Times New Roman"/>
                <a:ea typeface="Times New Roman"/>
                <a:cs typeface="Times New Roman"/>
                <a:sym typeface="Times New Roman"/>
              </a:rPr>
              <a:t>ode of Conduct</a:t>
            </a:r>
          </a:p>
        </p:txBody>
      </p:sp>
      <p:sp>
        <p:nvSpPr>
          <p:cNvPr name="TextBox 21" id="21"/>
          <p:cNvSpPr txBox="true"/>
          <p:nvPr/>
        </p:nvSpPr>
        <p:spPr>
          <a:xfrm rot="0">
            <a:off x="841592" y="8600948"/>
            <a:ext cx="4426429" cy="590495"/>
          </a:xfrm>
          <a:prstGeom prst="rect">
            <a:avLst/>
          </a:prstGeom>
        </p:spPr>
        <p:txBody>
          <a:bodyPr anchor="t" rtlCol="false" tIns="0" lIns="0" bIns="0" rIns="0">
            <a:spAutoFit/>
          </a:bodyPr>
          <a:lstStyle/>
          <a:p>
            <a:pPr algn="ctr" marL="0" indent="0" lvl="0">
              <a:lnSpc>
                <a:spcPts val="4439"/>
              </a:lnSpc>
              <a:spcBef>
                <a:spcPct val="0"/>
              </a:spcBef>
            </a:pPr>
            <a:r>
              <a:rPr lang="en-US" sz="3698" spc="34" strike="noStrike" u="none">
                <a:solidFill>
                  <a:srgbClr val="000000"/>
                </a:solidFill>
                <a:latin typeface="Times New Roman"/>
                <a:ea typeface="Times New Roman"/>
                <a:cs typeface="Times New Roman"/>
                <a:sym typeface="Times New Roman"/>
              </a:rPr>
              <a:t>Role-specific learning</a:t>
            </a:r>
          </a:p>
        </p:txBody>
      </p:sp>
      <p:sp>
        <p:nvSpPr>
          <p:cNvPr name="TextBox 22" id="22"/>
          <p:cNvSpPr txBox="true"/>
          <p:nvPr/>
        </p:nvSpPr>
        <p:spPr>
          <a:xfrm rot="0">
            <a:off x="6486214" y="8443190"/>
            <a:ext cx="4426429" cy="590495"/>
          </a:xfrm>
          <a:prstGeom prst="rect">
            <a:avLst/>
          </a:prstGeom>
        </p:spPr>
        <p:txBody>
          <a:bodyPr anchor="t" rtlCol="false" tIns="0" lIns="0" bIns="0" rIns="0">
            <a:spAutoFit/>
          </a:bodyPr>
          <a:lstStyle/>
          <a:p>
            <a:pPr algn="ctr" marL="0" indent="0" lvl="0">
              <a:lnSpc>
                <a:spcPts val="4439"/>
              </a:lnSpc>
              <a:spcBef>
                <a:spcPct val="0"/>
              </a:spcBef>
            </a:pPr>
            <a:r>
              <a:rPr lang="en-US" sz="3698" spc="34" strike="noStrike" u="none">
                <a:solidFill>
                  <a:srgbClr val="000000"/>
                </a:solidFill>
                <a:latin typeface="Times New Roman"/>
                <a:ea typeface="Times New Roman"/>
                <a:cs typeface="Times New Roman"/>
                <a:sym typeface="Times New Roman"/>
              </a:rPr>
              <a:t>Manager support</a:t>
            </a:r>
          </a:p>
        </p:txBody>
      </p:sp>
      <p:sp>
        <p:nvSpPr>
          <p:cNvPr name="TextBox 23" id="23"/>
          <p:cNvSpPr txBox="true"/>
          <p:nvPr/>
        </p:nvSpPr>
        <p:spPr>
          <a:xfrm rot="0">
            <a:off x="12190758" y="8162214"/>
            <a:ext cx="5165150" cy="1152447"/>
          </a:xfrm>
          <a:prstGeom prst="rect">
            <a:avLst/>
          </a:prstGeom>
        </p:spPr>
        <p:txBody>
          <a:bodyPr anchor="t" rtlCol="false" tIns="0" lIns="0" bIns="0" rIns="0">
            <a:spAutoFit/>
          </a:bodyPr>
          <a:lstStyle/>
          <a:p>
            <a:pPr algn="ctr" marL="0" indent="0" lvl="0">
              <a:lnSpc>
                <a:spcPts val="4439"/>
              </a:lnSpc>
              <a:spcBef>
                <a:spcPct val="0"/>
              </a:spcBef>
            </a:pPr>
            <a:r>
              <a:rPr lang="en-US" sz="3698" spc="34" strike="noStrike" u="none">
                <a:solidFill>
                  <a:srgbClr val="000000"/>
                </a:solidFill>
                <a:latin typeface="Times New Roman"/>
                <a:ea typeface="Times New Roman"/>
                <a:cs typeface="Times New Roman"/>
                <a:sym typeface="Times New Roman"/>
              </a:rPr>
              <a:t>Continuous learning resources</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0" y="2716478"/>
            <a:ext cx="18062658" cy="4977869"/>
          </a:xfrm>
          <a:prstGeom prst="rect">
            <a:avLst/>
          </a:prstGeom>
        </p:spPr>
        <p:txBody>
          <a:bodyPr anchor="t" rtlCol="false" tIns="0" lIns="0" bIns="0" rIns="0">
            <a:spAutoFit/>
          </a:bodyPr>
          <a:lstStyle/>
          <a:p>
            <a:pPr algn="ctr">
              <a:lnSpc>
                <a:spcPts val="2963"/>
              </a:lnSpc>
            </a:pPr>
            <a:r>
              <a:rPr lang="en-US" sz="3798" spc="34">
                <a:solidFill>
                  <a:srgbClr val="000000"/>
                </a:solidFill>
                <a:latin typeface="Times New Roman"/>
                <a:ea typeface="Times New Roman"/>
                <a:cs typeface="Times New Roman"/>
                <a:sym typeface="Times New Roman"/>
              </a:rPr>
              <a:t>HSBC integrates Diversity, Equity and Inclusion (DEI) int</a:t>
            </a:r>
            <a:r>
              <a:rPr lang="en-US" sz="3798" spc="34">
                <a:solidFill>
                  <a:srgbClr val="000000"/>
                </a:solidFill>
                <a:latin typeface="Times New Roman"/>
                <a:ea typeface="Times New Roman"/>
                <a:cs typeface="Times New Roman"/>
                <a:sym typeface="Times New Roman"/>
              </a:rPr>
              <a:t>o recruitment and selection by:</a:t>
            </a:r>
          </a:p>
          <a:p>
            <a:pPr algn="ctr">
              <a:lnSpc>
                <a:spcPts val="2963"/>
              </a:lnSpc>
            </a:pPr>
          </a:p>
          <a:p>
            <a:pPr algn="l" marL="863599" indent="-431800" lvl="1">
              <a:lnSpc>
                <a:spcPts val="3119"/>
              </a:lnSpc>
              <a:buFont typeface="Arial"/>
              <a:buChar char="•"/>
            </a:pPr>
            <a:r>
              <a:rPr lang="en-US" sz="3999" spc="35">
                <a:solidFill>
                  <a:srgbClr val="000000"/>
                </a:solidFill>
                <a:latin typeface="Times New Roman"/>
                <a:ea typeface="Times New Roman"/>
                <a:cs typeface="Times New Roman"/>
                <a:sym typeface="Times New Roman"/>
              </a:rPr>
              <a:t>Removing unnecessary barriers during recruitment</a:t>
            </a:r>
          </a:p>
          <a:p>
            <a:pPr algn="l" marL="863599" indent="-431800" lvl="1">
              <a:lnSpc>
                <a:spcPts val="4799"/>
              </a:lnSpc>
              <a:buFont typeface="Arial"/>
              <a:buChar char="•"/>
            </a:pPr>
            <a:r>
              <a:rPr lang="en-US" sz="3999" spc="35">
                <a:solidFill>
                  <a:srgbClr val="000000"/>
                </a:solidFill>
                <a:latin typeface="Times New Roman"/>
                <a:ea typeface="Times New Roman"/>
                <a:cs typeface="Times New Roman"/>
                <a:sym typeface="Times New Roman"/>
              </a:rPr>
              <a:t>Encouraging applications from diverse backgrounds</a:t>
            </a:r>
          </a:p>
          <a:p>
            <a:pPr algn="l" marL="863599" indent="-431800" lvl="1">
              <a:lnSpc>
                <a:spcPts val="4799"/>
              </a:lnSpc>
              <a:buFont typeface="Arial"/>
              <a:buChar char="•"/>
            </a:pPr>
            <a:r>
              <a:rPr lang="en-US" sz="3999" spc="35">
                <a:solidFill>
                  <a:srgbClr val="000000"/>
                </a:solidFill>
                <a:latin typeface="Times New Roman"/>
                <a:ea typeface="Times New Roman"/>
                <a:cs typeface="Times New Roman"/>
                <a:sym typeface="Times New Roman"/>
              </a:rPr>
              <a:t>Supporting gender diversity</a:t>
            </a:r>
          </a:p>
          <a:p>
            <a:pPr algn="l" marL="863599" indent="-431800" lvl="1">
              <a:lnSpc>
                <a:spcPts val="4799"/>
              </a:lnSpc>
              <a:buFont typeface="Arial"/>
              <a:buChar char="•"/>
            </a:pPr>
            <a:r>
              <a:rPr lang="en-US" sz="3999" spc="35">
                <a:solidFill>
                  <a:srgbClr val="000000"/>
                </a:solidFill>
                <a:latin typeface="Times New Roman"/>
                <a:ea typeface="Times New Roman"/>
                <a:cs typeface="Times New Roman"/>
                <a:sym typeface="Times New Roman"/>
              </a:rPr>
              <a:t>Improving accessibility for candidates with disabilities</a:t>
            </a:r>
          </a:p>
          <a:p>
            <a:pPr algn="l" marL="863599" indent="-431800" lvl="1">
              <a:lnSpc>
                <a:spcPts val="4799"/>
              </a:lnSpc>
              <a:buFont typeface="Arial"/>
              <a:buChar char="•"/>
            </a:pPr>
            <a:r>
              <a:rPr lang="en-US" sz="3999" spc="35">
                <a:solidFill>
                  <a:srgbClr val="000000"/>
                </a:solidFill>
                <a:latin typeface="Times New Roman"/>
                <a:ea typeface="Times New Roman"/>
                <a:cs typeface="Times New Roman"/>
                <a:sym typeface="Times New Roman"/>
              </a:rPr>
              <a:t>Using inclusive language in job advertisements</a:t>
            </a:r>
          </a:p>
          <a:p>
            <a:pPr algn="l" marL="863599" indent="-431800" lvl="1">
              <a:lnSpc>
                <a:spcPts val="4799"/>
              </a:lnSpc>
              <a:buFont typeface="Arial"/>
              <a:buChar char="•"/>
            </a:pPr>
            <a:r>
              <a:rPr lang="en-US" sz="3999" spc="35">
                <a:solidFill>
                  <a:srgbClr val="000000"/>
                </a:solidFill>
                <a:latin typeface="Times New Roman"/>
                <a:ea typeface="Times New Roman"/>
                <a:cs typeface="Times New Roman"/>
                <a:sym typeface="Times New Roman"/>
              </a:rPr>
              <a:t>Providing unconscious bias awareness for hiring managers</a:t>
            </a:r>
          </a:p>
          <a:p>
            <a:pPr algn="ctr">
              <a:lnSpc>
                <a:spcPts val="6839"/>
              </a:lnSpc>
              <a:spcBef>
                <a:spcPct val="0"/>
              </a:spcBef>
            </a:pPr>
          </a:p>
        </p:txBody>
      </p:sp>
      <p:sp>
        <p:nvSpPr>
          <p:cNvPr name="Freeform 5" id="5"/>
          <p:cNvSpPr/>
          <p:nvPr/>
        </p:nvSpPr>
        <p:spPr>
          <a:xfrm flipH="false" flipV="false" rot="0">
            <a:off x="13592213" y="3933707"/>
            <a:ext cx="4470445" cy="3615473"/>
          </a:xfrm>
          <a:custGeom>
            <a:avLst/>
            <a:gdLst/>
            <a:ahLst/>
            <a:cxnLst/>
            <a:rect r="r" b="b" t="t" l="l"/>
            <a:pathLst>
              <a:path h="3615473" w="4470445">
                <a:moveTo>
                  <a:pt x="0" y="0"/>
                </a:moveTo>
                <a:lnTo>
                  <a:pt x="4470445" y="0"/>
                </a:lnTo>
                <a:lnTo>
                  <a:pt x="4470445" y="3615472"/>
                </a:lnTo>
                <a:lnTo>
                  <a:pt x="0" y="3615472"/>
                </a:lnTo>
                <a:lnTo>
                  <a:pt x="0" y="0"/>
                </a:lnTo>
                <a:close/>
              </a:path>
            </a:pathLst>
          </a:custGeom>
          <a:blipFill>
            <a:blip r:embed="rId3"/>
            <a:stretch>
              <a:fillRect l="0" t="0" r="0" b="0"/>
            </a:stretch>
          </a:blipFill>
        </p:spPr>
      </p:sp>
      <p:sp>
        <p:nvSpPr>
          <p:cNvPr name="TextBox 6" id="6"/>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7" id="7"/>
          <p:cNvSpPr txBox="true"/>
          <p:nvPr/>
        </p:nvSpPr>
        <p:spPr>
          <a:xfrm rot="0">
            <a:off x="9784344" y="477178"/>
            <a:ext cx="8503656" cy="1666920"/>
          </a:xfrm>
          <a:prstGeom prst="rect">
            <a:avLst/>
          </a:prstGeom>
        </p:spPr>
        <p:txBody>
          <a:bodyPr anchor="t" rtlCol="false" tIns="0" lIns="0" bIns="0" rIns="0">
            <a:spAutoFit/>
          </a:bodyPr>
          <a:lstStyle/>
          <a:p>
            <a:pPr algn="r">
              <a:lnSpc>
                <a:spcPts val="6480"/>
              </a:lnSpc>
            </a:pPr>
            <a:r>
              <a:rPr lang="en-US" b="true" sz="5400" spc="50">
                <a:solidFill>
                  <a:srgbClr val="10253F"/>
                </a:solidFill>
                <a:latin typeface="Times New Roman Bold"/>
                <a:ea typeface="Times New Roman Bold"/>
                <a:cs typeface="Times New Roman Bold"/>
                <a:sym typeface="Times New Roman Bold"/>
              </a:rPr>
              <a:t>Diversity, Equity &amp; Inclusion</a:t>
            </a:r>
            <a:r>
              <a:rPr lang="en-US" b="true" sz="5400" spc="50">
                <a:solidFill>
                  <a:srgbClr val="10253F"/>
                </a:solidFill>
                <a:latin typeface="Times New Roman Bold"/>
                <a:ea typeface="Times New Roman Bold"/>
                <a:cs typeface="Times New Roman Bold"/>
                <a:sym typeface="Times New Roman Bold"/>
              </a:rPr>
              <a:t> </a:t>
            </a:r>
            <a:r>
              <a:rPr lang="en-US" b="true" sz="5400" spc="50">
                <a:solidFill>
                  <a:srgbClr val="10253F"/>
                </a:solidFill>
                <a:latin typeface="Times New Roman Bold"/>
                <a:ea typeface="Times New Roman Bold"/>
                <a:cs typeface="Times New Roman Bold"/>
                <a:sym typeface="Times New Roman Bold"/>
              </a:rPr>
              <a:t>in Recruitment</a:t>
            </a:r>
          </a:p>
        </p:txBody>
      </p:sp>
      <p:sp>
        <p:nvSpPr>
          <p:cNvPr name="TextBox 8" id="8"/>
          <p:cNvSpPr txBox="true"/>
          <p:nvPr/>
        </p:nvSpPr>
        <p:spPr>
          <a:xfrm rot="0">
            <a:off x="391844" y="7356464"/>
            <a:ext cx="17504311" cy="2276369"/>
          </a:xfrm>
          <a:prstGeom prst="rect">
            <a:avLst/>
          </a:prstGeom>
        </p:spPr>
        <p:txBody>
          <a:bodyPr anchor="t" rtlCol="false" tIns="0" lIns="0" bIns="0" rIns="0">
            <a:spAutoFit/>
          </a:bodyPr>
          <a:lstStyle/>
          <a:p>
            <a:pPr algn="l">
              <a:lnSpc>
                <a:spcPts val="4438"/>
              </a:lnSpc>
            </a:pPr>
            <a:r>
              <a:rPr lang="en-US" sz="3698" spc="33" b="true">
                <a:solidFill>
                  <a:srgbClr val="000000"/>
                </a:solidFill>
                <a:latin typeface="Times New Roman Bold"/>
                <a:ea typeface="Times New Roman Bold"/>
                <a:cs typeface="Times New Roman Bold"/>
                <a:sym typeface="Times New Roman Bold"/>
              </a:rPr>
              <a:t>   </a:t>
            </a:r>
          </a:p>
          <a:p>
            <a:pPr algn="l">
              <a:lnSpc>
                <a:spcPts val="4438"/>
              </a:lnSpc>
              <a:spcBef>
                <a:spcPct val="0"/>
              </a:spcBef>
            </a:pPr>
            <a:r>
              <a:rPr lang="en-US" sz="3698" b="true">
                <a:solidFill>
                  <a:srgbClr val="000000"/>
                </a:solidFill>
                <a:latin typeface="Times New Roman Bold"/>
                <a:ea typeface="Times New Roman Bold"/>
                <a:cs typeface="Times New Roman Bold"/>
                <a:sym typeface="Times New Roman Bold"/>
              </a:rPr>
              <a:t>HSBC actively pr</a:t>
            </a:r>
            <a:r>
              <a:rPr lang="en-US" b="true" sz="3698">
                <a:solidFill>
                  <a:srgbClr val="000000"/>
                </a:solidFill>
                <a:latin typeface="Times New Roman Bold"/>
                <a:ea typeface="Times New Roman Bold"/>
                <a:cs typeface="Times New Roman Bold"/>
                <a:sym typeface="Times New Roman Bold"/>
              </a:rPr>
              <a:t>omotes female leadership development programmes and inclusive  </a:t>
            </a:r>
            <a:r>
              <a:rPr lang="en-US" b="true" sz="3698">
                <a:solidFill>
                  <a:srgbClr val="000000"/>
                </a:solidFill>
                <a:latin typeface="Times New Roman Bold"/>
                <a:ea typeface="Times New Roman Bold"/>
                <a:cs typeface="Times New Roman Bold"/>
                <a:sym typeface="Times New Roman Bold"/>
              </a:rPr>
              <a:t>recruitment campaigns to broaden the talent pipeline.</a:t>
            </a:r>
          </a:p>
          <a:p>
            <a:pPr algn="l">
              <a:lnSpc>
                <a:spcPts val="4439"/>
              </a:lnSpc>
              <a:spcBef>
                <a:spcPct val="0"/>
              </a:spcBef>
            </a:pPr>
          </a:p>
        </p:txBody>
      </p:sp>
      <p:sp>
        <p:nvSpPr>
          <p:cNvPr name="TextBox 9" id="9"/>
          <p:cNvSpPr txBox="true"/>
          <p:nvPr/>
        </p:nvSpPr>
        <p:spPr>
          <a:xfrm rot="0">
            <a:off x="255773" y="7365989"/>
            <a:ext cx="2333850" cy="533347"/>
          </a:xfrm>
          <a:prstGeom prst="rect">
            <a:avLst/>
          </a:prstGeom>
        </p:spPr>
        <p:txBody>
          <a:bodyPr anchor="t" rtlCol="false" tIns="0" lIns="0" bIns="0" rIns="0">
            <a:spAutoFit/>
          </a:bodyPr>
          <a:lstStyle/>
          <a:p>
            <a:pPr algn="ctr">
              <a:lnSpc>
                <a:spcPts val="4079"/>
              </a:lnSpc>
              <a:spcBef>
                <a:spcPct val="0"/>
              </a:spcBef>
            </a:pPr>
            <a:r>
              <a:rPr lang="en-US" b="true" sz="3398" spc="31">
                <a:solidFill>
                  <a:srgbClr val="000000"/>
                </a:solidFill>
                <a:latin typeface="Times New Roman Bold"/>
                <a:ea typeface="Times New Roman Bold"/>
                <a:cs typeface="Times New Roman Bold"/>
                <a:sym typeface="Times New Roman Bold"/>
              </a:rPr>
              <a:t>EXAMPLE:</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Freeform 4" id="4"/>
          <p:cNvSpPr/>
          <p:nvPr/>
        </p:nvSpPr>
        <p:spPr>
          <a:xfrm flipH="false" flipV="false" rot="0">
            <a:off x="13443560" y="2478240"/>
            <a:ext cx="4113065" cy="3640062"/>
          </a:xfrm>
          <a:custGeom>
            <a:avLst/>
            <a:gdLst/>
            <a:ahLst/>
            <a:cxnLst/>
            <a:rect r="r" b="b" t="t" l="l"/>
            <a:pathLst>
              <a:path h="3640062" w="4113065">
                <a:moveTo>
                  <a:pt x="0" y="0"/>
                </a:moveTo>
                <a:lnTo>
                  <a:pt x="4113065" y="0"/>
                </a:lnTo>
                <a:lnTo>
                  <a:pt x="4113065" y="3640062"/>
                </a:lnTo>
                <a:lnTo>
                  <a:pt x="0" y="3640062"/>
                </a:lnTo>
                <a:lnTo>
                  <a:pt x="0" y="0"/>
                </a:lnTo>
                <a:close/>
              </a:path>
            </a:pathLst>
          </a:custGeom>
          <a:blipFill>
            <a:blip r:embed="rId3"/>
            <a:stretch>
              <a:fillRect l="0" t="0" r="0" b="0"/>
            </a:stretch>
          </a:blipFill>
        </p:spPr>
      </p:sp>
      <p:sp>
        <p:nvSpPr>
          <p:cNvPr name="TextBox 5" id="5"/>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6" id="6"/>
          <p:cNvSpPr txBox="true"/>
          <p:nvPr/>
        </p:nvSpPr>
        <p:spPr>
          <a:xfrm rot="0">
            <a:off x="8674091" y="1000125"/>
            <a:ext cx="9538938" cy="847747"/>
          </a:xfrm>
          <a:prstGeom prst="rect">
            <a:avLst/>
          </a:prstGeom>
        </p:spPr>
        <p:txBody>
          <a:bodyPr anchor="t" rtlCol="false" tIns="0" lIns="0" bIns="0" rIns="0">
            <a:spAutoFit/>
          </a:bodyPr>
          <a:lstStyle/>
          <a:p>
            <a:pPr algn="r">
              <a:lnSpc>
                <a:spcPts val="6480"/>
              </a:lnSpc>
            </a:pPr>
            <a:r>
              <a:rPr lang="en-US" b="true" sz="5400" spc="50">
                <a:solidFill>
                  <a:srgbClr val="10253F"/>
                </a:solidFill>
                <a:latin typeface="Times New Roman Bold"/>
                <a:ea typeface="Times New Roman Bold"/>
                <a:cs typeface="Times New Roman Bold"/>
                <a:sym typeface="Times New Roman Bold"/>
              </a:rPr>
              <a:t>Current Practices: Evaluation</a:t>
            </a:r>
          </a:p>
        </p:txBody>
      </p:sp>
      <p:sp>
        <p:nvSpPr>
          <p:cNvPr name="TextBox 7" id="7"/>
          <p:cNvSpPr txBox="true"/>
          <p:nvPr/>
        </p:nvSpPr>
        <p:spPr>
          <a:xfrm rot="0">
            <a:off x="252712" y="2449665"/>
            <a:ext cx="17006588" cy="3962226"/>
          </a:xfrm>
          <a:prstGeom prst="rect">
            <a:avLst/>
          </a:prstGeom>
        </p:spPr>
        <p:txBody>
          <a:bodyPr anchor="t" rtlCol="false" tIns="0" lIns="0" bIns="0" rIns="0">
            <a:spAutoFit/>
          </a:bodyPr>
          <a:lstStyle/>
          <a:p>
            <a:pPr algn="just">
              <a:lnSpc>
                <a:spcPts val="4438"/>
              </a:lnSpc>
            </a:pPr>
            <a:r>
              <a:rPr lang="en-US" sz="3698" spc="33">
                <a:solidFill>
                  <a:srgbClr val="000000"/>
                </a:solidFill>
                <a:latin typeface="Times New Roman"/>
                <a:ea typeface="Times New Roman"/>
                <a:cs typeface="Times New Roman"/>
                <a:sym typeface="Times New Roman"/>
              </a:rPr>
              <a:t>              Strengths:</a:t>
            </a:r>
          </a:p>
          <a:p>
            <a:pPr algn="l" marL="798609" indent="-399305" lvl="1">
              <a:lnSpc>
                <a:spcPts val="4438"/>
              </a:lnSpc>
              <a:buFont typeface="Arial"/>
              <a:buChar char="•"/>
            </a:pPr>
            <a:r>
              <a:rPr lang="en-US" sz="3698" spc="33">
                <a:solidFill>
                  <a:srgbClr val="000000"/>
                </a:solidFill>
                <a:latin typeface="Times New Roman"/>
                <a:ea typeface="Times New Roman"/>
                <a:cs typeface="Times New Roman"/>
                <a:sym typeface="Times New Roman"/>
              </a:rPr>
              <a:t>Strong empl</a:t>
            </a:r>
            <a:r>
              <a:rPr lang="en-US" sz="3698" spc="33">
                <a:solidFill>
                  <a:srgbClr val="000000"/>
                </a:solidFill>
                <a:latin typeface="Times New Roman"/>
                <a:ea typeface="Times New Roman"/>
                <a:cs typeface="Times New Roman"/>
                <a:sym typeface="Times New Roman"/>
              </a:rPr>
              <a:t>oyer brand</a:t>
            </a:r>
          </a:p>
          <a:p>
            <a:pPr algn="l" marL="798609" indent="-399305" lvl="1">
              <a:lnSpc>
                <a:spcPts val="4438"/>
              </a:lnSpc>
              <a:buFont typeface="Arial"/>
              <a:buChar char="•"/>
            </a:pPr>
            <a:r>
              <a:rPr lang="en-US" sz="3698" spc="33">
                <a:solidFill>
                  <a:srgbClr val="000000"/>
                </a:solidFill>
                <a:latin typeface="Times New Roman"/>
                <a:ea typeface="Times New Roman"/>
                <a:cs typeface="Times New Roman"/>
                <a:sym typeface="Times New Roman"/>
              </a:rPr>
              <a:t>Global recruitment capability</a:t>
            </a:r>
          </a:p>
          <a:p>
            <a:pPr algn="l" marL="798609" indent="-399305" lvl="1">
              <a:lnSpc>
                <a:spcPts val="4438"/>
              </a:lnSpc>
              <a:buFont typeface="Arial"/>
              <a:buChar char="•"/>
            </a:pPr>
            <a:r>
              <a:rPr lang="en-US" sz="3698" spc="33">
                <a:solidFill>
                  <a:srgbClr val="000000"/>
                </a:solidFill>
                <a:latin typeface="Times New Roman"/>
                <a:ea typeface="Times New Roman"/>
                <a:cs typeface="Times New Roman"/>
                <a:sym typeface="Times New Roman"/>
              </a:rPr>
              <a:t>Digital recruitment platforms</a:t>
            </a:r>
          </a:p>
          <a:p>
            <a:pPr algn="l" marL="798609" indent="-399305" lvl="1">
              <a:lnSpc>
                <a:spcPts val="4438"/>
              </a:lnSpc>
              <a:buFont typeface="Arial"/>
              <a:buChar char="•"/>
            </a:pPr>
            <a:r>
              <a:rPr lang="en-US" sz="3698" spc="33">
                <a:solidFill>
                  <a:srgbClr val="000000"/>
                </a:solidFill>
                <a:latin typeface="Times New Roman"/>
                <a:ea typeface="Times New Roman"/>
                <a:cs typeface="Times New Roman"/>
                <a:sym typeface="Times New Roman"/>
              </a:rPr>
              <a:t>Structured assessments</a:t>
            </a:r>
          </a:p>
          <a:p>
            <a:pPr algn="l" marL="798609" indent="-399305" lvl="1">
              <a:lnSpc>
                <a:spcPts val="4438"/>
              </a:lnSpc>
              <a:buFont typeface="Arial"/>
              <a:buChar char="•"/>
            </a:pPr>
            <a:r>
              <a:rPr lang="en-US" sz="3698" spc="33">
                <a:solidFill>
                  <a:srgbClr val="000000"/>
                </a:solidFill>
                <a:latin typeface="Times New Roman"/>
                <a:ea typeface="Times New Roman"/>
                <a:cs typeface="Times New Roman"/>
                <a:sym typeface="Times New Roman"/>
              </a:rPr>
              <a:t>Inclusive hiring</a:t>
            </a:r>
          </a:p>
          <a:p>
            <a:pPr algn="l" marL="798609" indent="-399305" lvl="1">
              <a:lnSpc>
                <a:spcPts val="4439"/>
              </a:lnSpc>
              <a:buFont typeface="Arial"/>
              <a:buChar char="•"/>
            </a:pPr>
            <a:r>
              <a:rPr lang="en-US" sz="3698" spc="34">
                <a:solidFill>
                  <a:srgbClr val="000000"/>
                </a:solidFill>
                <a:latin typeface="Times New Roman"/>
                <a:ea typeface="Times New Roman"/>
                <a:cs typeface="Times New Roman"/>
                <a:sym typeface="Times New Roman"/>
              </a:rPr>
              <a:t> Comprehensive onboarding</a:t>
            </a:r>
          </a:p>
        </p:txBody>
      </p:sp>
      <p:sp>
        <p:nvSpPr>
          <p:cNvPr name="TextBox 8" id="8"/>
          <p:cNvSpPr txBox="true"/>
          <p:nvPr/>
        </p:nvSpPr>
        <p:spPr>
          <a:xfrm rot="0">
            <a:off x="7703009" y="6290832"/>
            <a:ext cx="10123009" cy="3962226"/>
          </a:xfrm>
          <a:prstGeom prst="rect">
            <a:avLst/>
          </a:prstGeom>
        </p:spPr>
        <p:txBody>
          <a:bodyPr anchor="t" rtlCol="false" tIns="0" lIns="0" bIns="0" rIns="0">
            <a:spAutoFit/>
          </a:bodyPr>
          <a:lstStyle/>
          <a:p>
            <a:pPr algn="l">
              <a:lnSpc>
                <a:spcPts val="4438"/>
              </a:lnSpc>
              <a:spcBef>
                <a:spcPct val="0"/>
              </a:spcBef>
            </a:pPr>
            <a:r>
              <a:rPr lang="en-US" sz="3698" spc="33">
                <a:solidFill>
                  <a:srgbClr val="000000"/>
                </a:solidFill>
                <a:latin typeface="Times New Roman"/>
                <a:ea typeface="Times New Roman"/>
                <a:cs typeface="Times New Roman"/>
                <a:sym typeface="Times New Roman"/>
              </a:rPr>
              <a:t>                         Areas for Impr</a:t>
            </a:r>
            <a:r>
              <a:rPr lang="en-US" sz="3698" spc="33">
                <a:solidFill>
                  <a:srgbClr val="000000"/>
                </a:solidFill>
                <a:latin typeface="Times New Roman"/>
                <a:ea typeface="Times New Roman"/>
                <a:cs typeface="Times New Roman"/>
                <a:sym typeface="Times New Roman"/>
              </a:rPr>
              <a:t>ovement:</a:t>
            </a:r>
          </a:p>
          <a:p>
            <a:pPr algn="l" marL="798609" indent="-399305" lvl="1">
              <a:lnSpc>
                <a:spcPts val="4438"/>
              </a:lnSpc>
              <a:buFont typeface="Arial"/>
              <a:buChar char="•"/>
            </a:pPr>
            <a:r>
              <a:rPr lang="en-US" sz="3698" spc="33">
                <a:solidFill>
                  <a:srgbClr val="000000"/>
                </a:solidFill>
                <a:latin typeface="Times New Roman"/>
                <a:ea typeface="Times New Roman"/>
                <a:cs typeface="Times New Roman"/>
                <a:sym typeface="Times New Roman"/>
              </a:rPr>
              <a:t>Long recruitment cycle</a:t>
            </a:r>
          </a:p>
          <a:p>
            <a:pPr algn="l" marL="798609" indent="-399305" lvl="1">
              <a:lnSpc>
                <a:spcPts val="4438"/>
              </a:lnSpc>
              <a:buFont typeface="Arial"/>
              <a:buChar char="•"/>
            </a:pPr>
            <a:r>
              <a:rPr lang="en-US" sz="3698" spc="33">
                <a:solidFill>
                  <a:srgbClr val="000000"/>
                </a:solidFill>
                <a:latin typeface="Times New Roman"/>
                <a:ea typeface="Times New Roman"/>
                <a:cs typeface="Times New Roman"/>
                <a:sym typeface="Times New Roman"/>
              </a:rPr>
              <a:t>Multiple assessment stages</a:t>
            </a:r>
          </a:p>
          <a:p>
            <a:pPr algn="l" marL="798609" indent="-399305" lvl="1">
              <a:lnSpc>
                <a:spcPts val="4438"/>
              </a:lnSpc>
              <a:buFont typeface="Arial"/>
              <a:buChar char="•"/>
            </a:pPr>
            <a:r>
              <a:rPr lang="en-US" sz="3698" spc="33">
                <a:solidFill>
                  <a:srgbClr val="000000"/>
                </a:solidFill>
                <a:latin typeface="Times New Roman"/>
                <a:ea typeface="Times New Roman"/>
                <a:cs typeface="Times New Roman"/>
                <a:sym typeface="Times New Roman"/>
              </a:rPr>
              <a:t>Growing competition for digital talent</a:t>
            </a:r>
          </a:p>
          <a:p>
            <a:pPr algn="l" marL="798609" indent="-399305" lvl="1">
              <a:lnSpc>
                <a:spcPts val="4438"/>
              </a:lnSpc>
              <a:buFont typeface="Arial"/>
              <a:buChar char="•"/>
            </a:pPr>
            <a:r>
              <a:rPr lang="en-US" sz="3698" spc="33">
                <a:solidFill>
                  <a:srgbClr val="000000"/>
                </a:solidFill>
                <a:latin typeface="Times New Roman"/>
                <a:ea typeface="Times New Roman"/>
                <a:cs typeface="Times New Roman"/>
                <a:sym typeface="Times New Roman"/>
              </a:rPr>
              <a:t>AI implementation requires stronger governance</a:t>
            </a:r>
          </a:p>
          <a:p>
            <a:pPr algn="l" marL="798609" indent="-399305" lvl="1">
              <a:lnSpc>
                <a:spcPts val="4438"/>
              </a:lnSpc>
              <a:buFont typeface="Arial"/>
              <a:buChar char="•"/>
            </a:pPr>
            <a:r>
              <a:rPr lang="en-US" sz="3698" spc="33">
                <a:solidFill>
                  <a:srgbClr val="000000"/>
                </a:solidFill>
                <a:latin typeface="Times New Roman"/>
                <a:ea typeface="Times New Roman"/>
                <a:cs typeface="Times New Roman"/>
                <a:sym typeface="Times New Roman"/>
              </a:rPr>
              <a:t>Candidate expectations changing rapidly</a:t>
            </a:r>
          </a:p>
          <a:p>
            <a:pPr algn="l">
              <a:lnSpc>
                <a:spcPts val="4439"/>
              </a:lnSpc>
            </a:pP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5" id="5"/>
          <p:cNvSpPr txBox="true"/>
          <p:nvPr/>
        </p:nvSpPr>
        <p:spPr>
          <a:xfrm rot="0">
            <a:off x="10653286" y="1009650"/>
            <a:ext cx="7634714" cy="685800"/>
          </a:xfrm>
          <a:prstGeom prst="rect">
            <a:avLst/>
          </a:prstGeom>
        </p:spPr>
        <p:txBody>
          <a:bodyPr anchor="t" rtlCol="false" tIns="0" lIns="0" bIns="0" rIns="0">
            <a:spAutoFit/>
          </a:bodyPr>
          <a:lstStyle/>
          <a:p>
            <a:pPr algn="r">
              <a:lnSpc>
                <a:spcPts val="5280"/>
              </a:lnSpc>
            </a:pPr>
            <a:r>
              <a:rPr lang="en-US" b="true" sz="4400" spc="39">
                <a:solidFill>
                  <a:srgbClr val="10253F"/>
                </a:solidFill>
                <a:latin typeface="Times New Roman Bold"/>
                <a:ea typeface="Times New Roman Bold"/>
                <a:cs typeface="Times New Roman Bold"/>
                <a:sym typeface="Times New Roman Bold"/>
              </a:rPr>
              <a:t>CURRENT OPPORTUNITIES</a:t>
            </a:r>
          </a:p>
        </p:txBody>
      </p:sp>
      <p:sp>
        <p:nvSpPr>
          <p:cNvPr name="TextBox 6" id="6"/>
          <p:cNvSpPr txBox="true"/>
          <p:nvPr/>
        </p:nvSpPr>
        <p:spPr>
          <a:xfrm rot="0">
            <a:off x="379708" y="2505083"/>
            <a:ext cx="17528585" cy="5257784"/>
          </a:xfrm>
          <a:prstGeom prst="rect">
            <a:avLst/>
          </a:prstGeom>
        </p:spPr>
        <p:txBody>
          <a:bodyPr anchor="t" rtlCol="false" tIns="0" lIns="0" bIns="0" rIns="0">
            <a:spAutoFit/>
          </a:bodyPr>
          <a:lstStyle/>
          <a:p>
            <a:pPr algn="just">
              <a:lnSpc>
                <a:spcPts val="4198"/>
              </a:lnSpc>
            </a:pPr>
            <a:r>
              <a:rPr lang="en-US" sz="3498" spc="31">
                <a:solidFill>
                  <a:srgbClr val="000000"/>
                </a:solidFill>
                <a:latin typeface="Times New Roman"/>
                <a:ea typeface="Times New Roman"/>
                <a:cs typeface="Times New Roman"/>
                <a:sym typeface="Times New Roman"/>
              </a:rPr>
              <a:t>The rapid digital transformation of the banking industry presents HSBC with significant opportunities to improve recruitment efficiency, attract highly skilled talent, and strengthen employer branding. Rather than relying solely on traditional recruitment methods, HSBC can leverage digital technologies to build a more agile, data-driven, and candidate-focused hiring process.</a:t>
            </a:r>
          </a:p>
          <a:p>
            <a:pPr algn="just">
              <a:lnSpc>
                <a:spcPts val="4198"/>
              </a:lnSpc>
            </a:pPr>
          </a:p>
          <a:p>
            <a:pPr algn="just">
              <a:lnSpc>
                <a:spcPts val="4198"/>
              </a:lnSpc>
            </a:pPr>
          </a:p>
          <a:p>
            <a:pPr algn="just">
              <a:lnSpc>
                <a:spcPts val="4198"/>
              </a:lnSpc>
            </a:pPr>
          </a:p>
          <a:p>
            <a:pPr algn="just">
              <a:lnSpc>
                <a:spcPts val="4198"/>
              </a:lnSpc>
              <a:spcBef>
                <a:spcPct val="0"/>
              </a:spcBef>
            </a:pPr>
          </a:p>
          <a:p>
            <a:pPr algn="just">
              <a:lnSpc>
                <a:spcPts val="4199"/>
              </a:lnSpc>
              <a:spcBef>
                <a:spcPct val="0"/>
              </a:spcBef>
            </a:pPr>
          </a:p>
        </p:txBody>
      </p:sp>
      <p:sp>
        <p:nvSpPr>
          <p:cNvPr name="TextBox 7" id="7"/>
          <p:cNvSpPr txBox="true"/>
          <p:nvPr/>
        </p:nvSpPr>
        <p:spPr>
          <a:xfrm rot="0">
            <a:off x="464550" y="5900711"/>
            <a:ext cx="3892221" cy="619135"/>
          </a:xfrm>
          <a:prstGeom prst="rect">
            <a:avLst/>
          </a:prstGeom>
        </p:spPr>
        <p:txBody>
          <a:bodyPr anchor="t" rtlCol="false" tIns="0" lIns="0" bIns="0" rIns="0">
            <a:spAutoFit/>
          </a:bodyPr>
          <a:lstStyle/>
          <a:p>
            <a:pPr algn="ctr">
              <a:lnSpc>
                <a:spcPts val="4679"/>
              </a:lnSpc>
              <a:spcBef>
                <a:spcPct val="0"/>
              </a:spcBef>
            </a:pPr>
            <a:r>
              <a:rPr lang="en-US" sz="3898" spc="36">
                <a:solidFill>
                  <a:srgbClr val="000000"/>
                </a:solidFill>
                <a:latin typeface="Times New Roman"/>
                <a:ea typeface="Times New Roman"/>
                <a:cs typeface="Times New Roman"/>
                <a:sym typeface="Times New Roman"/>
              </a:rPr>
              <a:t>Key</a:t>
            </a:r>
            <a:r>
              <a:rPr lang="en-US" sz="3898" spc="36">
                <a:solidFill>
                  <a:srgbClr val="000000"/>
                </a:solidFill>
                <a:latin typeface="Times New Roman"/>
                <a:ea typeface="Times New Roman"/>
                <a:cs typeface="Times New Roman"/>
                <a:sym typeface="Times New Roman"/>
              </a:rPr>
              <a:t> Opportunities:</a:t>
            </a:r>
          </a:p>
        </p:txBody>
      </p:sp>
      <p:sp>
        <p:nvSpPr>
          <p:cNvPr name="TextBox 8" id="8"/>
          <p:cNvSpPr txBox="true"/>
          <p:nvPr/>
        </p:nvSpPr>
        <p:spPr>
          <a:xfrm rot="0">
            <a:off x="464550" y="6557947"/>
            <a:ext cx="18141715" cy="3829349"/>
          </a:xfrm>
          <a:prstGeom prst="rect">
            <a:avLst/>
          </a:prstGeom>
        </p:spPr>
        <p:txBody>
          <a:bodyPr anchor="t" rtlCol="false" tIns="0" lIns="0" bIns="0" rIns="0">
            <a:spAutoFit/>
          </a:bodyPr>
          <a:lstStyle/>
          <a:p>
            <a:pPr algn="just">
              <a:lnSpc>
                <a:spcPts val="4318"/>
              </a:lnSpc>
              <a:spcBef>
                <a:spcPct val="0"/>
              </a:spcBef>
            </a:pPr>
            <a:r>
              <a:rPr lang="en-US" sz="3598" spc="32">
                <a:solidFill>
                  <a:srgbClr val="000000"/>
                </a:solidFill>
                <a:latin typeface="Times New Roman"/>
                <a:ea typeface="Times New Roman"/>
                <a:cs typeface="Times New Roman"/>
                <a:sym typeface="Times New Roman"/>
              </a:rPr>
              <a:t>• Expand gl</a:t>
            </a:r>
            <a:r>
              <a:rPr lang="en-US" sz="3598" spc="32">
                <a:solidFill>
                  <a:srgbClr val="000000"/>
                </a:solidFill>
                <a:latin typeface="Times New Roman"/>
                <a:ea typeface="Times New Roman"/>
                <a:cs typeface="Times New Roman"/>
                <a:sym typeface="Times New Roman"/>
              </a:rPr>
              <a:t>obal talent acquisition through digital recruitment platforms</a:t>
            </a:r>
          </a:p>
          <a:p>
            <a:pPr algn="just">
              <a:lnSpc>
                <a:spcPts val="4318"/>
              </a:lnSpc>
              <a:spcBef>
                <a:spcPct val="0"/>
              </a:spcBef>
            </a:pPr>
            <a:r>
              <a:rPr lang="en-US" sz="3598" spc="32">
                <a:solidFill>
                  <a:srgbClr val="000000"/>
                </a:solidFill>
                <a:latin typeface="Times New Roman"/>
                <a:ea typeface="Times New Roman"/>
                <a:cs typeface="Times New Roman"/>
                <a:sym typeface="Times New Roman"/>
              </a:rPr>
              <a:t>• Use AI to identify high-potential candidates more accurately</a:t>
            </a:r>
          </a:p>
          <a:p>
            <a:pPr algn="just">
              <a:lnSpc>
                <a:spcPts val="4318"/>
              </a:lnSpc>
              <a:spcBef>
                <a:spcPct val="0"/>
              </a:spcBef>
            </a:pPr>
            <a:r>
              <a:rPr lang="en-US" sz="3598" spc="32">
                <a:solidFill>
                  <a:srgbClr val="000000"/>
                </a:solidFill>
                <a:latin typeface="Times New Roman"/>
                <a:ea typeface="Times New Roman"/>
                <a:cs typeface="Times New Roman"/>
                <a:sym typeface="Times New Roman"/>
              </a:rPr>
              <a:t>• Strengthen employer branding through social media and employee advocacy.</a:t>
            </a:r>
          </a:p>
          <a:p>
            <a:pPr algn="just">
              <a:lnSpc>
                <a:spcPts val="4318"/>
              </a:lnSpc>
              <a:spcBef>
                <a:spcPct val="0"/>
              </a:spcBef>
            </a:pPr>
            <a:r>
              <a:rPr lang="en-US" sz="3598" spc="32">
                <a:solidFill>
                  <a:srgbClr val="000000"/>
                </a:solidFill>
                <a:latin typeface="Times New Roman"/>
                <a:ea typeface="Times New Roman"/>
                <a:cs typeface="Times New Roman"/>
                <a:sym typeface="Times New Roman"/>
              </a:rPr>
              <a:t>• Increase recruitment speed using recruitment automation.</a:t>
            </a:r>
          </a:p>
          <a:p>
            <a:pPr algn="just">
              <a:lnSpc>
                <a:spcPts val="4318"/>
              </a:lnSpc>
              <a:spcBef>
                <a:spcPct val="0"/>
              </a:spcBef>
            </a:pPr>
            <a:r>
              <a:rPr lang="en-US" sz="3598" spc="32">
                <a:solidFill>
                  <a:srgbClr val="000000"/>
                </a:solidFill>
                <a:latin typeface="Times New Roman"/>
                <a:ea typeface="Times New Roman"/>
                <a:cs typeface="Times New Roman"/>
                <a:sym typeface="Times New Roman"/>
              </a:rPr>
              <a:t>• Improve workforce planning using predictive analytics.</a:t>
            </a:r>
          </a:p>
          <a:p>
            <a:pPr algn="just">
              <a:lnSpc>
                <a:spcPts val="4318"/>
              </a:lnSpc>
              <a:spcBef>
                <a:spcPct val="0"/>
              </a:spcBef>
            </a:pPr>
            <a:r>
              <a:rPr lang="en-US" sz="3598" spc="32">
                <a:solidFill>
                  <a:srgbClr val="000000"/>
                </a:solidFill>
                <a:latin typeface="Times New Roman"/>
                <a:ea typeface="Times New Roman"/>
                <a:cs typeface="Times New Roman"/>
                <a:sym typeface="Times New Roman"/>
              </a:rPr>
              <a:t>• Enhance diversity by reaching underrepresented talent pools.</a:t>
            </a:r>
          </a:p>
          <a:p>
            <a:pPr algn="just">
              <a:lnSpc>
                <a:spcPts val="4319"/>
              </a:lnSpc>
              <a:spcBef>
                <a:spcPct val="0"/>
              </a:spcBef>
            </a:pP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5" id="5"/>
          <p:cNvSpPr txBox="true"/>
          <p:nvPr/>
        </p:nvSpPr>
        <p:spPr>
          <a:xfrm rot="0">
            <a:off x="10519051" y="426458"/>
            <a:ext cx="7768949" cy="1666920"/>
          </a:xfrm>
          <a:prstGeom prst="rect">
            <a:avLst/>
          </a:prstGeom>
        </p:spPr>
        <p:txBody>
          <a:bodyPr anchor="t" rtlCol="false" tIns="0" lIns="0" bIns="0" rIns="0">
            <a:spAutoFit/>
          </a:bodyPr>
          <a:lstStyle/>
          <a:p>
            <a:pPr algn="r">
              <a:lnSpc>
                <a:spcPts val="6480"/>
              </a:lnSpc>
            </a:pPr>
            <a:r>
              <a:rPr lang="en-US" b="true" sz="5400" spc="48">
                <a:solidFill>
                  <a:srgbClr val="10253F"/>
                </a:solidFill>
                <a:latin typeface="Times New Roman Bold"/>
                <a:ea typeface="Times New Roman Bold"/>
                <a:cs typeface="Times New Roman Bold"/>
                <a:sym typeface="Times New Roman Bold"/>
              </a:rPr>
              <a:t>AI-Powered Recruitment Opportunities</a:t>
            </a:r>
          </a:p>
        </p:txBody>
      </p:sp>
      <p:sp>
        <p:nvSpPr>
          <p:cNvPr name="TextBox 6" id="6"/>
          <p:cNvSpPr txBox="true"/>
          <p:nvPr/>
        </p:nvSpPr>
        <p:spPr>
          <a:xfrm rot="0">
            <a:off x="0" y="2712503"/>
            <a:ext cx="18288000" cy="5172058"/>
          </a:xfrm>
          <a:prstGeom prst="rect">
            <a:avLst/>
          </a:prstGeom>
        </p:spPr>
        <p:txBody>
          <a:bodyPr anchor="t" rtlCol="false" tIns="0" lIns="0" bIns="0" rIns="0">
            <a:spAutoFit/>
          </a:bodyPr>
          <a:lstStyle/>
          <a:p>
            <a:pPr algn="just">
              <a:lnSpc>
                <a:spcPts val="4558"/>
              </a:lnSpc>
            </a:pPr>
            <a:r>
              <a:rPr lang="en-US" sz="3798" spc="34">
                <a:solidFill>
                  <a:srgbClr val="000000"/>
                </a:solidFill>
                <a:latin typeface="Times New Roman"/>
                <a:ea typeface="Times New Roman"/>
                <a:cs typeface="Times New Roman"/>
                <a:sym typeface="Times New Roman"/>
              </a:rPr>
              <a:t>  Intelligent CV screening</a:t>
            </a:r>
          </a:p>
          <a:p>
            <a:pPr algn="l" marL="820199" indent="-410099" lvl="1">
              <a:lnSpc>
                <a:spcPts val="4558"/>
              </a:lnSpc>
              <a:buFont typeface="Arial"/>
              <a:buChar char="•"/>
            </a:pPr>
            <a:r>
              <a:rPr lang="en-US" sz="3798" spc="34">
                <a:solidFill>
                  <a:srgbClr val="000000"/>
                </a:solidFill>
                <a:latin typeface="Times New Roman"/>
                <a:ea typeface="Times New Roman"/>
                <a:cs typeface="Times New Roman"/>
                <a:sym typeface="Times New Roman"/>
              </a:rPr>
              <a:t>A</a:t>
            </a:r>
            <a:r>
              <a:rPr lang="en-US" sz="3798" spc="34">
                <a:solidFill>
                  <a:srgbClr val="000000"/>
                </a:solidFill>
                <a:latin typeface="Times New Roman"/>
                <a:ea typeface="Times New Roman"/>
                <a:cs typeface="Times New Roman"/>
                <a:sym typeface="Times New Roman"/>
              </a:rPr>
              <a:t>utomated interview scheduling</a:t>
            </a:r>
          </a:p>
          <a:p>
            <a:pPr algn="l" marL="820199" indent="-410099" lvl="1">
              <a:lnSpc>
                <a:spcPts val="4558"/>
              </a:lnSpc>
              <a:buFont typeface="Arial"/>
              <a:buChar char="•"/>
            </a:pPr>
            <a:r>
              <a:rPr lang="en-US" sz="3798" spc="34">
                <a:solidFill>
                  <a:srgbClr val="000000"/>
                </a:solidFill>
                <a:latin typeface="Times New Roman"/>
                <a:ea typeface="Times New Roman"/>
                <a:cs typeface="Times New Roman"/>
                <a:sym typeface="Times New Roman"/>
              </a:rPr>
              <a:t>AI-powered candidate matching</a:t>
            </a:r>
          </a:p>
          <a:p>
            <a:pPr algn="l" marL="820199" indent="-410099" lvl="1">
              <a:lnSpc>
                <a:spcPts val="4558"/>
              </a:lnSpc>
              <a:buFont typeface="Arial"/>
              <a:buChar char="•"/>
            </a:pPr>
            <a:r>
              <a:rPr lang="en-US" sz="3798" spc="34">
                <a:solidFill>
                  <a:srgbClr val="000000"/>
                </a:solidFill>
                <a:latin typeface="Times New Roman"/>
                <a:ea typeface="Times New Roman"/>
                <a:cs typeface="Times New Roman"/>
                <a:sym typeface="Times New Roman"/>
              </a:rPr>
              <a:t>Recruitment chatbots</a:t>
            </a:r>
          </a:p>
          <a:p>
            <a:pPr algn="l" marL="820199" indent="-410099" lvl="1">
              <a:lnSpc>
                <a:spcPts val="4558"/>
              </a:lnSpc>
              <a:buFont typeface="Arial"/>
              <a:buChar char="•"/>
            </a:pPr>
            <a:r>
              <a:rPr lang="en-US" sz="3798" spc="34">
                <a:solidFill>
                  <a:srgbClr val="000000"/>
                </a:solidFill>
                <a:latin typeface="Times New Roman"/>
                <a:ea typeface="Times New Roman"/>
                <a:cs typeface="Times New Roman"/>
                <a:sym typeface="Times New Roman"/>
              </a:rPr>
              <a:t>Predictive hiring analytics</a:t>
            </a:r>
          </a:p>
          <a:p>
            <a:pPr algn="l" marL="820199" indent="-410099" lvl="1">
              <a:lnSpc>
                <a:spcPts val="4558"/>
              </a:lnSpc>
              <a:buFont typeface="Arial"/>
              <a:buChar char="•"/>
            </a:pPr>
            <a:r>
              <a:rPr lang="en-US" sz="3798" spc="34">
                <a:solidFill>
                  <a:srgbClr val="000000"/>
                </a:solidFill>
                <a:latin typeface="Times New Roman"/>
                <a:ea typeface="Times New Roman"/>
                <a:cs typeface="Times New Roman"/>
                <a:sym typeface="Times New Roman"/>
              </a:rPr>
              <a:t>Skills-based recruitment recommendations</a:t>
            </a:r>
          </a:p>
          <a:p>
            <a:pPr algn="l" marL="820199" indent="-410099" lvl="1">
              <a:lnSpc>
                <a:spcPts val="4558"/>
              </a:lnSpc>
              <a:buFont typeface="Arial"/>
              <a:buChar char="•"/>
            </a:pPr>
            <a:r>
              <a:rPr lang="en-US" sz="3798" spc="34">
                <a:solidFill>
                  <a:srgbClr val="000000"/>
                </a:solidFill>
                <a:latin typeface="Times New Roman"/>
                <a:ea typeface="Times New Roman"/>
                <a:cs typeface="Times New Roman"/>
                <a:sym typeface="Times New Roman"/>
              </a:rPr>
              <a:t>These technologies reduce repetitive tasks, allowing recruiters to focus on strategic decision-making and candidate engagement.</a:t>
            </a:r>
          </a:p>
          <a:p>
            <a:pPr algn="ctr">
              <a:lnSpc>
                <a:spcPts val="4559"/>
              </a:lnSpc>
              <a:spcBef>
                <a:spcPct val="0"/>
              </a:spcBef>
            </a:pPr>
          </a:p>
        </p:txBody>
      </p:sp>
      <p:sp>
        <p:nvSpPr>
          <p:cNvPr name="TextBox 7" id="7"/>
          <p:cNvSpPr txBox="true"/>
          <p:nvPr/>
        </p:nvSpPr>
        <p:spPr>
          <a:xfrm rot="0">
            <a:off x="73142" y="7855986"/>
            <a:ext cx="18288000" cy="1952656"/>
          </a:xfrm>
          <a:prstGeom prst="rect">
            <a:avLst/>
          </a:prstGeom>
        </p:spPr>
        <p:txBody>
          <a:bodyPr anchor="t" rtlCol="false" tIns="0" lIns="0" bIns="0" rIns="0">
            <a:spAutoFit/>
          </a:bodyPr>
          <a:lstStyle/>
          <a:p>
            <a:pPr algn="just">
              <a:lnSpc>
                <a:spcPts val="3718"/>
              </a:lnSpc>
            </a:pPr>
            <a:r>
              <a:rPr lang="en-US" b="true" sz="3098" spc="27">
                <a:solidFill>
                  <a:srgbClr val="000000"/>
                </a:solidFill>
                <a:latin typeface="Times New Roman Bold"/>
                <a:ea typeface="Times New Roman Bold"/>
                <a:cs typeface="Times New Roman Bold"/>
                <a:sym typeface="Times New Roman Bold"/>
              </a:rPr>
              <a:t> Example</a:t>
            </a:r>
          </a:p>
          <a:p>
            <a:pPr algn="l">
              <a:lnSpc>
                <a:spcPts val="3958"/>
              </a:lnSpc>
              <a:spcBef>
                <a:spcPct val="0"/>
              </a:spcBef>
            </a:pPr>
            <a:r>
              <a:rPr lang="en-US" sz="3298" spc="29">
                <a:solidFill>
                  <a:srgbClr val="000000"/>
                </a:solidFill>
                <a:latin typeface="Times New Roman"/>
                <a:ea typeface="Times New Roman"/>
                <a:cs typeface="Times New Roman"/>
                <a:sym typeface="Times New Roman"/>
              </a:rPr>
              <a:t>An AI recruitment system could analyse th</a:t>
            </a:r>
            <a:r>
              <a:rPr lang="en-US" sz="3298" spc="29">
                <a:solidFill>
                  <a:srgbClr val="000000"/>
                </a:solidFill>
                <a:latin typeface="Times New Roman"/>
                <a:ea typeface="Times New Roman"/>
                <a:cs typeface="Times New Roman"/>
                <a:sym typeface="Times New Roman"/>
              </a:rPr>
              <a:t>ousands of graduate applications within minutes and shortlist candidates based on required competencies, while HR managers conduct the final behavioural interviews.</a:t>
            </a:r>
          </a:p>
          <a:p>
            <a:pPr algn="ctr">
              <a:lnSpc>
                <a:spcPts val="3719"/>
              </a:lnSpc>
              <a:spcBef>
                <a:spcPct val="0"/>
              </a:spcBef>
            </a:pP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5" id="5"/>
          <p:cNvSpPr txBox="true"/>
          <p:nvPr/>
        </p:nvSpPr>
        <p:spPr>
          <a:xfrm rot="0">
            <a:off x="10343977" y="444244"/>
            <a:ext cx="7944023" cy="1666920"/>
          </a:xfrm>
          <a:prstGeom prst="rect">
            <a:avLst/>
          </a:prstGeom>
        </p:spPr>
        <p:txBody>
          <a:bodyPr anchor="t" rtlCol="false" tIns="0" lIns="0" bIns="0" rIns="0">
            <a:spAutoFit/>
          </a:bodyPr>
          <a:lstStyle/>
          <a:p>
            <a:pPr algn="r">
              <a:lnSpc>
                <a:spcPts val="6480"/>
              </a:lnSpc>
            </a:pPr>
            <a:r>
              <a:rPr lang="en-US" b="true" sz="5400" spc="48">
                <a:solidFill>
                  <a:srgbClr val="10253F"/>
                </a:solidFill>
                <a:latin typeface="Times New Roman Bold"/>
                <a:ea typeface="Times New Roman Bold"/>
                <a:cs typeface="Times New Roman Bold"/>
                <a:sym typeface="Times New Roman Bold"/>
              </a:rPr>
              <a:t>Digital Selection &amp; Assessment Opportunities</a:t>
            </a:r>
          </a:p>
        </p:txBody>
      </p:sp>
      <p:sp>
        <p:nvSpPr>
          <p:cNvPr name="TextBox 6" id="6"/>
          <p:cNvSpPr txBox="true"/>
          <p:nvPr/>
        </p:nvSpPr>
        <p:spPr>
          <a:xfrm rot="0">
            <a:off x="159241" y="2480861"/>
            <a:ext cx="18128759" cy="6657983"/>
          </a:xfrm>
          <a:prstGeom prst="rect">
            <a:avLst/>
          </a:prstGeom>
        </p:spPr>
        <p:txBody>
          <a:bodyPr anchor="t" rtlCol="false" tIns="0" lIns="0" bIns="0" rIns="0">
            <a:spAutoFit/>
          </a:bodyPr>
          <a:lstStyle/>
          <a:p>
            <a:pPr algn="l">
              <a:lnSpc>
                <a:spcPts val="3838"/>
              </a:lnSpc>
            </a:pPr>
            <a:r>
              <a:rPr lang="en-US" sz="3198" spc="28">
                <a:solidFill>
                  <a:srgbClr val="000000"/>
                </a:solidFill>
                <a:latin typeface="Times New Roman"/>
                <a:ea typeface="Times New Roman"/>
                <a:cs typeface="Times New Roman"/>
                <a:sym typeface="Times New Roman"/>
              </a:rPr>
              <a:t>Digital assessment technologies allow HSBC to evaluate candidates m</a:t>
            </a:r>
            <a:r>
              <a:rPr lang="en-US" sz="3198" spc="28">
                <a:solidFill>
                  <a:srgbClr val="000000"/>
                </a:solidFill>
                <a:latin typeface="Times New Roman"/>
                <a:ea typeface="Times New Roman"/>
                <a:cs typeface="Times New Roman"/>
                <a:sym typeface="Times New Roman"/>
              </a:rPr>
              <a:t>ore accurately while improving consistency across global recruitment.</a:t>
            </a:r>
          </a:p>
          <a:p>
            <a:pPr algn="l">
              <a:lnSpc>
                <a:spcPts val="3838"/>
              </a:lnSpc>
            </a:pPr>
          </a:p>
          <a:p>
            <a:pPr algn="l">
              <a:lnSpc>
                <a:spcPts val="3958"/>
              </a:lnSpc>
            </a:pPr>
            <a:r>
              <a:rPr lang="en-US" sz="3298" spc="29">
                <a:solidFill>
                  <a:srgbClr val="000000"/>
                </a:solidFill>
                <a:latin typeface="Times New Roman"/>
                <a:ea typeface="Times New Roman"/>
                <a:cs typeface="Times New Roman"/>
                <a:sym typeface="Times New Roman"/>
              </a:rPr>
              <a:t>Opportunities</a:t>
            </a:r>
          </a:p>
          <a:p>
            <a:pPr algn="l">
              <a:lnSpc>
                <a:spcPts val="3718"/>
              </a:lnSpc>
            </a:pPr>
            <a:r>
              <a:rPr lang="en-US" sz="3098" spc="27">
                <a:solidFill>
                  <a:srgbClr val="000000"/>
                </a:solidFill>
                <a:latin typeface="Times New Roman"/>
                <a:ea typeface="Times New Roman"/>
                <a:cs typeface="Times New Roman"/>
                <a:sym typeface="Times New Roman"/>
              </a:rPr>
              <a:t>• Online psychometric testing</a:t>
            </a:r>
          </a:p>
          <a:p>
            <a:pPr algn="l">
              <a:lnSpc>
                <a:spcPts val="3718"/>
              </a:lnSpc>
            </a:pPr>
            <a:r>
              <a:rPr lang="en-US" sz="3098" spc="27">
                <a:solidFill>
                  <a:srgbClr val="000000"/>
                </a:solidFill>
                <a:latin typeface="Times New Roman"/>
                <a:ea typeface="Times New Roman"/>
                <a:cs typeface="Times New Roman"/>
                <a:sym typeface="Times New Roman"/>
              </a:rPr>
              <a:t>• Situational judgement tests</a:t>
            </a:r>
          </a:p>
          <a:p>
            <a:pPr algn="l">
              <a:lnSpc>
                <a:spcPts val="3718"/>
              </a:lnSpc>
            </a:pPr>
            <a:r>
              <a:rPr lang="en-US" sz="3098" spc="27">
                <a:solidFill>
                  <a:srgbClr val="000000"/>
                </a:solidFill>
                <a:latin typeface="Times New Roman"/>
                <a:ea typeface="Times New Roman"/>
                <a:cs typeface="Times New Roman"/>
                <a:sym typeface="Times New Roman"/>
              </a:rPr>
              <a:t>• Virtual assessment centres</a:t>
            </a:r>
          </a:p>
          <a:p>
            <a:pPr algn="l">
              <a:lnSpc>
                <a:spcPts val="3718"/>
              </a:lnSpc>
            </a:pPr>
            <a:r>
              <a:rPr lang="en-US" sz="3098" spc="27">
                <a:solidFill>
                  <a:srgbClr val="000000"/>
                </a:solidFill>
                <a:latin typeface="Times New Roman"/>
                <a:ea typeface="Times New Roman"/>
                <a:cs typeface="Times New Roman"/>
                <a:sym typeface="Times New Roman"/>
              </a:rPr>
              <a:t>• Gamified assessments</a:t>
            </a:r>
          </a:p>
          <a:p>
            <a:pPr algn="l">
              <a:lnSpc>
                <a:spcPts val="3718"/>
              </a:lnSpc>
            </a:pPr>
            <a:r>
              <a:rPr lang="en-US" sz="3098" spc="27">
                <a:solidFill>
                  <a:srgbClr val="000000"/>
                </a:solidFill>
                <a:latin typeface="Times New Roman"/>
                <a:ea typeface="Times New Roman"/>
                <a:cs typeface="Times New Roman"/>
                <a:sym typeface="Times New Roman"/>
              </a:rPr>
              <a:t>• AI-supported behavioural analysis</a:t>
            </a:r>
          </a:p>
          <a:p>
            <a:pPr algn="l">
              <a:lnSpc>
                <a:spcPts val="3718"/>
              </a:lnSpc>
            </a:pPr>
            <a:r>
              <a:rPr lang="en-US" sz="3098" spc="27">
                <a:solidFill>
                  <a:srgbClr val="000000"/>
                </a:solidFill>
                <a:latin typeface="Times New Roman"/>
                <a:ea typeface="Times New Roman"/>
                <a:cs typeface="Times New Roman"/>
                <a:sym typeface="Times New Roman"/>
              </a:rPr>
              <a:t>• Video interview platforms</a:t>
            </a:r>
          </a:p>
          <a:p>
            <a:pPr algn="l">
              <a:lnSpc>
                <a:spcPts val="3358"/>
              </a:lnSpc>
            </a:pPr>
          </a:p>
          <a:p>
            <a:pPr algn="l">
              <a:lnSpc>
                <a:spcPts val="3838"/>
              </a:lnSpc>
            </a:pPr>
            <a:r>
              <a:rPr lang="en-US" sz="3198" spc="28">
                <a:solidFill>
                  <a:srgbClr val="000000"/>
                </a:solidFill>
                <a:latin typeface="Times New Roman"/>
                <a:ea typeface="Times New Roman"/>
                <a:cs typeface="Times New Roman"/>
                <a:sym typeface="Times New Roman"/>
              </a:rPr>
              <a:t>These assessment tools enable HSBC to evaluate technical knowledge, cognitive ability, communication, teamwork, and problem-solving skills.</a:t>
            </a:r>
          </a:p>
          <a:p>
            <a:pPr algn="l">
              <a:lnSpc>
                <a:spcPts val="3839"/>
              </a:lnSpc>
            </a:pPr>
          </a:p>
        </p:txBody>
      </p:sp>
      <p:sp>
        <p:nvSpPr>
          <p:cNvPr name="TextBox 7" id="7"/>
          <p:cNvSpPr txBox="true"/>
          <p:nvPr/>
        </p:nvSpPr>
        <p:spPr>
          <a:xfrm rot="0">
            <a:off x="11482028" y="3445507"/>
            <a:ext cx="6074597" cy="4209813"/>
          </a:xfrm>
          <a:prstGeom prst="rect">
            <a:avLst/>
          </a:prstGeom>
        </p:spPr>
        <p:txBody>
          <a:bodyPr anchor="t" rtlCol="false" tIns="0" lIns="0" bIns="0" rIns="0">
            <a:spAutoFit/>
          </a:bodyPr>
          <a:lstStyle/>
          <a:p>
            <a:pPr algn="ctr">
              <a:lnSpc>
                <a:spcPts val="3358"/>
              </a:lnSpc>
            </a:pPr>
            <a:r>
              <a:rPr lang="en-US" sz="2799" spc="25">
                <a:solidFill>
                  <a:srgbClr val="54768A"/>
                </a:solidFill>
                <a:latin typeface="Times New Roman"/>
                <a:ea typeface="Times New Roman"/>
                <a:cs typeface="Times New Roman"/>
                <a:sym typeface="Times New Roman"/>
              </a:rPr>
              <a:t>Candidate</a:t>
            </a:r>
          </a:p>
          <a:p>
            <a:pPr algn="ctr">
              <a:lnSpc>
                <a:spcPts val="3358"/>
              </a:lnSpc>
            </a:pPr>
            <a:r>
              <a:rPr lang="en-US" sz="2799" spc="25">
                <a:solidFill>
                  <a:srgbClr val="54768A"/>
                </a:solidFill>
                <a:latin typeface="Times New Roman"/>
                <a:ea typeface="Times New Roman"/>
                <a:cs typeface="Times New Roman"/>
                <a:sym typeface="Times New Roman"/>
              </a:rPr>
              <a:t>↓</a:t>
            </a:r>
          </a:p>
          <a:p>
            <a:pPr algn="ctr">
              <a:lnSpc>
                <a:spcPts val="3358"/>
              </a:lnSpc>
            </a:pPr>
            <a:r>
              <a:rPr lang="en-US" sz="2799" spc="25">
                <a:solidFill>
                  <a:srgbClr val="54768A"/>
                </a:solidFill>
                <a:latin typeface="Times New Roman"/>
                <a:ea typeface="Times New Roman"/>
                <a:cs typeface="Times New Roman"/>
                <a:sym typeface="Times New Roman"/>
              </a:rPr>
              <a:t>Online Test</a:t>
            </a:r>
          </a:p>
          <a:p>
            <a:pPr algn="ctr">
              <a:lnSpc>
                <a:spcPts val="3358"/>
              </a:lnSpc>
            </a:pPr>
            <a:r>
              <a:rPr lang="en-US" sz="2799" spc="25">
                <a:solidFill>
                  <a:srgbClr val="54768A"/>
                </a:solidFill>
                <a:latin typeface="Times New Roman"/>
                <a:ea typeface="Times New Roman"/>
                <a:cs typeface="Times New Roman"/>
                <a:sym typeface="Times New Roman"/>
              </a:rPr>
              <a:t>↓</a:t>
            </a:r>
          </a:p>
          <a:p>
            <a:pPr algn="ctr">
              <a:lnSpc>
                <a:spcPts val="3358"/>
              </a:lnSpc>
              <a:spcBef>
                <a:spcPct val="0"/>
              </a:spcBef>
            </a:pPr>
            <a:r>
              <a:rPr lang="en-US" sz="2799" spc="25">
                <a:solidFill>
                  <a:srgbClr val="54768A"/>
                </a:solidFill>
                <a:latin typeface="Times New Roman"/>
                <a:ea typeface="Times New Roman"/>
                <a:cs typeface="Times New Roman"/>
                <a:sym typeface="Times New Roman"/>
              </a:rPr>
              <a:t>Vide</a:t>
            </a:r>
            <a:r>
              <a:rPr lang="en-US" sz="2799" spc="25">
                <a:solidFill>
                  <a:srgbClr val="54768A"/>
                </a:solidFill>
                <a:latin typeface="Times New Roman"/>
                <a:ea typeface="Times New Roman"/>
                <a:cs typeface="Times New Roman"/>
                <a:sym typeface="Times New Roman"/>
              </a:rPr>
              <a:t>o Interview</a:t>
            </a:r>
          </a:p>
          <a:p>
            <a:pPr algn="ctr">
              <a:lnSpc>
                <a:spcPts val="3358"/>
              </a:lnSpc>
              <a:spcBef>
                <a:spcPct val="0"/>
              </a:spcBef>
            </a:pPr>
            <a:r>
              <a:rPr lang="en-US" sz="2799" spc="25">
                <a:solidFill>
                  <a:srgbClr val="54768A"/>
                </a:solidFill>
                <a:latin typeface="Times New Roman"/>
                <a:ea typeface="Times New Roman"/>
                <a:cs typeface="Times New Roman"/>
                <a:sym typeface="Times New Roman"/>
              </a:rPr>
              <a:t>↓</a:t>
            </a:r>
          </a:p>
          <a:p>
            <a:pPr algn="ctr">
              <a:lnSpc>
                <a:spcPts val="3358"/>
              </a:lnSpc>
              <a:spcBef>
                <a:spcPct val="0"/>
              </a:spcBef>
            </a:pPr>
            <a:r>
              <a:rPr lang="en-US" sz="2799" spc="25">
                <a:solidFill>
                  <a:srgbClr val="54768A"/>
                </a:solidFill>
                <a:latin typeface="Times New Roman"/>
                <a:ea typeface="Times New Roman"/>
                <a:cs typeface="Times New Roman"/>
                <a:sym typeface="Times New Roman"/>
              </a:rPr>
              <a:t>Assessment Centre</a:t>
            </a:r>
          </a:p>
          <a:p>
            <a:pPr algn="ctr">
              <a:lnSpc>
                <a:spcPts val="3358"/>
              </a:lnSpc>
              <a:spcBef>
                <a:spcPct val="0"/>
              </a:spcBef>
            </a:pPr>
            <a:r>
              <a:rPr lang="en-US" sz="2799" spc="25">
                <a:solidFill>
                  <a:srgbClr val="54768A"/>
                </a:solidFill>
                <a:latin typeface="Times New Roman"/>
                <a:ea typeface="Times New Roman"/>
                <a:cs typeface="Times New Roman"/>
                <a:sym typeface="Times New Roman"/>
              </a:rPr>
              <a:t>↓</a:t>
            </a:r>
          </a:p>
          <a:p>
            <a:pPr algn="ctr">
              <a:lnSpc>
                <a:spcPts val="3358"/>
              </a:lnSpc>
              <a:spcBef>
                <a:spcPct val="0"/>
              </a:spcBef>
            </a:pPr>
            <a:r>
              <a:rPr lang="en-US" sz="2799" spc="25">
                <a:solidFill>
                  <a:srgbClr val="54768A"/>
                </a:solidFill>
                <a:latin typeface="Times New Roman"/>
                <a:ea typeface="Times New Roman"/>
                <a:cs typeface="Times New Roman"/>
                <a:sym typeface="Times New Roman"/>
              </a:rPr>
              <a:t>Final Interview</a:t>
            </a:r>
          </a:p>
          <a:p>
            <a:pPr algn="ctr">
              <a:lnSpc>
                <a:spcPts val="3358"/>
              </a:lnSpc>
              <a:spcBef>
                <a:spcPct val="0"/>
              </a:spcBef>
            </a:pP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183677" y="2504818"/>
            <a:ext cx="17920646" cy="7392039"/>
          </a:xfrm>
          <a:prstGeom prst="rect">
            <a:avLst/>
          </a:prstGeom>
        </p:spPr>
        <p:txBody>
          <a:bodyPr anchor="t" rtlCol="false" tIns="0" lIns="0" bIns="0" rIns="0">
            <a:spAutoFit/>
          </a:bodyPr>
          <a:lstStyle/>
          <a:p>
            <a:pPr algn="l">
              <a:lnSpc>
                <a:spcPts val="3958"/>
              </a:lnSpc>
              <a:spcBef>
                <a:spcPct val="0"/>
              </a:spcBef>
            </a:pPr>
            <a:r>
              <a:rPr lang="en-US" sz="3298" spc="29">
                <a:solidFill>
                  <a:srgbClr val="000000"/>
                </a:solidFill>
                <a:latin typeface="Times New Roman"/>
                <a:ea typeface="Times New Roman"/>
                <a:cs typeface="Times New Roman"/>
                <a:sym typeface="Times New Roman"/>
              </a:rPr>
              <a:t>Employer branding has become one </a:t>
            </a:r>
            <a:r>
              <a:rPr lang="en-US" sz="3298" spc="29">
                <a:solidFill>
                  <a:srgbClr val="000000"/>
                </a:solidFill>
                <a:latin typeface="Times New Roman"/>
                <a:ea typeface="Times New Roman"/>
                <a:cs typeface="Times New Roman"/>
                <a:sym typeface="Times New Roman"/>
              </a:rPr>
              <a:t>of HSBC's strongest opportunities for attracting highly skilled professionals.</a:t>
            </a:r>
          </a:p>
          <a:p>
            <a:pPr algn="l">
              <a:lnSpc>
                <a:spcPts val="3958"/>
              </a:lnSpc>
              <a:spcBef>
                <a:spcPct val="0"/>
              </a:spcBef>
            </a:pPr>
          </a:p>
          <a:p>
            <a:pPr algn="l">
              <a:lnSpc>
                <a:spcPts val="3958"/>
              </a:lnSpc>
              <a:spcBef>
                <a:spcPct val="0"/>
              </a:spcBef>
            </a:pPr>
            <a:r>
              <a:rPr lang="en-US" sz="3298" spc="29">
                <a:solidFill>
                  <a:srgbClr val="000000"/>
                </a:solidFill>
                <a:latin typeface="Times New Roman"/>
                <a:ea typeface="Times New Roman"/>
                <a:cs typeface="Times New Roman"/>
                <a:sym typeface="Times New Roman"/>
              </a:rPr>
              <a:t>Candidates increasingly evaluate employers before submitting applications.</a:t>
            </a:r>
          </a:p>
          <a:p>
            <a:pPr algn="l">
              <a:lnSpc>
                <a:spcPts val="3958"/>
              </a:lnSpc>
              <a:spcBef>
                <a:spcPct val="0"/>
              </a:spcBef>
            </a:pPr>
          </a:p>
          <a:p>
            <a:pPr algn="l">
              <a:lnSpc>
                <a:spcPts val="3958"/>
              </a:lnSpc>
              <a:spcBef>
                <a:spcPct val="0"/>
              </a:spcBef>
            </a:pPr>
            <a:r>
              <a:rPr lang="en-US" sz="3298" spc="29">
                <a:solidFill>
                  <a:srgbClr val="000000"/>
                </a:solidFill>
                <a:latin typeface="Times New Roman"/>
                <a:ea typeface="Times New Roman"/>
                <a:cs typeface="Times New Roman"/>
                <a:sym typeface="Times New Roman"/>
              </a:rPr>
              <a:t>Opportunities</a:t>
            </a:r>
          </a:p>
          <a:p>
            <a:pPr algn="l" marL="712251" indent="-356126" lvl="1">
              <a:lnSpc>
                <a:spcPts val="3958"/>
              </a:lnSpc>
              <a:buFont typeface="Arial"/>
              <a:buChar char="•"/>
            </a:pPr>
            <a:r>
              <a:rPr lang="en-US" sz="3298" spc="29">
                <a:solidFill>
                  <a:srgbClr val="000000"/>
                </a:solidFill>
                <a:latin typeface="Times New Roman"/>
                <a:ea typeface="Times New Roman"/>
                <a:cs typeface="Times New Roman"/>
                <a:sym typeface="Times New Roman"/>
              </a:rPr>
              <a:t>Personalised recruitment communication. </a:t>
            </a:r>
          </a:p>
          <a:p>
            <a:pPr algn="l" marL="712251" indent="-356126" lvl="1">
              <a:lnSpc>
                <a:spcPts val="3958"/>
              </a:lnSpc>
              <a:buFont typeface="Arial"/>
              <a:buChar char="•"/>
            </a:pPr>
            <a:r>
              <a:rPr lang="en-US" sz="3298" spc="29">
                <a:solidFill>
                  <a:srgbClr val="000000"/>
                </a:solidFill>
                <a:latin typeface="Times New Roman"/>
                <a:ea typeface="Times New Roman"/>
                <a:cs typeface="Times New Roman"/>
                <a:sym typeface="Times New Roman"/>
              </a:rPr>
              <a:t>Employee success stories. </a:t>
            </a:r>
          </a:p>
          <a:p>
            <a:pPr algn="l" marL="712251" indent="-356126" lvl="1">
              <a:lnSpc>
                <a:spcPts val="3958"/>
              </a:lnSpc>
              <a:buFont typeface="Arial"/>
              <a:buChar char="•"/>
            </a:pPr>
            <a:r>
              <a:rPr lang="en-US" sz="3298" spc="29">
                <a:solidFill>
                  <a:srgbClr val="000000"/>
                </a:solidFill>
                <a:latin typeface="Times New Roman"/>
                <a:ea typeface="Times New Roman"/>
                <a:cs typeface="Times New Roman"/>
                <a:sym typeface="Times New Roman"/>
              </a:rPr>
              <a:t>LinkedIn employer branding. </a:t>
            </a:r>
          </a:p>
          <a:p>
            <a:pPr algn="l" marL="712251" indent="-356126" lvl="1">
              <a:lnSpc>
                <a:spcPts val="3958"/>
              </a:lnSpc>
              <a:buFont typeface="Arial"/>
              <a:buChar char="•"/>
            </a:pPr>
            <a:r>
              <a:rPr lang="en-US" sz="3298" spc="29">
                <a:solidFill>
                  <a:srgbClr val="000000"/>
                </a:solidFill>
                <a:latin typeface="Times New Roman"/>
                <a:ea typeface="Times New Roman"/>
                <a:cs typeface="Times New Roman"/>
                <a:sym typeface="Times New Roman"/>
              </a:rPr>
              <a:t>Mobile-friendly applicationsTransparent recruitment updates.</a:t>
            </a:r>
          </a:p>
          <a:p>
            <a:pPr algn="l" marL="712251" indent="-356126" lvl="1">
              <a:lnSpc>
                <a:spcPts val="3958"/>
              </a:lnSpc>
              <a:spcBef>
                <a:spcPct val="0"/>
              </a:spcBef>
              <a:buFont typeface="Arial"/>
              <a:buChar char="•"/>
            </a:pPr>
            <a:r>
              <a:rPr lang="en-US" sz="3298" spc="29">
                <a:solidFill>
                  <a:srgbClr val="000000"/>
                </a:solidFill>
                <a:latin typeface="Times New Roman"/>
                <a:ea typeface="Times New Roman"/>
                <a:cs typeface="Times New Roman"/>
                <a:sym typeface="Times New Roman"/>
              </a:rPr>
              <a:t>Candidate feedback surveys</a:t>
            </a:r>
          </a:p>
          <a:p>
            <a:pPr algn="l">
              <a:lnSpc>
                <a:spcPts val="3958"/>
              </a:lnSpc>
              <a:spcBef>
                <a:spcPct val="0"/>
              </a:spcBef>
            </a:pPr>
          </a:p>
          <a:p>
            <a:pPr algn="l">
              <a:lnSpc>
                <a:spcPts val="3958"/>
              </a:lnSpc>
              <a:spcBef>
                <a:spcPct val="0"/>
              </a:spcBef>
            </a:pPr>
            <a:r>
              <a:rPr lang="en-US" sz="3298" spc="29">
                <a:solidFill>
                  <a:srgbClr val="000000"/>
                </a:solidFill>
                <a:latin typeface="Times New Roman"/>
                <a:ea typeface="Times New Roman"/>
                <a:cs typeface="Times New Roman"/>
                <a:sym typeface="Times New Roman"/>
              </a:rPr>
              <a:t>A positive candidate experience strengthens organisational reputation and increases offer acceptance rates.</a:t>
            </a:r>
          </a:p>
          <a:p>
            <a:pPr algn="ctr">
              <a:lnSpc>
                <a:spcPts val="3478"/>
              </a:lnSpc>
              <a:spcBef>
                <a:spcPct val="0"/>
              </a:spcBef>
            </a:pPr>
          </a:p>
        </p:txBody>
      </p:sp>
      <p:sp>
        <p:nvSpPr>
          <p:cNvPr name="Freeform 5" id="5"/>
          <p:cNvSpPr/>
          <p:nvPr/>
        </p:nvSpPr>
        <p:spPr>
          <a:xfrm flipH="false" flipV="false" rot="0">
            <a:off x="11425703" y="4589871"/>
            <a:ext cx="6678620" cy="3240983"/>
          </a:xfrm>
          <a:custGeom>
            <a:avLst/>
            <a:gdLst/>
            <a:ahLst/>
            <a:cxnLst/>
            <a:rect r="r" b="b" t="t" l="l"/>
            <a:pathLst>
              <a:path h="3240983" w="6678620">
                <a:moveTo>
                  <a:pt x="0" y="0"/>
                </a:moveTo>
                <a:lnTo>
                  <a:pt x="6678620" y="0"/>
                </a:lnTo>
                <a:lnTo>
                  <a:pt x="6678620" y="3240983"/>
                </a:lnTo>
                <a:lnTo>
                  <a:pt x="0" y="3240983"/>
                </a:lnTo>
                <a:lnTo>
                  <a:pt x="0" y="0"/>
                </a:lnTo>
                <a:close/>
              </a:path>
            </a:pathLst>
          </a:custGeom>
          <a:blipFill>
            <a:blip r:embed="rId3"/>
            <a:stretch>
              <a:fillRect l="0" t="-1516" r="0" b="-1516"/>
            </a:stretch>
          </a:blipFill>
        </p:spPr>
      </p:sp>
      <p:sp>
        <p:nvSpPr>
          <p:cNvPr name="TextBox 6" id="6"/>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7" id="7"/>
          <p:cNvSpPr txBox="true"/>
          <p:nvPr/>
        </p:nvSpPr>
        <p:spPr>
          <a:xfrm rot="0">
            <a:off x="11369737" y="294973"/>
            <a:ext cx="6790551" cy="1666920"/>
          </a:xfrm>
          <a:prstGeom prst="rect">
            <a:avLst/>
          </a:prstGeom>
        </p:spPr>
        <p:txBody>
          <a:bodyPr anchor="t" rtlCol="false" tIns="0" lIns="0" bIns="0" rIns="0">
            <a:spAutoFit/>
          </a:bodyPr>
          <a:lstStyle/>
          <a:p>
            <a:pPr algn="r">
              <a:lnSpc>
                <a:spcPts val="6480"/>
              </a:lnSpc>
            </a:pPr>
            <a:r>
              <a:rPr lang="en-US" b="true" sz="5400" spc="48">
                <a:solidFill>
                  <a:srgbClr val="10253F"/>
                </a:solidFill>
                <a:latin typeface="Times New Roman Bold"/>
                <a:ea typeface="Times New Roman Bold"/>
                <a:cs typeface="Times New Roman Bold"/>
                <a:sym typeface="Times New Roman Bold"/>
              </a:rPr>
              <a:t>Employer Branding &amp; Candidate Experience</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146285" y="2627803"/>
            <a:ext cx="18141715" cy="7210499"/>
          </a:xfrm>
          <a:prstGeom prst="rect">
            <a:avLst/>
          </a:prstGeom>
        </p:spPr>
        <p:txBody>
          <a:bodyPr anchor="t" rtlCol="false" tIns="0" lIns="0" bIns="0" rIns="0">
            <a:spAutoFit/>
          </a:bodyPr>
          <a:lstStyle/>
          <a:p>
            <a:pPr algn="l">
              <a:lnSpc>
                <a:spcPts val="4438"/>
              </a:lnSpc>
              <a:spcBef>
                <a:spcPct val="0"/>
              </a:spcBef>
            </a:pPr>
            <a:r>
              <a:rPr lang="en-US" sz="3698" spc="33">
                <a:solidFill>
                  <a:srgbClr val="000000"/>
                </a:solidFill>
                <a:latin typeface="Times New Roman"/>
                <a:ea typeface="Times New Roman"/>
                <a:cs typeface="Times New Roman"/>
                <a:sym typeface="Times New Roman"/>
              </a:rPr>
              <a:t>Orientation is evolving from a </a:t>
            </a:r>
            <a:r>
              <a:rPr lang="en-US" sz="3698" spc="33">
                <a:solidFill>
                  <a:srgbClr val="000000"/>
                </a:solidFill>
                <a:latin typeface="Times New Roman"/>
                <a:ea typeface="Times New Roman"/>
                <a:cs typeface="Times New Roman"/>
                <a:sym typeface="Times New Roman"/>
              </a:rPr>
              <a:t>one-day induction programme into a continuous employee experience supported by digital technologies.</a:t>
            </a:r>
          </a:p>
          <a:p>
            <a:pPr algn="ctr">
              <a:lnSpc>
                <a:spcPts val="3838"/>
              </a:lnSpc>
              <a:spcBef>
                <a:spcPct val="0"/>
              </a:spcBef>
            </a:pPr>
          </a:p>
          <a:p>
            <a:pPr algn="ctr">
              <a:lnSpc>
                <a:spcPts val="3838"/>
              </a:lnSpc>
              <a:spcBef>
                <a:spcPct val="0"/>
              </a:spcBef>
            </a:pPr>
          </a:p>
          <a:p>
            <a:pPr algn="ctr">
              <a:lnSpc>
                <a:spcPts val="3838"/>
              </a:lnSpc>
              <a:spcBef>
                <a:spcPct val="0"/>
              </a:spcBef>
            </a:pPr>
          </a:p>
          <a:p>
            <a:pPr algn="ctr">
              <a:lnSpc>
                <a:spcPts val="3838"/>
              </a:lnSpc>
              <a:spcBef>
                <a:spcPct val="0"/>
              </a:spcBef>
            </a:pPr>
          </a:p>
          <a:p>
            <a:pPr algn="ctr">
              <a:lnSpc>
                <a:spcPts val="3838"/>
              </a:lnSpc>
              <a:spcBef>
                <a:spcPct val="0"/>
              </a:spcBef>
            </a:pPr>
          </a:p>
          <a:p>
            <a:pPr algn="ctr">
              <a:lnSpc>
                <a:spcPts val="3838"/>
              </a:lnSpc>
              <a:spcBef>
                <a:spcPct val="0"/>
              </a:spcBef>
            </a:pPr>
          </a:p>
          <a:p>
            <a:pPr algn="ctr">
              <a:lnSpc>
                <a:spcPts val="3838"/>
              </a:lnSpc>
              <a:spcBef>
                <a:spcPct val="0"/>
              </a:spcBef>
            </a:pPr>
          </a:p>
          <a:p>
            <a:pPr algn="ctr">
              <a:lnSpc>
                <a:spcPts val="3838"/>
              </a:lnSpc>
              <a:spcBef>
                <a:spcPct val="0"/>
              </a:spcBef>
            </a:pPr>
          </a:p>
          <a:p>
            <a:pPr algn="ctr">
              <a:lnSpc>
                <a:spcPts val="3838"/>
              </a:lnSpc>
              <a:spcBef>
                <a:spcPct val="0"/>
              </a:spcBef>
            </a:pPr>
          </a:p>
          <a:p>
            <a:pPr algn="l">
              <a:lnSpc>
                <a:spcPts val="4439"/>
              </a:lnSpc>
              <a:spcBef>
                <a:spcPct val="0"/>
              </a:spcBef>
            </a:pPr>
            <a:r>
              <a:rPr lang="en-US" sz="3699" spc="33">
                <a:solidFill>
                  <a:srgbClr val="000000"/>
                </a:solidFill>
                <a:latin typeface="Times New Roman"/>
                <a:ea typeface="Times New Roman"/>
                <a:cs typeface="Times New Roman"/>
                <a:sym typeface="Times New Roman"/>
              </a:rPr>
              <a:t>These innovations improve employee engagement, accelerate productivity, and reduce early employee turnover.</a:t>
            </a:r>
          </a:p>
          <a:p>
            <a:pPr algn="l">
              <a:lnSpc>
                <a:spcPts val="4440"/>
              </a:lnSpc>
              <a:spcBef>
                <a:spcPct val="0"/>
              </a:spcBef>
            </a:pPr>
          </a:p>
        </p:txBody>
      </p:sp>
      <p:sp>
        <p:nvSpPr>
          <p:cNvPr name="Freeform 5" id="5"/>
          <p:cNvSpPr/>
          <p:nvPr/>
        </p:nvSpPr>
        <p:spPr>
          <a:xfrm flipH="false" flipV="false" rot="0">
            <a:off x="11332250" y="4414960"/>
            <a:ext cx="6955750" cy="3664759"/>
          </a:xfrm>
          <a:custGeom>
            <a:avLst/>
            <a:gdLst/>
            <a:ahLst/>
            <a:cxnLst/>
            <a:rect r="r" b="b" t="t" l="l"/>
            <a:pathLst>
              <a:path h="3664759" w="6955750">
                <a:moveTo>
                  <a:pt x="0" y="0"/>
                </a:moveTo>
                <a:lnTo>
                  <a:pt x="6955750" y="0"/>
                </a:lnTo>
                <a:lnTo>
                  <a:pt x="6955750" y="3664759"/>
                </a:lnTo>
                <a:lnTo>
                  <a:pt x="0" y="3664759"/>
                </a:lnTo>
                <a:lnTo>
                  <a:pt x="0" y="0"/>
                </a:lnTo>
                <a:close/>
              </a:path>
            </a:pathLst>
          </a:custGeom>
          <a:blipFill>
            <a:blip r:embed="rId3"/>
            <a:stretch>
              <a:fillRect l="0" t="0" r="0" b="0"/>
            </a:stretch>
          </a:blipFill>
        </p:spPr>
      </p:sp>
      <p:sp>
        <p:nvSpPr>
          <p:cNvPr name="TextBox 6" id="6"/>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7" id="7"/>
          <p:cNvSpPr txBox="true"/>
          <p:nvPr/>
        </p:nvSpPr>
        <p:spPr>
          <a:xfrm rot="0">
            <a:off x="9819629" y="180953"/>
            <a:ext cx="8468371" cy="1666920"/>
          </a:xfrm>
          <a:prstGeom prst="rect">
            <a:avLst/>
          </a:prstGeom>
        </p:spPr>
        <p:txBody>
          <a:bodyPr anchor="t" rtlCol="false" tIns="0" lIns="0" bIns="0" rIns="0">
            <a:spAutoFit/>
          </a:bodyPr>
          <a:lstStyle/>
          <a:p>
            <a:pPr algn="r">
              <a:lnSpc>
                <a:spcPts val="6480"/>
              </a:lnSpc>
            </a:pPr>
            <a:r>
              <a:rPr lang="en-US" b="true" sz="5400" spc="48">
                <a:solidFill>
                  <a:srgbClr val="10253F"/>
                </a:solidFill>
                <a:latin typeface="Times New Roman Bold"/>
                <a:ea typeface="Times New Roman Bold"/>
                <a:cs typeface="Times New Roman Bold"/>
                <a:sym typeface="Times New Roman Bold"/>
              </a:rPr>
              <a:t>Opportunities in Orientation &amp; Onboarding</a:t>
            </a:r>
          </a:p>
        </p:txBody>
      </p:sp>
      <p:sp>
        <p:nvSpPr>
          <p:cNvPr name="TextBox 8" id="8"/>
          <p:cNvSpPr txBox="true"/>
          <p:nvPr/>
        </p:nvSpPr>
        <p:spPr>
          <a:xfrm rot="0">
            <a:off x="190471" y="3911372"/>
            <a:ext cx="9026672" cy="4305150"/>
          </a:xfrm>
          <a:prstGeom prst="rect">
            <a:avLst/>
          </a:prstGeom>
        </p:spPr>
        <p:txBody>
          <a:bodyPr anchor="t" rtlCol="false" tIns="0" lIns="0" bIns="0" rIns="0">
            <a:spAutoFit/>
          </a:bodyPr>
          <a:lstStyle/>
          <a:p>
            <a:pPr algn="l">
              <a:lnSpc>
                <a:spcPts val="5386"/>
              </a:lnSpc>
              <a:spcBef>
                <a:spcPct val="0"/>
              </a:spcBef>
            </a:pPr>
            <a:r>
              <a:rPr lang="en-US" sz="4489" spc="40">
                <a:solidFill>
                  <a:srgbClr val="000000"/>
                </a:solidFill>
                <a:latin typeface="Times New Roman"/>
                <a:ea typeface="Times New Roman"/>
                <a:cs typeface="Times New Roman"/>
                <a:sym typeface="Times New Roman"/>
              </a:rPr>
              <a:t>  Opp</a:t>
            </a:r>
            <a:r>
              <a:rPr lang="en-US" sz="4489" spc="40">
                <a:solidFill>
                  <a:srgbClr val="000000"/>
                </a:solidFill>
                <a:latin typeface="Times New Roman"/>
                <a:ea typeface="Times New Roman"/>
                <a:cs typeface="Times New Roman"/>
                <a:sym typeface="Times New Roman"/>
              </a:rPr>
              <a:t>ortunities</a:t>
            </a:r>
          </a:p>
          <a:p>
            <a:pPr algn="l" marL="736802" indent="-368401" lvl="1">
              <a:lnSpc>
                <a:spcPts val="4095"/>
              </a:lnSpc>
              <a:buFont typeface="Arial"/>
              <a:buChar char="•"/>
            </a:pPr>
            <a:r>
              <a:rPr lang="en-US" sz="3412" spc="30">
                <a:solidFill>
                  <a:srgbClr val="000000"/>
                </a:solidFill>
                <a:latin typeface="Times New Roman"/>
                <a:ea typeface="Times New Roman"/>
                <a:cs typeface="Times New Roman"/>
                <a:sym typeface="Times New Roman"/>
              </a:rPr>
              <a:t>AI-powered onboarding assistants. </a:t>
            </a:r>
          </a:p>
          <a:p>
            <a:pPr algn="l" marL="736802" indent="-368401" lvl="1">
              <a:lnSpc>
                <a:spcPts val="4095"/>
              </a:lnSpc>
              <a:buFont typeface="Arial"/>
              <a:buChar char="•"/>
            </a:pPr>
            <a:r>
              <a:rPr lang="en-US" sz="3412" spc="30">
                <a:solidFill>
                  <a:srgbClr val="000000"/>
                </a:solidFill>
                <a:latin typeface="Times New Roman"/>
                <a:ea typeface="Times New Roman"/>
                <a:cs typeface="Times New Roman"/>
                <a:sym typeface="Times New Roman"/>
              </a:rPr>
              <a:t>Virtual orientation programmes. </a:t>
            </a:r>
          </a:p>
          <a:p>
            <a:pPr algn="l" marL="736802" indent="-368401" lvl="1">
              <a:lnSpc>
                <a:spcPts val="4095"/>
              </a:lnSpc>
              <a:buFont typeface="Arial"/>
              <a:buChar char="•"/>
            </a:pPr>
            <a:r>
              <a:rPr lang="en-US" sz="3412" spc="30">
                <a:solidFill>
                  <a:srgbClr val="000000"/>
                </a:solidFill>
                <a:latin typeface="Times New Roman"/>
                <a:ea typeface="Times New Roman"/>
                <a:cs typeface="Times New Roman"/>
                <a:sym typeface="Times New Roman"/>
              </a:rPr>
              <a:t>Interactive compliance learning.</a:t>
            </a:r>
          </a:p>
          <a:p>
            <a:pPr algn="l" marL="736802" indent="-368401" lvl="1">
              <a:lnSpc>
                <a:spcPts val="4095"/>
              </a:lnSpc>
              <a:buFont typeface="Arial"/>
              <a:buChar char="•"/>
            </a:pPr>
            <a:r>
              <a:rPr lang="en-US" sz="3412" spc="30">
                <a:solidFill>
                  <a:srgbClr val="000000"/>
                </a:solidFill>
                <a:latin typeface="Times New Roman"/>
                <a:ea typeface="Times New Roman"/>
                <a:cs typeface="Times New Roman"/>
                <a:sym typeface="Times New Roman"/>
              </a:rPr>
              <a:t>Personalised learning pathways. </a:t>
            </a:r>
          </a:p>
          <a:p>
            <a:pPr algn="l" marL="736802" indent="-368401" lvl="1">
              <a:lnSpc>
                <a:spcPts val="4095"/>
              </a:lnSpc>
              <a:buFont typeface="Arial"/>
              <a:buChar char="•"/>
            </a:pPr>
            <a:r>
              <a:rPr lang="en-US" sz="3412" spc="30">
                <a:solidFill>
                  <a:srgbClr val="000000"/>
                </a:solidFill>
                <a:latin typeface="Times New Roman"/>
                <a:ea typeface="Times New Roman"/>
                <a:cs typeface="Times New Roman"/>
                <a:sym typeface="Times New Roman"/>
              </a:rPr>
              <a:t>Digital mentoring platforms. </a:t>
            </a:r>
          </a:p>
          <a:p>
            <a:pPr algn="l" marL="736802" indent="-368401" lvl="1">
              <a:lnSpc>
                <a:spcPts val="4095"/>
              </a:lnSpc>
              <a:buFont typeface="Arial"/>
              <a:buChar char="•"/>
            </a:pPr>
            <a:r>
              <a:rPr lang="en-US" sz="3412" spc="30">
                <a:solidFill>
                  <a:srgbClr val="000000"/>
                </a:solidFill>
                <a:latin typeface="Times New Roman"/>
                <a:ea typeface="Times New Roman"/>
                <a:cs typeface="Times New Roman"/>
                <a:sym typeface="Times New Roman"/>
              </a:rPr>
              <a:t>Continuous onboarding analytics</a:t>
            </a:r>
          </a:p>
          <a:p>
            <a:pPr algn="ctr">
              <a:lnSpc>
                <a:spcPts val="4095"/>
              </a:lnSpc>
              <a:spcBef>
                <a:spcPct val="0"/>
              </a:spcBef>
            </a:pP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Freeform 4" id="4"/>
          <p:cNvSpPr/>
          <p:nvPr/>
        </p:nvSpPr>
        <p:spPr>
          <a:xfrm flipH="false" flipV="false" rot="0">
            <a:off x="73142" y="6165930"/>
            <a:ext cx="18214858" cy="4121070"/>
          </a:xfrm>
          <a:custGeom>
            <a:avLst/>
            <a:gdLst/>
            <a:ahLst/>
            <a:cxnLst/>
            <a:rect r="r" b="b" t="t" l="l"/>
            <a:pathLst>
              <a:path h="4121070" w="18214858">
                <a:moveTo>
                  <a:pt x="0" y="0"/>
                </a:moveTo>
                <a:lnTo>
                  <a:pt x="18214858" y="0"/>
                </a:lnTo>
                <a:lnTo>
                  <a:pt x="18214858" y="4121070"/>
                </a:lnTo>
                <a:lnTo>
                  <a:pt x="0" y="4121070"/>
                </a:lnTo>
                <a:lnTo>
                  <a:pt x="0" y="0"/>
                </a:lnTo>
                <a:close/>
              </a:path>
            </a:pathLst>
          </a:custGeom>
          <a:blipFill>
            <a:blip r:embed="rId3"/>
            <a:stretch>
              <a:fillRect l="0" t="-95106" r="0" b="-45855"/>
            </a:stretch>
          </a:blipFill>
        </p:spPr>
      </p:sp>
      <p:sp>
        <p:nvSpPr>
          <p:cNvPr name="TextBox 5" id="5"/>
          <p:cNvSpPr txBox="true"/>
          <p:nvPr/>
        </p:nvSpPr>
        <p:spPr>
          <a:xfrm rot="0">
            <a:off x="73142" y="2343444"/>
            <a:ext cx="13420141" cy="3981795"/>
          </a:xfrm>
          <a:prstGeom prst="rect">
            <a:avLst/>
          </a:prstGeom>
        </p:spPr>
        <p:txBody>
          <a:bodyPr anchor="t" rtlCol="false" tIns="0" lIns="0" bIns="0" rIns="0">
            <a:spAutoFit/>
          </a:bodyPr>
          <a:lstStyle/>
          <a:p>
            <a:pPr algn="l">
              <a:lnSpc>
                <a:spcPts val="3958"/>
              </a:lnSpc>
              <a:spcBef>
                <a:spcPct val="0"/>
              </a:spcBef>
            </a:pPr>
            <a:r>
              <a:rPr lang="en-US" sz="3298" spc="29">
                <a:solidFill>
                  <a:srgbClr val="000000"/>
                </a:solidFill>
                <a:latin typeface="Times New Roman"/>
                <a:ea typeface="Times New Roman"/>
                <a:cs typeface="Times New Roman"/>
                <a:sym typeface="Times New Roman"/>
              </a:rPr>
              <a:t>          Key</a:t>
            </a:r>
            <a:r>
              <a:rPr lang="en-US" sz="3298" spc="29">
                <a:solidFill>
                  <a:srgbClr val="000000"/>
                </a:solidFill>
                <a:latin typeface="Times New Roman"/>
                <a:ea typeface="Times New Roman"/>
                <a:cs typeface="Times New Roman"/>
                <a:sym typeface="Times New Roman"/>
              </a:rPr>
              <a:t> Strategic Advantages for HSBC</a:t>
            </a:r>
          </a:p>
          <a:p>
            <a:pPr algn="l" marL="712251" indent="-356126" lvl="1">
              <a:lnSpc>
                <a:spcPts val="3958"/>
              </a:lnSpc>
              <a:buFont typeface="Arial"/>
              <a:buChar char="•"/>
            </a:pPr>
            <a:r>
              <a:rPr lang="en-US" sz="3298" spc="29">
                <a:solidFill>
                  <a:srgbClr val="000000"/>
                </a:solidFill>
                <a:latin typeface="Times New Roman"/>
                <a:ea typeface="Times New Roman"/>
                <a:cs typeface="Times New Roman"/>
                <a:sym typeface="Times New Roman"/>
              </a:rPr>
              <a:t>Faster talent acquisition through AI-supported recruitment processes.</a:t>
            </a:r>
          </a:p>
          <a:p>
            <a:pPr algn="l" marL="712251" indent="-356126" lvl="1">
              <a:lnSpc>
                <a:spcPts val="3958"/>
              </a:lnSpc>
              <a:buFont typeface="Arial"/>
              <a:buChar char="•"/>
            </a:pPr>
            <a:r>
              <a:rPr lang="en-US" sz="3298" spc="29">
                <a:solidFill>
                  <a:srgbClr val="000000"/>
                </a:solidFill>
                <a:latin typeface="Times New Roman"/>
                <a:ea typeface="Times New Roman"/>
                <a:cs typeface="Times New Roman"/>
                <a:sym typeface="Times New Roman"/>
              </a:rPr>
              <a:t>Higher quality hiring decisions using data-driven candidate assessments.</a:t>
            </a:r>
          </a:p>
          <a:p>
            <a:pPr algn="l" marL="712251" indent="-356126" lvl="1">
              <a:lnSpc>
                <a:spcPts val="3958"/>
              </a:lnSpc>
              <a:buFont typeface="Arial"/>
              <a:buChar char="•"/>
            </a:pPr>
            <a:r>
              <a:rPr lang="en-US" sz="3298" spc="29">
                <a:solidFill>
                  <a:srgbClr val="000000"/>
                </a:solidFill>
                <a:latin typeface="Times New Roman"/>
                <a:ea typeface="Times New Roman"/>
                <a:cs typeface="Times New Roman"/>
                <a:sym typeface="Times New Roman"/>
              </a:rPr>
              <a:t>Improved workforce diversity by expanding access to global talent pools.</a:t>
            </a:r>
          </a:p>
          <a:p>
            <a:pPr algn="l" marL="712251" indent="-356126" lvl="1">
              <a:lnSpc>
                <a:spcPts val="3958"/>
              </a:lnSpc>
              <a:buFont typeface="Arial"/>
              <a:buChar char="•"/>
            </a:pPr>
            <a:r>
              <a:rPr lang="en-US" sz="3298" spc="29">
                <a:solidFill>
                  <a:srgbClr val="000000"/>
                </a:solidFill>
                <a:latin typeface="Times New Roman"/>
                <a:ea typeface="Times New Roman"/>
                <a:cs typeface="Times New Roman"/>
                <a:sym typeface="Times New Roman"/>
              </a:rPr>
              <a:t>Stronger employer reputation through personalised candidate experiences.</a:t>
            </a:r>
          </a:p>
          <a:p>
            <a:pPr algn="l" marL="712251" indent="-356126" lvl="1">
              <a:lnSpc>
                <a:spcPts val="3958"/>
              </a:lnSpc>
              <a:buFont typeface="Arial"/>
              <a:buChar char="•"/>
            </a:pPr>
            <a:r>
              <a:rPr lang="en-US" sz="3298" spc="29">
                <a:solidFill>
                  <a:srgbClr val="000000"/>
                </a:solidFill>
                <a:latin typeface="Times New Roman"/>
                <a:ea typeface="Times New Roman"/>
                <a:cs typeface="Times New Roman"/>
                <a:sym typeface="Times New Roman"/>
              </a:rPr>
              <a:t> Better employee retention with structured digital onboarding.</a:t>
            </a:r>
          </a:p>
          <a:p>
            <a:pPr algn="l" marL="712251" indent="-356126" lvl="1">
              <a:lnSpc>
                <a:spcPts val="3958"/>
              </a:lnSpc>
              <a:buFont typeface="Arial"/>
              <a:buChar char="•"/>
            </a:pPr>
            <a:r>
              <a:rPr lang="en-US" sz="3298" spc="29">
                <a:solidFill>
                  <a:srgbClr val="000000"/>
                </a:solidFill>
                <a:latin typeface="Times New Roman"/>
                <a:ea typeface="Times New Roman"/>
                <a:cs typeface="Times New Roman"/>
                <a:sym typeface="Times New Roman"/>
              </a:rPr>
              <a:t>More informed workforce planning using recruitment analytics.</a:t>
            </a:r>
          </a:p>
          <a:p>
            <a:pPr algn="l">
              <a:lnSpc>
                <a:spcPts val="3959"/>
              </a:lnSpc>
            </a:pPr>
          </a:p>
        </p:txBody>
      </p:sp>
      <p:sp>
        <p:nvSpPr>
          <p:cNvPr name="TextBox 6" id="6"/>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7" id="7"/>
          <p:cNvSpPr txBox="true"/>
          <p:nvPr/>
        </p:nvSpPr>
        <p:spPr>
          <a:xfrm rot="0">
            <a:off x="8608296" y="180953"/>
            <a:ext cx="9679704" cy="1666920"/>
          </a:xfrm>
          <a:prstGeom prst="rect">
            <a:avLst/>
          </a:prstGeom>
        </p:spPr>
        <p:txBody>
          <a:bodyPr anchor="t" rtlCol="false" tIns="0" lIns="0" bIns="0" rIns="0">
            <a:spAutoFit/>
          </a:bodyPr>
          <a:lstStyle/>
          <a:p>
            <a:pPr algn="r">
              <a:lnSpc>
                <a:spcPts val="6480"/>
              </a:lnSpc>
            </a:pPr>
            <a:r>
              <a:rPr lang="en-US" b="true" sz="5400" spc="48">
                <a:solidFill>
                  <a:srgbClr val="10253F"/>
                </a:solidFill>
                <a:latin typeface="Times New Roman Bold"/>
                <a:ea typeface="Times New Roman Bold"/>
                <a:cs typeface="Times New Roman Bold"/>
                <a:sym typeface="Times New Roman Bold"/>
              </a:rPr>
              <a:t>Strategic Value &amp; Business Impact of Digital Recruitment</a:t>
            </a:r>
          </a:p>
        </p:txBody>
      </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5" id="5"/>
          <p:cNvSpPr txBox="true"/>
          <p:nvPr/>
        </p:nvSpPr>
        <p:spPr>
          <a:xfrm rot="0">
            <a:off x="9771324" y="267628"/>
            <a:ext cx="8516676" cy="561997"/>
          </a:xfrm>
          <a:prstGeom prst="rect">
            <a:avLst/>
          </a:prstGeom>
        </p:spPr>
        <p:txBody>
          <a:bodyPr anchor="t" rtlCol="false" tIns="0" lIns="0" bIns="0" rIns="0">
            <a:spAutoFit/>
          </a:bodyPr>
          <a:lstStyle/>
          <a:p>
            <a:pPr algn="r">
              <a:lnSpc>
                <a:spcPts val="4242"/>
              </a:lnSpc>
            </a:pPr>
            <a:r>
              <a:rPr lang="en-US" b="true" sz="3535" spc="31">
                <a:solidFill>
                  <a:srgbClr val="10253F"/>
                </a:solidFill>
                <a:latin typeface="Times New Roman Bold"/>
                <a:ea typeface="Times New Roman Bold"/>
                <a:cs typeface="Times New Roman Bold"/>
                <a:sym typeface="Times New Roman Bold"/>
              </a:rPr>
              <a:t>Current Challenges &amp; Root-Cause Analysis</a:t>
            </a:r>
          </a:p>
        </p:txBody>
      </p:sp>
      <p:sp>
        <p:nvSpPr>
          <p:cNvPr name="TextBox 6" id="6"/>
          <p:cNvSpPr txBox="true"/>
          <p:nvPr/>
        </p:nvSpPr>
        <p:spPr>
          <a:xfrm rot="0">
            <a:off x="9972021" y="1074994"/>
            <a:ext cx="9252584" cy="1047675"/>
          </a:xfrm>
          <a:prstGeom prst="rect">
            <a:avLst/>
          </a:prstGeom>
        </p:spPr>
        <p:txBody>
          <a:bodyPr anchor="t" rtlCol="false" tIns="0" lIns="0" bIns="0" rIns="0">
            <a:spAutoFit/>
          </a:bodyPr>
          <a:lstStyle/>
          <a:p>
            <a:pPr algn="ctr">
              <a:lnSpc>
                <a:spcPts val="4079"/>
              </a:lnSpc>
              <a:spcBef>
                <a:spcPct val="0"/>
              </a:spcBef>
            </a:pPr>
            <a:r>
              <a:rPr lang="en-US" b="true" sz="3398" spc="31">
                <a:solidFill>
                  <a:srgbClr val="000000"/>
                </a:solidFill>
                <a:latin typeface="Times New Roman Bold"/>
                <a:ea typeface="Times New Roman Bold"/>
                <a:cs typeface="Times New Roman Bold"/>
                <a:sym typeface="Times New Roman Bold"/>
              </a:rPr>
              <a:t>Eme</a:t>
            </a:r>
            <a:r>
              <a:rPr lang="en-US" b="true" sz="3398" spc="31">
                <a:solidFill>
                  <a:srgbClr val="000000"/>
                </a:solidFill>
                <a:latin typeface="Times New Roman Bold"/>
                <a:ea typeface="Times New Roman Bold"/>
                <a:cs typeface="Times New Roman Bold"/>
                <a:sym typeface="Times New Roman Bold"/>
              </a:rPr>
              <a:t>rging Pressures Shaping HSBC's Recruitment Strategy</a:t>
            </a:r>
          </a:p>
        </p:txBody>
      </p:sp>
      <p:sp>
        <p:nvSpPr>
          <p:cNvPr name="TextBox 7" id="7"/>
          <p:cNvSpPr txBox="true"/>
          <p:nvPr/>
        </p:nvSpPr>
        <p:spPr>
          <a:xfrm rot="0">
            <a:off x="428580" y="2664240"/>
            <a:ext cx="17332879" cy="6305534"/>
          </a:xfrm>
          <a:prstGeom prst="rect">
            <a:avLst/>
          </a:prstGeom>
        </p:spPr>
        <p:txBody>
          <a:bodyPr anchor="t" rtlCol="false" tIns="0" lIns="0" bIns="0" rIns="0">
            <a:spAutoFit/>
          </a:bodyPr>
          <a:lstStyle/>
          <a:p>
            <a:pPr algn="just">
              <a:lnSpc>
                <a:spcPts val="4198"/>
              </a:lnSpc>
              <a:spcBef>
                <a:spcPct val="0"/>
              </a:spcBef>
            </a:pPr>
            <a:r>
              <a:rPr lang="en-US" sz="3498" spc="31">
                <a:solidFill>
                  <a:srgbClr val="000000"/>
                </a:solidFill>
                <a:latin typeface="Times New Roman"/>
                <a:ea typeface="Times New Roman"/>
                <a:cs typeface="Times New Roman"/>
                <a:sym typeface="Times New Roman"/>
              </a:rPr>
              <a:t>The recruitment landscape within the financial services industry has become increasingly complex. HSBC is no longer competing only with traditional banks; it is also competing with fintech firms, technology c</a:t>
            </a:r>
            <a:r>
              <a:rPr lang="en-US" sz="3498" spc="31">
                <a:solidFill>
                  <a:srgbClr val="000000"/>
                </a:solidFill>
                <a:latin typeface="Times New Roman"/>
                <a:ea typeface="Times New Roman"/>
                <a:cs typeface="Times New Roman"/>
                <a:sym typeface="Times New Roman"/>
              </a:rPr>
              <a:t>ompanies, and digital start-ups for highly skilled professionals.</a:t>
            </a:r>
          </a:p>
          <a:p>
            <a:pPr algn="just">
              <a:lnSpc>
                <a:spcPts val="4198"/>
              </a:lnSpc>
              <a:spcBef>
                <a:spcPct val="0"/>
              </a:spcBef>
            </a:pPr>
          </a:p>
          <a:p>
            <a:pPr algn="just">
              <a:lnSpc>
                <a:spcPts val="4198"/>
              </a:lnSpc>
              <a:spcBef>
                <a:spcPct val="0"/>
              </a:spcBef>
            </a:pPr>
          </a:p>
          <a:p>
            <a:pPr algn="just">
              <a:lnSpc>
                <a:spcPts val="4198"/>
              </a:lnSpc>
              <a:spcBef>
                <a:spcPct val="0"/>
              </a:spcBef>
            </a:pPr>
            <a:r>
              <a:rPr lang="en-US" sz="3498" spc="31">
                <a:solidFill>
                  <a:srgbClr val="000000"/>
                </a:solidFill>
                <a:latin typeface="Times New Roman"/>
                <a:ea typeface="Times New Roman"/>
                <a:cs typeface="Times New Roman"/>
                <a:sym typeface="Times New Roman"/>
              </a:rPr>
              <a:t>Key Workforce Pressures</a:t>
            </a:r>
          </a:p>
          <a:p>
            <a:pPr algn="just" marL="755430" indent="-377715" lvl="1">
              <a:lnSpc>
                <a:spcPts val="4198"/>
              </a:lnSpc>
              <a:spcBef>
                <a:spcPct val="0"/>
              </a:spcBef>
              <a:buFont typeface="Arial"/>
              <a:buChar char="•"/>
            </a:pPr>
            <a:r>
              <a:rPr lang="en-US" sz="3498" spc="31">
                <a:solidFill>
                  <a:srgbClr val="000000"/>
                </a:solidFill>
                <a:latin typeface="Times New Roman"/>
                <a:ea typeface="Times New Roman"/>
                <a:cs typeface="Times New Roman"/>
                <a:sym typeface="Times New Roman"/>
              </a:rPr>
              <a:t>Increasing demand for AI, cybersecurity, cloud computing and data analytics specialists.</a:t>
            </a:r>
          </a:p>
          <a:p>
            <a:pPr algn="just" marL="755430" indent="-377715" lvl="1">
              <a:lnSpc>
                <a:spcPts val="4198"/>
              </a:lnSpc>
              <a:spcBef>
                <a:spcPct val="0"/>
              </a:spcBef>
              <a:buFont typeface="Arial"/>
              <a:buChar char="•"/>
            </a:pPr>
            <a:r>
              <a:rPr lang="en-US" sz="3498" spc="31">
                <a:solidFill>
                  <a:srgbClr val="000000"/>
                </a:solidFill>
                <a:latin typeface="Times New Roman"/>
                <a:ea typeface="Times New Roman"/>
                <a:cs typeface="Times New Roman"/>
                <a:sym typeface="Times New Roman"/>
              </a:rPr>
              <a:t>Growing competition from fintech organisations offering faster recruitment and innovative work cultures.</a:t>
            </a:r>
          </a:p>
          <a:p>
            <a:pPr algn="just" marL="755430" indent="-377715" lvl="1">
              <a:lnSpc>
                <a:spcPts val="4198"/>
              </a:lnSpc>
              <a:spcBef>
                <a:spcPct val="0"/>
              </a:spcBef>
              <a:buFont typeface="Arial"/>
              <a:buChar char="•"/>
            </a:pPr>
            <a:r>
              <a:rPr lang="en-US" sz="3498" spc="31">
                <a:solidFill>
                  <a:srgbClr val="000000"/>
                </a:solidFill>
                <a:latin typeface="Times New Roman"/>
                <a:ea typeface="Times New Roman"/>
                <a:cs typeface="Times New Roman"/>
                <a:sym typeface="Times New Roman"/>
              </a:rPr>
              <a:t>Rapid technological change creating continuous demand for new capabilities.</a:t>
            </a:r>
          </a:p>
          <a:p>
            <a:pPr algn="just" marL="755430" indent="-377715" lvl="1">
              <a:lnSpc>
                <a:spcPts val="4198"/>
              </a:lnSpc>
              <a:spcBef>
                <a:spcPct val="0"/>
              </a:spcBef>
              <a:buFont typeface="Arial"/>
              <a:buChar char="•"/>
            </a:pPr>
            <a:r>
              <a:rPr lang="en-US" sz="3498" spc="31">
                <a:solidFill>
                  <a:srgbClr val="000000"/>
                </a:solidFill>
                <a:latin typeface="Times New Roman"/>
                <a:ea typeface="Times New Roman"/>
                <a:cs typeface="Times New Roman"/>
                <a:sym typeface="Times New Roman"/>
              </a:rPr>
              <a:t>A shortage of experienced professionals in critical digital roles.</a:t>
            </a:r>
          </a:p>
          <a:p>
            <a:pPr algn="just">
              <a:lnSpc>
                <a:spcPts val="4199"/>
              </a:lnSpc>
              <a:spcBef>
                <a:spcPct val="0"/>
              </a:spcBef>
            </a:pP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5" id="5"/>
          <p:cNvSpPr txBox="true"/>
          <p:nvPr/>
        </p:nvSpPr>
        <p:spPr>
          <a:xfrm rot="0">
            <a:off x="9856448" y="214250"/>
            <a:ext cx="8412625" cy="2924265"/>
          </a:xfrm>
          <a:prstGeom prst="rect">
            <a:avLst/>
          </a:prstGeom>
        </p:spPr>
        <p:txBody>
          <a:bodyPr anchor="t" rtlCol="false" tIns="0" lIns="0" bIns="0" rIns="0">
            <a:spAutoFit/>
          </a:bodyPr>
          <a:lstStyle/>
          <a:p>
            <a:pPr algn="r">
              <a:lnSpc>
                <a:spcPts val="5760"/>
              </a:lnSpc>
            </a:pPr>
            <a:r>
              <a:rPr lang="en-US" b="true" sz="4800" spc="43">
                <a:solidFill>
                  <a:srgbClr val="10253F"/>
                </a:solidFill>
                <a:latin typeface="Times New Roman Bold"/>
                <a:ea typeface="Times New Roman Bold"/>
                <a:cs typeface="Times New Roman Bold"/>
                <a:sym typeface="Times New Roman Bold"/>
              </a:rPr>
              <a:t>Digital Recruitment: Balancing Innovation with Responsibility</a:t>
            </a:r>
          </a:p>
          <a:p>
            <a:pPr algn="r">
              <a:lnSpc>
                <a:spcPts val="5760"/>
              </a:lnSpc>
            </a:pPr>
          </a:p>
          <a:p>
            <a:pPr algn="r">
              <a:lnSpc>
                <a:spcPts val="5760"/>
              </a:lnSpc>
            </a:pPr>
          </a:p>
        </p:txBody>
      </p:sp>
      <p:sp>
        <p:nvSpPr>
          <p:cNvPr name="TextBox 6" id="6"/>
          <p:cNvSpPr txBox="true"/>
          <p:nvPr/>
        </p:nvSpPr>
        <p:spPr>
          <a:xfrm rot="0">
            <a:off x="201485" y="2632567"/>
            <a:ext cx="18067587" cy="3286379"/>
          </a:xfrm>
          <a:prstGeom prst="rect">
            <a:avLst/>
          </a:prstGeom>
        </p:spPr>
        <p:txBody>
          <a:bodyPr anchor="t" rtlCol="false" tIns="0" lIns="0" bIns="0" rIns="0">
            <a:spAutoFit/>
          </a:bodyPr>
          <a:lstStyle/>
          <a:p>
            <a:pPr algn="l">
              <a:lnSpc>
                <a:spcPts val="4318"/>
              </a:lnSpc>
              <a:spcBef>
                <a:spcPct val="0"/>
              </a:spcBef>
            </a:pPr>
            <a:r>
              <a:rPr lang="en-US" sz="3598" spc="32">
                <a:solidFill>
                  <a:srgbClr val="000000"/>
                </a:solidFill>
                <a:latin typeface="Times New Roman"/>
                <a:ea typeface="Times New Roman"/>
                <a:cs typeface="Times New Roman"/>
                <a:sym typeface="Times New Roman"/>
              </a:rPr>
              <a:t>Digital technol</a:t>
            </a:r>
            <a:r>
              <a:rPr lang="en-US" sz="3598" spc="32">
                <a:solidFill>
                  <a:srgbClr val="000000"/>
                </a:solidFill>
                <a:latin typeface="Times New Roman"/>
                <a:ea typeface="Times New Roman"/>
                <a:cs typeface="Times New Roman"/>
                <a:sym typeface="Times New Roman"/>
              </a:rPr>
              <a:t>ogies have enhanced recruitment efficiency; however, they also introduce significant operational and ethical considerations that organisations must manage carefully.</a:t>
            </a:r>
          </a:p>
          <a:p>
            <a:pPr algn="l">
              <a:lnSpc>
                <a:spcPts val="4318"/>
              </a:lnSpc>
              <a:spcBef>
                <a:spcPct val="0"/>
              </a:spcBef>
            </a:pPr>
          </a:p>
          <a:p>
            <a:pPr algn="l">
              <a:lnSpc>
                <a:spcPts val="4318"/>
              </a:lnSpc>
              <a:spcBef>
                <a:spcPct val="0"/>
              </a:spcBef>
            </a:pPr>
          </a:p>
          <a:p>
            <a:pPr algn="l">
              <a:lnSpc>
                <a:spcPts val="4318"/>
              </a:lnSpc>
              <a:spcBef>
                <a:spcPct val="0"/>
              </a:spcBef>
            </a:pPr>
          </a:p>
          <a:p>
            <a:pPr algn="l">
              <a:lnSpc>
                <a:spcPts val="4319"/>
              </a:lnSpc>
              <a:spcBef>
                <a:spcPct val="0"/>
              </a:spcBef>
            </a:pPr>
          </a:p>
        </p:txBody>
      </p:sp>
      <p:sp>
        <p:nvSpPr>
          <p:cNvPr name="TextBox 7" id="7"/>
          <p:cNvSpPr txBox="true"/>
          <p:nvPr/>
        </p:nvSpPr>
        <p:spPr>
          <a:xfrm rot="0">
            <a:off x="201485" y="5890371"/>
            <a:ext cx="14472497" cy="2838321"/>
          </a:xfrm>
          <a:prstGeom prst="rect">
            <a:avLst/>
          </a:prstGeom>
        </p:spPr>
        <p:txBody>
          <a:bodyPr anchor="t" rtlCol="false" tIns="0" lIns="0" bIns="0" rIns="0">
            <a:spAutoFit/>
          </a:bodyPr>
          <a:lstStyle/>
          <a:p>
            <a:pPr algn="l" marL="798609" indent="-399305" lvl="1">
              <a:lnSpc>
                <a:spcPts val="4438"/>
              </a:lnSpc>
              <a:buFont typeface="Arial"/>
              <a:buChar char="•"/>
            </a:pPr>
            <a:r>
              <a:rPr lang="en-US" sz="3698" spc="33">
                <a:solidFill>
                  <a:srgbClr val="000000"/>
                </a:solidFill>
                <a:latin typeface="Times New Roman"/>
                <a:ea typeface="Times New Roman"/>
                <a:cs typeface="Times New Roman"/>
                <a:sym typeface="Times New Roman"/>
              </a:rPr>
              <a:t>Potential alg</a:t>
            </a:r>
            <a:r>
              <a:rPr lang="en-US" sz="3698" spc="33">
                <a:solidFill>
                  <a:srgbClr val="000000"/>
                </a:solidFill>
                <a:latin typeface="Times New Roman"/>
                <a:ea typeface="Times New Roman"/>
                <a:cs typeface="Times New Roman"/>
                <a:sym typeface="Times New Roman"/>
              </a:rPr>
              <a:t>orithmic bias during AI-assisted candidate screening.</a:t>
            </a:r>
          </a:p>
          <a:p>
            <a:pPr algn="l" marL="798609" indent="-399305" lvl="1">
              <a:lnSpc>
                <a:spcPts val="4438"/>
              </a:lnSpc>
              <a:buFont typeface="Arial"/>
              <a:buChar char="•"/>
            </a:pPr>
            <a:r>
              <a:rPr lang="en-US" sz="3698" spc="33">
                <a:solidFill>
                  <a:srgbClr val="000000"/>
                </a:solidFill>
                <a:latin typeface="Times New Roman"/>
                <a:ea typeface="Times New Roman"/>
                <a:cs typeface="Times New Roman"/>
                <a:sym typeface="Times New Roman"/>
              </a:rPr>
              <a:t>Data privacy concerns associated with applicant information.</a:t>
            </a:r>
          </a:p>
          <a:p>
            <a:pPr algn="l" marL="798609" indent="-399305" lvl="1">
              <a:lnSpc>
                <a:spcPts val="4438"/>
              </a:lnSpc>
              <a:buFont typeface="Arial"/>
              <a:buChar char="•"/>
            </a:pPr>
            <a:r>
              <a:rPr lang="en-US" sz="3698" spc="33">
                <a:solidFill>
                  <a:srgbClr val="000000"/>
                </a:solidFill>
                <a:latin typeface="Times New Roman"/>
                <a:ea typeface="Times New Roman"/>
                <a:cs typeface="Times New Roman"/>
                <a:sym typeface="Times New Roman"/>
              </a:rPr>
              <a:t>Limited transparency in automated decision-making.</a:t>
            </a:r>
          </a:p>
          <a:p>
            <a:pPr algn="l" marL="798609" indent="-399305" lvl="1">
              <a:lnSpc>
                <a:spcPts val="4438"/>
              </a:lnSpc>
              <a:buFont typeface="Arial"/>
              <a:buChar char="•"/>
            </a:pPr>
            <a:r>
              <a:rPr lang="en-US" sz="3698" spc="33">
                <a:solidFill>
                  <a:srgbClr val="000000"/>
                </a:solidFill>
                <a:latin typeface="Times New Roman"/>
                <a:ea typeface="Times New Roman"/>
                <a:cs typeface="Times New Roman"/>
                <a:sym typeface="Times New Roman"/>
              </a:rPr>
              <a:t>Risk of excluding qualified candidates because of algorithmic filtering.</a:t>
            </a:r>
          </a:p>
          <a:p>
            <a:pPr algn="l" marL="798609" indent="-399305" lvl="1">
              <a:lnSpc>
                <a:spcPts val="4439"/>
              </a:lnSpc>
              <a:buFont typeface="Arial"/>
              <a:buChar char="•"/>
            </a:pPr>
            <a:r>
              <a:rPr lang="en-US" sz="3698" spc="34">
                <a:solidFill>
                  <a:srgbClr val="000000"/>
                </a:solidFill>
                <a:latin typeface="Times New Roman"/>
                <a:ea typeface="Times New Roman"/>
                <a:cs typeface="Times New Roman"/>
                <a:sym typeface="Times New Roman"/>
              </a:rPr>
              <a:t>Maintaining compliance with equality and employment legislation.</a:t>
            </a:r>
          </a:p>
        </p:txBody>
      </p:sp>
      <p:sp>
        <p:nvSpPr>
          <p:cNvPr name="TextBox 8" id="8"/>
          <p:cNvSpPr txBox="true"/>
          <p:nvPr/>
        </p:nvSpPr>
        <p:spPr>
          <a:xfrm rot="0">
            <a:off x="-7543006" y="4833965"/>
            <a:ext cx="18067587" cy="590495"/>
          </a:xfrm>
          <a:prstGeom prst="rect">
            <a:avLst/>
          </a:prstGeom>
        </p:spPr>
        <p:txBody>
          <a:bodyPr anchor="t" rtlCol="false" tIns="0" lIns="0" bIns="0" rIns="0">
            <a:spAutoFit/>
          </a:bodyPr>
          <a:lstStyle/>
          <a:p>
            <a:pPr algn="ctr">
              <a:lnSpc>
                <a:spcPts val="4439"/>
              </a:lnSpc>
              <a:spcBef>
                <a:spcPct val="0"/>
              </a:spcBef>
            </a:pPr>
            <a:r>
              <a:rPr lang="en-US" sz="3698" spc="34">
                <a:solidFill>
                  <a:srgbClr val="000000"/>
                </a:solidFill>
                <a:latin typeface="Times New Roman"/>
                <a:ea typeface="Times New Roman"/>
                <a:cs typeface="Times New Roman"/>
                <a:sym typeface="Times New Roman"/>
              </a:rPr>
              <a:t>Key Iss</a:t>
            </a:r>
            <a:r>
              <a:rPr lang="en-US" sz="3698" spc="34">
                <a:solidFill>
                  <a:srgbClr val="000000"/>
                </a:solidFill>
                <a:latin typeface="Times New Roman"/>
                <a:ea typeface="Times New Roman"/>
                <a:cs typeface="Times New Roman"/>
                <a:sym typeface="Times New Roman"/>
              </a:rPr>
              <a:t>ues:</a:t>
            </a:r>
          </a:p>
        </p:txBody>
      </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5" id="5"/>
          <p:cNvSpPr txBox="true"/>
          <p:nvPr/>
        </p:nvSpPr>
        <p:spPr>
          <a:xfrm rot="0">
            <a:off x="10302477" y="180953"/>
            <a:ext cx="7985523" cy="1666920"/>
          </a:xfrm>
          <a:prstGeom prst="rect">
            <a:avLst/>
          </a:prstGeom>
        </p:spPr>
        <p:txBody>
          <a:bodyPr anchor="t" rtlCol="false" tIns="0" lIns="0" bIns="0" rIns="0">
            <a:spAutoFit/>
          </a:bodyPr>
          <a:lstStyle/>
          <a:p>
            <a:pPr algn="r">
              <a:lnSpc>
                <a:spcPts val="6480"/>
              </a:lnSpc>
            </a:pPr>
            <a:r>
              <a:rPr lang="en-US" b="true" sz="5400" spc="48">
                <a:solidFill>
                  <a:srgbClr val="10253F"/>
                </a:solidFill>
                <a:latin typeface="Times New Roman Bold"/>
                <a:ea typeface="Times New Roman Bold"/>
                <a:cs typeface="Times New Roman Bold"/>
                <a:sym typeface="Times New Roman Bold"/>
              </a:rPr>
              <a:t>Candidate Experience and Organisational Reputation</a:t>
            </a:r>
          </a:p>
        </p:txBody>
      </p:sp>
      <p:sp>
        <p:nvSpPr>
          <p:cNvPr name="TextBox 6" id="6"/>
          <p:cNvSpPr txBox="true"/>
          <p:nvPr/>
        </p:nvSpPr>
        <p:spPr>
          <a:xfrm rot="0">
            <a:off x="342972" y="2554332"/>
            <a:ext cx="17430732" cy="2886058"/>
          </a:xfrm>
          <a:prstGeom prst="rect">
            <a:avLst/>
          </a:prstGeom>
        </p:spPr>
        <p:txBody>
          <a:bodyPr anchor="t" rtlCol="false" tIns="0" lIns="0" bIns="0" rIns="0">
            <a:spAutoFit/>
          </a:bodyPr>
          <a:lstStyle/>
          <a:p>
            <a:pPr algn="l">
              <a:lnSpc>
                <a:spcPts val="4558"/>
              </a:lnSpc>
              <a:spcBef>
                <a:spcPct val="0"/>
              </a:spcBef>
            </a:pPr>
            <a:r>
              <a:rPr lang="en-US" sz="3798" spc="34">
                <a:solidFill>
                  <a:srgbClr val="000000"/>
                </a:solidFill>
                <a:latin typeface="Times New Roman"/>
                <a:ea typeface="Times New Roman"/>
                <a:cs typeface="Times New Roman"/>
                <a:sym typeface="Times New Roman"/>
              </a:rPr>
              <a:t>The recruitment j</a:t>
            </a:r>
            <a:r>
              <a:rPr lang="en-US" sz="3798" spc="34">
                <a:solidFill>
                  <a:srgbClr val="000000"/>
                </a:solidFill>
                <a:latin typeface="Times New Roman"/>
                <a:ea typeface="Times New Roman"/>
                <a:cs typeface="Times New Roman"/>
                <a:sym typeface="Times New Roman"/>
              </a:rPr>
              <a:t>ourney has become an important element of organisational reputation.</a:t>
            </a:r>
          </a:p>
          <a:p>
            <a:pPr algn="l">
              <a:lnSpc>
                <a:spcPts val="4558"/>
              </a:lnSpc>
              <a:spcBef>
                <a:spcPct val="0"/>
              </a:spcBef>
            </a:pPr>
          </a:p>
          <a:p>
            <a:pPr algn="l">
              <a:lnSpc>
                <a:spcPts val="4558"/>
              </a:lnSpc>
              <a:spcBef>
                <a:spcPct val="0"/>
              </a:spcBef>
            </a:pPr>
            <a:r>
              <a:rPr lang="en-US" sz="3798" spc="34">
                <a:solidFill>
                  <a:srgbClr val="000000"/>
                </a:solidFill>
                <a:latin typeface="Times New Roman"/>
                <a:ea typeface="Times New Roman"/>
                <a:cs typeface="Times New Roman"/>
                <a:sym typeface="Times New Roman"/>
              </a:rPr>
              <a:t>Candidates increasingly evaluate organisations based on communication quality, recruitment transparency and overall application experience.</a:t>
            </a:r>
          </a:p>
          <a:p>
            <a:pPr algn="ctr">
              <a:lnSpc>
                <a:spcPts val="4559"/>
              </a:lnSpc>
              <a:spcBef>
                <a:spcPct val="0"/>
              </a:spcBef>
            </a:pPr>
          </a:p>
        </p:txBody>
      </p:sp>
      <p:sp>
        <p:nvSpPr>
          <p:cNvPr name="TextBox 7" id="7"/>
          <p:cNvSpPr txBox="true"/>
          <p:nvPr/>
        </p:nvSpPr>
        <p:spPr>
          <a:xfrm rot="0">
            <a:off x="342972" y="5681208"/>
            <a:ext cx="9006076" cy="3962226"/>
          </a:xfrm>
          <a:prstGeom prst="rect">
            <a:avLst/>
          </a:prstGeom>
        </p:spPr>
        <p:txBody>
          <a:bodyPr anchor="t" rtlCol="false" tIns="0" lIns="0" bIns="0" rIns="0">
            <a:spAutoFit/>
          </a:bodyPr>
          <a:lstStyle/>
          <a:p>
            <a:pPr algn="just">
              <a:lnSpc>
                <a:spcPts val="4438"/>
              </a:lnSpc>
              <a:spcBef>
                <a:spcPct val="0"/>
              </a:spcBef>
            </a:pPr>
            <a:r>
              <a:rPr lang="en-US" sz="3698" spc="33">
                <a:solidFill>
                  <a:srgbClr val="000000"/>
                </a:solidFill>
                <a:latin typeface="Times New Roman"/>
                <a:ea typeface="Times New Roman"/>
                <a:cs typeface="Times New Roman"/>
                <a:sym typeface="Times New Roman"/>
              </a:rPr>
              <a:t>Current C</a:t>
            </a:r>
            <a:r>
              <a:rPr lang="en-US" sz="3698" spc="33">
                <a:solidFill>
                  <a:srgbClr val="000000"/>
                </a:solidFill>
                <a:latin typeface="Times New Roman"/>
                <a:ea typeface="Times New Roman"/>
                <a:cs typeface="Times New Roman"/>
                <a:sym typeface="Times New Roman"/>
              </a:rPr>
              <a:t>oncerns</a:t>
            </a:r>
          </a:p>
          <a:p>
            <a:pPr algn="just" marL="798609" indent="-399305" lvl="1">
              <a:lnSpc>
                <a:spcPts val="4438"/>
              </a:lnSpc>
              <a:spcBef>
                <a:spcPct val="0"/>
              </a:spcBef>
              <a:buFont typeface="Arial"/>
              <a:buChar char="•"/>
            </a:pPr>
            <a:r>
              <a:rPr lang="en-US" sz="3698" spc="33">
                <a:solidFill>
                  <a:srgbClr val="000000"/>
                </a:solidFill>
                <a:latin typeface="Times New Roman"/>
                <a:ea typeface="Times New Roman"/>
                <a:cs typeface="Times New Roman"/>
                <a:sym typeface="Times New Roman"/>
              </a:rPr>
              <a:t>Extended recruitment timelines.</a:t>
            </a:r>
          </a:p>
          <a:p>
            <a:pPr algn="just" marL="798609" indent="-399305" lvl="1">
              <a:lnSpc>
                <a:spcPts val="4438"/>
              </a:lnSpc>
              <a:spcBef>
                <a:spcPct val="0"/>
              </a:spcBef>
              <a:buFont typeface="Arial"/>
              <a:buChar char="•"/>
            </a:pPr>
            <a:r>
              <a:rPr lang="en-US" sz="3698" spc="33">
                <a:solidFill>
                  <a:srgbClr val="000000"/>
                </a:solidFill>
                <a:latin typeface="Times New Roman"/>
                <a:ea typeface="Times New Roman"/>
                <a:cs typeface="Times New Roman"/>
                <a:sym typeface="Times New Roman"/>
              </a:rPr>
              <a:t>Multiple assessment stages.</a:t>
            </a:r>
          </a:p>
          <a:p>
            <a:pPr algn="just" marL="798609" indent="-399305" lvl="1">
              <a:lnSpc>
                <a:spcPts val="4438"/>
              </a:lnSpc>
              <a:spcBef>
                <a:spcPct val="0"/>
              </a:spcBef>
              <a:buFont typeface="Arial"/>
              <a:buChar char="•"/>
            </a:pPr>
            <a:r>
              <a:rPr lang="en-US" sz="3698" spc="33">
                <a:solidFill>
                  <a:srgbClr val="000000"/>
                </a:solidFill>
                <a:latin typeface="Times New Roman"/>
                <a:ea typeface="Times New Roman"/>
                <a:cs typeface="Times New Roman"/>
                <a:sym typeface="Times New Roman"/>
              </a:rPr>
              <a:t>Delayed feedback.</a:t>
            </a:r>
          </a:p>
          <a:p>
            <a:pPr algn="just" marL="798609" indent="-399305" lvl="1">
              <a:lnSpc>
                <a:spcPts val="4438"/>
              </a:lnSpc>
              <a:spcBef>
                <a:spcPct val="0"/>
              </a:spcBef>
              <a:buFont typeface="Arial"/>
              <a:buChar char="•"/>
            </a:pPr>
            <a:r>
              <a:rPr lang="en-US" sz="3698" spc="33">
                <a:solidFill>
                  <a:srgbClr val="000000"/>
                </a:solidFill>
                <a:latin typeface="Times New Roman"/>
                <a:ea typeface="Times New Roman"/>
                <a:cs typeface="Times New Roman"/>
                <a:sym typeface="Times New Roman"/>
              </a:rPr>
              <a:t>Limited communication after interviews.</a:t>
            </a:r>
          </a:p>
          <a:p>
            <a:pPr algn="just" marL="798609" indent="-399305" lvl="1">
              <a:lnSpc>
                <a:spcPts val="4438"/>
              </a:lnSpc>
              <a:spcBef>
                <a:spcPct val="0"/>
              </a:spcBef>
              <a:buFont typeface="Arial"/>
              <a:buChar char="•"/>
            </a:pPr>
            <a:r>
              <a:rPr lang="en-US" sz="3698" spc="33">
                <a:solidFill>
                  <a:srgbClr val="000000"/>
                </a:solidFill>
                <a:latin typeface="Times New Roman"/>
                <a:ea typeface="Times New Roman"/>
                <a:cs typeface="Times New Roman"/>
                <a:sym typeface="Times New Roman"/>
              </a:rPr>
              <a:t>Candidate withdrawal before final offers.</a:t>
            </a:r>
          </a:p>
          <a:p>
            <a:pPr algn="just">
              <a:lnSpc>
                <a:spcPts val="4439"/>
              </a:lnSpc>
              <a:spcBef>
                <a:spcPct val="0"/>
              </a:spcBef>
            </a:pPr>
          </a:p>
        </p:txBody>
      </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216711"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5" id="5"/>
          <p:cNvSpPr txBox="true"/>
          <p:nvPr/>
        </p:nvSpPr>
        <p:spPr>
          <a:xfrm rot="0">
            <a:off x="10004109" y="213074"/>
            <a:ext cx="8002040" cy="1602677"/>
          </a:xfrm>
          <a:prstGeom prst="rect">
            <a:avLst/>
          </a:prstGeom>
        </p:spPr>
        <p:txBody>
          <a:bodyPr anchor="t" rtlCol="false" tIns="0" lIns="0" bIns="0" rIns="0">
            <a:spAutoFit/>
          </a:bodyPr>
          <a:lstStyle/>
          <a:p>
            <a:pPr algn="r">
              <a:lnSpc>
                <a:spcPts val="6225"/>
              </a:lnSpc>
            </a:pPr>
            <a:r>
              <a:rPr lang="en-US" b="true" sz="5188" spc="46">
                <a:solidFill>
                  <a:srgbClr val="10253F"/>
                </a:solidFill>
                <a:latin typeface="Times New Roman Bold"/>
                <a:ea typeface="Times New Roman Bold"/>
                <a:cs typeface="Times New Roman Bold"/>
                <a:sym typeface="Times New Roman Bold"/>
              </a:rPr>
              <a:t>Understanding the Underlying Causes</a:t>
            </a:r>
          </a:p>
        </p:txBody>
      </p:sp>
      <p:sp>
        <p:nvSpPr>
          <p:cNvPr name="TextBox 6" id="6"/>
          <p:cNvSpPr txBox="true"/>
          <p:nvPr/>
        </p:nvSpPr>
        <p:spPr>
          <a:xfrm rot="0">
            <a:off x="73142" y="2539367"/>
            <a:ext cx="17723615" cy="7410682"/>
          </a:xfrm>
          <a:prstGeom prst="rect">
            <a:avLst/>
          </a:prstGeom>
        </p:spPr>
        <p:txBody>
          <a:bodyPr anchor="t" rtlCol="false" tIns="0" lIns="0" bIns="0" rIns="0">
            <a:spAutoFit/>
          </a:bodyPr>
          <a:lstStyle/>
          <a:p>
            <a:pPr algn="l">
              <a:lnSpc>
                <a:spcPts val="4198"/>
              </a:lnSpc>
            </a:pPr>
            <a:r>
              <a:rPr lang="en-US" sz="3498" spc="31">
                <a:solidFill>
                  <a:srgbClr val="000000"/>
                </a:solidFill>
                <a:latin typeface="Times New Roman"/>
                <a:ea typeface="Times New Roman"/>
                <a:cs typeface="Times New Roman"/>
                <a:sym typeface="Times New Roman"/>
              </a:rPr>
              <a:t>The challenges identified are not isolated events. They arise from interconnected organisational and external factors.</a:t>
            </a:r>
          </a:p>
          <a:p>
            <a:pPr algn="l">
              <a:lnSpc>
                <a:spcPts val="3718"/>
              </a:lnSpc>
            </a:pPr>
          </a:p>
          <a:p>
            <a:pPr algn="l">
              <a:lnSpc>
                <a:spcPts val="4318"/>
              </a:lnSpc>
              <a:spcBef>
                <a:spcPct val="0"/>
              </a:spcBef>
            </a:pPr>
            <a:r>
              <a:rPr lang="en-US" sz="3598" spc="32">
                <a:solidFill>
                  <a:srgbClr val="000000"/>
                </a:solidFill>
                <a:latin typeface="Times New Roman"/>
                <a:ea typeface="Times New Roman"/>
                <a:cs typeface="Times New Roman"/>
                <a:sym typeface="Times New Roman"/>
              </a:rPr>
              <a:t>Pe</a:t>
            </a:r>
            <a:r>
              <a:rPr lang="en-US" sz="3598" spc="32">
                <a:solidFill>
                  <a:srgbClr val="000000"/>
                </a:solidFill>
                <a:latin typeface="Times New Roman"/>
                <a:ea typeface="Times New Roman"/>
                <a:cs typeface="Times New Roman"/>
                <a:sym typeface="Times New Roman"/>
              </a:rPr>
              <a:t>ople</a:t>
            </a:r>
          </a:p>
          <a:p>
            <a:pPr algn="l" marL="755651" indent="-377825" lvl="1">
              <a:lnSpc>
                <a:spcPts val="4200"/>
              </a:lnSpc>
              <a:spcBef>
                <a:spcPct val="0"/>
              </a:spcBef>
              <a:buFont typeface="Arial"/>
              <a:buChar char="•"/>
            </a:pPr>
            <a:r>
              <a:rPr lang="en-US" sz="3500" spc="31">
                <a:solidFill>
                  <a:srgbClr val="000000"/>
                </a:solidFill>
                <a:latin typeface="Times New Roman"/>
                <a:ea typeface="Times New Roman"/>
                <a:cs typeface="Times New Roman"/>
                <a:sym typeface="Times New Roman"/>
              </a:rPr>
              <a:t>Digital capability gaps.</a:t>
            </a:r>
          </a:p>
          <a:p>
            <a:pPr algn="l" marL="755651" indent="-377825" lvl="1">
              <a:lnSpc>
                <a:spcPts val="4200"/>
              </a:lnSpc>
              <a:spcBef>
                <a:spcPct val="0"/>
              </a:spcBef>
              <a:buFont typeface="Arial"/>
              <a:buChar char="•"/>
            </a:pPr>
            <a:r>
              <a:rPr lang="en-US" sz="3500" spc="31">
                <a:solidFill>
                  <a:srgbClr val="000000"/>
                </a:solidFill>
                <a:latin typeface="Times New Roman"/>
                <a:ea typeface="Times New Roman"/>
                <a:cs typeface="Times New Roman"/>
                <a:sym typeface="Times New Roman"/>
              </a:rPr>
              <a:t>Recruiter workload.</a:t>
            </a:r>
          </a:p>
          <a:p>
            <a:pPr algn="l" marL="755651" indent="-377825" lvl="1">
              <a:lnSpc>
                <a:spcPts val="4200"/>
              </a:lnSpc>
              <a:spcBef>
                <a:spcPct val="0"/>
              </a:spcBef>
              <a:buFont typeface="Arial"/>
              <a:buChar char="•"/>
            </a:pPr>
            <a:r>
              <a:rPr lang="en-US" sz="3500" spc="31">
                <a:solidFill>
                  <a:srgbClr val="000000"/>
                </a:solidFill>
                <a:latin typeface="Times New Roman"/>
                <a:ea typeface="Times New Roman"/>
                <a:cs typeface="Times New Roman"/>
                <a:sym typeface="Times New Roman"/>
              </a:rPr>
              <a:t>Manager inconsistency.</a:t>
            </a:r>
          </a:p>
          <a:p>
            <a:pPr algn="l">
              <a:lnSpc>
                <a:spcPts val="4200"/>
              </a:lnSpc>
              <a:spcBef>
                <a:spcPct val="0"/>
              </a:spcBef>
            </a:pPr>
          </a:p>
          <a:p>
            <a:pPr algn="l">
              <a:lnSpc>
                <a:spcPts val="4200"/>
              </a:lnSpc>
              <a:spcBef>
                <a:spcPct val="0"/>
              </a:spcBef>
            </a:pPr>
          </a:p>
          <a:p>
            <a:pPr algn="l">
              <a:lnSpc>
                <a:spcPts val="4200"/>
              </a:lnSpc>
              <a:spcBef>
                <a:spcPct val="0"/>
              </a:spcBef>
            </a:pPr>
            <a:r>
              <a:rPr lang="en-US" sz="3500" spc="31">
                <a:solidFill>
                  <a:srgbClr val="000000"/>
                </a:solidFill>
                <a:latin typeface="Times New Roman"/>
                <a:ea typeface="Times New Roman"/>
                <a:cs typeface="Times New Roman"/>
                <a:sym typeface="Times New Roman"/>
              </a:rPr>
              <a:t>Process</a:t>
            </a:r>
          </a:p>
          <a:p>
            <a:pPr algn="l" marL="755651" indent="-377825" lvl="1">
              <a:lnSpc>
                <a:spcPts val="4200"/>
              </a:lnSpc>
              <a:spcBef>
                <a:spcPct val="0"/>
              </a:spcBef>
              <a:buFont typeface="Arial"/>
              <a:buChar char="•"/>
            </a:pPr>
            <a:r>
              <a:rPr lang="en-US" sz="3500" spc="31">
                <a:solidFill>
                  <a:srgbClr val="000000"/>
                </a:solidFill>
                <a:latin typeface="Times New Roman"/>
                <a:ea typeface="Times New Roman"/>
                <a:cs typeface="Times New Roman"/>
                <a:sym typeface="Times New Roman"/>
              </a:rPr>
              <a:t>Multiple approval stages.</a:t>
            </a:r>
          </a:p>
          <a:p>
            <a:pPr algn="l" marL="755651" indent="-377825" lvl="1">
              <a:lnSpc>
                <a:spcPts val="4200"/>
              </a:lnSpc>
              <a:spcBef>
                <a:spcPct val="0"/>
              </a:spcBef>
              <a:buFont typeface="Arial"/>
              <a:buChar char="•"/>
            </a:pPr>
            <a:r>
              <a:rPr lang="en-US" sz="3500" spc="31">
                <a:solidFill>
                  <a:srgbClr val="000000"/>
                </a:solidFill>
                <a:latin typeface="Times New Roman"/>
                <a:ea typeface="Times New Roman"/>
                <a:cs typeface="Times New Roman"/>
                <a:sym typeface="Times New Roman"/>
              </a:rPr>
              <a:t>Lengthy recruitment procedures.</a:t>
            </a:r>
          </a:p>
          <a:p>
            <a:pPr algn="l" marL="755651" indent="-377825" lvl="1">
              <a:lnSpc>
                <a:spcPts val="4200"/>
              </a:lnSpc>
              <a:spcBef>
                <a:spcPct val="0"/>
              </a:spcBef>
              <a:buFont typeface="Arial"/>
              <a:buChar char="•"/>
            </a:pPr>
            <a:r>
              <a:rPr lang="en-US" sz="3500" spc="31">
                <a:solidFill>
                  <a:srgbClr val="000000"/>
                </a:solidFill>
                <a:latin typeface="Times New Roman"/>
                <a:ea typeface="Times New Roman"/>
                <a:cs typeface="Times New Roman"/>
                <a:sym typeface="Times New Roman"/>
              </a:rPr>
              <a:t>Complex assessment processes.</a:t>
            </a:r>
          </a:p>
          <a:p>
            <a:pPr algn="l">
              <a:lnSpc>
                <a:spcPts val="4200"/>
              </a:lnSpc>
              <a:spcBef>
                <a:spcPct val="0"/>
              </a:spcBef>
            </a:pPr>
          </a:p>
        </p:txBody>
      </p:sp>
      <p:sp>
        <p:nvSpPr>
          <p:cNvPr name="TextBox 7" id="7"/>
          <p:cNvSpPr txBox="true"/>
          <p:nvPr/>
        </p:nvSpPr>
        <p:spPr>
          <a:xfrm rot="0">
            <a:off x="8591784" y="3814254"/>
            <a:ext cx="9696216" cy="5896207"/>
          </a:xfrm>
          <a:prstGeom prst="rect">
            <a:avLst/>
          </a:prstGeom>
        </p:spPr>
        <p:txBody>
          <a:bodyPr anchor="t" rtlCol="false" tIns="0" lIns="0" bIns="0" rIns="0">
            <a:spAutoFit/>
          </a:bodyPr>
          <a:lstStyle/>
          <a:p>
            <a:pPr algn="l">
              <a:lnSpc>
                <a:spcPts val="4200"/>
              </a:lnSpc>
              <a:spcBef>
                <a:spcPct val="0"/>
              </a:spcBef>
            </a:pPr>
            <a:r>
              <a:rPr lang="en-US" sz="3500" spc="31">
                <a:solidFill>
                  <a:srgbClr val="000000"/>
                </a:solidFill>
                <a:latin typeface="Times New Roman"/>
                <a:ea typeface="Times New Roman"/>
                <a:cs typeface="Times New Roman"/>
                <a:sym typeface="Times New Roman"/>
              </a:rPr>
              <a:t>Technol</a:t>
            </a:r>
            <a:r>
              <a:rPr lang="en-US" sz="3500" spc="31">
                <a:solidFill>
                  <a:srgbClr val="000000"/>
                </a:solidFill>
                <a:latin typeface="Times New Roman"/>
                <a:ea typeface="Times New Roman"/>
                <a:cs typeface="Times New Roman"/>
                <a:sym typeface="Times New Roman"/>
              </a:rPr>
              <a:t>ogy</a:t>
            </a:r>
          </a:p>
          <a:p>
            <a:pPr algn="l" marL="755651" indent="-377825" lvl="1">
              <a:lnSpc>
                <a:spcPts val="4200"/>
              </a:lnSpc>
              <a:spcBef>
                <a:spcPct val="0"/>
              </a:spcBef>
              <a:buFont typeface="Arial"/>
              <a:buChar char="•"/>
            </a:pPr>
            <a:r>
              <a:rPr lang="en-US" sz="3500" spc="31">
                <a:solidFill>
                  <a:srgbClr val="000000"/>
                </a:solidFill>
                <a:latin typeface="Times New Roman"/>
                <a:ea typeface="Times New Roman"/>
                <a:cs typeface="Times New Roman"/>
                <a:sym typeface="Times New Roman"/>
              </a:rPr>
              <a:t>Limited integration between recruitment systems.</a:t>
            </a:r>
          </a:p>
          <a:p>
            <a:pPr algn="l" marL="755651" indent="-377825" lvl="1">
              <a:lnSpc>
                <a:spcPts val="4200"/>
              </a:lnSpc>
              <a:spcBef>
                <a:spcPct val="0"/>
              </a:spcBef>
              <a:buFont typeface="Arial"/>
              <a:buChar char="•"/>
            </a:pPr>
            <a:r>
              <a:rPr lang="en-US" sz="3500" spc="31">
                <a:solidFill>
                  <a:srgbClr val="000000"/>
                </a:solidFill>
                <a:latin typeface="Times New Roman"/>
                <a:ea typeface="Times New Roman"/>
                <a:cs typeface="Times New Roman"/>
                <a:sym typeface="Times New Roman"/>
              </a:rPr>
              <a:t>Inconsistent use of recruitment analytics.</a:t>
            </a:r>
          </a:p>
          <a:p>
            <a:pPr algn="l" marL="755651" indent="-377825" lvl="1">
              <a:lnSpc>
                <a:spcPts val="4200"/>
              </a:lnSpc>
              <a:spcBef>
                <a:spcPct val="0"/>
              </a:spcBef>
              <a:buFont typeface="Arial"/>
              <a:buChar char="•"/>
            </a:pPr>
            <a:r>
              <a:rPr lang="en-US" sz="3500" spc="31">
                <a:solidFill>
                  <a:srgbClr val="000000"/>
                </a:solidFill>
                <a:latin typeface="Times New Roman"/>
                <a:ea typeface="Times New Roman"/>
                <a:cs typeface="Times New Roman"/>
                <a:sym typeface="Times New Roman"/>
              </a:rPr>
              <a:t>AI governance still evolving.</a:t>
            </a:r>
          </a:p>
          <a:p>
            <a:pPr algn="l">
              <a:lnSpc>
                <a:spcPts val="4200"/>
              </a:lnSpc>
              <a:spcBef>
                <a:spcPct val="0"/>
              </a:spcBef>
            </a:pPr>
          </a:p>
          <a:p>
            <a:pPr algn="l">
              <a:lnSpc>
                <a:spcPts val="4200"/>
              </a:lnSpc>
              <a:spcBef>
                <a:spcPct val="0"/>
              </a:spcBef>
            </a:pPr>
            <a:r>
              <a:rPr lang="en-US" sz="3500" spc="31">
                <a:solidFill>
                  <a:srgbClr val="000000"/>
                </a:solidFill>
                <a:latin typeface="Times New Roman"/>
                <a:ea typeface="Times New Roman"/>
                <a:cs typeface="Times New Roman"/>
                <a:sym typeface="Times New Roman"/>
              </a:rPr>
              <a:t>External Environment</a:t>
            </a:r>
          </a:p>
          <a:p>
            <a:pPr algn="l" marL="755651" indent="-377825" lvl="1">
              <a:lnSpc>
                <a:spcPts val="4200"/>
              </a:lnSpc>
              <a:spcBef>
                <a:spcPct val="0"/>
              </a:spcBef>
              <a:buFont typeface="Arial"/>
              <a:buChar char="•"/>
            </a:pPr>
            <a:r>
              <a:rPr lang="en-US" sz="3500" spc="31">
                <a:solidFill>
                  <a:srgbClr val="000000"/>
                </a:solidFill>
                <a:latin typeface="Times New Roman"/>
                <a:ea typeface="Times New Roman"/>
                <a:cs typeface="Times New Roman"/>
                <a:sym typeface="Times New Roman"/>
              </a:rPr>
              <a:t>Intense competition for specialist talent.</a:t>
            </a:r>
          </a:p>
          <a:p>
            <a:pPr algn="l" marL="755651" indent="-377825" lvl="1">
              <a:lnSpc>
                <a:spcPts val="4200"/>
              </a:lnSpc>
              <a:spcBef>
                <a:spcPct val="0"/>
              </a:spcBef>
              <a:buFont typeface="Arial"/>
              <a:buChar char="•"/>
            </a:pPr>
            <a:r>
              <a:rPr lang="en-US" sz="3500" spc="31">
                <a:solidFill>
                  <a:srgbClr val="000000"/>
                </a:solidFill>
                <a:latin typeface="Times New Roman"/>
                <a:ea typeface="Times New Roman"/>
                <a:cs typeface="Times New Roman"/>
                <a:sym typeface="Times New Roman"/>
              </a:rPr>
              <a:t>Changing labour market expectations.</a:t>
            </a:r>
          </a:p>
          <a:p>
            <a:pPr algn="l" marL="755651" indent="-377825" lvl="1">
              <a:lnSpc>
                <a:spcPts val="4200"/>
              </a:lnSpc>
              <a:spcBef>
                <a:spcPct val="0"/>
              </a:spcBef>
              <a:buFont typeface="Arial"/>
              <a:buChar char="•"/>
            </a:pPr>
            <a:r>
              <a:rPr lang="en-US" sz="3500" spc="31">
                <a:solidFill>
                  <a:srgbClr val="000000"/>
                </a:solidFill>
                <a:latin typeface="Times New Roman"/>
                <a:ea typeface="Times New Roman"/>
                <a:cs typeface="Times New Roman"/>
                <a:sym typeface="Times New Roman"/>
              </a:rPr>
              <a:t>Rapid technological disruption.</a:t>
            </a:r>
          </a:p>
          <a:p>
            <a:pPr algn="l">
              <a:lnSpc>
                <a:spcPts val="4200"/>
              </a:lnSpc>
              <a:spcBef>
                <a:spcPct val="0"/>
              </a:spcBef>
            </a:pPr>
          </a:p>
        </p:txBody>
      </p:sp>
    </p:spTree>
  </p:cSld>
  <p:clrMapOvr>
    <a:masterClrMapping/>
  </p:clrMapOvr>
</p:sld>
</file>

<file path=ppt/slides/slide2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graphicFrame>
        <p:nvGraphicFramePr>
          <p:cNvPr name="Object 4" id="4"/>
          <p:cNvGraphicFramePr/>
          <p:nvPr/>
        </p:nvGraphicFramePr>
        <p:xfrm>
          <a:off x="2433465" y="4441181"/>
          <a:ext cx="3771900" cy="5029200"/>
        </p:xfrm>
        <a:graphic>
          <a:graphicData uri="http://schemas.openxmlformats.org/presentationml/2006/ole">
            <p:oleObj imgW="4775200" imgH="6032500" r:id="rId4" progId="Excel.Sheet.12" name="Worksheet">
              <p:embed/>
              <p:pic>
                <p:nvPicPr>
                  <p:cNvPr name="" id="0"/>
                  <p:cNvPicPr/>
                  <p:nvPr/>
                </p:nvPicPr>
                <p:blipFill>
                  <a:blip r:embed="rId3"/>
                  <a:stretch>
                    <a:fillRect/>
                  </a:stretch>
                </p:blipFill>
                <p:spPr>
                  <a:xfrm>
                    <a:off x="1270000" y="1270000"/>
                    <a:ext cx="1270000" cy="1270000"/>
                  </a:xfrm>
                  <a:prstGeom prst="rect"/>
                </p:spPr>
              </p:pic>
            </p:oleObj>
          </a:graphicData>
        </a:graphic>
      </p:graphicFrame>
      <p:sp>
        <p:nvSpPr>
          <p:cNvPr name="TextBox 5" id="5"/>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6" id="6"/>
          <p:cNvSpPr txBox="true"/>
          <p:nvPr/>
        </p:nvSpPr>
        <p:spPr>
          <a:xfrm rot="0">
            <a:off x="9902442" y="213095"/>
            <a:ext cx="8002040" cy="1602677"/>
          </a:xfrm>
          <a:prstGeom prst="rect">
            <a:avLst/>
          </a:prstGeom>
        </p:spPr>
        <p:txBody>
          <a:bodyPr anchor="t" rtlCol="false" tIns="0" lIns="0" bIns="0" rIns="0">
            <a:spAutoFit/>
          </a:bodyPr>
          <a:lstStyle/>
          <a:p>
            <a:pPr algn="r">
              <a:lnSpc>
                <a:spcPts val="6225"/>
              </a:lnSpc>
            </a:pPr>
            <a:r>
              <a:rPr lang="en-US" b="true" sz="5188" spc="46">
                <a:solidFill>
                  <a:srgbClr val="10253F"/>
                </a:solidFill>
                <a:latin typeface="Times New Roman Bold"/>
                <a:ea typeface="Times New Roman Bold"/>
                <a:cs typeface="Times New Roman Bold"/>
                <a:sym typeface="Times New Roman Bold"/>
              </a:rPr>
              <a:t>Organisational Diagnosis Using McKinsey 7S</a:t>
            </a:r>
          </a:p>
        </p:txBody>
      </p:sp>
      <p:sp>
        <p:nvSpPr>
          <p:cNvPr name="TextBox 7" id="7"/>
          <p:cNvSpPr txBox="true"/>
          <p:nvPr/>
        </p:nvSpPr>
        <p:spPr>
          <a:xfrm rot="0">
            <a:off x="0" y="2833250"/>
            <a:ext cx="18288000" cy="1047675"/>
          </a:xfrm>
          <a:prstGeom prst="rect">
            <a:avLst/>
          </a:prstGeom>
        </p:spPr>
        <p:txBody>
          <a:bodyPr anchor="t" rtlCol="false" tIns="0" lIns="0" bIns="0" rIns="0">
            <a:spAutoFit/>
          </a:bodyPr>
          <a:lstStyle/>
          <a:p>
            <a:pPr algn="ctr">
              <a:lnSpc>
                <a:spcPts val="4079"/>
              </a:lnSpc>
              <a:spcBef>
                <a:spcPct val="0"/>
              </a:spcBef>
            </a:pPr>
            <a:r>
              <a:rPr lang="en-US" sz="3398" spc="31">
                <a:solidFill>
                  <a:srgbClr val="000000"/>
                </a:solidFill>
                <a:latin typeface="Times New Roman"/>
                <a:ea typeface="Times New Roman"/>
                <a:cs typeface="Times New Roman"/>
                <a:sym typeface="Times New Roman"/>
              </a:rPr>
              <a:t>The McKinsey 7S Framework highlights that recruitment effectiveness depends upon organisational alignment rather than isolated HR initiatives.</a:t>
            </a:r>
          </a:p>
        </p:txBody>
      </p:sp>
    </p:spTree>
  </p:cSld>
  <p:clrMapOvr>
    <a:masterClrMapping/>
  </p:clrMapOvr>
</p:sld>
</file>

<file path=ppt/slides/slide2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9902442" y="213095"/>
            <a:ext cx="8002040" cy="1602677"/>
          </a:xfrm>
          <a:prstGeom prst="rect">
            <a:avLst/>
          </a:prstGeom>
        </p:spPr>
        <p:txBody>
          <a:bodyPr anchor="t" rtlCol="false" tIns="0" lIns="0" bIns="0" rIns="0">
            <a:spAutoFit/>
          </a:bodyPr>
          <a:lstStyle/>
          <a:p>
            <a:pPr algn="r">
              <a:lnSpc>
                <a:spcPts val="6225"/>
              </a:lnSpc>
            </a:pPr>
            <a:r>
              <a:rPr lang="en-US" b="true" sz="5188" spc="46">
                <a:solidFill>
                  <a:srgbClr val="10253F"/>
                </a:solidFill>
                <a:latin typeface="Times New Roman Bold"/>
                <a:ea typeface="Times New Roman Bold"/>
                <a:cs typeface="Times New Roman Bold"/>
                <a:sym typeface="Times New Roman Bold"/>
              </a:rPr>
              <a:t>Key Insights from the Diagnostic Assessment</a:t>
            </a:r>
          </a:p>
        </p:txBody>
      </p:sp>
      <p:sp>
        <p:nvSpPr>
          <p:cNvPr name="TextBox 5" id="5"/>
          <p:cNvSpPr txBox="true"/>
          <p:nvPr/>
        </p:nvSpPr>
        <p:spPr>
          <a:xfrm rot="0">
            <a:off x="122451" y="2714101"/>
            <a:ext cx="18043097" cy="6544199"/>
          </a:xfrm>
          <a:prstGeom prst="rect">
            <a:avLst/>
          </a:prstGeom>
        </p:spPr>
        <p:txBody>
          <a:bodyPr anchor="t" rtlCol="false" tIns="0" lIns="0" bIns="0" rIns="0">
            <a:spAutoFit/>
          </a:bodyPr>
          <a:lstStyle/>
          <a:p>
            <a:pPr algn="l">
              <a:lnSpc>
                <a:spcPts val="4318"/>
              </a:lnSpc>
              <a:spcBef>
                <a:spcPct val="0"/>
              </a:spcBef>
            </a:pPr>
            <a:r>
              <a:rPr lang="en-US" sz="3598" spc="32">
                <a:solidFill>
                  <a:srgbClr val="000000"/>
                </a:solidFill>
                <a:latin typeface="Times New Roman"/>
                <a:ea typeface="Times New Roman"/>
                <a:cs typeface="Times New Roman"/>
                <a:sym typeface="Times New Roman"/>
              </a:rPr>
              <a:t>The analysis indicates that HSBC's recruitment system remains fundamentally str</a:t>
            </a:r>
            <a:r>
              <a:rPr lang="en-US" sz="3598" spc="32">
                <a:solidFill>
                  <a:srgbClr val="000000"/>
                </a:solidFill>
                <a:latin typeface="Times New Roman"/>
                <a:ea typeface="Times New Roman"/>
                <a:cs typeface="Times New Roman"/>
                <a:sym typeface="Times New Roman"/>
              </a:rPr>
              <a:t>ong; however, future workforce requirements demand greater agility, stronger technological integration and a more candidate-centred approach.</a:t>
            </a:r>
          </a:p>
          <a:p>
            <a:pPr algn="l">
              <a:lnSpc>
                <a:spcPts val="4318"/>
              </a:lnSpc>
              <a:spcBef>
                <a:spcPct val="0"/>
              </a:spcBef>
            </a:pPr>
          </a:p>
          <a:p>
            <a:pPr algn="l">
              <a:lnSpc>
                <a:spcPts val="4318"/>
              </a:lnSpc>
              <a:spcBef>
                <a:spcPct val="0"/>
              </a:spcBef>
            </a:pPr>
            <a:r>
              <a:rPr lang="en-US" sz="3598" spc="32">
                <a:solidFill>
                  <a:srgbClr val="000000"/>
                </a:solidFill>
                <a:latin typeface="Times New Roman"/>
                <a:ea typeface="Times New Roman"/>
                <a:cs typeface="Times New Roman"/>
                <a:sym typeface="Times New Roman"/>
              </a:rPr>
              <a:t>  </a:t>
            </a:r>
            <a:r>
              <a:rPr lang="en-US" sz="3598" spc="32">
                <a:solidFill>
                  <a:srgbClr val="000000"/>
                </a:solidFill>
                <a:latin typeface="Times New Roman"/>
                <a:ea typeface="Times New Roman"/>
                <a:cs typeface="Times New Roman"/>
                <a:sym typeface="Times New Roman"/>
              </a:rPr>
              <a:t>Principal Findings</a:t>
            </a:r>
          </a:p>
          <a:p>
            <a:pPr algn="l" marL="777020" indent="-388510" lvl="1">
              <a:lnSpc>
                <a:spcPts val="4318"/>
              </a:lnSpc>
              <a:spcBef>
                <a:spcPct val="0"/>
              </a:spcBef>
              <a:buFont typeface="Arial"/>
              <a:buChar char="•"/>
            </a:pPr>
            <a:r>
              <a:rPr lang="en-US" sz="3598" spc="32">
                <a:solidFill>
                  <a:srgbClr val="000000"/>
                </a:solidFill>
                <a:latin typeface="Times New Roman"/>
                <a:ea typeface="Times New Roman"/>
                <a:cs typeface="Times New Roman"/>
                <a:sym typeface="Times New Roman"/>
              </a:rPr>
              <a:t>Talent scarcity has become a strategic business issue rather than an HR issue.</a:t>
            </a:r>
          </a:p>
          <a:p>
            <a:pPr algn="l" marL="777020" indent="-388510" lvl="1">
              <a:lnSpc>
                <a:spcPts val="4318"/>
              </a:lnSpc>
              <a:spcBef>
                <a:spcPct val="0"/>
              </a:spcBef>
              <a:buFont typeface="Arial"/>
              <a:buChar char="•"/>
            </a:pPr>
            <a:r>
              <a:rPr lang="en-US" sz="3598" spc="32">
                <a:solidFill>
                  <a:srgbClr val="000000"/>
                </a:solidFill>
                <a:latin typeface="Times New Roman"/>
                <a:ea typeface="Times New Roman"/>
                <a:cs typeface="Times New Roman"/>
                <a:sym typeface="Times New Roman"/>
              </a:rPr>
              <a:t>AI introduces considerable value but requires robust governance and ethical oversight.</a:t>
            </a:r>
          </a:p>
          <a:p>
            <a:pPr algn="l" marL="777020" indent="-388510" lvl="1">
              <a:lnSpc>
                <a:spcPts val="4318"/>
              </a:lnSpc>
              <a:spcBef>
                <a:spcPct val="0"/>
              </a:spcBef>
              <a:buFont typeface="Arial"/>
              <a:buChar char="•"/>
            </a:pPr>
            <a:r>
              <a:rPr lang="en-US" sz="3598" spc="32">
                <a:solidFill>
                  <a:srgbClr val="000000"/>
                </a:solidFill>
                <a:latin typeface="Times New Roman"/>
                <a:ea typeface="Times New Roman"/>
                <a:cs typeface="Times New Roman"/>
                <a:sym typeface="Times New Roman"/>
              </a:rPr>
              <a:t>Recruitment efficiency depends on organisational collaboration rather than technology alone.</a:t>
            </a:r>
          </a:p>
          <a:p>
            <a:pPr algn="l" marL="777020" indent="-388510" lvl="1">
              <a:lnSpc>
                <a:spcPts val="4318"/>
              </a:lnSpc>
              <a:spcBef>
                <a:spcPct val="0"/>
              </a:spcBef>
              <a:buFont typeface="Arial"/>
              <a:buChar char="•"/>
            </a:pPr>
            <a:r>
              <a:rPr lang="en-US" sz="3598" spc="32">
                <a:solidFill>
                  <a:srgbClr val="000000"/>
                </a:solidFill>
                <a:latin typeface="Times New Roman"/>
                <a:ea typeface="Times New Roman"/>
                <a:cs typeface="Times New Roman"/>
                <a:sym typeface="Times New Roman"/>
              </a:rPr>
              <a:t>Candidate expectations continue to evolve faster than traditional recruitment practices.</a:t>
            </a:r>
          </a:p>
          <a:p>
            <a:pPr algn="l" marL="777020" indent="-388510" lvl="1">
              <a:lnSpc>
                <a:spcPts val="4318"/>
              </a:lnSpc>
              <a:spcBef>
                <a:spcPct val="0"/>
              </a:spcBef>
              <a:buFont typeface="Arial"/>
              <a:buChar char="•"/>
            </a:pPr>
            <a:r>
              <a:rPr lang="en-US" sz="3598" spc="32">
                <a:solidFill>
                  <a:srgbClr val="000000"/>
                </a:solidFill>
                <a:latin typeface="Times New Roman"/>
                <a:ea typeface="Times New Roman"/>
                <a:cs typeface="Times New Roman"/>
                <a:sym typeface="Times New Roman"/>
              </a:rPr>
              <a:t>Long-term workforce capability requires continuous adaptation rather than periodic change.</a:t>
            </a:r>
          </a:p>
          <a:p>
            <a:pPr algn="ctr">
              <a:lnSpc>
                <a:spcPts val="4319"/>
              </a:lnSpc>
              <a:spcBef>
                <a:spcPct val="0"/>
              </a:spcBef>
            </a:pPr>
          </a:p>
        </p:txBody>
      </p:sp>
    </p:spTree>
  </p:cSld>
  <p:clrMapOvr>
    <a:masterClrMapping/>
  </p:clrMapOvr>
</p:sld>
</file>

<file path=ppt/slides/slide2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5" id="5"/>
          <p:cNvSpPr txBox="true"/>
          <p:nvPr/>
        </p:nvSpPr>
        <p:spPr>
          <a:xfrm rot="0">
            <a:off x="9902442" y="213095"/>
            <a:ext cx="8385558" cy="2095111"/>
          </a:xfrm>
          <a:prstGeom prst="rect">
            <a:avLst/>
          </a:prstGeom>
        </p:spPr>
        <p:txBody>
          <a:bodyPr anchor="t" rtlCol="false" tIns="0" lIns="0" bIns="0" rIns="0">
            <a:spAutoFit/>
          </a:bodyPr>
          <a:lstStyle/>
          <a:p>
            <a:pPr algn="r">
              <a:lnSpc>
                <a:spcPts val="5449"/>
              </a:lnSpc>
            </a:pPr>
            <a:r>
              <a:rPr lang="en-US" b="true" sz="4540" spc="40">
                <a:solidFill>
                  <a:srgbClr val="10253F"/>
                </a:solidFill>
                <a:latin typeface="Times New Roman Bold"/>
                <a:ea typeface="Times New Roman Bold"/>
                <a:cs typeface="Times New Roman Bold"/>
                <a:sym typeface="Times New Roman Bold"/>
              </a:rPr>
              <a:t>Strategic Recommendation 1: Develop an AI-Augmented Recruitment Models</a:t>
            </a:r>
          </a:p>
        </p:txBody>
      </p:sp>
      <p:sp>
        <p:nvSpPr>
          <p:cNvPr name="TextBox 6" id="6"/>
          <p:cNvSpPr txBox="true"/>
          <p:nvPr/>
        </p:nvSpPr>
        <p:spPr>
          <a:xfrm rot="0">
            <a:off x="146942" y="2627803"/>
            <a:ext cx="17994117" cy="6001228"/>
          </a:xfrm>
          <a:prstGeom prst="rect">
            <a:avLst/>
          </a:prstGeom>
        </p:spPr>
        <p:txBody>
          <a:bodyPr anchor="t" rtlCol="false" tIns="0" lIns="0" bIns="0" rIns="0">
            <a:spAutoFit/>
          </a:bodyPr>
          <a:lstStyle/>
          <a:p>
            <a:pPr algn="l">
              <a:lnSpc>
                <a:spcPts val="4318"/>
              </a:lnSpc>
              <a:spcBef>
                <a:spcPct val="0"/>
              </a:spcBef>
            </a:pPr>
            <a:r>
              <a:rPr lang="en-US" sz="3598" spc="32">
                <a:solidFill>
                  <a:srgbClr val="000000"/>
                </a:solidFill>
                <a:latin typeface="Times New Roman"/>
                <a:ea typeface="Times New Roman"/>
                <a:cs typeface="Times New Roman"/>
                <a:sym typeface="Times New Roman"/>
              </a:rPr>
              <a:t>HSBC should transition from a traditional recruitment model to an AI-augmented recruitment approach, where Artificial Intelligence supports recruiters through</a:t>
            </a:r>
            <a:r>
              <a:rPr lang="en-US" sz="3598" spc="32">
                <a:solidFill>
                  <a:srgbClr val="000000"/>
                </a:solidFill>
                <a:latin typeface="Times New Roman"/>
                <a:ea typeface="Times New Roman"/>
                <a:cs typeface="Times New Roman"/>
                <a:sym typeface="Times New Roman"/>
              </a:rPr>
              <a:t>out the hiring process while final decisions remain under human control.</a:t>
            </a:r>
          </a:p>
          <a:p>
            <a:pPr algn="ctr">
              <a:lnSpc>
                <a:spcPts val="4318"/>
              </a:lnSpc>
              <a:spcBef>
                <a:spcPct val="0"/>
              </a:spcBef>
            </a:pPr>
          </a:p>
          <a:p>
            <a:pPr algn="l">
              <a:lnSpc>
                <a:spcPts val="4318"/>
              </a:lnSpc>
              <a:spcBef>
                <a:spcPct val="0"/>
              </a:spcBef>
            </a:pPr>
            <a:r>
              <a:rPr lang="en-US" sz="3598" spc="32">
                <a:solidFill>
                  <a:srgbClr val="000000"/>
                </a:solidFill>
                <a:latin typeface="Times New Roman"/>
                <a:ea typeface="Times New Roman"/>
                <a:cs typeface="Times New Roman"/>
                <a:sym typeface="Times New Roman"/>
              </a:rPr>
              <a:t>    </a:t>
            </a:r>
            <a:r>
              <a:rPr lang="en-US" sz="3598" spc="32">
                <a:solidFill>
                  <a:srgbClr val="000000"/>
                </a:solidFill>
                <a:latin typeface="Times New Roman"/>
                <a:ea typeface="Times New Roman"/>
                <a:cs typeface="Times New Roman"/>
                <a:sym typeface="Times New Roman"/>
              </a:rPr>
              <a:t>Recommended Actions</a:t>
            </a:r>
          </a:p>
          <a:p>
            <a:pPr algn="l" marL="777020" indent="-388510" lvl="1">
              <a:lnSpc>
                <a:spcPts val="4318"/>
              </a:lnSpc>
              <a:spcBef>
                <a:spcPct val="0"/>
              </a:spcBef>
              <a:buFont typeface="Arial"/>
              <a:buChar char="•"/>
            </a:pPr>
            <a:r>
              <a:rPr lang="en-US" sz="3598" spc="32">
                <a:solidFill>
                  <a:srgbClr val="000000"/>
                </a:solidFill>
                <a:latin typeface="Times New Roman"/>
                <a:ea typeface="Times New Roman"/>
                <a:cs typeface="Times New Roman"/>
                <a:sym typeface="Times New Roman"/>
              </a:rPr>
              <a:t>Implement AI-assisted CV screening to reduce administrative workload.</a:t>
            </a:r>
          </a:p>
          <a:p>
            <a:pPr algn="l" marL="777020" indent="-388510" lvl="1">
              <a:lnSpc>
                <a:spcPts val="4318"/>
              </a:lnSpc>
              <a:spcBef>
                <a:spcPct val="0"/>
              </a:spcBef>
              <a:buFont typeface="Arial"/>
              <a:buChar char="•"/>
            </a:pPr>
            <a:r>
              <a:rPr lang="en-US" sz="3598" spc="32">
                <a:solidFill>
                  <a:srgbClr val="000000"/>
                </a:solidFill>
                <a:latin typeface="Times New Roman"/>
                <a:ea typeface="Times New Roman"/>
                <a:cs typeface="Times New Roman"/>
                <a:sym typeface="Times New Roman"/>
              </a:rPr>
              <a:t>Use predictive analytics to identify candidates with long-term leadership potential.</a:t>
            </a:r>
          </a:p>
          <a:p>
            <a:pPr algn="l" marL="777020" indent="-388510" lvl="1">
              <a:lnSpc>
                <a:spcPts val="4318"/>
              </a:lnSpc>
              <a:spcBef>
                <a:spcPct val="0"/>
              </a:spcBef>
              <a:buFont typeface="Arial"/>
              <a:buChar char="•"/>
            </a:pPr>
            <a:r>
              <a:rPr lang="en-US" sz="3598" spc="32">
                <a:solidFill>
                  <a:srgbClr val="000000"/>
                </a:solidFill>
                <a:latin typeface="Times New Roman"/>
                <a:ea typeface="Times New Roman"/>
                <a:cs typeface="Times New Roman"/>
                <a:sym typeface="Times New Roman"/>
              </a:rPr>
              <a:t>Introduce AI chatbots to provide applicants with real-time recruitment updates.</a:t>
            </a:r>
          </a:p>
          <a:p>
            <a:pPr algn="l" marL="777020" indent="-388510" lvl="1">
              <a:lnSpc>
                <a:spcPts val="4318"/>
              </a:lnSpc>
              <a:spcBef>
                <a:spcPct val="0"/>
              </a:spcBef>
              <a:buFont typeface="Arial"/>
              <a:buChar char="•"/>
            </a:pPr>
            <a:r>
              <a:rPr lang="en-US" sz="3598" spc="32">
                <a:solidFill>
                  <a:srgbClr val="000000"/>
                </a:solidFill>
                <a:latin typeface="Times New Roman"/>
                <a:ea typeface="Times New Roman"/>
                <a:cs typeface="Times New Roman"/>
                <a:sym typeface="Times New Roman"/>
              </a:rPr>
              <a:t>Conduct quarterly audits to monitor algorithmic fairness and minimise recruitment bias.</a:t>
            </a:r>
          </a:p>
          <a:p>
            <a:pPr algn="l" marL="777020" indent="-388510" lvl="1">
              <a:lnSpc>
                <a:spcPts val="4318"/>
              </a:lnSpc>
              <a:spcBef>
                <a:spcPct val="0"/>
              </a:spcBef>
              <a:buFont typeface="Arial"/>
              <a:buChar char="•"/>
            </a:pPr>
            <a:r>
              <a:rPr lang="en-US" sz="3598" spc="32">
                <a:solidFill>
                  <a:srgbClr val="000000"/>
                </a:solidFill>
                <a:latin typeface="Times New Roman"/>
                <a:ea typeface="Times New Roman"/>
                <a:cs typeface="Times New Roman"/>
                <a:sym typeface="Times New Roman"/>
              </a:rPr>
              <a:t>Maintain human oversight during interviews and final hiring decisions.</a:t>
            </a:r>
          </a:p>
          <a:p>
            <a:pPr algn="l">
              <a:lnSpc>
                <a:spcPts val="4319"/>
              </a:lnSpc>
              <a:spcBef>
                <a:spcPct val="0"/>
              </a:spcBef>
            </a:pPr>
          </a:p>
        </p:txBody>
      </p:sp>
    </p:spTree>
  </p:cSld>
  <p:clrMapOvr>
    <a:masterClrMapping/>
  </p:clrMapOvr>
</p:sld>
</file>

<file path=ppt/slides/slide2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5" id="5"/>
          <p:cNvSpPr txBox="true"/>
          <p:nvPr/>
        </p:nvSpPr>
        <p:spPr>
          <a:xfrm rot="0">
            <a:off x="10067000" y="-180452"/>
            <a:ext cx="8002040" cy="2389728"/>
          </a:xfrm>
          <a:prstGeom prst="rect">
            <a:avLst/>
          </a:prstGeom>
        </p:spPr>
        <p:txBody>
          <a:bodyPr anchor="t" rtlCol="false" tIns="0" lIns="0" bIns="0" rIns="0">
            <a:spAutoFit/>
          </a:bodyPr>
          <a:lstStyle/>
          <a:p>
            <a:pPr algn="r">
              <a:lnSpc>
                <a:spcPts val="6225"/>
              </a:lnSpc>
            </a:pPr>
            <a:r>
              <a:rPr lang="en-US" b="true" sz="5188" spc="46">
                <a:solidFill>
                  <a:srgbClr val="10253F"/>
                </a:solidFill>
                <a:latin typeface="Times New Roman Bold"/>
                <a:ea typeface="Times New Roman Bold"/>
                <a:cs typeface="Times New Roman Bold"/>
                <a:sym typeface="Times New Roman Bold"/>
              </a:rPr>
              <a:t>Strategic Recommendation 2: Build a Skills-Based Talent Ecosystem</a:t>
            </a:r>
          </a:p>
        </p:txBody>
      </p:sp>
      <p:sp>
        <p:nvSpPr>
          <p:cNvPr name="TextBox 6" id="6"/>
          <p:cNvSpPr txBox="true"/>
          <p:nvPr/>
        </p:nvSpPr>
        <p:spPr>
          <a:xfrm rot="0">
            <a:off x="146285" y="2799235"/>
            <a:ext cx="18141715" cy="6544199"/>
          </a:xfrm>
          <a:prstGeom prst="rect">
            <a:avLst/>
          </a:prstGeom>
        </p:spPr>
        <p:txBody>
          <a:bodyPr anchor="t" rtlCol="false" tIns="0" lIns="0" bIns="0" rIns="0">
            <a:spAutoFit/>
          </a:bodyPr>
          <a:lstStyle/>
          <a:p>
            <a:pPr algn="l">
              <a:lnSpc>
                <a:spcPts val="4318"/>
              </a:lnSpc>
              <a:spcBef>
                <a:spcPct val="0"/>
              </a:spcBef>
            </a:pPr>
            <a:r>
              <a:rPr lang="en-US" sz="3598" spc="32">
                <a:solidFill>
                  <a:srgbClr val="000000"/>
                </a:solidFill>
                <a:latin typeface="Times New Roman"/>
                <a:ea typeface="Times New Roman"/>
                <a:cs typeface="Times New Roman"/>
                <a:sym typeface="Times New Roman"/>
              </a:rPr>
              <a:t>The financial services sector is evolving faster than traditional job descriptions. HSBC sh</a:t>
            </a:r>
            <a:r>
              <a:rPr lang="en-US" sz="3598" spc="32">
                <a:solidFill>
                  <a:srgbClr val="000000"/>
                </a:solidFill>
                <a:latin typeface="Times New Roman"/>
                <a:ea typeface="Times New Roman"/>
                <a:cs typeface="Times New Roman"/>
                <a:sym typeface="Times New Roman"/>
              </a:rPr>
              <a:t>ould therefore adopt a skills-based recruitment strategy, where candidates are assessed according to transferable capabilities, learning agility and future potential rather than relying solely on previous job titles or years of experience.</a:t>
            </a:r>
          </a:p>
          <a:p>
            <a:pPr algn="l">
              <a:lnSpc>
                <a:spcPts val="4318"/>
              </a:lnSpc>
              <a:spcBef>
                <a:spcPct val="0"/>
              </a:spcBef>
            </a:pPr>
          </a:p>
          <a:p>
            <a:pPr algn="l">
              <a:lnSpc>
                <a:spcPts val="4318"/>
              </a:lnSpc>
              <a:spcBef>
                <a:spcPct val="0"/>
              </a:spcBef>
            </a:pPr>
            <a:r>
              <a:rPr lang="en-US" sz="3598" spc="32">
                <a:solidFill>
                  <a:srgbClr val="000000"/>
                </a:solidFill>
                <a:latin typeface="Times New Roman"/>
                <a:ea typeface="Times New Roman"/>
                <a:cs typeface="Times New Roman"/>
                <a:sym typeface="Times New Roman"/>
              </a:rPr>
              <a:t>  </a:t>
            </a:r>
            <a:r>
              <a:rPr lang="en-US" sz="3598" spc="32">
                <a:solidFill>
                  <a:srgbClr val="000000"/>
                </a:solidFill>
                <a:latin typeface="Times New Roman"/>
                <a:ea typeface="Times New Roman"/>
                <a:cs typeface="Times New Roman"/>
                <a:sym typeface="Times New Roman"/>
              </a:rPr>
              <a:t>Recommended Actions</a:t>
            </a:r>
          </a:p>
          <a:p>
            <a:pPr algn="l" marL="777020" indent="-388510" lvl="1">
              <a:lnSpc>
                <a:spcPts val="4318"/>
              </a:lnSpc>
              <a:spcBef>
                <a:spcPct val="0"/>
              </a:spcBef>
              <a:buFont typeface="Arial"/>
              <a:buChar char="•"/>
            </a:pPr>
            <a:r>
              <a:rPr lang="en-US" sz="3598" spc="32">
                <a:solidFill>
                  <a:srgbClr val="000000"/>
                </a:solidFill>
                <a:latin typeface="Times New Roman"/>
                <a:ea typeface="Times New Roman"/>
                <a:cs typeface="Times New Roman"/>
                <a:sym typeface="Times New Roman"/>
              </a:rPr>
              <a:t>Redesign job descriptions around critical future skills.</a:t>
            </a:r>
          </a:p>
          <a:p>
            <a:pPr algn="l" marL="777020" indent="-388510" lvl="1">
              <a:lnSpc>
                <a:spcPts val="4318"/>
              </a:lnSpc>
              <a:spcBef>
                <a:spcPct val="0"/>
              </a:spcBef>
              <a:buFont typeface="Arial"/>
              <a:buChar char="•"/>
            </a:pPr>
            <a:r>
              <a:rPr lang="en-US" sz="3598" spc="32">
                <a:solidFill>
                  <a:srgbClr val="000000"/>
                </a:solidFill>
                <a:latin typeface="Times New Roman"/>
                <a:ea typeface="Times New Roman"/>
                <a:cs typeface="Times New Roman"/>
                <a:sym typeface="Times New Roman"/>
              </a:rPr>
              <a:t>Prioritise analytical thinking, digital literacy and adaptability during selection.</a:t>
            </a:r>
          </a:p>
          <a:p>
            <a:pPr algn="l" marL="777020" indent="-388510" lvl="1">
              <a:lnSpc>
                <a:spcPts val="4318"/>
              </a:lnSpc>
              <a:spcBef>
                <a:spcPct val="0"/>
              </a:spcBef>
              <a:buFont typeface="Arial"/>
              <a:buChar char="•"/>
            </a:pPr>
            <a:r>
              <a:rPr lang="en-US" sz="3598" spc="32">
                <a:solidFill>
                  <a:srgbClr val="000000"/>
                </a:solidFill>
                <a:latin typeface="Times New Roman"/>
                <a:ea typeface="Times New Roman"/>
                <a:cs typeface="Times New Roman"/>
                <a:sym typeface="Times New Roman"/>
              </a:rPr>
              <a:t>Introduce internal talent marketplaces to encourage career mobility.</a:t>
            </a:r>
          </a:p>
          <a:p>
            <a:pPr algn="l" marL="777020" indent="-388510" lvl="1">
              <a:lnSpc>
                <a:spcPts val="4318"/>
              </a:lnSpc>
              <a:spcBef>
                <a:spcPct val="0"/>
              </a:spcBef>
              <a:buFont typeface="Arial"/>
              <a:buChar char="•"/>
            </a:pPr>
            <a:r>
              <a:rPr lang="en-US" sz="3598" spc="32">
                <a:solidFill>
                  <a:srgbClr val="000000"/>
                </a:solidFill>
                <a:latin typeface="Times New Roman"/>
                <a:ea typeface="Times New Roman"/>
                <a:cs typeface="Times New Roman"/>
                <a:sym typeface="Times New Roman"/>
              </a:rPr>
              <a:t>Expand partnerships with universities and professional learning providers.</a:t>
            </a:r>
          </a:p>
          <a:p>
            <a:pPr algn="l" marL="777020" indent="-388510" lvl="1">
              <a:lnSpc>
                <a:spcPts val="4318"/>
              </a:lnSpc>
              <a:spcBef>
                <a:spcPct val="0"/>
              </a:spcBef>
              <a:buFont typeface="Arial"/>
              <a:buChar char="•"/>
            </a:pPr>
            <a:r>
              <a:rPr lang="en-US" sz="3598" spc="32">
                <a:solidFill>
                  <a:srgbClr val="000000"/>
                </a:solidFill>
                <a:latin typeface="Times New Roman"/>
                <a:ea typeface="Times New Roman"/>
                <a:cs typeface="Times New Roman"/>
                <a:sym typeface="Times New Roman"/>
              </a:rPr>
              <a:t>Develop structured upskilling and reskilling pathways.</a:t>
            </a:r>
          </a:p>
          <a:p>
            <a:pPr algn="l">
              <a:lnSpc>
                <a:spcPts val="4319"/>
              </a:lnSpc>
              <a:spcBef>
                <a:spcPct val="0"/>
              </a:spcBef>
            </a:pPr>
          </a:p>
        </p:txBody>
      </p:sp>
    </p:spTree>
  </p:cSld>
  <p:clrMapOvr>
    <a:masterClrMapping/>
  </p:clrMapOvr>
</p:sld>
</file>

<file path=ppt/slides/slide2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5" id="5"/>
          <p:cNvSpPr txBox="true"/>
          <p:nvPr/>
        </p:nvSpPr>
        <p:spPr>
          <a:xfrm rot="0">
            <a:off x="10640516" y="-28575"/>
            <a:ext cx="7647484" cy="2262345"/>
          </a:xfrm>
          <a:prstGeom prst="rect">
            <a:avLst/>
          </a:prstGeom>
        </p:spPr>
        <p:txBody>
          <a:bodyPr anchor="t" rtlCol="false" tIns="0" lIns="0" bIns="0" rIns="0">
            <a:spAutoFit/>
          </a:bodyPr>
          <a:lstStyle/>
          <a:p>
            <a:pPr algn="r">
              <a:lnSpc>
                <a:spcPts val="5890"/>
              </a:lnSpc>
            </a:pPr>
            <a:r>
              <a:rPr lang="en-US" b="true" sz="4908" spc="44">
                <a:solidFill>
                  <a:srgbClr val="10253F"/>
                </a:solidFill>
                <a:latin typeface="Times New Roman Bold"/>
                <a:ea typeface="Times New Roman Bold"/>
                <a:cs typeface="Times New Roman Bold"/>
                <a:sym typeface="Times New Roman Bold"/>
              </a:rPr>
              <a:t>Strategic Recommendation 3: Reinvent the Employee Onboarding Experiencek</a:t>
            </a:r>
          </a:p>
        </p:txBody>
      </p:sp>
      <p:sp>
        <p:nvSpPr>
          <p:cNvPr name="TextBox 6" id="6"/>
          <p:cNvSpPr txBox="true"/>
          <p:nvPr/>
        </p:nvSpPr>
        <p:spPr>
          <a:xfrm rot="0">
            <a:off x="244903" y="2677402"/>
            <a:ext cx="17822685" cy="6886558"/>
          </a:xfrm>
          <a:prstGeom prst="rect">
            <a:avLst/>
          </a:prstGeom>
        </p:spPr>
        <p:txBody>
          <a:bodyPr anchor="t" rtlCol="false" tIns="0" lIns="0" bIns="0" rIns="0">
            <a:spAutoFit/>
          </a:bodyPr>
          <a:lstStyle/>
          <a:p>
            <a:pPr algn="just">
              <a:lnSpc>
                <a:spcPts val="4560"/>
              </a:lnSpc>
              <a:spcBef>
                <a:spcPct val="0"/>
              </a:spcBef>
            </a:pPr>
            <a:r>
              <a:rPr lang="en-US" sz="3800" spc="34">
                <a:solidFill>
                  <a:srgbClr val="000000"/>
                </a:solidFill>
                <a:latin typeface="Times New Roman"/>
                <a:ea typeface="Times New Roman"/>
                <a:cs typeface="Times New Roman"/>
                <a:sym typeface="Times New Roman"/>
              </a:rPr>
              <a:t>Onboarding sh</a:t>
            </a:r>
            <a:r>
              <a:rPr lang="en-US" sz="3800" spc="34">
                <a:solidFill>
                  <a:srgbClr val="000000"/>
                </a:solidFill>
                <a:latin typeface="Times New Roman"/>
                <a:ea typeface="Times New Roman"/>
                <a:cs typeface="Times New Roman"/>
                <a:sym typeface="Times New Roman"/>
              </a:rPr>
              <a:t>ould evolve from a compliance-driven induction programme into a personalised employee experience that supports engagement, continuous learning and early career success.</a:t>
            </a:r>
          </a:p>
          <a:p>
            <a:pPr algn="just">
              <a:lnSpc>
                <a:spcPts val="4560"/>
              </a:lnSpc>
              <a:spcBef>
                <a:spcPct val="0"/>
              </a:spcBef>
            </a:pPr>
          </a:p>
          <a:p>
            <a:pPr algn="just">
              <a:lnSpc>
                <a:spcPts val="4560"/>
              </a:lnSpc>
              <a:spcBef>
                <a:spcPct val="0"/>
              </a:spcBef>
            </a:pPr>
            <a:r>
              <a:rPr lang="en-US" sz="3800" spc="34">
                <a:solidFill>
                  <a:srgbClr val="000000"/>
                </a:solidFill>
                <a:latin typeface="Times New Roman"/>
                <a:ea typeface="Times New Roman"/>
                <a:cs typeface="Times New Roman"/>
                <a:sym typeface="Times New Roman"/>
              </a:rPr>
              <a:t>  </a:t>
            </a:r>
            <a:r>
              <a:rPr lang="en-US" sz="3800" spc="34">
                <a:solidFill>
                  <a:srgbClr val="000000"/>
                </a:solidFill>
                <a:latin typeface="Times New Roman"/>
                <a:ea typeface="Times New Roman"/>
                <a:cs typeface="Times New Roman"/>
                <a:sym typeface="Times New Roman"/>
              </a:rPr>
              <a:t>Recommended Actions</a:t>
            </a:r>
          </a:p>
          <a:p>
            <a:pPr algn="just" marL="820421" indent="-410210" lvl="1">
              <a:lnSpc>
                <a:spcPts val="4560"/>
              </a:lnSpc>
              <a:spcBef>
                <a:spcPct val="0"/>
              </a:spcBef>
              <a:buFont typeface="Arial"/>
              <a:buChar char="•"/>
            </a:pPr>
            <a:r>
              <a:rPr lang="en-US" sz="3800" spc="34">
                <a:solidFill>
                  <a:srgbClr val="000000"/>
                </a:solidFill>
                <a:latin typeface="Times New Roman"/>
                <a:ea typeface="Times New Roman"/>
                <a:cs typeface="Times New Roman"/>
                <a:sym typeface="Times New Roman"/>
              </a:rPr>
              <a:t>Launch an AI-powered onboarding assistant to answer employee queries.</a:t>
            </a:r>
          </a:p>
          <a:p>
            <a:pPr algn="just" marL="820421" indent="-410210" lvl="1">
              <a:lnSpc>
                <a:spcPts val="4560"/>
              </a:lnSpc>
              <a:spcBef>
                <a:spcPct val="0"/>
              </a:spcBef>
              <a:buFont typeface="Arial"/>
              <a:buChar char="•"/>
            </a:pPr>
            <a:r>
              <a:rPr lang="en-US" sz="3800" spc="34">
                <a:solidFill>
                  <a:srgbClr val="000000"/>
                </a:solidFill>
                <a:latin typeface="Times New Roman"/>
                <a:ea typeface="Times New Roman"/>
                <a:cs typeface="Times New Roman"/>
                <a:sym typeface="Times New Roman"/>
              </a:rPr>
              <a:t>Introduce personalised digital learning pathways based on job role and career aspirations.</a:t>
            </a:r>
          </a:p>
          <a:p>
            <a:pPr algn="just" marL="820421" indent="-410210" lvl="1">
              <a:lnSpc>
                <a:spcPts val="4560"/>
              </a:lnSpc>
              <a:spcBef>
                <a:spcPct val="0"/>
              </a:spcBef>
              <a:buFont typeface="Arial"/>
              <a:buChar char="•"/>
            </a:pPr>
            <a:r>
              <a:rPr lang="en-US" sz="3800" spc="34">
                <a:solidFill>
                  <a:srgbClr val="000000"/>
                </a:solidFill>
                <a:latin typeface="Times New Roman"/>
                <a:ea typeface="Times New Roman"/>
                <a:cs typeface="Times New Roman"/>
                <a:sym typeface="Times New Roman"/>
              </a:rPr>
              <a:t>Assign mentors during the first six months of employment.</a:t>
            </a:r>
          </a:p>
          <a:p>
            <a:pPr algn="just" marL="820421" indent="-410210" lvl="1">
              <a:lnSpc>
                <a:spcPts val="4560"/>
              </a:lnSpc>
              <a:spcBef>
                <a:spcPct val="0"/>
              </a:spcBef>
              <a:buFont typeface="Arial"/>
              <a:buChar char="•"/>
            </a:pPr>
            <a:r>
              <a:rPr lang="en-US" sz="3800" spc="34">
                <a:solidFill>
                  <a:srgbClr val="000000"/>
                </a:solidFill>
                <a:latin typeface="Times New Roman"/>
                <a:ea typeface="Times New Roman"/>
                <a:cs typeface="Times New Roman"/>
                <a:sym typeface="Times New Roman"/>
              </a:rPr>
              <a:t>Monitor onboarding progress using employee engagement analytics.</a:t>
            </a:r>
          </a:p>
          <a:p>
            <a:pPr algn="just" marL="820421" indent="-410210" lvl="1">
              <a:lnSpc>
                <a:spcPts val="4560"/>
              </a:lnSpc>
              <a:spcBef>
                <a:spcPct val="0"/>
              </a:spcBef>
              <a:buFont typeface="Arial"/>
              <a:buChar char="•"/>
            </a:pPr>
            <a:r>
              <a:rPr lang="en-US" sz="3800" spc="34">
                <a:solidFill>
                  <a:srgbClr val="000000"/>
                </a:solidFill>
                <a:latin typeface="Times New Roman"/>
                <a:ea typeface="Times New Roman"/>
                <a:cs typeface="Times New Roman"/>
                <a:sym typeface="Times New Roman"/>
              </a:rPr>
              <a:t>Conduct structured feedback sessions after 30, 60 and 90 days.</a:t>
            </a:r>
          </a:p>
          <a:p>
            <a:pPr algn="just">
              <a:lnSpc>
                <a:spcPts val="4560"/>
              </a:lnSpc>
              <a:spcBef>
                <a:spcPct val="0"/>
              </a:spcBef>
            </a:pPr>
          </a:p>
        </p:txBody>
      </p:sp>
    </p:spTree>
  </p:cSld>
  <p:clrMapOvr>
    <a:masterClrMapping/>
  </p:clrMapOvr>
</p:sld>
</file>

<file path=ppt/slides/slide2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5" id="5"/>
          <p:cNvSpPr txBox="true"/>
          <p:nvPr/>
        </p:nvSpPr>
        <p:spPr>
          <a:xfrm rot="0">
            <a:off x="8963485" y="213074"/>
            <a:ext cx="9324515" cy="1602677"/>
          </a:xfrm>
          <a:prstGeom prst="rect">
            <a:avLst/>
          </a:prstGeom>
        </p:spPr>
        <p:txBody>
          <a:bodyPr anchor="t" rtlCol="false" tIns="0" lIns="0" bIns="0" rIns="0">
            <a:spAutoFit/>
          </a:bodyPr>
          <a:lstStyle/>
          <a:p>
            <a:pPr algn="r">
              <a:lnSpc>
                <a:spcPts val="6225"/>
              </a:lnSpc>
            </a:pPr>
            <a:r>
              <a:rPr lang="en-US" b="true" sz="5188" spc="46">
                <a:solidFill>
                  <a:srgbClr val="10253F"/>
                </a:solidFill>
                <a:latin typeface="Times New Roman Bold"/>
                <a:ea typeface="Times New Roman Bold"/>
                <a:cs typeface="Times New Roman Bold"/>
                <a:sym typeface="Times New Roman Bold"/>
              </a:rPr>
              <a:t>Preparing HSBC for the Future Workforce (2026–2035)</a:t>
            </a:r>
          </a:p>
        </p:txBody>
      </p:sp>
      <p:sp>
        <p:nvSpPr>
          <p:cNvPr name="TextBox 6" id="6"/>
          <p:cNvSpPr txBox="true"/>
          <p:nvPr/>
        </p:nvSpPr>
        <p:spPr>
          <a:xfrm rot="0">
            <a:off x="271822" y="2750151"/>
            <a:ext cx="17632660" cy="6315058"/>
          </a:xfrm>
          <a:prstGeom prst="rect">
            <a:avLst/>
          </a:prstGeom>
        </p:spPr>
        <p:txBody>
          <a:bodyPr anchor="t" rtlCol="false" tIns="0" lIns="0" bIns="0" rIns="0">
            <a:spAutoFit/>
          </a:bodyPr>
          <a:lstStyle/>
          <a:p>
            <a:pPr algn="just">
              <a:lnSpc>
                <a:spcPts val="4560"/>
              </a:lnSpc>
              <a:spcBef>
                <a:spcPct val="0"/>
              </a:spcBef>
            </a:pPr>
            <a:r>
              <a:rPr lang="en-US" sz="3800" spc="34">
                <a:solidFill>
                  <a:srgbClr val="000000"/>
                </a:solidFill>
                <a:latin typeface="Times New Roman"/>
                <a:ea typeface="Times New Roman"/>
                <a:cs typeface="Times New Roman"/>
                <a:sym typeface="Times New Roman"/>
              </a:rPr>
              <a:t>Over the next decade, techn</a:t>
            </a:r>
            <a:r>
              <a:rPr lang="en-US" sz="3800" spc="34">
                <a:solidFill>
                  <a:srgbClr val="000000"/>
                </a:solidFill>
                <a:latin typeface="Times New Roman"/>
                <a:ea typeface="Times New Roman"/>
                <a:cs typeface="Times New Roman"/>
                <a:sym typeface="Times New Roman"/>
              </a:rPr>
              <a:t>ological innovation will fundamentally reshape recruitment, selection and employee integration.</a:t>
            </a:r>
          </a:p>
          <a:p>
            <a:pPr algn="just">
              <a:lnSpc>
                <a:spcPts val="4560"/>
              </a:lnSpc>
              <a:spcBef>
                <a:spcPct val="0"/>
              </a:spcBef>
            </a:pPr>
          </a:p>
          <a:p>
            <a:pPr algn="just">
              <a:lnSpc>
                <a:spcPts val="4560"/>
              </a:lnSpc>
              <a:spcBef>
                <a:spcPct val="0"/>
              </a:spcBef>
            </a:pPr>
            <a:r>
              <a:rPr lang="en-US" sz="3800" spc="34">
                <a:solidFill>
                  <a:srgbClr val="000000"/>
                </a:solidFill>
                <a:latin typeface="Times New Roman"/>
                <a:ea typeface="Times New Roman"/>
                <a:cs typeface="Times New Roman"/>
                <a:sym typeface="Times New Roman"/>
              </a:rPr>
              <a:t>Key Workforce Trends</a:t>
            </a:r>
          </a:p>
          <a:p>
            <a:pPr algn="just" marL="820421" indent="-410210" lvl="1">
              <a:lnSpc>
                <a:spcPts val="4560"/>
              </a:lnSpc>
              <a:spcBef>
                <a:spcPct val="0"/>
              </a:spcBef>
              <a:buFont typeface="Arial"/>
              <a:buChar char="•"/>
            </a:pPr>
            <a:r>
              <a:rPr lang="en-US" sz="3800" spc="34">
                <a:solidFill>
                  <a:srgbClr val="000000"/>
                </a:solidFill>
                <a:latin typeface="Times New Roman"/>
                <a:ea typeface="Times New Roman"/>
                <a:cs typeface="Times New Roman"/>
                <a:sym typeface="Times New Roman"/>
              </a:rPr>
              <a:t>AI-powered workforce planning.</a:t>
            </a:r>
          </a:p>
          <a:p>
            <a:pPr algn="just" marL="820421" indent="-410210" lvl="1">
              <a:lnSpc>
                <a:spcPts val="4560"/>
              </a:lnSpc>
              <a:spcBef>
                <a:spcPct val="0"/>
              </a:spcBef>
              <a:buFont typeface="Arial"/>
              <a:buChar char="•"/>
            </a:pPr>
            <a:r>
              <a:rPr lang="en-US" sz="3800" spc="34">
                <a:solidFill>
                  <a:srgbClr val="000000"/>
                </a:solidFill>
                <a:latin typeface="Times New Roman"/>
                <a:ea typeface="Times New Roman"/>
                <a:cs typeface="Times New Roman"/>
                <a:sym typeface="Times New Roman"/>
              </a:rPr>
              <a:t>Skills-based hiring replacing degree-based recruitment.</a:t>
            </a:r>
          </a:p>
          <a:p>
            <a:pPr algn="just" marL="820421" indent="-410210" lvl="1">
              <a:lnSpc>
                <a:spcPts val="4560"/>
              </a:lnSpc>
              <a:spcBef>
                <a:spcPct val="0"/>
              </a:spcBef>
              <a:buFont typeface="Arial"/>
              <a:buChar char="•"/>
            </a:pPr>
            <a:r>
              <a:rPr lang="en-US" sz="3800" spc="34">
                <a:solidFill>
                  <a:srgbClr val="000000"/>
                </a:solidFill>
                <a:latin typeface="Times New Roman"/>
                <a:ea typeface="Times New Roman"/>
                <a:cs typeface="Times New Roman"/>
                <a:sym typeface="Times New Roman"/>
              </a:rPr>
              <a:t>Digital employees working alongside human teams.</a:t>
            </a:r>
          </a:p>
          <a:p>
            <a:pPr algn="just" marL="820421" indent="-410210" lvl="1">
              <a:lnSpc>
                <a:spcPts val="4560"/>
              </a:lnSpc>
              <a:spcBef>
                <a:spcPct val="0"/>
              </a:spcBef>
              <a:buFont typeface="Arial"/>
              <a:buChar char="•"/>
            </a:pPr>
            <a:r>
              <a:rPr lang="en-US" sz="3800" spc="34">
                <a:solidFill>
                  <a:srgbClr val="000000"/>
                </a:solidFill>
                <a:latin typeface="Times New Roman"/>
                <a:ea typeface="Times New Roman"/>
                <a:cs typeface="Times New Roman"/>
                <a:sym typeface="Times New Roman"/>
              </a:rPr>
              <a:t>Increased automation of repetitive HR activities.</a:t>
            </a:r>
          </a:p>
          <a:p>
            <a:pPr algn="just" marL="820421" indent="-410210" lvl="1">
              <a:lnSpc>
                <a:spcPts val="4560"/>
              </a:lnSpc>
              <a:spcBef>
                <a:spcPct val="0"/>
              </a:spcBef>
              <a:buFont typeface="Arial"/>
              <a:buChar char="•"/>
            </a:pPr>
            <a:r>
              <a:rPr lang="en-US" sz="3800" spc="34">
                <a:solidFill>
                  <a:srgbClr val="000000"/>
                </a:solidFill>
                <a:latin typeface="Times New Roman"/>
                <a:ea typeface="Times New Roman"/>
                <a:cs typeface="Times New Roman"/>
                <a:sym typeface="Times New Roman"/>
              </a:rPr>
              <a:t>Greater use of predictive workforce analytics.</a:t>
            </a:r>
          </a:p>
          <a:p>
            <a:pPr algn="just" marL="820421" indent="-410210" lvl="1">
              <a:lnSpc>
                <a:spcPts val="4560"/>
              </a:lnSpc>
              <a:spcBef>
                <a:spcPct val="0"/>
              </a:spcBef>
              <a:buFont typeface="Arial"/>
              <a:buChar char="•"/>
            </a:pPr>
            <a:r>
              <a:rPr lang="en-US" sz="3800" spc="34">
                <a:solidFill>
                  <a:srgbClr val="000000"/>
                </a:solidFill>
                <a:latin typeface="Times New Roman"/>
                <a:ea typeface="Times New Roman"/>
                <a:cs typeface="Times New Roman"/>
                <a:sym typeface="Times New Roman"/>
              </a:rPr>
              <a:t>Expansion of hybrid and globally distributed teams.</a:t>
            </a:r>
          </a:p>
          <a:p>
            <a:pPr algn="just">
              <a:lnSpc>
                <a:spcPts val="4560"/>
              </a:lnSpc>
              <a:spcBef>
                <a:spcPct val="0"/>
              </a:spcBef>
            </a:pPr>
          </a:p>
        </p:txBody>
      </p:sp>
    </p:spTree>
  </p:cSld>
  <p:clrMapOvr>
    <a:masterClrMapping/>
  </p:clrMapOvr>
</p:sld>
</file>

<file path=ppt/slides/slide2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5" id="5"/>
          <p:cNvSpPr txBox="true"/>
          <p:nvPr/>
        </p:nvSpPr>
        <p:spPr>
          <a:xfrm rot="0">
            <a:off x="10103986" y="-28575"/>
            <a:ext cx="7903305" cy="2389728"/>
          </a:xfrm>
          <a:prstGeom prst="rect">
            <a:avLst/>
          </a:prstGeom>
        </p:spPr>
        <p:txBody>
          <a:bodyPr anchor="t" rtlCol="false" tIns="0" lIns="0" bIns="0" rIns="0">
            <a:spAutoFit/>
          </a:bodyPr>
          <a:lstStyle/>
          <a:p>
            <a:pPr algn="r">
              <a:lnSpc>
                <a:spcPts val="6225"/>
              </a:lnSpc>
            </a:pPr>
            <a:r>
              <a:rPr lang="en-US" b="true" sz="5188" spc="46">
                <a:solidFill>
                  <a:srgbClr val="10253F"/>
                </a:solidFill>
                <a:latin typeface="Times New Roman Bold"/>
                <a:ea typeface="Times New Roman Bold"/>
                <a:cs typeface="Times New Roman Bold"/>
                <a:sym typeface="Times New Roman Bold"/>
              </a:rPr>
              <a:t>Leading Recruitment Through Responsible Innovations</a:t>
            </a:r>
          </a:p>
        </p:txBody>
      </p:sp>
      <p:sp>
        <p:nvSpPr>
          <p:cNvPr name="TextBox 6" id="6"/>
          <p:cNvSpPr txBox="true"/>
          <p:nvPr/>
        </p:nvSpPr>
        <p:spPr>
          <a:xfrm rot="0">
            <a:off x="253229" y="2789393"/>
            <a:ext cx="17754062" cy="5676638"/>
          </a:xfrm>
          <a:prstGeom prst="rect">
            <a:avLst/>
          </a:prstGeom>
        </p:spPr>
        <p:txBody>
          <a:bodyPr anchor="t" rtlCol="false" tIns="0" lIns="0" bIns="0" rIns="0">
            <a:spAutoFit/>
          </a:bodyPr>
          <a:lstStyle/>
          <a:p>
            <a:pPr algn="just">
              <a:lnSpc>
                <a:spcPts val="4080"/>
              </a:lnSpc>
            </a:pPr>
            <a:r>
              <a:rPr lang="en-US" sz="3400" spc="30">
                <a:solidFill>
                  <a:srgbClr val="000000"/>
                </a:solidFill>
                <a:latin typeface="Times New Roman"/>
                <a:ea typeface="Times New Roman"/>
                <a:cs typeface="Times New Roman"/>
                <a:sym typeface="Times New Roman"/>
              </a:rPr>
              <a:t>While Artificial Intelligence offers significant strategic benefits, HSBC must ensure that innovation remains aligned with ethical standards, regulatory requirements and organisational values.</a:t>
            </a:r>
          </a:p>
          <a:p>
            <a:pPr algn="just">
              <a:lnSpc>
                <a:spcPts val="4080"/>
              </a:lnSpc>
            </a:pPr>
          </a:p>
          <a:p>
            <a:pPr algn="just">
              <a:lnSpc>
                <a:spcPts val="4080"/>
              </a:lnSpc>
            </a:pPr>
            <a:r>
              <a:rPr lang="en-US" sz="3400" spc="30">
                <a:solidFill>
                  <a:srgbClr val="000000"/>
                </a:solidFill>
                <a:latin typeface="Times New Roman"/>
                <a:ea typeface="Times New Roman"/>
                <a:cs typeface="Times New Roman"/>
                <a:sym typeface="Times New Roman"/>
              </a:rPr>
              <a:t>Strategic Priorities</a:t>
            </a:r>
          </a:p>
          <a:p>
            <a:pPr algn="just" marL="734063" indent="-367031" lvl="1">
              <a:lnSpc>
                <a:spcPts val="4080"/>
              </a:lnSpc>
              <a:spcBef>
                <a:spcPct val="0"/>
              </a:spcBef>
              <a:buFont typeface="Arial"/>
              <a:buChar char="•"/>
            </a:pPr>
            <a:r>
              <a:rPr lang="en-US" sz="3400" spc="30">
                <a:solidFill>
                  <a:srgbClr val="000000"/>
                </a:solidFill>
                <a:latin typeface="Times New Roman"/>
                <a:ea typeface="Times New Roman"/>
                <a:cs typeface="Times New Roman"/>
                <a:sym typeface="Times New Roman"/>
              </a:rPr>
              <a:t>Establish AI governance p</a:t>
            </a:r>
            <a:r>
              <a:rPr lang="en-US" sz="3400" spc="30">
                <a:solidFill>
                  <a:srgbClr val="000000"/>
                </a:solidFill>
                <a:latin typeface="Times New Roman"/>
                <a:ea typeface="Times New Roman"/>
                <a:cs typeface="Times New Roman"/>
                <a:sym typeface="Times New Roman"/>
              </a:rPr>
              <a:t>olicies.</a:t>
            </a:r>
          </a:p>
          <a:p>
            <a:pPr algn="just" marL="734063" indent="-367031" lvl="1">
              <a:lnSpc>
                <a:spcPts val="4080"/>
              </a:lnSpc>
              <a:spcBef>
                <a:spcPct val="0"/>
              </a:spcBef>
              <a:buFont typeface="Arial"/>
              <a:buChar char="•"/>
            </a:pPr>
            <a:r>
              <a:rPr lang="en-US" sz="3400" spc="30">
                <a:solidFill>
                  <a:srgbClr val="000000"/>
                </a:solidFill>
                <a:latin typeface="Times New Roman"/>
                <a:ea typeface="Times New Roman"/>
                <a:cs typeface="Times New Roman"/>
                <a:sym typeface="Times New Roman"/>
              </a:rPr>
              <a:t>Maintain transparency in recruitment decisions.</a:t>
            </a:r>
          </a:p>
          <a:p>
            <a:pPr algn="just" marL="734063" indent="-367031" lvl="1">
              <a:lnSpc>
                <a:spcPts val="4080"/>
              </a:lnSpc>
              <a:spcBef>
                <a:spcPct val="0"/>
              </a:spcBef>
              <a:buFont typeface="Arial"/>
              <a:buChar char="•"/>
            </a:pPr>
            <a:r>
              <a:rPr lang="en-US" sz="3400" spc="30">
                <a:solidFill>
                  <a:srgbClr val="000000"/>
                </a:solidFill>
                <a:latin typeface="Times New Roman"/>
                <a:ea typeface="Times New Roman"/>
                <a:cs typeface="Times New Roman"/>
                <a:sym typeface="Times New Roman"/>
              </a:rPr>
              <a:t>Protect candidate data and privacy.  </a:t>
            </a:r>
          </a:p>
          <a:p>
            <a:pPr algn="just" marL="734063" indent="-367031" lvl="1">
              <a:lnSpc>
                <a:spcPts val="4080"/>
              </a:lnSpc>
              <a:spcBef>
                <a:spcPct val="0"/>
              </a:spcBef>
              <a:buFont typeface="Arial"/>
              <a:buChar char="•"/>
            </a:pPr>
            <a:r>
              <a:rPr lang="en-US" sz="3400" spc="30">
                <a:solidFill>
                  <a:srgbClr val="000000"/>
                </a:solidFill>
                <a:latin typeface="Times New Roman"/>
                <a:ea typeface="Times New Roman"/>
                <a:cs typeface="Times New Roman"/>
                <a:sym typeface="Times New Roman"/>
              </a:rPr>
              <a:t>Conduct regular algorithm bias reviews.</a:t>
            </a:r>
          </a:p>
          <a:p>
            <a:pPr algn="just" marL="734063" indent="-367031" lvl="1">
              <a:lnSpc>
                <a:spcPts val="4080"/>
              </a:lnSpc>
              <a:spcBef>
                <a:spcPct val="0"/>
              </a:spcBef>
              <a:buFont typeface="Arial"/>
              <a:buChar char="•"/>
            </a:pPr>
            <a:r>
              <a:rPr lang="en-US" sz="3400" spc="30">
                <a:solidFill>
                  <a:srgbClr val="000000"/>
                </a:solidFill>
                <a:latin typeface="Times New Roman"/>
                <a:ea typeface="Times New Roman"/>
                <a:cs typeface="Times New Roman"/>
                <a:sym typeface="Times New Roman"/>
              </a:rPr>
              <a:t>Upskill HR professionals in AI literacy.</a:t>
            </a:r>
          </a:p>
          <a:p>
            <a:pPr algn="just" marL="734063" indent="-367031" lvl="1">
              <a:lnSpc>
                <a:spcPts val="4080"/>
              </a:lnSpc>
              <a:spcBef>
                <a:spcPct val="0"/>
              </a:spcBef>
              <a:buFont typeface="Arial"/>
              <a:buChar char="•"/>
            </a:pPr>
            <a:r>
              <a:rPr lang="en-US" sz="3400" spc="30">
                <a:solidFill>
                  <a:srgbClr val="000000"/>
                </a:solidFill>
                <a:latin typeface="Times New Roman"/>
                <a:ea typeface="Times New Roman"/>
                <a:cs typeface="Times New Roman"/>
                <a:sym typeface="Times New Roman"/>
              </a:rPr>
              <a:t>Strengthen collaboration between HR, legal and technology teams.</a:t>
            </a:r>
          </a:p>
          <a:p>
            <a:pPr algn="just">
              <a:lnSpc>
                <a:spcPts val="4080"/>
              </a:lnSpc>
              <a:spcBef>
                <a:spcPct val="0"/>
              </a:spcBef>
            </a:pPr>
          </a:p>
        </p:txBody>
      </p:sp>
    </p:spTree>
  </p:cSld>
  <p:clrMapOvr>
    <a:masterClrMapping/>
  </p:clrMapOvr>
</p:sld>
</file>

<file path=ppt/slides/slide2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5" id="5"/>
          <p:cNvSpPr txBox="true"/>
          <p:nvPr/>
        </p:nvSpPr>
        <p:spPr>
          <a:xfrm rot="0">
            <a:off x="10285960" y="-28575"/>
            <a:ext cx="8002040" cy="2389728"/>
          </a:xfrm>
          <a:prstGeom prst="rect">
            <a:avLst/>
          </a:prstGeom>
        </p:spPr>
        <p:txBody>
          <a:bodyPr anchor="t" rtlCol="false" tIns="0" lIns="0" bIns="0" rIns="0">
            <a:spAutoFit/>
          </a:bodyPr>
          <a:lstStyle/>
          <a:p>
            <a:pPr algn="r">
              <a:lnSpc>
                <a:spcPts val="6225"/>
              </a:lnSpc>
            </a:pPr>
            <a:r>
              <a:rPr lang="en-US" b="true" sz="5188" spc="46">
                <a:solidFill>
                  <a:srgbClr val="10253F"/>
                </a:solidFill>
                <a:latin typeface="Times New Roman Bold"/>
                <a:ea typeface="Times New Roman Bold"/>
                <a:cs typeface="Times New Roman Bold"/>
                <a:sym typeface="Times New Roman Bold"/>
              </a:rPr>
              <a:t>Conclusion: Building HSBC's Workforce for the Future</a:t>
            </a:r>
          </a:p>
        </p:txBody>
      </p:sp>
      <p:sp>
        <p:nvSpPr>
          <p:cNvPr name="TextBox 6" id="6"/>
          <p:cNvSpPr txBox="true"/>
          <p:nvPr/>
        </p:nvSpPr>
        <p:spPr>
          <a:xfrm rot="0">
            <a:off x="185057" y="2600466"/>
            <a:ext cx="18102943" cy="6095694"/>
          </a:xfrm>
          <a:prstGeom prst="rect">
            <a:avLst/>
          </a:prstGeom>
        </p:spPr>
        <p:txBody>
          <a:bodyPr anchor="t" rtlCol="false" tIns="0" lIns="0" bIns="0" rIns="0">
            <a:spAutoFit/>
          </a:bodyPr>
          <a:lstStyle/>
          <a:p>
            <a:pPr algn="l">
              <a:lnSpc>
                <a:spcPts val="3718"/>
              </a:lnSpc>
              <a:spcBef>
                <a:spcPct val="0"/>
              </a:spcBef>
            </a:pPr>
            <a:r>
              <a:rPr lang="en-US" sz="3098" spc="27">
                <a:solidFill>
                  <a:srgbClr val="000000"/>
                </a:solidFill>
                <a:latin typeface="Times New Roman"/>
                <a:ea typeface="Times New Roman"/>
                <a:cs typeface="Times New Roman"/>
                <a:sym typeface="Times New Roman"/>
              </a:rPr>
              <a:t>The analysis demonstrates that HSBC has established a strong f</a:t>
            </a:r>
            <a:r>
              <a:rPr lang="en-US" sz="3098" spc="27">
                <a:solidFill>
                  <a:srgbClr val="000000"/>
                </a:solidFill>
                <a:latin typeface="Times New Roman"/>
                <a:ea typeface="Times New Roman"/>
                <a:cs typeface="Times New Roman"/>
                <a:sym typeface="Times New Roman"/>
              </a:rPr>
              <a:t>oundation for recruitment, selection and orientation through structured processes, global employer branding and inclusive hiring practices.</a:t>
            </a:r>
          </a:p>
          <a:p>
            <a:pPr algn="l">
              <a:lnSpc>
                <a:spcPts val="3718"/>
              </a:lnSpc>
              <a:spcBef>
                <a:spcPct val="0"/>
              </a:spcBef>
            </a:pPr>
          </a:p>
          <a:p>
            <a:pPr algn="l">
              <a:lnSpc>
                <a:spcPts val="3718"/>
              </a:lnSpc>
              <a:spcBef>
                <a:spcPct val="0"/>
              </a:spcBef>
            </a:pPr>
            <a:r>
              <a:rPr lang="en-US" sz="3098" spc="27">
                <a:solidFill>
                  <a:srgbClr val="000000"/>
                </a:solidFill>
                <a:latin typeface="Times New Roman"/>
                <a:ea typeface="Times New Roman"/>
                <a:cs typeface="Times New Roman"/>
                <a:sym typeface="Times New Roman"/>
              </a:rPr>
              <a:t>However, increasing competition for specialist talent, evolving workforce expectations and rapid technological advancement require a more agile and strategically integrated talent management approach.</a:t>
            </a:r>
          </a:p>
          <a:p>
            <a:pPr algn="l">
              <a:lnSpc>
                <a:spcPts val="3718"/>
              </a:lnSpc>
              <a:spcBef>
                <a:spcPct val="0"/>
              </a:spcBef>
            </a:pPr>
          </a:p>
          <a:p>
            <a:pPr algn="l">
              <a:lnSpc>
                <a:spcPts val="3718"/>
              </a:lnSpc>
              <a:spcBef>
                <a:spcPct val="0"/>
              </a:spcBef>
            </a:pPr>
            <a:r>
              <a:rPr lang="en-US" sz="3098" spc="27">
                <a:solidFill>
                  <a:srgbClr val="000000"/>
                </a:solidFill>
                <a:latin typeface="Times New Roman"/>
                <a:ea typeface="Times New Roman"/>
                <a:cs typeface="Times New Roman"/>
                <a:sym typeface="Times New Roman"/>
              </a:rPr>
              <a:t> </a:t>
            </a:r>
            <a:r>
              <a:rPr lang="en-US" sz="3098" spc="27">
                <a:solidFill>
                  <a:srgbClr val="000000"/>
                </a:solidFill>
                <a:latin typeface="Times New Roman"/>
                <a:ea typeface="Times New Roman"/>
                <a:cs typeface="Times New Roman"/>
                <a:sym typeface="Times New Roman"/>
              </a:rPr>
              <a:t>Key Takeaways</a:t>
            </a:r>
          </a:p>
          <a:p>
            <a:pPr algn="l" marL="669072" indent="-334536" lvl="1">
              <a:lnSpc>
                <a:spcPts val="3718"/>
              </a:lnSpc>
              <a:buFont typeface="Arial"/>
              <a:buChar char="•"/>
            </a:pPr>
            <a:r>
              <a:rPr lang="en-US" sz="3098" spc="27">
                <a:solidFill>
                  <a:srgbClr val="000000"/>
                </a:solidFill>
                <a:latin typeface="Times New Roman"/>
                <a:ea typeface="Times New Roman"/>
                <a:cs typeface="Times New Roman"/>
                <a:sym typeface="Times New Roman"/>
              </a:rPr>
              <a:t>Align recruitment with long-term business strategy.</a:t>
            </a:r>
          </a:p>
          <a:p>
            <a:pPr algn="l" marL="669072" indent="-334536" lvl="1">
              <a:lnSpc>
                <a:spcPts val="3718"/>
              </a:lnSpc>
              <a:buFont typeface="Arial"/>
              <a:buChar char="•"/>
            </a:pPr>
            <a:r>
              <a:rPr lang="en-US" sz="3098" spc="27">
                <a:solidFill>
                  <a:srgbClr val="000000"/>
                </a:solidFill>
                <a:latin typeface="Times New Roman"/>
                <a:ea typeface="Times New Roman"/>
                <a:cs typeface="Times New Roman"/>
                <a:sym typeface="Times New Roman"/>
              </a:rPr>
              <a:t>Combine AI capability with professional judgement.</a:t>
            </a:r>
          </a:p>
          <a:p>
            <a:pPr algn="l" marL="669072" indent="-334536" lvl="1">
              <a:lnSpc>
                <a:spcPts val="3718"/>
              </a:lnSpc>
              <a:buFont typeface="Arial"/>
              <a:buChar char="•"/>
            </a:pPr>
            <a:r>
              <a:rPr lang="en-US" sz="3098" spc="27">
                <a:solidFill>
                  <a:srgbClr val="000000"/>
                </a:solidFill>
                <a:latin typeface="Times New Roman"/>
                <a:ea typeface="Times New Roman"/>
                <a:cs typeface="Times New Roman"/>
                <a:sym typeface="Times New Roman"/>
              </a:rPr>
              <a:t>Recruit for future skills rather than historical experience.</a:t>
            </a:r>
          </a:p>
          <a:p>
            <a:pPr algn="l" marL="669072" indent="-334536" lvl="1">
              <a:lnSpc>
                <a:spcPts val="3718"/>
              </a:lnSpc>
              <a:buFont typeface="Arial"/>
              <a:buChar char="•"/>
            </a:pPr>
            <a:r>
              <a:rPr lang="en-US" sz="3098" spc="27">
                <a:solidFill>
                  <a:srgbClr val="000000"/>
                </a:solidFill>
                <a:latin typeface="Times New Roman"/>
                <a:ea typeface="Times New Roman"/>
                <a:cs typeface="Times New Roman"/>
                <a:sym typeface="Times New Roman"/>
              </a:rPr>
              <a:t>Transform onboarding into a continuous employee experience.</a:t>
            </a:r>
          </a:p>
          <a:p>
            <a:pPr algn="l" marL="669072" indent="-334536" lvl="1">
              <a:lnSpc>
                <a:spcPts val="3718"/>
              </a:lnSpc>
              <a:buFont typeface="Arial"/>
              <a:buChar char="•"/>
            </a:pPr>
            <a:r>
              <a:rPr lang="en-US" sz="3098" spc="27">
                <a:solidFill>
                  <a:srgbClr val="000000"/>
                </a:solidFill>
                <a:latin typeface="Times New Roman"/>
                <a:ea typeface="Times New Roman"/>
                <a:cs typeface="Times New Roman"/>
                <a:sym typeface="Times New Roman"/>
              </a:rPr>
              <a:t>Strengthen ethical governance across digital recruitment.</a:t>
            </a:r>
          </a:p>
          <a:p>
            <a:pPr algn="l" marL="669072" indent="-334536" lvl="1">
              <a:lnSpc>
                <a:spcPts val="3719"/>
              </a:lnSpc>
              <a:buFont typeface="Arial"/>
              <a:buChar char="•"/>
            </a:pPr>
            <a:r>
              <a:rPr lang="en-US" sz="3098" spc="28">
                <a:solidFill>
                  <a:srgbClr val="000000"/>
                </a:solidFill>
                <a:latin typeface="Times New Roman"/>
                <a:ea typeface="Times New Roman"/>
                <a:cs typeface="Times New Roman"/>
                <a:sym typeface="Times New Roman"/>
              </a:rPr>
              <a:t>Invest continuously in workforce capability and organisational learning.</a:t>
            </a:r>
          </a:p>
        </p:txBody>
      </p:sp>
    </p:spTree>
  </p:cSld>
  <p:clrMapOvr>
    <a:masterClrMapping/>
  </p:clrMapOvr>
</p:sld>
</file>

<file path=ppt/slides/slide2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5" id="5"/>
          <p:cNvSpPr txBox="true"/>
          <p:nvPr/>
        </p:nvSpPr>
        <p:spPr>
          <a:xfrm rot="0">
            <a:off x="1241822" y="4088225"/>
            <a:ext cx="15848619" cy="1171575"/>
          </a:xfrm>
          <a:prstGeom prst="rect">
            <a:avLst/>
          </a:prstGeom>
        </p:spPr>
        <p:txBody>
          <a:bodyPr anchor="t" rtlCol="false" tIns="0" lIns="0" bIns="0" rIns="0">
            <a:spAutoFit/>
          </a:bodyPr>
          <a:lstStyle/>
          <a:p>
            <a:pPr algn="r">
              <a:lnSpc>
                <a:spcPts val="8640"/>
              </a:lnSpc>
            </a:pPr>
            <a:r>
              <a:rPr lang="en-US" sz="7200" spc="67">
                <a:solidFill>
                  <a:srgbClr val="10253F"/>
                </a:solidFill>
                <a:latin typeface="Times New Roman"/>
                <a:ea typeface="Times New Roman"/>
                <a:cs typeface="Times New Roman"/>
                <a:sym typeface="Times New Roman"/>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DEEP PATEL SIP PPT 20210201111 (21UG037) SECTION C (1).pptx_20260729_152427_0000 (1).pptx</dc:title>
  <dc:creator>DEEP PATEL</dc:creator>
  <cp:revision>1</cp:revision>
  <dcterms:created xsi:type="dcterms:W3CDTF">2006-08-16T00:00:00Z</dcterms:created>
  <dcterms:modified xsi:type="dcterms:W3CDTF">2011-08-01T06:04:30Z</dcterms:modified>
  <dc:identifier>DAHQxqD5CCE</dc:identifier>
</cp:coreProperties>
</file>