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50"/>
  </p:notesMasterIdLst>
  <p:sldIdLst>
    <p:sldId id="303" r:id="rId2"/>
    <p:sldId id="256" r:id="rId3"/>
    <p:sldId id="257" r:id="rId4"/>
    <p:sldId id="258" r:id="rId5"/>
    <p:sldId id="259" r:id="rId6"/>
    <p:sldId id="260" r:id="rId7"/>
    <p:sldId id="261" r:id="rId8"/>
    <p:sldId id="262" r:id="rId9"/>
    <p:sldId id="263" r:id="rId10"/>
    <p:sldId id="264" r:id="rId11"/>
    <p:sldId id="265" r:id="rId12"/>
    <p:sldId id="266" r:id="rId13"/>
    <p:sldId id="267"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2" r:id="rId27"/>
    <p:sldId id="283" r:id="rId28"/>
    <p:sldId id="284" r:id="rId29"/>
    <p:sldId id="285" r:id="rId30"/>
    <p:sldId id="286" r:id="rId31"/>
    <p:sldId id="295" r:id="rId32"/>
    <p:sldId id="296" r:id="rId33"/>
    <p:sldId id="297" r:id="rId34"/>
    <p:sldId id="298" r:id="rId35"/>
    <p:sldId id="299" r:id="rId36"/>
    <p:sldId id="300" r:id="rId37"/>
    <p:sldId id="288" r:id="rId38"/>
    <p:sldId id="289" r:id="rId39"/>
    <p:sldId id="290" r:id="rId40"/>
    <p:sldId id="291" r:id="rId41"/>
    <p:sldId id="292" r:id="rId42"/>
    <p:sldId id="293" r:id="rId43"/>
    <p:sldId id="304" r:id="rId44"/>
    <p:sldId id="305" r:id="rId45"/>
    <p:sldId id="306" r:id="rId46"/>
    <p:sldId id="307" r:id="rId47"/>
    <p:sldId id="294" r:id="rId48"/>
    <p:sldId id="302" r:id="rId49"/>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0654" autoAdjust="0"/>
  </p:normalViewPr>
  <p:slideViewPr>
    <p:cSldViewPr snapToGrid="0" snapToObjects="1">
      <p:cViewPr>
        <p:scale>
          <a:sx n="83" d="100"/>
          <a:sy n="83" d="100"/>
        </p:scale>
        <p:origin x="1026" y="1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E87368-68CF-49DC-B17F-10AEF923C1C1}"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US"/>
        </a:p>
      </dgm:t>
    </dgm:pt>
    <dgm:pt modelId="{A891EC58-ABE9-4D7D-A2E0-5008ADE93D80}">
      <dgm:prSet custT="1"/>
      <dgm:spPr/>
      <dgm:t>
        <a:bodyPr/>
        <a:lstStyle/>
        <a:p>
          <a:pPr rtl="0"/>
          <a:r>
            <a:rPr lang="en-US" sz="1200" baseline="0" dirty="0">
              <a:latin typeface="Arial" panose="020B0604020202020204" pitchFamily="34" charset="0"/>
              <a:cs typeface="Arial" panose="020B0604020202020204" pitchFamily="34" charset="0"/>
            </a:rPr>
            <a:t>57% of students are experiencing mental health issues (Parliament.UK. 2026), which pressured the NHS to provide effective treatment.</a:t>
          </a:r>
          <a:endParaRPr lang="en-GB" sz="1200" dirty="0">
            <a:latin typeface="Arial" panose="020B0604020202020204" pitchFamily="34" charset="0"/>
            <a:cs typeface="Arial" panose="020B0604020202020204" pitchFamily="34" charset="0"/>
          </a:endParaRPr>
        </a:p>
      </dgm:t>
    </dgm:pt>
    <dgm:pt modelId="{BF1D2B9E-4AC1-4FAF-922E-D86C40863F43}" type="parTrans" cxnId="{46A445A0-B7D0-4F4A-BA8A-4D3DFE765A9E}">
      <dgm:prSet/>
      <dgm:spPr/>
      <dgm:t>
        <a:bodyPr/>
        <a:lstStyle/>
        <a:p>
          <a:endParaRPr lang="en-US"/>
        </a:p>
      </dgm:t>
    </dgm:pt>
    <dgm:pt modelId="{61C530C7-EFD4-4496-8B9A-35BC14035451}" type="sibTrans" cxnId="{46A445A0-B7D0-4F4A-BA8A-4D3DFE765A9E}">
      <dgm:prSet/>
      <dgm:spPr/>
      <dgm:t>
        <a:bodyPr/>
        <a:lstStyle/>
        <a:p>
          <a:endParaRPr lang="en-US"/>
        </a:p>
      </dgm:t>
    </dgm:pt>
    <dgm:pt modelId="{1C6DDD98-E951-4F73-9FD8-B62D93674E1D}">
      <dgm:prSet custT="1"/>
      <dgm:spPr/>
      <dgm:t>
        <a:bodyPr/>
        <a:lstStyle/>
        <a:p>
          <a:pPr rtl="0"/>
          <a:r>
            <a:rPr lang="en-US" sz="1200" baseline="0" dirty="0">
              <a:latin typeface="Arial" panose="020B0604020202020204" pitchFamily="34" charset="0"/>
              <a:cs typeface="Arial" panose="020B0604020202020204" pitchFamily="34" charset="0"/>
            </a:rPr>
            <a:t>This intervention will reduce the NHS services burden by contributing to preventive public health strategies. </a:t>
          </a:r>
          <a:endParaRPr lang="en-GB" sz="1200" dirty="0">
            <a:latin typeface="Arial" panose="020B0604020202020204" pitchFamily="34" charset="0"/>
            <a:cs typeface="Arial" panose="020B0604020202020204" pitchFamily="34" charset="0"/>
          </a:endParaRPr>
        </a:p>
      </dgm:t>
    </dgm:pt>
    <dgm:pt modelId="{A2D3E23E-055E-4660-82FA-8D1976F171CC}" type="parTrans" cxnId="{F1DE1894-982C-4D85-866F-9CFDF60AC291}">
      <dgm:prSet/>
      <dgm:spPr/>
      <dgm:t>
        <a:bodyPr/>
        <a:lstStyle/>
        <a:p>
          <a:endParaRPr lang="en-US"/>
        </a:p>
      </dgm:t>
    </dgm:pt>
    <dgm:pt modelId="{6DC5315C-64E6-4516-B5A2-498CC970BFF6}" type="sibTrans" cxnId="{F1DE1894-982C-4D85-866F-9CFDF60AC291}">
      <dgm:prSet/>
      <dgm:spPr/>
      <dgm:t>
        <a:bodyPr/>
        <a:lstStyle/>
        <a:p>
          <a:endParaRPr lang="en-US"/>
        </a:p>
      </dgm:t>
    </dgm:pt>
    <dgm:pt modelId="{F9C6C511-BBBA-4DF1-92F6-B293F2ED9BC7}">
      <dgm:prSet custT="1"/>
      <dgm:spPr/>
      <dgm:t>
        <a:bodyPr/>
        <a:lstStyle/>
        <a:p>
          <a:pPr algn="ctr" rtl="0"/>
          <a:r>
            <a:rPr lang="en-US" sz="1200" baseline="0" dirty="0">
              <a:latin typeface="Arial" panose="020B0604020202020204" pitchFamily="34" charset="0"/>
              <a:cs typeface="Arial" panose="020B0604020202020204" pitchFamily="34" charset="0"/>
            </a:rPr>
            <a:t>While effective and scalable implementation reduces dependency on hospital visits, it depends on robust policy frameworks to ensure equity, safety and data protection. </a:t>
          </a:r>
          <a:endParaRPr lang="en-GB" sz="1200" dirty="0">
            <a:latin typeface="Arial" panose="020B0604020202020204" pitchFamily="34" charset="0"/>
            <a:cs typeface="Arial" panose="020B0604020202020204" pitchFamily="34" charset="0"/>
          </a:endParaRPr>
        </a:p>
      </dgm:t>
    </dgm:pt>
    <dgm:pt modelId="{DAA22AB9-35B4-41AF-9503-237DC185012B}" type="parTrans" cxnId="{25C089C0-4DA7-46CD-91F2-D6977A602824}">
      <dgm:prSet/>
      <dgm:spPr/>
      <dgm:t>
        <a:bodyPr/>
        <a:lstStyle/>
        <a:p>
          <a:endParaRPr lang="en-US"/>
        </a:p>
      </dgm:t>
    </dgm:pt>
    <dgm:pt modelId="{08014E21-5503-4E35-8707-2C8AFFD401BA}" type="sibTrans" cxnId="{25C089C0-4DA7-46CD-91F2-D6977A602824}">
      <dgm:prSet/>
      <dgm:spPr/>
      <dgm:t>
        <a:bodyPr/>
        <a:lstStyle/>
        <a:p>
          <a:endParaRPr lang="en-US"/>
        </a:p>
      </dgm:t>
    </dgm:pt>
    <dgm:pt modelId="{7402989D-BB62-41D2-9F60-C18EF11D59F0}">
      <dgm:prSet custT="1"/>
      <dgm:spPr/>
      <dgm:t>
        <a:bodyPr/>
        <a:lstStyle/>
        <a:p>
          <a:pPr rtl="0"/>
          <a:r>
            <a:rPr lang="en-US" sz="1200" baseline="0" dirty="0">
              <a:latin typeface="Arial" panose="020B0604020202020204" pitchFamily="34" charset="0"/>
              <a:cs typeface="Arial" panose="020B0604020202020204" pitchFamily="34" charset="0"/>
            </a:rPr>
            <a:t>Moreover, this intervention will comply with strong data governance and regulations while supporting preventive mental health care. </a:t>
          </a:r>
          <a:endParaRPr lang="en-GB" sz="1200" dirty="0">
            <a:latin typeface="Arial" panose="020B0604020202020204" pitchFamily="34" charset="0"/>
            <a:cs typeface="Arial" panose="020B0604020202020204" pitchFamily="34" charset="0"/>
          </a:endParaRPr>
        </a:p>
      </dgm:t>
    </dgm:pt>
    <dgm:pt modelId="{39DE936B-E868-4783-830A-7CF8FAEAD8D1}" type="parTrans" cxnId="{63D4EFCA-541F-4F77-9E5F-1FD3BD672FB2}">
      <dgm:prSet/>
      <dgm:spPr/>
      <dgm:t>
        <a:bodyPr/>
        <a:lstStyle/>
        <a:p>
          <a:endParaRPr lang="en-US"/>
        </a:p>
      </dgm:t>
    </dgm:pt>
    <dgm:pt modelId="{EF5C8552-7A8B-47CE-96A6-CC8F4B1BA421}" type="sibTrans" cxnId="{63D4EFCA-541F-4F77-9E5F-1FD3BD672FB2}">
      <dgm:prSet/>
      <dgm:spPr/>
      <dgm:t>
        <a:bodyPr/>
        <a:lstStyle/>
        <a:p>
          <a:endParaRPr lang="en-US"/>
        </a:p>
      </dgm:t>
    </dgm:pt>
    <dgm:pt modelId="{124385DD-454C-43B9-B6EA-D9BF8B18602F}" type="pres">
      <dgm:prSet presAssocID="{DEE87368-68CF-49DC-B17F-10AEF923C1C1}" presName="cycle" presStyleCnt="0">
        <dgm:presLayoutVars>
          <dgm:dir/>
          <dgm:resizeHandles val="exact"/>
        </dgm:presLayoutVars>
      </dgm:prSet>
      <dgm:spPr/>
    </dgm:pt>
    <dgm:pt modelId="{7DAB030C-DF55-4F22-A036-6E77EDADB8D9}" type="pres">
      <dgm:prSet presAssocID="{A891EC58-ABE9-4D7D-A2E0-5008ADE93D80}" presName="dummy" presStyleCnt="0"/>
      <dgm:spPr/>
    </dgm:pt>
    <dgm:pt modelId="{DE2BC2F2-5494-4147-A68E-122453FCE0A1}" type="pres">
      <dgm:prSet presAssocID="{A891EC58-ABE9-4D7D-A2E0-5008ADE93D80}" presName="node" presStyleLbl="revTx" presStyleIdx="0" presStyleCnt="4" custScaleX="128131" custScaleY="105863">
        <dgm:presLayoutVars>
          <dgm:bulletEnabled val="1"/>
        </dgm:presLayoutVars>
      </dgm:prSet>
      <dgm:spPr/>
    </dgm:pt>
    <dgm:pt modelId="{70B523DD-60C2-4C4F-A2C3-C6E416CF4BBD}" type="pres">
      <dgm:prSet presAssocID="{61C530C7-EFD4-4496-8B9A-35BC14035451}" presName="sibTrans" presStyleLbl="node1" presStyleIdx="0" presStyleCnt="4"/>
      <dgm:spPr/>
    </dgm:pt>
    <dgm:pt modelId="{CE8D9AB9-C054-47B6-B2CB-EBC06ED8A026}" type="pres">
      <dgm:prSet presAssocID="{1C6DDD98-E951-4F73-9FD8-B62D93674E1D}" presName="dummy" presStyleCnt="0"/>
      <dgm:spPr/>
    </dgm:pt>
    <dgm:pt modelId="{51E9D6B0-CB64-4BE2-A030-4A845480BB01}" type="pres">
      <dgm:prSet presAssocID="{1C6DDD98-E951-4F73-9FD8-B62D93674E1D}" presName="node" presStyleLbl="revTx" presStyleIdx="1" presStyleCnt="4">
        <dgm:presLayoutVars>
          <dgm:bulletEnabled val="1"/>
        </dgm:presLayoutVars>
      </dgm:prSet>
      <dgm:spPr/>
    </dgm:pt>
    <dgm:pt modelId="{39FECF60-5DCA-4E5E-A777-E760FFE1833D}" type="pres">
      <dgm:prSet presAssocID="{6DC5315C-64E6-4516-B5A2-498CC970BFF6}" presName="sibTrans" presStyleLbl="node1" presStyleIdx="1" presStyleCnt="4"/>
      <dgm:spPr/>
    </dgm:pt>
    <dgm:pt modelId="{FAB5899D-D568-49DD-A190-640479ECAC5F}" type="pres">
      <dgm:prSet presAssocID="{F9C6C511-BBBA-4DF1-92F6-B293F2ED9BC7}" presName="dummy" presStyleCnt="0"/>
      <dgm:spPr/>
    </dgm:pt>
    <dgm:pt modelId="{15AE65F7-E54D-4990-8DCF-1DF36B8FFAFA}" type="pres">
      <dgm:prSet presAssocID="{F9C6C511-BBBA-4DF1-92F6-B293F2ED9BC7}" presName="node" presStyleLbl="revTx" presStyleIdx="2" presStyleCnt="4" custScaleY="141302" custRadScaleRad="119561" custRadScaleInc="17514">
        <dgm:presLayoutVars>
          <dgm:bulletEnabled val="1"/>
        </dgm:presLayoutVars>
      </dgm:prSet>
      <dgm:spPr/>
    </dgm:pt>
    <dgm:pt modelId="{B35E6AAF-88D1-49B3-919E-5D2067F47E51}" type="pres">
      <dgm:prSet presAssocID="{08014E21-5503-4E35-8707-2C8AFFD401BA}" presName="sibTrans" presStyleLbl="node1" presStyleIdx="2" presStyleCnt="4"/>
      <dgm:spPr/>
    </dgm:pt>
    <dgm:pt modelId="{3B205983-3CD0-4C54-9B5A-811687E2D8F7}" type="pres">
      <dgm:prSet presAssocID="{7402989D-BB62-41D2-9F60-C18EF11D59F0}" presName="dummy" presStyleCnt="0"/>
      <dgm:spPr/>
    </dgm:pt>
    <dgm:pt modelId="{D02006CA-2D55-44A9-A0C1-A2D6C31D2275}" type="pres">
      <dgm:prSet presAssocID="{7402989D-BB62-41D2-9F60-C18EF11D59F0}" presName="node" presStyleLbl="revTx" presStyleIdx="3" presStyleCnt="4" custScaleX="121556" custScaleY="98969">
        <dgm:presLayoutVars>
          <dgm:bulletEnabled val="1"/>
        </dgm:presLayoutVars>
      </dgm:prSet>
      <dgm:spPr/>
    </dgm:pt>
    <dgm:pt modelId="{A02EFF9F-C10A-4887-B8D2-D85C46A2162F}" type="pres">
      <dgm:prSet presAssocID="{EF5C8552-7A8B-47CE-96A6-CC8F4B1BA421}" presName="sibTrans" presStyleLbl="node1" presStyleIdx="3" presStyleCnt="4"/>
      <dgm:spPr/>
    </dgm:pt>
  </dgm:ptLst>
  <dgm:cxnLst>
    <dgm:cxn modelId="{01121728-61F7-4A9A-A478-1A61AA2D03E3}" type="presOf" srcId="{7402989D-BB62-41D2-9F60-C18EF11D59F0}" destId="{D02006CA-2D55-44A9-A0C1-A2D6C31D2275}" srcOrd="0" destOrd="0" presId="urn:microsoft.com/office/officeart/2005/8/layout/cycle1"/>
    <dgm:cxn modelId="{A5BDCC6E-1901-4B1F-A700-3D42E40DA45F}" type="presOf" srcId="{6DC5315C-64E6-4516-B5A2-498CC970BFF6}" destId="{39FECF60-5DCA-4E5E-A777-E760FFE1833D}" srcOrd="0" destOrd="0" presId="urn:microsoft.com/office/officeart/2005/8/layout/cycle1"/>
    <dgm:cxn modelId="{6C75607D-970F-4F7D-8FEB-A842E19E54F2}" type="presOf" srcId="{08014E21-5503-4E35-8707-2C8AFFD401BA}" destId="{B35E6AAF-88D1-49B3-919E-5D2067F47E51}" srcOrd="0" destOrd="0" presId="urn:microsoft.com/office/officeart/2005/8/layout/cycle1"/>
    <dgm:cxn modelId="{F1DE1894-982C-4D85-866F-9CFDF60AC291}" srcId="{DEE87368-68CF-49DC-B17F-10AEF923C1C1}" destId="{1C6DDD98-E951-4F73-9FD8-B62D93674E1D}" srcOrd="1" destOrd="0" parTransId="{A2D3E23E-055E-4660-82FA-8D1976F171CC}" sibTransId="{6DC5315C-64E6-4516-B5A2-498CC970BFF6}"/>
    <dgm:cxn modelId="{E9130295-3DAB-4442-8C50-732D3C5D4608}" type="presOf" srcId="{F9C6C511-BBBA-4DF1-92F6-B293F2ED9BC7}" destId="{15AE65F7-E54D-4990-8DCF-1DF36B8FFAFA}" srcOrd="0" destOrd="0" presId="urn:microsoft.com/office/officeart/2005/8/layout/cycle1"/>
    <dgm:cxn modelId="{7EDC6A9E-6253-4629-9E75-E31D1A53A39B}" type="presOf" srcId="{A891EC58-ABE9-4D7D-A2E0-5008ADE93D80}" destId="{DE2BC2F2-5494-4147-A68E-122453FCE0A1}" srcOrd="0" destOrd="0" presId="urn:microsoft.com/office/officeart/2005/8/layout/cycle1"/>
    <dgm:cxn modelId="{46A445A0-B7D0-4F4A-BA8A-4D3DFE765A9E}" srcId="{DEE87368-68CF-49DC-B17F-10AEF923C1C1}" destId="{A891EC58-ABE9-4D7D-A2E0-5008ADE93D80}" srcOrd="0" destOrd="0" parTransId="{BF1D2B9E-4AC1-4FAF-922E-D86C40863F43}" sibTransId="{61C530C7-EFD4-4496-8B9A-35BC14035451}"/>
    <dgm:cxn modelId="{DBB74CA2-AB04-41BC-8910-0E5A99B738F2}" type="presOf" srcId="{61C530C7-EFD4-4496-8B9A-35BC14035451}" destId="{70B523DD-60C2-4C4F-A2C3-C6E416CF4BBD}" srcOrd="0" destOrd="0" presId="urn:microsoft.com/office/officeart/2005/8/layout/cycle1"/>
    <dgm:cxn modelId="{25C089C0-4DA7-46CD-91F2-D6977A602824}" srcId="{DEE87368-68CF-49DC-B17F-10AEF923C1C1}" destId="{F9C6C511-BBBA-4DF1-92F6-B293F2ED9BC7}" srcOrd="2" destOrd="0" parTransId="{DAA22AB9-35B4-41AF-9503-237DC185012B}" sibTransId="{08014E21-5503-4E35-8707-2C8AFFD401BA}"/>
    <dgm:cxn modelId="{EE2C6CC6-EAAD-419A-85B4-E2904BF550BF}" type="presOf" srcId="{EF5C8552-7A8B-47CE-96A6-CC8F4B1BA421}" destId="{A02EFF9F-C10A-4887-B8D2-D85C46A2162F}" srcOrd="0" destOrd="0" presId="urn:microsoft.com/office/officeart/2005/8/layout/cycle1"/>
    <dgm:cxn modelId="{63D4EFCA-541F-4F77-9E5F-1FD3BD672FB2}" srcId="{DEE87368-68CF-49DC-B17F-10AEF923C1C1}" destId="{7402989D-BB62-41D2-9F60-C18EF11D59F0}" srcOrd="3" destOrd="0" parTransId="{39DE936B-E868-4783-830A-7CF8FAEAD8D1}" sibTransId="{EF5C8552-7A8B-47CE-96A6-CC8F4B1BA421}"/>
    <dgm:cxn modelId="{F1A08BD1-78E8-475B-A732-5C76E1F74E0E}" type="presOf" srcId="{1C6DDD98-E951-4F73-9FD8-B62D93674E1D}" destId="{51E9D6B0-CB64-4BE2-A030-4A845480BB01}" srcOrd="0" destOrd="0" presId="urn:microsoft.com/office/officeart/2005/8/layout/cycle1"/>
    <dgm:cxn modelId="{EF6B39E9-B835-4D90-94BB-A11969123E14}" type="presOf" srcId="{DEE87368-68CF-49DC-B17F-10AEF923C1C1}" destId="{124385DD-454C-43B9-B6EA-D9BF8B18602F}" srcOrd="0" destOrd="0" presId="urn:microsoft.com/office/officeart/2005/8/layout/cycle1"/>
    <dgm:cxn modelId="{DD9B8558-8347-41ED-8575-49003D4A55C3}" type="presParOf" srcId="{124385DD-454C-43B9-B6EA-D9BF8B18602F}" destId="{7DAB030C-DF55-4F22-A036-6E77EDADB8D9}" srcOrd="0" destOrd="0" presId="urn:microsoft.com/office/officeart/2005/8/layout/cycle1"/>
    <dgm:cxn modelId="{678E6A3B-AD10-4617-91FC-19FF3BC12B90}" type="presParOf" srcId="{124385DD-454C-43B9-B6EA-D9BF8B18602F}" destId="{DE2BC2F2-5494-4147-A68E-122453FCE0A1}" srcOrd="1" destOrd="0" presId="urn:microsoft.com/office/officeart/2005/8/layout/cycle1"/>
    <dgm:cxn modelId="{AD4A805D-4AEA-4445-8901-21274B9800B6}" type="presParOf" srcId="{124385DD-454C-43B9-B6EA-D9BF8B18602F}" destId="{70B523DD-60C2-4C4F-A2C3-C6E416CF4BBD}" srcOrd="2" destOrd="0" presId="urn:microsoft.com/office/officeart/2005/8/layout/cycle1"/>
    <dgm:cxn modelId="{BFAA54BA-4D36-4279-92FD-51C829234CE4}" type="presParOf" srcId="{124385DD-454C-43B9-B6EA-D9BF8B18602F}" destId="{CE8D9AB9-C054-47B6-B2CB-EBC06ED8A026}" srcOrd="3" destOrd="0" presId="urn:microsoft.com/office/officeart/2005/8/layout/cycle1"/>
    <dgm:cxn modelId="{DACF0FFF-7297-456B-9F15-15F4E08F3A76}" type="presParOf" srcId="{124385DD-454C-43B9-B6EA-D9BF8B18602F}" destId="{51E9D6B0-CB64-4BE2-A030-4A845480BB01}" srcOrd="4" destOrd="0" presId="urn:microsoft.com/office/officeart/2005/8/layout/cycle1"/>
    <dgm:cxn modelId="{99E63A77-21EA-44DC-913D-BA97EDAEB24C}" type="presParOf" srcId="{124385DD-454C-43B9-B6EA-D9BF8B18602F}" destId="{39FECF60-5DCA-4E5E-A777-E760FFE1833D}" srcOrd="5" destOrd="0" presId="urn:microsoft.com/office/officeart/2005/8/layout/cycle1"/>
    <dgm:cxn modelId="{87997C0F-05AD-4F75-9851-F7B6C4B6D1D9}" type="presParOf" srcId="{124385DD-454C-43B9-B6EA-D9BF8B18602F}" destId="{FAB5899D-D568-49DD-A190-640479ECAC5F}" srcOrd="6" destOrd="0" presId="urn:microsoft.com/office/officeart/2005/8/layout/cycle1"/>
    <dgm:cxn modelId="{4EA7C60D-92C6-4E18-91A1-DA8BA6CD7A48}" type="presParOf" srcId="{124385DD-454C-43B9-B6EA-D9BF8B18602F}" destId="{15AE65F7-E54D-4990-8DCF-1DF36B8FFAFA}" srcOrd="7" destOrd="0" presId="urn:microsoft.com/office/officeart/2005/8/layout/cycle1"/>
    <dgm:cxn modelId="{9C61D43E-596F-47C4-A03F-5E70F509E961}" type="presParOf" srcId="{124385DD-454C-43B9-B6EA-D9BF8B18602F}" destId="{B35E6AAF-88D1-49B3-919E-5D2067F47E51}" srcOrd="8" destOrd="0" presId="urn:microsoft.com/office/officeart/2005/8/layout/cycle1"/>
    <dgm:cxn modelId="{2D34AD3C-306C-4674-B62F-C4645EFE54D1}" type="presParOf" srcId="{124385DD-454C-43B9-B6EA-D9BF8B18602F}" destId="{3B205983-3CD0-4C54-9B5A-811687E2D8F7}" srcOrd="9" destOrd="0" presId="urn:microsoft.com/office/officeart/2005/8/layout/cycle1"/>
    <dgm:cxn modelId="{0CF4E413-D0C1-4BC2-A075-262D8511673B}" type="presParOf" srcId="{124385DD-454C-43B9-B6EA-D9BF8B18602F}" destId="{D02006CA-2D55-44A9-A0C1-A2D6C31D2275}" srcOrd="10" destOrd="0" presId="urn:microsoft.com/office/officeart/2005/8/layout/cycle1"/>
    <dgm:cxn modelId="{96BFAD8B-36CE-4FED-8844-47261FF103F1}" type="presParOf" srcId="{124385DD-454C-43B9-B6EA-D9BF8B18602F}" destId="{A02EFF9F-C10A-4887-B8D2-D85C46A2162F}" srcOrd="11"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2BC2F2-5494-4147-A68E-122453FCE0A1}">
      <dsp:nvSpPr>
        <dsp:cNvPr id="0" name=""/>
        <dsp:cNvSpPr/>
      </dsp:nvSpPr>
      <dsp:spPr>
        <a:xfrm>
          <a:off x="3015966" y="-59478"/>
          <a:ext cx="1991493" cy="1645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baseline="0" dirty="0">
              <a:latin typeface="Arial" panose="020B0604020202020204" pitchFamily="34" charset="0"/>
              <a:cs typeface="Arial" panose="020B0604020202020204" pitchFamily="34" charset="0"/>
            </a:rPr>
            <a:t>57% of students are experiencing mental health issues (Parliament.UK. 2026), which pressured the NHS to provide effective treatment.</a:t>
          </a:r>
          <a:endParaRPr lang="en-GB" sz="1200" kern="1200" dirty="0">
            <a:latin typeface="Arial" panose="020B0604020202020204" pitchFamily="34" charset="0"/>
            <a:cs typeface="Arial" panose="020B0604020202020204" pitchFamily="34" charset="0"/>
          </a:endParaRPr>
        </a:p>
      </dsp:txBody>
      <dsp:txXfrm>
        <a:off x="3015966" y="-59478"/>
        <a:ext cx="1991493" cy="1645389"/>
      </dsp:txXfrm>
    </dsp:sp>
    <dsp:sp modelId="{70B523DD-60C2-4C4F-A2C3-C6E416CF4BBD}">
      <dsp:nvSpPr>
        <dsp:cNvPr id="0" name=""/>
        <dsp:cNvSpPr/>
      </dsp:nvSpPr>
      <dsp:spPr>
        <a:xfrm>
          <a:off x="493526" y="-112413"/>
          <a:ext cx="4393816" cy="4393816"/>
        </a:xfrm>
        <a:prstGeom prst="circularArrow">
          <a:avLst>
            <a:gd name="adj1" fmla="val 6898"/>
            <a:gd name="adj2" fmla="val 465022"/>
            <a:gd name="adj3" fmla="val 550803"/>
            <a:gd name="adj4" fmla="val 20671470"/>
            <a:gd name="adj5" fmla="val 8048"/>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E9D6B0-CB64-4BE2-A030-4A845480BB01}">
      <dsp:nvSpPr>
        <dsp:cNvPr id="0" name=""/>
        <dsp:cNvSpPr/>
      </dsp:nvSpPr>
      <dsp:spPr>
        <a:xfrm>
          <a:off x="3234581" y="2628641"/>
          <a:ext cx="1554263" cy="1554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baseline="0" dirty="0">
              <a:latin typeface="Arial" panose="020B0604020202020204" pitchFamily="34" charset="0"/>
              <a:cs typeface="Arial" panose="020B0604020202020204" pitchFamily="34" charset="0"/>
            </a:rPr>
            <a:t>This intervention will reduce the NHS services burden by contributing to preventive public health strategies. </a:t>
          </a:r>
          <a:endParaRPr lang="en-GB" sz="1200" kern="1200" dirty="0">
            <a:latin typeface="Arial" panose="020B0604020202020204" pitchFamily="34" charset="0"/>
            <a:cs typeface="Arial" panose="020B0604020202020204" pitchFamily="34" charset="0"/>
          </a:endParaRPr>
        </a:p>
      </dsp:txBody>
      <dsp:txXfrm>
        <a:off x="3234581" y="2628641"/>
        <a:ext cx="1554263" cy="1554263"/>
      </dsp:txXfrm>
    </dsp:sp>
    <dsp:sp modelId="{39FECF60-5DCA-4E5E-A777-E760FFE1833D}">
      <dsp:nvSpPr>
        <dsp:cNvPr id="0" name=""/>
        <dsp:cNvSpPr/>
      </dsp:nvSpPr>
      <dsp:spPr>
        <a:xfrm>
          <a:off x="106370" y="55223"/>
          <a:ext cx="4393816" cy="4393816"/>
        </a:xfrm>
        <a:prstGeom prst="circularArrow">
          <a:avLst>
            <a:gd name="adj1" fmla="val 6898"/>
            <a:gd name="adj2" fmla="val 465022"/>
            <a:gd name="adj3" fmla="val 5968752"/>
            <a:gd name="adj4" fmla="val 3606333"/>
            <a:gd name="adj5" fmla="val 8048"/>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AE65F7-E54D-4990-8DCF-1DF36B8FFAFA}">
      <dsp:nvSpPr>
        <dsp:cNvPr id="0" name=""/>
        <dsp:cNvSpPr/>
      </dsp:nvSpPr>
      <dsp:spPr>
        <a:xfrm>
          <a:off x="195542" y="2307670"/>
          <a:ext cx="1554263" cy="2196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baseline="0" dirty="0">
              <a:latin typeface="Arial" panose="020B0604020202020204" pitchFamily="34" charset="0"/>
              <a:cs typeface="Arial" panose="020B0604020202020204" pitchFamily="34" charset="0"/>
            </a:rPr>
            <a:t>While effective and scalable implementation reduces dependency on hospital visits, it depends on robust policy frameworks to ensure equity, safety and data protection. </a:t>
          </a:r>
          <a:endParaRPr lang="en-GB" sz="1200" kern="1200" dirty="0">
            <a:latin typeface="Arial" panose="020B0604020202020204" pitchFamily="34" charset="0"/>
            <a:cs typeface="Arial" panose="020B0604020202020204" pitchFamily="34" charset="0"/>
          </a:endParaRPr>
        </a:p>
      </dsp:txBody>
      <dsp:txXfrm>
        <a:off x="195542" y="2307670"/>
        <a:ext cx="1554263" cy="2196205"/>
      </dsp:txXfrm>
    </dsp:sp>
    <dsp:sp modelId="{B35E6AAF-88D1-49B3-919E-5D2067F47E51}">
      <dsp:nvSpPr>
        <dsp:cNvPr id="0" name=""/>
        <dsp:cNvSpPr/>
      </dsp:nvSpPr>
      <dsp:spPr>
        <a:xfrm>
          <a:off x="163958" y="507137"/>
          <a:ext cx="4393816" cy="4393816"/>
        </a:xfrm>
        <a:prstGeom prst="circularArrow">
          <a:avLst>
            <a:gd name="adj1" fmla="val 6898"/>
            <a:gd name="adj2" fmla="val 465022"/>
            <a:gd name="adj3" fmla="val 12665002"/>
            <a:gd name="adj4" fmla="val 11534824"/>
            <a:gd name="adj5" fmla="val 8048"/>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2006CA-2D55-44A9-A0C1-A2D6C31D2275}">
      <dsp:nvSpPr>
        <dsp:cNvPr id="0" name=""/>
        <dsp:cNvSpPr/>
      </dsp:nvSpPr>
      <dsp:spPr>
        <a:xfrm>
          <a:off x="424505" y="-5903"/>
          <a:ext cx="1889300" cy="1538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baseline="0" dirty="0">
              <a:latin typeface="Arial" panose="020B0604020202020204" pitchFamily="34" charset="0"/>
              <a:cs typeface="Arial" panose="020B0604020202020204" pitchFamily="34" charset="0"/>
            </a:rPr>
            <a:t>Moreover, this intervention will comply with strong data governance and regulations while supporting preventive mental health care. </a:t>
          </a:r>
          <a:endParaRPr lang="en-GB" sz="1200" kern="1200" dirty="0">
            <a:latin typeface="Arial" panose="020B0604020202020204" pitchFamily="34" charset="0"/>
            <a:cs typeface="Arial" panose="020B0604020202020204" pitchFamily="34" charset="0"/>
          </a:endParaRPr>
        </a:p>
      </dsp:txBody>
      <dsp:txXfrm>
        <a:off x="424505" y="-5903"/>
        <a:ext cx="1889300" cy="1538238"/>
      </dsp:txXfrm>
    </dsp:sp>
    <dsp:sp modelId="{A02EFF9F-C10A-4887-B8D2-D85C46A2162F}">
      <dsp:nvSpPr>
        <dsp:cNvPr id="0" name=""/>
        <dsp:cNvSpPr/>
      </dsp:nvSpPr>
      <dsp:spPr>
        <a:xfrm>
          <a:off x="493526" y="-112413"/>
          <a:ext cx="4393816" cy="4393816"/>
        </a:xfrm>
        <a:prstGeom prst="circularArrow">
          <a:avLst>
            <a:gd name="adj1" fmla="val 6898"/>
            <a:gd name="adj2" fmla="val 465022"/>
            <a:gd name="adj3" fmla="val 16336955"/>
            <a:gd name="adj4" fmla="val 15502309"/>
            <a:gd name="adj5" fmla="val 8048"/>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9066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72F20FB-B6CD-4C9F-B1E7-F7009EE1490E}" type="slidenum">
              <a:rPr lang="en-GB" smtClean="0"/>
              <a:t>40</a:t>
            </a:fld>
            <a:endParaRPr lang="en-GB"/>
          </a:p>
        </p:txBody>
      </p:sp>
    </p:spTree>
    <p:extLst>
      <p:ext uri="{BB962C8B-B14F-4D97-AF65-F5344CB8AC3E}">
        <p14:creationId xmlns:p14="http://schemas.microsoft.com/office/powerpoint/2010/main" val="70653766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0CB5A4-C5CF-0872-E54E-7910B5C9E8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75995A-8234-D88D-332D-28D82BD3A4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E6ABF0-95EA-293F-ABC0-7298DAD291D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5493BE7-4E9C-6582-76B9-9BF67C9A16A3}"/>
              </a:ext>
            </a:extLst>
          </p:cNvPr>
          <p:cNvSpPr>
            <a:spLocks noGrp="1"/>
          </p:cNvSpPr>
          <p:nvPr>
            <p:ph type="sldNum" sz="quarter" idx="10"/>
          </p:nvPr>
        </p:nvSpPr>
        <p:spPr/>
        <p:txBody>
          <a:bodyPr/>
          <a:lstStyle/>
          <a:p>
            <a:fld id="{F7021451-1387-4CA6-816F-3879F97B5CBC}" type="slidenum">
              <a:rPr lang="en-US"/>
              <a:t>43</a:t>
            </a:fld>
            <a:endParaRPr lang="en-US"/>
          </a:p>
        </p:txBody>
      </p:sp>
    </p:spTree>
    <p:extLst>
      <p:ext uri="{BB962C8B-B14F-4D97-AF65-F5344CB8AC3E}">
        <p14:creationId xmlns:p14="http://schemas.microsoft.com/office/powerpoint/2010/main" val="249165722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336EF4-427F-6EC4-B523-90227ED26B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AFB1E3-B990-908F-F80A-458F084F82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187731F-DE51-9D31-C569-390D88DC510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006293A-A1AC-3C70-77FC-090221A0908E}"/>
              </a:ext>
            </a:extLst>
          </p:cNvPr>
          <p:cNvSpPr>
            <a:spLocks noGrp="1"/>
          </p:cNvSpPr>
          <p:nvPr>
            <p:ph type="sldNum" sz="quarter" idx="10"/>
          </p:nvPr>
        </p:nvSpPr>
        <p:spPr/>
        <p:txBody>
          <a:bodyPr/>
          <a:lstStyle/>
          <a:p>
            <a:fld id="{F7021451-1387-4CA6-816F-3879F97B5CBC}" type="slidenum">
              <a:rPr lang="en-US"/>
              <a:t>44</a:t>
            </a:fld>
            <a:endParaRPr lang="en-US"/>
          </a:p>
        </p:txBody>
      </p:sp>
    </p:spTree>
    <p:extLst>
      <p:ext uri="{BB962C8B-B14F-4D97-AF65-F5344CB8AC3E}">
        <p14:creationId xmlns:p14="http://schemas.microsoft.com/office/powerpoint/2010/main" val="28674031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800222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281362"/>
            <a:ext cx="9144000" cy="1862138"/>
          </a:xfrm>
          <a:prstGeom prst="rect">
            <a:avLst/>
          </a:prstGeom>
        </p:spPr>
      </p:pic>
      <p:sp>
        <p:nvSpPr>
          <p:cNvPr id="2" name="Title 1"/>
          <p:cNvSpPr>
            <a:spLocks noGrp="1"/>
          </p:cNvSpPr>
          <p:nvPr>
            <p:ph type="ctrTitle"/>
          </p:nvPr>
        </p:nvSpPr>
        <p:spPr>
          <a:xfrm>
            <a:off x="1028700" y="1352554"/>
            <a:ext cx="7086600" cy="1368822"/>
          </a:xfrm>
        </p:spPr>
        <p:txBody>
          <a:bodyPr anchor="b">
            <a:normAutofit/>
          </a:bodyPr>
          <a:lstStyle>
            <a:lvl1pPr algn="l">
              <a:defRPr sz="4500"/>
            </a:lvl1pPr>
          </a:lstStyle>
          <a:p>
            <a:r>
              <a:rPr lang="en-US"/>
              <a:t>Click to edit Master title style</a:t>
            </a:r>
            <a:endParaRPr lang="en-US" dirty="0"/>
          </a:p>
        </p:txBody>
      </p:sp>
      <p:sp>
        <p:nvSpPr>
          <p:cNvPr id="3" name="Subtitle 2"/>
          <p:cNvSpPr>
            <a:spLocks noGrp="1"/>
          </p:cNvSpPr>
          <p:nvPr>
            <p:ph type="subTitle" idx="1"/>
          </p:nvPr>
        </p:nvSpPr>
        <p:spPr>
          <a:xfrm>
            <a:off x="1028700" y="2724151"/>
            <a:ext cx="7086600" cy="514350"/>
          </a:xfrm>
        </p:spPr>
        <p:txBody>
          <a:bodyPr>
            <a:normAutofit/>
          </a:bodyPr>
          <a:lstStyle>
            <a:lvl1pPr marL="0" indent="0" algn="l">
              <a:buNone/>
              <a:defRPr sz="15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a:xfrm>
            <a:off x="5932171" y="3235746"/>
            <a:ext cx="2183130" cy="280982"/>
          </a:xfrm>
        </p:spPr>
        <p:txBody>
          <a:bodyPr/>
          <a:lstStyle/>
          <a:p>
            <a:fld id="{9A1DB60C-553A-48E7-8934-9AD4E9BB1DF0}" type="datetimeFigureOut">
              <a:rPr lang="en-GB" smtClean="0"/>
              <a:t>16/04/2026</a:t>
            </a:fld>
            <a:endParaRPr lang="en-GB"/>
          </a:p>
        </p:txBody>
      </p:sp>
      <p:sp>
        <p:nvSpPr>
          <p:cNvPr id="5" name="Footer Placeholder 4"/>
          <p:cNvSpPr>
            <a:spLocks noGrp="1"/>
          </p:cNvSpPr>
          <p:nvPr>
            <p:ph type="ftr" sz="quarter" idx="11"/>
          </p:nvPr>
        </p:nvSpPr>
        <p:spPr>
          <a:xfrm>
            <a:off x="1028700" y="3242884"/>
            <a:ext cx="4800600" cy="273844"/>
          </a:xfrm>
        </p:spPr>
        <p:txBody>
          <a:bodyPr/>
          <a:lstStyle/>
          <a:p>
            <a:endParaRPr lang="en-GB"/>
          </a:p>
        </p:txBody>
      </p:sp>
      <p:sp>
        <p:nvSpPr>
          <p:cNvPr id="6" name="Slide Number Placeholder 5"/>
          <p:cNvSpPr>
            <a:spLocks noGrp="1"/>
          </p:cNvSpPr>
          <p:nvPr>
            <p:ph type="sldNum" sz="quarter" idx="12"/>
          </p:nvPr>
        </p:nvSpPr>
        <p:spPr>
          <a:xfrm>
            <a:off x="6057900" y="1073150"/>
            <a:ext cx="2057400" cy="273844"/>
          </a:xfrm>
        </p:spPr>
        <p:txBody>
          <a:bodyPr/>
          <a:lstStyle/>
          <a:p>
            <a:fld id="{CF9B236B-5D4F-4127-98D3-65104A7C138B}" type="slidenum">
              <a:rPr lang="en-GB" smtClean="0"/>
              <a:t>‹#›</a:t>
            </a:fld>
            <a:endParaRPr lang="en-GB"/>
          </a:p>
        </p:txBody>
      </p:sp>
    </p:spTree>
    <p:extLst>
      <p:ext uri="{BB962C8B-B14F-4D97-AF65-F5344CB8AC3E}">
        <p14:creationId xmlns:p14="http://schemas.microsoft.com/office/powerpoint/2010/main" val="2647927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1DB60C-553A-48E7-8934-9AD4E9BB1DF0}" type="datetimeFigureOut">
              <a:rPr lang="en-GB" smtClean="0"/>
              <a:t>16/04/2026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9B236B-5D4F-4127-98D3-65104A7C138B}" type="slidenum">
              <a:rPr lang="en-GB" smtClean="0"/>
              <a:t>‹#›</a:t>
            </a:fld>
            <a:endParaRPr lang="en-GB"/>
          </a:p>
        </p:txBody>
      </p:sp>
    </p:spTree>
    <p:extLst>
      <p:ext uri="{BB962C8B-B14F-4D97-AF65-F5344CB8AC3E}">
        <p14:creationId xmlns:p14="http://schemas.microsoft.com/office/powerpoint/2010/main" val="342021561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5.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3.png"/><Relationship Id="rId7"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17.png"/><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image" Target="../media/image20.png"/><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3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3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5.xml"/><Relationship Id="rId1" Type="http://schemas.openxmlformats.org/officeDocument/2006/relationships/slideLayout" Target="../slideLayouts/slideLayout4.xml"/><Relationship Id="rId4" Type="http://schemas.openxmlformats.org/officeDocument/2006/relationships/image" Target="../media/image41.jpeg"/></Relationships>
</file>

<file path=ppt/slides/_rels/slide41.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diagramLayout" Target="../diagrams/layout1.xml"/><Relationship Id="rId7" Type="http://schemas.openxmlformats.org/officeDocument/2006/relationships/image" Target="../media/image42.png"/><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hyperlink" Target="https://www.mdpi.com/2227-9032/13/21/2685" TargetMode="External"/><Relationship Id="rId7" Type="http://schemas.openxmlformats.org/officeDocument/2006/relationships/hyperlink" Target="https://mental.jmir.org/2025/1/e67785" TargetMode="External"/><Relationship Id="rId2" Type="http://schemas.openxmlformats.org/officeDocument/2006/relationships/image" Target="../media/image23.png"/><Relationship Id="rId1" Type="http://schemas.openxmlformats.org/officeDocument/2006/relationships/slideLayout" Target="../slideLayouts/slideLayout2.xml"/><Relationship Id="rId6" Type="http://schemas.openxmlformats.org/officeDocument/2006/relationships/hyperlink" Target="https://www.ijfmr.com/papers/2025/5/57193.pdf" TargetMode="External"/><Relationship Id="rId5" Type="http://schemas.openxmlformats.org/officeDocument/2006/relationships/hyperlink" Target="https://pmc.ncbi.nlm.nih.gov/articles/PMC11904749/" TargetMode="External"/><Relationship Id="rId4" Type="http://schemas.openxmlformats.org/officeDocument/2006/relationships/hyperlink" Target="https://www.tandfonline.com/doi/full/10.1080/0144929X.2024.2356630" TargetMode="External"/></Relationships>
</file>

<file path=ppt/slides/_rels/slide46.xml.rels><?xml version="1.0" encoding="UTF-8" standalone="yes"?>
<Relationships xmlns="http://schemas.openxmlformats.org/package/2006/relationships"><Relationship Id="rId8" Type="http://schemas.openxmlformats.org/officeDocument/2006/relationships/hyperlink" Target="https://www.statista.com/statistics/1289755/internet-access-by-device-worldwide/?srsltid=AfmBOoq2OhqkIyNAACDU0-wNSpaZxMXfRnxkOQ2lzMQGQLGM7d4rvqJ_" TargetMode="External"/><Relationship Id="rId3" Type="http://schemas.openxmlformats.org/officeDocument/2006/relationships/hyperlink" Target="https://journals.sagepub.com/doi/pdf/10.1177/20552076241299061" TargetMode="External"/><Relationship Id="rId7" Type="http://schemas.openxmlformats.org/officeDocument/2006/relationships/hyperlink" Target="https://www.statista.com/statistics/1558873/share-tech-budget-generative-ai-uk/?srsltid=AfmBOorhWPxcYzmi-z4GtibXIgRdyDFOEIVStcpaJ7d1c_nlfGE1ifED" TargetMode="External"/><Relationship Id="rId2" Type="http://schemas.openxmlformats.org/officeDocument/2006/relationships/hyperlink" Target="https://link.springer.com/content/pdf/10.1186/s12913-025-12314-7.pdf" TargetMode="External"/><Relationship Id="rId1" Type="http://schemas.openxmlformats.org/officeDocument/2006/relationships/slideLayout" Target="../slideLayouts/slideLayout4.xml"/><Relationship Id="rId6" Type="http://schemas.openxmlformats.org/officeDocument/2006/relationships/hyperlink" Target="https://www.mdpi.com/2227-9032/13/10/1161" TargetMode="External"/><Relationship Id="rId5" Type="http://schemas.openxmlformats.org/officeDocument/2006/relationships/hyperlink" Target="https://www.researchgate.net/publication/379042487_MOBILE_HEALTH_MHEALTH_INNOVATIONS_FOR_PUBLIC_HEALTH_FEEDBACK_A_GLOBAL_PERSPECTIVE" TargetMode="External"/><Relationship Id="rId4" Type="http://schemas.openxmlformats.org/officeDocument/2006/relationships/hyperlink" Target="https://www.frontiersin.org/journals/public-health/articles/10.3389/fpubh.2022.787135/full?utm_source=chatgpt.com"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www.theguardian.com/society/2025/jun/26/young-people-england-common-mental-health-conditions-nhs-survey" TargetMode="External"/><Relationship Id="rId7" Type="http://schemas.openxmlformats.org/officeDocument/2006/relationships/hyperlink" Target="https://www.who.int/news-room/fact-sheets/detail/anxiety-disorders" TargetMode="External"/><Relationship Id="rId2" Type="http://schemas.openxmlformats.org/officeDocument/2006/relationships/hyperlink" Target="https://doi.org/10.1016/j.jad.2017.11.016" TargetMode="External"/><Relationship Id="rId1" Type="http://schemas.openxmlformats.org/officeDocument/2006/relationships/slideLayout" Target="../slideLayouts/slideLayout2.xml"/><Relationship Id="rId6" Type="http://schemas.openxmlformats.org/officeDocument/2006/relationships/hyperlink" Target="https://commonslibrary.parliament.uk/research-briefings/cbp-8593/" TargetMode="External"/><Relationship Id="rId5" Type="http://schemas.openxmlformats.org/officeDocument/2006/relationships/hyperlink" Target="https://doi.org/10.3389/fpsyt.2024.1517533" TargetMode="External"/><Relationship Id="rId4" Type="http://schemas.openxmlformats.org/officeDocument/2006/relationships/hyperlink" Target="https://www.theguardian.com/education/2023/sep/29/university-students-more-at-risk-of-depression-than-non-students-study" TargetMode="Externa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008F78-1EE5-6364-0F0B-63BF89ED2A48}"/>
              </a:ext>
            </a:extLst>
          </p:cNvPr>
          <p:cNvSpPr txBox="1"/>
          <p:nvPr/>
        </p:nvSpPr>
        <p:spPr>
          <a:xfrm>
            <a:off x="671332" y="729205"/>
            <a:ext cx="8218025" cy="1200329"/>
          </a:xfrm>
          <a:prstGeom prst="rect">
            <a:avLst/>
          </a:prstGeom>
          <a:noFill/>
        </p:spPr>
        <p:txBody>
          <a:bodyPr wrap="square" rtlCol="0">
            <a:spAutoFit/>
          </a:bodyPr>
          <a:lstStyle/>
          <a:p>
            <a:pPr algn="ctr"/>
            <a:r>
              <a:rPr lang="en-US" sz="2400" b="1" i="1" dirty="0">
                <a:latin typeface="Calibri" pitchFamily="34" charset="0"/>
                <a:ea typeface="Calibri" pitchFamily="34" charset="-122"/>
                <a:cs typeface="Calibri" pitchFamily="34" charset="-120"/>
              </a:rPr>
              <a:t>A Digital Health Promotion Intervention Addressing Depression and Anxiety</a:t>
            </a:r>
            <a:endParaRPr lang="en-US" sz="2400" b="1" dirty="0"/>
          </a:p>
          <a:p>
            <a:endParaRPr lang="en-IN" sz="2400" b="1" dirty="0"/>
          </a:p>
        </p:txBody>
      </p:sp>
      <p:sp>
        <p:nvSpPr>
          <p:cNvPr id="5" name="TextBox 4">
            <a:extLst>
              <a:ext uri="{FF2B5EF4-FFF2-40B4-BE49-F238E27FC236}">
                <a16:creationId xmlns:a16="http://schemas.microsoft.com/office/drawing/2014/main" id="{F4CE5E16-8F43-1821-4401-41ACC9622D04}"/>
              </a:ext>
            </a:extLst>
          </p:cNvPr>
          <p:cNvSpPr txBox="1"/>
          <p:nvPr/>
        </p:nvSpPr>
        <p:spPr>
          <a:xfrm>
            <a:off x="671332" y="1929534"/>
            <a:ext cx="3321934" cy="369332"/>
          </a:xfrm>
          <a:prstGeom prst="rect">
            <a:avLst/>
          </a:prstGeom>
          <a:noFill/>
        </p:spPr>
        <p:txBody>
          <a:bodyPr wrap="square" rtlCol="0">
            <a:spAutoFit/>
          </a:bodyPr>
          <a:lstStyle/>
          <a:p>
            <a:r>
              <a:rPr lang="en-US" b="1" dirty="0"/>
              <a:t>Presented By:</a:t>
            </a:r>
            <a:endParaRPr lang="en-IN" b="1" dirty="0"/>
          </a:p>
        </p:txBody>
      </p:sp>
      <p:sp>
        <p:nvSpPr>
          <p:cNvPr id="6" name="TextBox 5">
            <a:extLst>
              <a:ext uri="{FF2B5EF4-FFF2-40B4-BE49-F238E27FC236}">
                <a16:creationId xmlns:a16="http://schemas.microsoft.com/office/drawing/2014/main" id="{912449DB-7E7F-8335-16EB-D0CBBC0C39E7}"/>
              </a:ext>
            </a:extLst>
          </p:cNvPr>
          <p:cNvSpPr txBox="1"/>
          <p:nvPr/>
        </p:nvSpPr>
        <p:spPr>
          <a:xfrm>
            <a:off x="671332" y="2298866"/>
            <a:ext cx="7697164" cy="2446824"/>
          </a:xfrm>
          <a:prstGeom prst="rect">
            <a:avLst/>
          </a:prstGeom>
          <a:noFill/>
        </p:spPr>
        <p:txBody>
          <a:bodyPr wrap="square" rtlCol="0">
            <a:spAutoFit/>
          </a:bodyPr>
          <a:lstStyle/>
          <a:p>
            <a:pPr>
              <a:lnSpc>
                <a:spcPct val="150000"/>
              </a:lnSpc>
            </a:pPr>
            <a:r>
              <a:rPr lang="en-US" b="1" dirty="0"/>
              <a:t>Group Leader</a:t>
            </a:r>
            <a:r>
              <a:rPr lang="en-US" dirty="0"/>
              <a:t>: Pratham </a:t>
            </a:r>
            <a:r>
              <a:rPr lang="en-US" dirty="0" err="1"/>
              <a:t>Ravindrakumar</a:t>
            </a:r>
            <a:r>
              <a:rPr lang="en-US" dirty="0"/>
              <a:t> </a:t>
            </a:r>
            <a:r>
              <a:rPr lang="en-US" dirty="0" err="1"/>
              <a:t>Luhar</a:t>
            </a:r>
            <a:r>
              <a:rPr lang="en-US" dirty="0"/>
              <a:t>- 2426580</a:t>
            </a:r>
          </a:p>
          <a:p>
            <a:pPr>
              <a:lnSpc>
                <a:spcPct val="150000"/>
              </a:lnSpc>
            </a:pPr>
            <a:r>
              <a:rPr lang="en-US" b="1" dirty="0"/>
              <a:t>Group Member 1</a:t>
            </a:r>
            <a:r>
              <a:rPr lang="en-US" dirty="0"/>
              <a:t>: Md. </a:t>
            </a:r>
            <a:r>
              <a:rPr lang="en-US" dirty="0" err="1"/>
              <a:t>Sakyf</a:t>
            </a:r>
            <a:r>
              <a:rPr lang="en-US" dirty="0"/>
              <a:t> Jawad- 2435265</a:t>
            </a:r>
          </a:p>
          <a:p>
            <a:pPr>
              <a:lnSpc>
                <a:spcPct val="150000"/>
              </a:lnSpc>
            </a:pPr>
            <a:r>
              <a:rPr lang="en-US" b="1" dirty="0"/>
              <a:t>Group Member 2</a:t>
            </a:r>
            <a:r>
              <a:rPr lang="en-US" dirty="0"/>
              <a:t>: Md. Nasir Uddin Nahid- 2432642</a:t>
            </a:r>
          </a:p>
          <a:p>
            <a:pPr>
              <a:lnSpc>
                <a:spcPct val="150000"/>
              </a:lnSpc>
            </a:pPr>
            <a:r>
              <a:rPr lang="en-US" b="1" dirty="0"/>
              <a:t>Group Member 3</a:t>
            </a:r>
            <a:r>
              <a:rPr lang="en-US" dirty="0"/>
              <a:t>: Milon Mahmud- 2433867</a:t>
            </a:r>
          </a:p>
          <a:p>
            <a:pPr>
              <a:lnSpc>
                <a:spcPct val="150000"/>
              </a:lnSpc>
            </a:pPr>
            <a:r>
              <a:rPr lang="en-US" b="1" dirty="0"/>
              <a:t>Group Member 4</a:t>
            </a:r>
            <a:r>
              <a:rPr lang="en-US" dirty="0"/>
              <a:t>: </a:t>
            </a:r>
            <a:r>
              <a:rPr lang="en-US" dirty="0" err="1"/>
              <a:t>Ashvinbhai</a:t>
            </a:r>
            <a:r>
              <a:rPr lang="en-US" dirty="0"/>
              <a:t> </a:t>
            </a:r>
            <a:r>
              <a:rPr lang="en-US" dirty="0" err="1"/>
              <a:t>Raymalbhai</a:t>
            </a:r>
            <a:r>
              <a:rPr lang="en-US" dirty="0"/>
              <a:t> Chaudhary- 2408901</a:t>
            </a:r>
          </a:p>
          <a:p>
            <a:endParaRPr lang="en-IN" dirty="0"/>
          </a:p>
        </p:txBody>
      </p:sp>
      <p:pic>
        <p:nvPicPr>
          <p:cNvPr id="8" name="Picture 7">
            <a:extLst>
              <a:ext uri="{FF2B5EF4-FFF2-40B4-BE49-F238E27FC236}">
                <a16:creationId xmlns:a16="http://schemas.microsoft.com/office/drawing/2014/main" id="{231D515D-CC7F-43F5-14C9-5617BD0527AF}"/>
              </a:ext>
            </a:extLst>
          </p:cNvPr>
          <p:cNvPicPr>
            <a:picLocks noChangeAspect="1"/>
          </p:cNvPicPr>
          <p:nvPr/>
        </p:nvPicPr>
        <p:blipFill>
          <a:blip r:embed="rId2"/>
          <a:stretch>
            <a:fillRect/>
          </a:stretch>
        </p:blipFill>
        <p:spPr>
          <a:xfrm>
            <a:off x="7523544" y="53980"/>
            <a:ext cx="1493134" cy="597633"/>
          </a:xfrm>
          <a:prstGeom prst="rect">
            <a:avLst/>
          </a:prstGeom>
        </p:spPr>
      </p:pic>
    </p:spTree>
    <p:extLst>
      <p:ext uri="{BB962C8B-B14F-4D97-AF65-F5344CB8AC3E}">
        <p14:creationId xmlns:p14="http://schemas.microsoft.com/office/powerpoint/2010/main" val="17816810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bg>
      <p:bgPr>
        <a:solidFill>
          <a:srgbClr val="1B2A4A"/>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D9488"/>
          </a:solidFill>
          <a:ln/>
        </p:spPr>
      </p:sp>
      <p:sp>
        <p:nvSpPr>
          <p:cNvPr id="3" name="Shape 1"/>
          <p:cNvSpPr/>
          <p:nvPr/>
        </p:nvSpPr>
        <p:spPr>
          <a:xfrm>
            <a:off x="0" y="5070348"/>
            <a:ext cx="9144000" cy="73152"/>
          </a:xfrm>
          <a:prstGeom prst="rect">
            <a:avLst/>
          </a:prstGeom>
          <a:solidFill>
            <a:srgbClr val="0D9488"/>
          </a:solidFill>
          <a:ln/>
        </p:spPr>
      </p:sp>
      <p:sp>
        <p:nvSpPr>
          <p:cNvPr id="4" name="Shape 2"/>
          <p:cNvSpPr/>
          <p:nvPr/>
        </p:nvSpPr>
        <p:spPr>
          <a:xfrm>
            <a:off x="7498080" y="274320"/>
            <a:ext cx="1371600" cy="1371600"/>
          </a:xfrm>
          <a:prstGeom prst="ellipse">
            <a:avLst/>
          </a:prstGeom>
          <a:solidFill>
            <a:srgbClr val="0D9488">
              <a:alpha val="85000"/>
            </a:srgbClr>
          </a:solidFill>
          <a:ln/>
        </p:spPr>
      </p:sp>
      <p:sp>
        <p:nvSpPr>
          <p:cNvPr id="5" name="Shape 3"/>
          <p:cNvSpPr/>
          <p:nvPr/>
        </p:nvSpPr>
        <p:spPr>
          <a:xfrm>
            <a:off x="274320" y="3474720"/>
            <a:ext cx="1097280" cy="1097280"/>
          </a:xfrm>
          <a:prstGeom prst="ellipse">
            <a:avLst/>
          </a:prstGeom>
          <a:solidFill>
            <a:srgbClr val="0D9488">
              <a:alpha val="90000"/>
            </a:srgbClr>
          </a:solidFill>
          <a:ln/>
        </p:spPr>
      </p:sp>
      <p:pic>
        <p:nvPicPr>
          <p:cNvPr id="6" name="Image 0" descr="preencoded.png"/>
          <p:cNvPicPr>
            <a:picLocks noChangeAspect="1"/>
          </p:cNvPicPr>
          <p:nvPr/>
        </p:nvPicPr>
        <p:blipFill>
          <a:blip r:embed="rId3"/>
          <a:stretch>
            <a:fillRect/>
          </a:stretch>
        </p:blipFill>
        <p:spPr>
          <a:xfrm>
            <a:off x="4114800" y="365760"/>
            <a:ext cx="822960" cy="822960"/>
          </a:xfrm>
          <a:prstGeom prst="rect">
            <a:avLst/>
          </a:prstGeom>
        </p:spPr>
      </p:pic>
      <p:sp>
        <p:nvSpPr>
          <p:cNvPr id="7" name="Text 4"/>
          <p:cNvSpPr/>
          <p:nvPr/>
        </p:nvSpPr>
        <p:spPr>
          <a:xfrm>
            <a:off x="731520" y="1371600"/>
            <a:ext cx="7680960" cy="1280160"/>
          </a:xfrm>
          <a:prstGeom prst="rect">
            <a:avLst/>
          </a:prstGeom>
          <a:noFill/>
          <a:ln/>
        </p:spPr>
        <p:txBody>
          <a:bodyPr wrap="square" rtlCol="0" anchor="ctr"/>
          <a:lstStyle/>
          <a:p>
            <a:pPr marL="0" indent="0" algn="ctr">
              <a:lnSpc>
                <a:spcPct val="120000"/>
              </a:lnSpc>
              <a:buNone/>
            </a:pPr>
            <a:r>
              <a:rPr lang="en-US" sz="3000" b="1" dirty="0">
                <a:solidFill>
                  <a:srgbClr val="FFFFFF"/>
                </a:solidFill>
                <a:latin typeface="Georgia" pitchFamily="34" charset="0"/>
                <a:ea typeface="Georgia" pitchFamily="34" charset="-122"/>
                <a:cs typeface="Georgia" pitchFamily="34" charset="-120"/>
              </a:rPr>
              <a:t>AI-Powered Mental Health Support</a:t>
            </a:r>
            <a:endParaRPr lang="en-US" sz="3000" dirty="0"/>
          </a:p>
          <a:p>
            <a:pPr marL="0" indent="0" algn="ctr">
              <a:lnSpc>
                <a:spcPct val="120000"/>
              </a:lnSpc>
              <a:buNone/>
            </a:pPr>
            <a:r>
              <a:rPr lang="en-US" sz="3000" b="1" dirty="0">
                <a:solidFill>
                  <a:srgbClr val="FFFFFF"/>
                </a:solidFill>
                <a:latin typeface="Georgia" pitchFamily="34" charset="0"/>
                <a:ea typeface="Georgia" pitchFamily="34" charset="-122"/>
                <a:cs typeface="Georgia" pitchFamily="34" charset="-120"/>
              </a:rPr>
              <a:t>for UK University Students</a:t>
            </a:r>
            <a:endParaRPr lang="en-US" sz="3000" dirty="0"/>
          </a:p>
        </p:txBody>
      </p:sp>
      <p:sp>
        <p:nvSpPr>
          <p:cNvPr id="8" name="Text 5"/>
          <p:cNvSpPr/>
          <p:nvPr/>
        </p:nvSpPr>
        <p:spPr>
          <a:xfrm>
            <a:off x="1371600" y="2743200"/>
            <a:ext cx="6400800" cy="457200"/>
          </a:xfrm>
          <a:prstGeom prst="rect">
            <a:avLst/>
          </a:prstGeom>
          <a:noFill/>
          <a:ln/>
        </p:spPr>
        <p:txBody>
          <a:bodyPr wrap="square" rtlCol="0" anchor="ctr"/>
          <a:lstStyle/>
          <a:p>
            <a:pPr marL="0" indent="0" algn="ctr">
              <a:buNone/>
            </a:pPr>
            <a:r>
              <a:rPr lang="en-US" sz="1600" i="1" dirty="0">
                <a:solidFill>
                  <a:srgbClr val="5EEAD4"/>
                </a:solidFill>
                <a:latin typeface="Calibri" pitchFamily="34" charset="0"/>
                <a:ea typeface="Calibri" pitchFamily="34" charset="-122"/>
                <a:cs typeface="Calibri" pitchFamily="34" charset="-120"/>
              </a:rPr>
              <a:t>A Digital Health Promotion Intervention Addressing Depression and Anxiety</a:t>
            </a:r>
            <a:endParaRPr lang="en-US" sz="1600" dirty="0"/>
          </a:p>
        </p:txBody>
      </p:sp>
      <p:sp>
        <p:nvSpPr>
          <p:cNvPr id="9" name="Shape 6"/>
          <p:cNvSpPr/>
          <p:nvPr/>
        </p:nvSpPr>
        <p:spPr>
          <a:xfrm>
            <a:off x="3200400" y="3383280"/>
            <a:ext cx="2743200" cy="27432"/>
          </a:xfrm>
          <a:prstGeom prst="rect">
            <a:avLst/>
          </a:prstGeom>
          <a:solidFill>
            <a:srgbClr val="0D9488"/>
          </a:solidFill>
          <a:ln/>
        </p:spPr>
      </p:sp>
      <p:sp>
        <p:nvSpPr>
          <p:cNvPr id="10" name="Text 7"/>
          <p:cNvSpPr/>
          <p:nvPr/>
        </p:nvSpPr>
        <p:spPr>
          <a:xfrm>
            <a:off x="914400" y="3611880"/>
            <a:ext cx="7315200" cy="320040"/>
          </a:xfrm>
          <a:prstGeom prst="rect">
            <a:avLst/>
          </a:prstGeom>
          <a:noFill/>
          <a:ln/>
        </p:spPr>
        <p:txBody>
          <a:bodyPr wrap="square" rtlCol="0" anchor="ctr"/>
          <a:lstStyle/>
          <a:p>
            <a:pPr marL="0" indent="0" algn="ctr">
              <a:buNone/>
            </a:pPr>
            <a:r>
              <a:rPr lang="en-US" sz="1300" dirty="0">
                <a:solidFill>
                  <a:srgbClr val="FFFFFF"/>
                </a:solidFill>
                <a:latin typeface="Calibri" pitchFamily="34" charset="0"/>
                <a:ea typeface="Calibri" pitchFamily="34" charset="-122"/>
                <a:cs typeface="Calibri" pitchFamily="34" charset="-120"/>
              </a:rPr>
              <a:t>Module: LCHS7009 — Population Health and Digital Health Promotion</a:t>
            </a:r>
            <a:endParaRPr lang="en-US" sz="1300" dirty="0"/>
          </a:p>
        </p:txBody>
      </p:sp>
      <p:sp>
        <p:nvSpPr>
          <p:cNvPr id="11" name="Text 8"/>
          <p:cNvSpPr/>
          <p:nvPr/>
        </p:nvSpPr>
        <p:spPr>
          <a:xfrm>
            <a:off x="914400" y="3931920"/>
            <a:ext cx="7315200" cy="320040"/>
          </a:xfrm>
          <a:prstGeom prst="rect">
            <a:avLst/>
          </a:prstGeom>
          <a:noFill/>
          <a:ln/>
        </p:spPr>
        <p:txBody>
          <a:bodyPr wrap="square" rtlCol="0" anchor="ctr"/>
          <a:lstStyle/>
          <a:p>
            <a:pPr marL="0" indent="0" algn="ctr">
              <a:buNone/>
            </a:pPr>
            <a:r>
              <a:rPr lang="en-US" sz="1200" dirty="0">
                <a:solidFill>
                  <a:srgbClr val="64748B"/>
                </a:solidFill>
                <a:latin typeface="Calibri" pitchFamily="34" charset="0"/>
                <a:ea typeface="Calibri" pitchFamily="34" charset="-122"/>
                <a:cs typeface="Calibri" pitchFamily="34" charset="-120"/>
              </a:rPr>
              <a:t>Programme: MSc Public Health and Social Care in Practice</a:t>
            </a:r>
            <a:endParaRPr lang="en-US" sz="1200" dirty="0"/>
          </a:p>
        </p:txBody>
      </p:sp>
      <p:sp>
        <p:nvSpPr>
          <p:cNvPr id="12" name="Text 9"/>
          <p:cNvSpPr/>
          <p:nvPr/>
        </p:nvSpPr>
        <p:spPr>
          <a:xfrm>
            <a:off x="914400" y="4297680"/>
            <a:ext cx="7315200" cy="320040"/>
          </a:xfrm>
          <a:prstGeom prst="rect">
            <a:avLst/>
          </a:prstGeom>
          <a:noFill/>
          <a:ln/>
        </p:spPr>
        <p:txBody>
          <a:bodyPr wrap="square" rtlCol="0" anchor="ctr"/>
          <a:lstStyle/>
          <a:p>
            <a:pPr marL="0" indent="0" algn="ctr">
              <a:buNone/>
            </a:pPr>
            <a:r>
              <a:rPr lang="en-US" sz="1200" dirty="0">
                <a:solidFill>
                  <a:srgbClr val="64748B"/>
                </a:solidFill>
                <a:latin typeface="Calibri" pitchFamily="34" charset="0"/>
                <a:ea typeface="Calibri" pitchFamily="34" charset="-122"/>
                <a:cs typeface="Calibri" pitchFamily="34" charset="-120"/>
              </a:rPr>
              <a:t>Group Member 1: Justification </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F0FDFA"/>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0D9488"/>
          </a:solidFill>
          <a:ln/>
        </p:spPr>
      </p:sp>
      <p:sp>
        <p:nvSpPr>
          <p:cNvPr id="3" name="Text 1"/>
          <p:cNvSpPr/>
          <p:nvPr/>
        </p:nvSpPr>
        <p:spPr>
          <a:xfrm>
            <a:off x="457200" y="274320"/>
            <a:ext cx="8229600" cy="548640"/>
          </a:xfrm>
          <a:prstGeom prst="rect">
            <a:avLst/>
          </a:prstGeom>
          <a:noFill/>
          <a:ln/>
        </p:spPr>
        <p:txBody>
          <a:bodyPr wrap="square" lIns="0" tIns="0" rIns="0" bIns="0" rtlCol="0" anchor="ctr"/>
          <a:lstStyle/>
          <a:p>
            <a:pPr marL="0" indent="0">
              <a:buNone/>
            </a:pPr>
            <a:r>
              <a:rPr lang="en-US" sz="3200" b="1" dirty="0">
                <a:solidFill>
                  <a:srgbClr val="1B2A4A"/>
                </a:solidFill>
                <a:latin typeface="Georgia" pitchFamily="34" charset="0"/>
                <a:ea typeface="Georgia" pitchFamily="34" charset="-122"/>
                <a:cs typeface="Georgia" pitchFamily="34" charset="-120"/>
              </a:rPr>
              <a:t>Intervention Overview: MindBridge</a:t>
            </a:r>
            <a:endParaRPr lang="en-US" sz="3200" dirty="0"/>
          </a:p>
        </p:txBody>
      </p:sp>
      <p:sp>
        <p:nvSpPr>
          <p:cNvPr id="4" name="Shape 2"/>
          <p:cNvSpPr/>
          <p:nvPr/>
        </p:nvSpPr>
        <p:spPr>
          <a:xfrm>
            <a:off x="457200" y="1097280"/>
            <a:ext cx="2651760" cy="2560320"/>
          </a:xfrm>
          <a:prstGeom prst="rect">
            <a:avLst/>
          </a:prstGeom>
          <a:solidFill>
            <a:srgbClr val="FFFFFF"/>
          </a:solidFill>
          <a:ln/>
          <a:effectLst>
            <a:outerShdw blurRad="50800" dist="25400" dir="8100000" algn="bl" rotWithShape="0">
              <a:srgbClr val="000000">
                <a:alpha val="10000"/>
              </a:srgbClr>
            </a:outerShdw>
          </a:effectLst>
        </p:spPr>
      </p:sp>
      <p:sp>
        <p:nvSpPr>
          <p:cNvPr id="5" name="Shape 3"/>
          <p:cNvSpPr/>
          <p:nvPr/>
        </p:nvSpPr>
        <p:spPr>
          <a:xfrm>
            <a:off x="457200" y="1097280"/>
            <a:ext cx="2651760" cy="54864"/>
          </a:xfrm>
          <a:prstGeom prst="rect">
            <a:avLst/>
          </a:prstGeom>
          <a:solidFill>
            <a:srgbClr val="0D9488"/>
          </a:solidFill>
          <a:ln/>
        </p:spPr>
      </p:sp>
      <p:pic>
        <p:nvPicPr>
          <p:cNvPr id="6" name="Image 0" descr="preencoded.png"/>
          <p:cNvPicPr>
            <a:picLocks noChangeAspect="1"/>
          </p:cNvPicPr>
          <p:nvPr/>
        </p:nvPicPr>
        <p:blipFill>
          <a:blip r:embed="rId3"/>
          <a:stretch>
            <a:fillRect/>
          </a:stretch>
        </p:blipFill>
        <p:spPr>
          <a:xfrm>
            <a:off x="1463040" y="1325880"/>
            <a:ext cx="548640" cy="548640"/>
          </a:xfrm>
          <a:prstGeom prst="rect">
            <a:avLst/>
          </a:prstGeom>
        </p:spPr>
      </p:pic>
      <p:sp>
        <p:nvSpPr>
          <p:cNvPr id="7" name="Text 4"/>
          <p:cNvSpPr/>
          <p:nvPr/>
        </p:nvSpPr>
        <p:spPr>
          <a:xfrm>
            <a:off x="640080" y="1965960"/>
            <a:ext cx="2286000" cy="365760"/>
          </a:xfrm>
          <a:prstGeom prst="rect">
            <a:avLst/>
          </a:prstGeom>
          <a:noFill/>
          <a:ln/>
        </p:spPr>
        <p:txBody>
          <a:bodyPr wrap="square" lIns="0" tIns="0" rIns="0" bIns="0" rtlCol="0" anchor="ctr"/>
          <a:lstStyle/>
          <a:p>
            <a:pPr marL="0" indent="0" algn="ctr">
              <a:buNone/>
            </a:pPr>
            <a:r>
              <a:rPr lang="en-US" sz="1600" b="1" dirty="0">
                <a:solidFill>
                  <a:srgbClr val="1B2A4A"/>
                </a:solidFill>
                <a:latin typeface="Georgia" pitchFamily="34" charset="0"/>
                <a:ea typeface="Georgia" pitchFamily="34" charset="-122"/>
                <a:cs typeface="Georgia" pitchFamily="34" charset="-120"/>
              </a:rPr>
              <a:t>Target Group</a:t>
            </a:r>
            <a:endParaRPr lang="en-US" sz="1600" dirty="0"/>
          </a:p>
        </p:txBody>
      </p:sp>
      <p:sp>
        <p:nvSpPr>
          <p:cNvPr id="8" name="Text 5"/>
          <p:cNvSpPr/>
          <p:nvPr/>
        </p:nvSpPr>
        <p:spPr>
          <a:xfrm>
            <a:off x="640080" y="2331720"/>
            <a:ext cx="2286000" cy="1097280"/>
          </a:xfrm>
          <a:prstGeom prst="rect">
            <a:avLst/>
          </a:prstGeom>
          <a:noFill/>
          <a:ln/>
        </p:spPr>
        <p:txBody>
          <a:bodyPr wrap="square" rtlCol="0" anchor="t"/>
          <a:lstStyle/>
          <a:p>
            <a:pPr marL="0" indent="0" algn="ctr">
              <a:buNone/>
            </a:pPr>
            <a:r>
              <a:rPr lang="en-US" sz="1200" dirty="0">
                <a:solidFill>
                  <a:srgbClr val="64748B"/>
                </a:solidFill>
                <a:latin typeface="Calibri" pitchFamily="34" charset="0"/>
                <a:ea typeface="Calibri" pitchFamily="34" charset="-122"/>
                <a:cs typeface="Calibri" pitchFamily="34" charset="-120"/>
              </a:rPr>
              <a:t>UK university students aged 18–25 years across higher education institutions</a:t>
            </a:r>
            <a:endParaRPr lang="en-US" sz="1200" dirty="0"/>
          </a:p>
        </p:txBody>
      </p:sp>
      <p:sp>
        <p:nvSpPr>
          <p:cNvPr id="9" name="Shape 6"/>
          <p:cNvSpPr/>
          <p:nvPr/>
        </p:nvSpPr>
        <p:spPr>
          <a:xfrm>
            <a:off x="3291840" y="1097280"/>
            <a:ext cx="2651760" cy="2560320"/>
          </a:xfrm>
          <a:prstGeom prst="rect">
            <a:avLst/>
          </a:prstGeom>
          <a:solidFill>
            <a:srgbClr val="FFFFFF"/>
          </a:solidFill>
          <a:ln/>
          <a:effectLst>
            <a:outerShdw blurRad="50800" dist="25400" dir="8100000" algn="bl" rotWithShape="0">
              <a:srgbClr val="000000">
                <a:alpha val="10000"/>
              </a:srgbClr>
            </a:outerShdw>
          </a:effectLst>
        </p:spPr>
      </p:sp>
      <p:sp>
        <p:nvSpPr>
          <p:cNvPr id="10" name="Shape 7"/>
          <p:cNvSpPr/>
          <p:nvPr/>
        </p:nvSpPr>
        <p:spPr>
          <a:xfrm>
            <a:off x="3291840" y="1097280"/>
            <a:ext cx="2651760" cy="54864"/>
          </a:xfrm>
          <a:prstGeom prst="rect">
            <a:avLst/>
          </a:prstGeom>
          <a:solidFill>
            <a:srgbClr val="0D9488"/>
          </a:solidFill>
          <a:ln/>
        </p:spPr>
      </p:sp>
      <p:pic>
        <p:nvPicPr>
          <p:cNvPr id="11" name="Image 1" descr="preencoded.png"/>
          <p:cNvPicPr>
            <a:picLocks noChangeAspect="1"/>
          </p:cNvPicPr>
          <p:nvPr/>
        </p:nvPicPr>
        <p:blipFill>
          <a:blip r:embed="rId4"/>
          <a:stretch>
            <a:fillRect/>
          </a:stretch>
        </p:blipFill>
        <p:spPr>
          <a:xfrm>
            <a:off x="4297680" y="1325880"/>
            <a:ext cx="548640" cy="548640"/>
          </a:xfrm>
          <a:prstGeom prst="rect">
            <a:avLst/>
          </a:prstGeom>
        </p:spPr>
      </p:pic>
      <p:sp>
        <p:nvSpPr>
          <p:cNvPr id="12" name="Text 8"/>
          <p:cNvSpPr/>
          <p:nvPr/>
        </p:nvSpPr>
        <p:spPr>
          <a:xfrm>
            <a:off x="3474720" y="1965960"/>
            <a:ext cx="2286000" cy="365760"/>
          </a:xfrm>
          <a:prstGeom prst="rect">
            <a:avLst/>
          </a:prstGeom>
          <a:noFill/>
          <a:ln/>
        </p:spPr>
        <p:txBody>
          <a:bodyPr wrap="square" lIns="0" tIns="0" rIns="0" bIns="0" rtlCol="0" anchor="ctr"/>
          <a:lstStyle/>
          <a:p>
            <a:pPr marL="0" indent="0" algn="ctr">
              <a:buNone/>
            </a:pPr>
            <a:r>
              <a:rPr lang="en-US" sz="1600" b="1" dirty="0">
                <a:solidFill>
                  <a:srgbClr val="1B2A4A"/>
                </a:solidFill>
                <a:latin typeface="Georgia" pitchFamily="34" charset="0"/>
                <a:ea typeface="Georgia" pitchFamily="34" charset="-122"/>
                <a:cs typeface="Georgia" pitchFamily="34" charset="-120"/>
              </a:rPr>
              <a:t>Public Health Problem</a:t>
            </a:r>
            <a:endParaRPr lang="en-US" sz="1600" dirty="0"/>
          </a:p>
        </p:txBody>
      </p:sp>
      <p:sp>
        <p:nvSpPr>
          <p:cNvPr id="13" name="Text 9"/>
          <p:cNvSpPr/>
          <p:nvPr/>
        </p:nvSpPr>
        <p:spPr>
          <a:xfrm>
            <a:off x="3474720" y="2331720"/>
            <a:ext cx="2286000" cy="1097280"/>
          </a:xfrm>
          <a:prstGeom prst="rect">
            <a:avLst/>
          </a:prstGeom>
          <a:noFill/>
          <a:ln/>
        </p:spPr>
        <p:txBody>
          <a:bodyPr wrap="square" rtlCol="0" anchor="t"/>
          <a:lstStyle/>
          <a:p>
            <a:pPr marL="0" indent="0" algn="ctr">
              <a:buNone/>
            </a:pPr>
            <a:r>
              <a:rPr lang="en-US" sz="1200" dirty="0">
                <a:solidFill>
                  <a:srgbClr val="64748B"/>
                </a:solidFill>
                <a:latin typeface="Calibri" pitchFamily="34" charset="0"/>
                <a:ea typeface="Calibri" pitchFamily="34" charset="-122"/>
                <a:cs typeface="Calibri" pitchFamily="34" charset="-120"/>
              </a:rPr>
              <a:t>Rising prevalence of depression and anxiety among university student populations</a:t>
            </a:r>
            <a:endParaRPr lang="en-US" sz="1200" dirty="0"/>
          </a:p>
        </p:txBody>
      </p:sp>
      <p:sp>
        <p:nvSpPr>
          <p:cNvPr id="14" name="Shape 10"/>
          <p:cNvSpPr/>
          <p:nvPr/>
        </p:nvSpPr>
        <p:spPr>
          <a:xfrm>
            <a:off x="6126480" y="1097280"/>
            <a:ext cx="2651760" cy="2560320"/>
          </a:xfrm>
          <a:prstGeom prst="rect">
            <a:avLst/>
          </a:prstGeom>
          <a:solidFill>
            <a:srgbClr val="FFFFFF"/>
          </a:solidFill>
          <a:ln/>
          <a:effectLst>
            <a:outerShdw blurRad="50800" dist="25400" dir="8100000" algn="bl" rotWithShape="0">
              <a:srgbClr val="000000">
                <a:alpha val="10000"/>
              </a:srgbClr>
            </a:outerShdw>
          </a:effectLst>
        </p:spPr>
      </p:sp>
      <p:sp>
        <p:nvSpPr>
          <p:cNvPr id="15" name="Shape 11"/>
          <p:cNvSpPr/>
          <p:nvPr/>
        </p:nvSpPr>
        <p:spPr>
          <a:xfrm>
            <a:off x="6126480" y="1097280"/>
            <a:ext cx="2651760" cy="54864"/>
          </a:xfrm>
          <a:prstGeom prst="rect">
            <a:avLst/>
          </a:prstGeom>
          <a:solidFill>
            <a:srgbClr val="0D9488"/>
          </a:solidFill>
          <a:ln/>
        </p:spPr>
      </p:sp>
      <p:pic>
        <p:nvPicPr>
          <p:cNvPr id="16" name="Image 2" descr="preencoded.png"/>
          <p:cNvPicPr>
            <a:picLocks noChangeAspect="1"/>
          </p:cNvPicPr>
          <p:nvPr/>
        </p:nvPicPr>
        <p:blipFill>
          <a:blip r:embed="rId5"/>
          <a:stretch>
            <a:fillRect/>
          </a:stretch>
        </p:blipFill>
        <p:spPr>
          <a:xfrm>
            <a:off x="7132320" y="1325880"/>
            <a:ext cx="548640" cy="548640"/>
          </a:xfrm>
          <a:prstGeom prst="rect">
            <a:avLst/>
          </a:prstGeom>
        </p:spPr>
      </p:pic>
      <p:sp>
        <p:nvSpPr>
          <p:cNvPr id="17" name="Text 12"/>
          <p:cNvSpPr/>
          <p:nvPr/>
        </p:nvSpPr>
        <p:spPr>
          <a:xfrm>
            <a:off x="6309360" y="1965960"/>
            <a:ext cx="2286000" cy="365760"/>
          </a:xfrm>
          <a:prstGeom prst="rect">
            <a:avLst/>
          </a:prstGeom>
          <a:noFill/>
          <a:ln/>
        </p:spPr>
        <p:txBody>
          <a:bodyPr wrap="square" lIns="0" tIns="0" rIns="0" bIns="0" rtlCol="0" anchor="ctr"/>
          <a:lstStyle/>
          <a:p>
            <a:pPr marL="0" indent="0" algn="ctr">
              <a:buNone/>
            </a:pPr>
            <a:r>
              <a:rPr lang="en-US" sz="1600" b="1" dirty="0">
                <a:solidFill>
                  <a:srgbClr val="1B2A4A"/>
                </a:solidFill>
                <a:latin typeface="Georgia" pitchFamily="34" charset="0"/>
                <a:ea typeface="Georgia" pitchFamily="34" charset="-122"/>
                <a:cs typeface="Georgia" pitchFamily="34" charset="-120"/>
              </a:rPr>
              <a:t>Digital Intervention</a:t>
            </a:r>
            <a:endParaRPr lang="en-US" sz="1600" dirty="0"/>
          </a:p>
        </p:txBody>
      </p:sp>
      <p:sp>
        <p:nvSpPr>
          <p:cNvPr id="18" name="Text 13"/>
          <p:cNvSpPr/>
          <p:nvPr/>
        </p:nvSpPr>
        <p:spPr>
          <a:xfrm>
            <a:off x="6309360" y="2331720"/>
            <a:ext cx="2286000" cy="1097280"/>
          </a:xfrm>
          <a:prstGeom prst="rect">
            <a:avLst/>
          </a:prstGeom>
          <a:noFill/>
          <a:ln/>
        </p:spPr>
        <p:txBody>
          <a:bodyPr wrap="square" rtlCol="0" anchor="t"/>
          <a:lstStyle/>
          <a:p>
            <a:pPr marL="0" indent="0" algn="ctr">
              <a:buNone/>
            </a:pPr>
            <a:r>
              <a:rPr lang="en-US" sz="1200" dirty="0">
                <a:solidFill>
                  <a:srgbClr val="64748B"/>
                </a:solidFill>
                <a:latin typeface="Calibri" pitchFamily="34" charset="0"/>
                <a:ea typeface="Calibri" pitchFamily="34" charset="-122"/>
                <a:cs typeface="Calibri" pitchFamily="34" charset="-120"/>
              </a:rPr>
              <a:t>AI mental health chatbot integrated with a comprehensive wellbeing mobile app</a:t>
            </a:r>
            <a:endParaRPr lang="en-US" sz="1200" dirty="0"/>
          </a:p>
        </p:txBody>
      </p:sp>
      <p:sp>
        <p:nvSpPr>
          <p:cNvPr id="19" name="Shape 14"/>
          <p:cNvSpPr/>
          <p:nvPr/>
        </p:nvSpPr>
        <p:spPr>
          <a:xfrm>
            <a:off x="457200" y="3886200"/>
            <a:ext cx="8229600" cy="1005840"/>
          </a:xfrm>
          <a:prstGeom prst="rect">
            <a:avLst/>
          </a:prstGeom>
          <a:solidFill>
            <a:srgbClr val="1B2A4A"/>
          </a:solidFill>
          <a:ln/>
        </p:spPr>
      </p:sp>
      <p:sp>
        <p:nvSpPr>
          <p:cNvPr id="20" name="Text 15"/>
          <p:cNvSpPr/>
          <p:nvPr/>
        </p:nvSpPr>
        <p:spPr>
          <a:xfrm>
            <a:off x="731520" y="3977640"/>
            <a:ext cx="7680960" cy="822960"/>
          </a:xfrm>
          <a:prstGeom prst="rect">
            <a:avLst/>
          </a:prstGeom>
          <a:noFill/>
          <a:ln/>
        </p:spPr>
        <p:txBody>
          <a:bodyPr wrap="square" rtlCol="0" anchor="ctr"/>
          <a:lstStyle/>
          <a:p>
            <a:pPr marL="0" indent="0">
              <a:buNone/>
            </a:pPr>
            <a:r>
              <a:rPr lang="en-US" sz="1200" b="1" dirty="0">
                <a:solidFill>
                  <a:srgbClr val="5EEAD4"/>
                </a:solidFill>
                <a:latin typeface="Calibri" pitchFamily="34" charset="0"/>
                <a:ea typeface="Calibri" pitchFamily="34" charset="-122"/>
                <a:cs typeface="Calibri" pitchFamily="34" charset="-120"/>
              </a:rPr>
              <a:t>Aim: </a:t>
            </a:r>
            <a:r>
              <a:rPr lang="en-US" sz="1200" dirty="0">
                <a:solidFill>
                  <a:srgbClr val="FFFFFF"/>
                </a:solidFill>
                <a:latin typeface="Calibri" pitchFamily="34" charset="0"/>
                <a:ea typeface="Calibri" pitchFamily="34" charset="-122"/>
                <a:cs typeface="Calibri" pitchFamily="34" charset="-120"/>
              </a:rPr>
              <a:t>To reduce symptoms of depression and anxiety among UK university students (18–25) through a scalable, evidence-based AI chatbot and wellbeing mobile application, providing accessible psychoeducation, self-management tools, and guided therapeutic support.</a:t>
            </a:r>
            <a:endParaRPr lang="en-US"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D9488"/>
          </a:solidFill>
          <a:ln/>
        </p:spPr>
      </p:sp>
      <p:sp>
        <p:nvSpPr>
          <p:cNvPr id="3" name="Text 1"/>
          <p:cNvSpPr/>
          <p:nvPr/>
        </p:nvSpPr>
        <p:spPr>
          <a:xfrm>
            <a:off x="457200" y="228600"/>
            <a:ext cx="8229600" cy="548640"/>
          </a:xfrm>
          <a:prstGeom prst="rect">
            <a:avLst/>
          </a:prstGeom>
          <a:noFill/>
          <a:ln/>
        </p:spPr>
        <p:txBody>
          <a:bodyPr wrap="square" lIns="0" tIns="0" rIns="0" bIns="0" rtlCol="0" anchor="ctr"/>
          <a:lstStyle/>
          <a:p>
            <a:pPr marL="0" indent="0">
              <a:buNone/>
            </a:pPr>
            <a:r>
              <a:rPr lang="en-US" sz="3000" b="1" dirty="0">
                <a:solidFill>
                  <a:srgbClr val="1B2A4A"/>
                </a:solidFill>
                <a:latin typeface="Georgia" pitchFamily="34" charset="0"/>
                <a:ea typeface="Georgia" pitchFamily="34" charset="-122"/>
                <a:cs typeface="Georgia" pitchFamily="34" charset="-120"/>
              </a:rPr>
              <a:t>The Digital Health Technology: MindBridge App</a:t>
            </a:r>
            <a:endParaRPr lang="en-US" sz="3000" dirty="0"/>
          </a:p>
        </p:txBody>
      </p:sp>
      <p:pic>
        <p:nvPicPr>
          <p:cNvPr id="4" name="Image 0" descr="preencoded.png"/>
          <p:cNvPicPr>
            <a:picLocks noChangeAspect="1"/>
          </p:cNvPicPr>
          <p:nvPr/>
        </p:nvPicPr>
        <p:blipFill>
          <a:blip r:embed="rId3"/>
          <a:stretch>
            <a:fillRect/>
          </a:stretch>
        </p:blipFill>
        <p:spPr>
          <a:xfrm>
            <a:off x="548640" y="1051560"/>
            <a:ext cx="365760" cy="365760"/>
          </a:xfrm>
          <a:prstGeom prst="rect">
            <a:avLst/>
          </a:prstGeom>
        </p:spPr>
      </p:pic>
      <p:sp>
        <p:nvSpPr>
          <p:cNvPr id="5" name="Text 2"/>
          <p:cNvSpPr/>
          <p:nvPr/>
        </p:nvSpPr>
        <p:spPr>
          <a:xfrm>
            <a:off x="1051560" y="1005840"/>
            <a:ext cx="3200400" cy="274320"/>
          </a:xfrm>
          <a:prstGeom prst="rect">
            <a:avLst/>
          </a:prstGeom>
          <a:noFill/>
          <a:ln/>
        </p:spPr>
        <p:txBody>
          <a:bodyPr wrap="square" lIns="0" tIns="0" rIns="0" bIns="0" rtlCol="0" anchor="ctr"/>
          <a:lstStyle/>
          <a:p>
            <a:pPr marL="0" indent="0">
              <a:buNone/>
            </a:pPr>
            <a:r>
              <a:rPr lang="en-US" sz="1400" b="1" dirty="0">
                <a:solidFill>
                  <a:srgbClr val="1B2A4A"/>
                </a:solidFill>
                <a:latin typeface="Calibri" pitchFamily="34" charset="0"/>
                <a:ea typeface="Calibri" pitchFamily="34" charset="-122"/>
                <a:cs typeface="Calibri" pitchFamily="34" charset="-120"/>
              </a:rPr>
              <a:t>AI Chatbot</a:t>
            </a:r>
            <a:endParaRPr lang="en-US" sz="1400" dirty="0"/>
          </a:p>
        </p:txBody>
      </p:sp>
      <p:sp>
        <p:nvSpPr>
          <p:cNvPr id="6" name="Text 3"/>
          <p:cNvSpPr/>
          <p:nvPr/>
        </p:nvSpPr>
        <p:spPr>
          <a:xfrm>
            <a:off x="1051560" y="1298448"/>
            <a:ext cx="3200400" cy="457200"/>
          </a:xfrm>
          <a:prstGeom prst="rect">
            <a:avLst/>
          </a:prstGeom>
          <a:noFill/>
          <a:ln/>
        </p:spPr>
        <p:txBody>
          <a:bodyPr wrap="square" lIns="0" tIns="0" rIns="0" bIns="0" rtlCol="0" anchor="ctr"/>
          <a:lstStyle/>
          <a:p>
            <a:pPr marL="0" indent="0">
              <a:buNone/>
            </a:pPr>
            <a:r>
              <a:rPr lang="en-US" sz="1100" dirty="0">
                <a:solidFill>
                  <a:srgbClr val="64748B"/>
                </a:solidFill>
                <a:latin typeface="Calibri" pitchFamily="34" charset="0"/>
                <a:ea typeface="Calibri" pitchFamily="34" charset="-122"/>
                <a:cs typeface="Calibri" pitchFamily="34" charset="-120"/>
              </a:rPr>
              <a:t>CBT-informed conversational agent for real-time mood support and guided self-help</a:t>
            </a:r>
            <a:endParaRPr lang="en-US" sz="1100" dirty="0"/>
          </a:p>
        </p:txBody>
      </p:sp>
      <p:pic>
        <p:nvPicPr>
          <p:cNvPr id="7" name="Image 1" descr="preencoded.png"/>
          <p:cNvPicPr>
            <a:picLocks noChangeAspect="1"/>
          </p:cNvPicPr>
          <p:nvPr/>
        </p:nvPicPr>
        <p:blipFill>
          <a:blip r:embed="rId4"/>
          <a:stretch>
            <a:fillRect/>
          </a:stretch>
        </p:blipFill>
        <p:spPr>
          <a:xfrm>
            <a:off x="548640" y="2011680"/>
            <a:ext cx="365760" cy="365760"/>
          </a:xfrm>
          <a:prstGeom prst="rect">
            <a:avLst/>
          </a:prstGeom>
        </p:spPr>
      </p:pic>
      <p:sp>
        <p:nvSpPr>
          <p:cNvPr id="8" name="Text 4"/>
          <p:cNvSpPr/>
          <p:nvPr/>
        </p:nvSpPr>
        <p:spPr>
          <a:xfrm>
            <a:off x="1051560" y="1965960"/>
            <a:ext cx="3200400" cy="274320"/>
          </a:xfrm>
          <a:prstGeom prst="rect">
            <a:avLst/>
          </a:prstGeom>
          <a:noFill/>
          <a:ln/>
        </p:spPr>
        <p:txBody>
          <a:bodyPr wrap="square" lIns="0" tIns="0" rIns="0" bIns="0" rtlCol="0" anchor="ctr"/>
          <a:lstStyle/>
          <a:p>
            <a:pPr marL="0" indent="0">
              <a:buNone/>
            </a:pPr>
            <a:r>
              <a:rPr lang="en-US" sz="1400" b="1" dirty="0">
                <a:solidFill>
                  <a:srgbClr val="1B2A4A"/>
                </a:solidFill>
                <a:latin typeface="Calibri" pitchFamily="34" charset="0"/>
                <a:ea typeface="Calibri" pitchFamily="34" charset="-122"/>
                <a:cs typeface="Calibri" pitchFamily="34" charset="-120"/>
              </a:rPr>
              <a:t>Mood Tracker</a:t>
            </a:r>
            <a:endParaRPr lang="en-US" sz="1400" dirty="0"/>
          </a:p>
        </p:txBody>
      </p:sp>
      <p:sp>
        <p:nvSpPr>
          <p:cNvPr id="9" name="Text 5"/>
          <p:cNvSpPr/>
          <p:nvPr/>
        </p:nvSpPr>
        <p:spPr>
          <a:xfrm>
            <a:off x="1051560" y="2258568"/>
            <a:ext cx="3200400" cy="457200"/>
          </a:xfrm>
          <a:prstGeom prst="rect">
            <a:avLst/>
          </a:prstGeom>
          <a:noFill/>
          <a:ln/>
        </p:spPr>
        <p:txBody>
          <a:bodyPr wrap="square" lIns="0" tIns="0" rIns="0" bIns="0" rtlCol="0" anchor="ctr"/>
          <a:lstStyle/>
          <a:p>
            <a:pPr marL="0" indent="0">
              <a:buNone/>
            </a:pPr>
            <a:r>
              <a:rPr lang="en-US" sz="1100" dirty="0">
                <a:solidFill>
                  <a:srgbClr val="64748B"/>
                </a:solidFill>
                <a:latin typeface="Calibri" pitchFamily="34" charset="0"/>
                <a:ea typeface="Calibri" pitchFamily="34" charset="-122"/>
                <a:cs typeface="Calibri" pitchFamily="34" charset="-120"/>
              </a:rPr>
              <a:t>Daily mood logging with data-driven insights and personalised feedback</a:t>
            </a:r>
            <a:endParaRPr lang="en-US" sz="1100" dirty="0"/>
          </a:p>
        </p:txBody>
      </p:sp>
      <p:pic>
        <p:nvPicPr>
          <p:cNvPr id="10" name="Image 2" descr="preencoded.png"/>
          <p:cNvPicPr>
            <a:picLocks noChangeAspect="1"/>
          </p:cNvPicPr>
          <p:nvPr/>
        </p:nvPicPr>
        <p:blipFill>
          <a:blip r:embed="rId5"/>
          <a:stretch>
            <a:fillRect/>
          </a:stretch>
        </p:blipFill>
        <p:spPr>
          <a:xfrm>
            <a:off x="548640" y="2971800"/>
            <a:ext cx="365760" cy="365760"/>
          </a:xfrm>
          <a:prstGeom prst="rect">
            <a:avLst/>
          </a:prstGeom>
        </p:spPr>
      </p:pic>
      <p:sp>
        <p:nvSpPr>
          <p:cNvPr id="11" name="Text 6"/>
          <p:cNvSpPr/>
          <p:nvPr/>
        </p:nvSpPr>
        <p:spPr>
          <a:xfrm>
            <a:off x="1051560" y="2926080"/>
            <a:ext cx="3200400" cy="274320"/>
          </a:xfrm>
          <a:prstGeom prst="rect">
            <a:avLst/>
          </a:prstGeom>
          <a:noFill/>
          <a:ln/>
        </p:spPr>
        <p:txBody>
          <a:bodyPr wrap="square" lIns="0" tIns="0" rIns="0" bIns="0" rtlCol="0" anchor="ctr"/>
          <a:lstStyle/>
          <a:p>
            <a:pPr marL="0" indent="0">
              <a:buNone/>
            </a:pPr>
            <a:r>
              <a:rPr lang="en-US" sz="1400" b="1" dirty="0">
                <a:solidFill>
                  <a:srgbClr val="1B2A4A"/>
                </a:solidFill>
                <a:latin typeface="Calibri" pitchFamily="34" charset="0"/>
                <a:ea typeface="Calibri" pitchFamily="34" charset="-122"/>
                <a:cs typeface="Calibri" pitchFamily="34" charset="-120"/>
              </a:rPr>
              <a:t>Psychoeducation</a:t>
            </a:r>
            <a:endParaRPr lang="en-US" sz="1400" dirty="0"/>
          </a:p>
        </p:txBody>
      </p:sp>
      <p:sp>
        <p:nvSpPr>
          <p:cNvPr id="12" name="Text 7"/>
          <p:cNvSpPr/>
          <p:nvPr/>
        </p:nvSpPr>
        <p:spPr>
          <a:xfrm>
            <a:off x="1051560" y="3218688"/>
            <a:ext cx="3200400" cy="457200"/>
          </a:xfrm>
          <a:prstGeom prst="rect">
            <a:avLst/>
          </a:prstGeom>
          <a:noFill/>
          <a:ln/>
        </p:spPr>
        <p:txBody>
          <a:bodyPr wrap="square" lIns="0" tIns="0" rIns="0" bIns="0" rtlCol="0" anchor="ctr"/>
          <a:lstStyle/>
          <a:p>
            <a:pPr marL="0" indent="0">
              <a:buNone/>
            </a:pPr>
            <a:r>
              <a:rPr lang="en-US" sz="1100" dirty="0">
                <a:solidFill>
                  <a:srgbClr val="64748B"/>
                </a:solidFill>
                <a:latin typeface="Calibri" pitchFamily="34" charset="0"/>
                <a:ea typeface="Calibri" pitchFamily="34" charset="-122"/>
                <a:cs typeface="Calibri" pitchFamily="34" charset="-120"/>
              </a:rPr>
              <a:t>Evidence-based modules on managing anxiety, depression, and stress</a:t>
            </a:r>
            <a:endParaRPr lang="en-US" sz="1100" dirty="0"/>
          </a:p>
        </p:txBody>
      </p:sp>
      <p:pic>
        <p:nvPicPr>
          <p:cNvPr id="13" name="Image 3" descr="preencoded.png"/>
          <p:cNvPicPr>
            <a:picLocks noChangeAspect="1"/>
          </p:cNvPicPr>
          <p:nvPr/>
        </p:nvPicPr>
        <p:blipFill>
          <a:blip r:embed="rId6"/>
          <a:stretch>
            <a:fillRect/>
          </a:stretch>
        </p:blipFill>
        <p:spPr>
          <a:xfrm>
            <a:off x="548640" y="3931920"/>
            <a:ext cx="365760" cy="365760"/>
          </a:xfrm>
          <a:prstGeom prst="rect">
            <a:avLst/>
          </a:prstGeom>
        </p:spPr>
      </p:pic>
      <p:sp>
        <p:nvSpPr>
          <p:cNvPr id="14" name="Text 8"/>
          <p:cNvSpPr/>
          <p:nvPr/>
        </p:nvSpPr>
        <p:spPr>
          <a:xfrm>
            <a:off x="1051560" y="3886200"/>
            <a:ext cx="3200400" cy="274320"/>
          </a:xfrm>
          <a:prstGeom prst="rect">
            <a:avLst/>
          </a:prstGeom>
          <a:noFill/>
          <a:ln/>
        </p:spPr>
        <p:txBody>
          <a:bodyPr wrap="square" lIns="0" tIns="0" rIns="0" bIns="0" rtlCol="0" anchor="ctr"/>
          <a:lstStyle/>
          <a:p>
            <a:pPr marL="0" indent="0">
              <a:buNone/>
            </a:pPr>
            <a:r>
              <a:rPr lang="en-US" sz="1400" b="1" dirty="0">
                <a:solidFill>
                  <a:srgbClr val="1B2A4A"/>
                </a:solidFill>
                <a:latin typeface="Calibri" pitchFamily="34" charset="0"/>
                <a:ea typeface="Calibri" pitchFamily="34" charset="-122"/>
                <a:cs typeface="Calibri" pitchFamily="34" charset="-120"/>
              </a:rPr>
              <a:t>Crisis Signposting</a:t>
            </a:r>
            <a:endParaRPr lang="en-US" sz="1400" dirty="0"/>
          </a:p>
        </p:txBody>
      </p:sp>
      <p:sp>
        <p:nvSpPr>
          <p:cNvPr id="15" name="Text 9"/>
          <p:cNvSpPr/>
          <p:nvPr/>
        </p:nvSpPr>
        <p:spPr>
          <a:xfrm>
            <a:off x="1051560" y="4178808"/>
            <a:ext cx="3200400" cy="457200"/>
          </a:xfrm>
          <a:prstGeom prst="rect">
            <a:avLst/>
          </a:prstGeom>
          <a:noFill/>
          <a:ln/>
        </p:spPr>
        <p:txBody>
          <a:bodyPr wrap="square" lIns="0" tIns="0" rIns="0" bIns="0" rtlCol="0" anchor="ctr"/>
          <a:lstStyle/>
          <a:p>
            <a:pPr marL="0" indent="0">
              <a:buNone/>
            </a:pPr>
            <a:r>
              <a:rPr lang="en-US" sz="1100" dirty="0">
                <a:solidFill>
                  <a:srgbClr val="64748B"/>
                </a:solidFill>
                <a:latin typeface="Calibri" pitchFamily="34" charset="0"/>
                <a:ea typeface="Calibri" pitchFamily="34" charset="-122"/>
                <a:cs typeface="Calibri" pitchFamily="34" charset="-120"/>
              </a:rPr>
              <a:t>Automated risk detection with direct links to NHS crisis services</a:t>
            </a:r>
            <a:endParaRPr lang="en-US" sz="1100" dirty="0"/>
          </a:p>
        </p:txBody>
      </p:sp>
      <p:sp>
        <p:nvSpPr>
          <p:cNvPr id="16" name="Shape 10"/>
          <p:cNvSpPr/>
          <p:nvPr/>
        </p:nvSpPr>
        <p:spPr>
          <a:xfrm>
            <a:off x="4846320" y="914400"/>
            <a:ext cx="3840480" cy="3474720"/>
          </a:xfrm>
          <a:prstGeom prst="rect">
            <a:avLst/>
          </a:prstGeom>
          <a:solidFill>
            <a:srgbClr val="F1F5F9"/>
          </a:solidFill>
          <a:ln/>
          <a:effectLst>
            <a:outerShdw blurRad="50800" dist="25400" dir="8100000" algn="bl" rotWithShape="0">
              <a:srgbClr val="000000">
                <a:alpha val="10000"/>
              </a:srgbClr>
            </a:outerShdw>
          </a:effectLst>
        </p:spPr>
      </p:sp>
      <p:sp>
        <p:nvSpPr>
          <p:cNvPr id="17" name="Shape 11"/>
          <p:cNvSpPr/>
          <p:nvPr/>
        </p:nvSpPr>
        <p:spPr>
          <a:xfrm>
            <a:off x="4846320" y="914400"/>
            <a:ext cx="3840480" cy="54864"/>
          </a:xfrm>
          <a:prstGeom prst="rect">
            <a:avLst/>
          </a:prstGeom>
          <a:solidFill>
            <a:srgbClr val="0D9488"/>
          </a:solidFill>
          <a:ln/>
        </p:spPr>
      </p:sp>
      <p:pic>
        <p:nvPicPr>
          <p:cNvPr id="18" name="Image 4" descr="preencoded.png"/>
          <p:cNvPicPr>
            <a:picLocks noChangeAspect="1"/>
          </p:cNvPicPr>
          <p:nvPr/>
        </p:nvPicPr>
        <p:blipFill>
          <a:blip r:embed="rId7"/>
          <a:stretch>
            <a:fillRect/>
          </a:stretch>
        </p:blipFill>
        <p:spPr>
          <a:xfrm>
            <a:off x="6355080" y="1097280"/>
            <a:ext cx="640080" cy="640080"/>
          </a:xfrm>
          <a:prstGeom prst="rect">
            <a:avLst/>
          </a:prstGeom>
        </p:spPr>
      </p:pic>
      <p:sp>
        <p:nvSpPr>
          <p:cNvPr id="19" name="Text 12"/>
          <p:cNvSpPr/>
          <p:nvPr/>
        </p:nvSpPr>
        <p:spPr>
          <a:xfrm>
            <a:off x="5120640" y="1783080"/>
            <a:ext cx="3291840" cy="320040"/>
          </a:xfrm>
          <a:prstGeom prst="rect">
            <a:avLst/>
          </a:prstGeom>
          <a:noFill/>
          <a:ln/>
        </p:spPr>
        <p:txBody>
          <a:bodyPr wrap="square" lIns="0" tIns="0" rIns="0" bIns="0" rtlCol="0" anchor="ctr"/>
          <a:lstStyle/>
          <a:p>
            <a:pPr marL="0" indent="0" algn="ctr">
              <a:buNone/>
            </a:pPr>
            <a:r>
              <a:rPr lang="en-US" sz="1800" b="1" dirty="0">
                <a:solidFill>
                  <a:srgbClr val="1B2A4A"/>
                </a:solidFill>
                <a:latin typeface="Georgia" pitchFamily="34" charset="0"/>
                <a:ea typeface="Georgia" pitchFamily="34" charset="-122"/>
                <a:cs typeface="Georgia" pitchFamily="34" charset="-120"/>
              </a:rPr>
              <a:t>MindBridge</a:t>
            </a:r>
            <a:endParaRPr lang="en-US" sz="1800" dirty="0"/>
          </a:p>
        </p:txBody>
      </p:sp>
      <p:sp>
        <p:nvSpPr>
          <p:cNvPr id="20" name="Text 13"/>
          <p:cNvSpPr/>
          <p:nvPr/>
        </p:nvSpPr>
        <p:spPr>
          <a:xfrm>
            <a:off x="5303520" y="2194560"/>
            <a:ext cx="3108960" cy="2011680"/>
          </a:xfrm>
          <a:prstGeom prst="rect">
            <a:avLst/>
          </a:prstGeom>
          <a:noFill/>
          <a:ln/>
        </p:spPr>
        <p:txBody>
          <a:bodyPr wrap="square" rtlCol="0" anchor="t"/>
          <a:lstStyle/>
          <a:p>
            <a:pPr marL="342900" indent="-342900">
              <a:buSzPct val="100000"/>
              <a:buChar char="•"/>
            </a:pPr>
            <a:r>
              <a:rPr lang="en-US" sz="1100" dirty="0">
                <a:solidFill>
                  <a:srgbClr val="1E293B"/>
                </a:solidFill>
                <a:latin typeface="Calibri" pitchFamily="34" charset="0"/>
                <a:ea typeface="Calibri" pitchFamily="34" charset="-122"/>
                <a:cs typeface="Calibri" pitchFamily="34" charset="-120"/>
              </a:rPr>
              <a:t>AI-powered therapeutic conversations</a:t>
            </a:r>
            <a:endParaRPr lang="en-US" sz="1100" dirty="0"/>
          </a:p>
          <a:p>
            <a:pPr marL="342900" indent="-342900">
              <a:buSzPct val="100000"/>
              <a:buChar char="•"/>
            </a:pPr>
            <a:r>
              <a:rPr lang="en-US" sz="1100" dirty="0">
                <a:solidFill>
                  <a:srgbClr val="1E293B"/>
                </a:solidFill>
                <a:latin typeface="Calibri" pitchFamily="34" charset="0"/>
                <a:ea typeface="Calibri" pitchFamily="34" charset="-122"/>
                <a:cs typeface="Calibri" pitchFamily="34" charset="-120"/>
              </a:rPr>
              <a:t>Personalised wellbeing action plans</a:t>
            </a:r>
            <a:endParaRPr lang="en-US" sz="1100" dirty="0"/>
          </a:p>
          <a:p>
            <a:pPr marL="342900" indent="-342900">
              <a:buSzPct val="100000"/>
              <a:buChar char="•"/>
            </a:pPr>
            <a:r>
              <a:rPr lang="en-US" sz="1100" dirty="0">
                <a:solidFill>
                  <a:srgbClr val="1E293B"/>
                </a:solidFill>
                <a:latin typeface="Calibri" pitchFamily="34" charset="0"/>
                <a:ea typeface="Calibri" pitchFamily="34" charset="-122"/>
                <a:cs typeface="Calibri" pitchFamily="34" charset="-120"/>
              </a:rPr>
              <a:t>Peer community support forums</a:t>
            </a:r>
            <a:endParaRPr lang="en-US" sz="1100" dirty="0"/>
          </a:p>
          <a:p>
            <a:pPr marL="342900" indent="-342900">
              <a:buSzPct val="100000"/>
              <a:buChar char="•"/>
            </a:pPr>
            <a:r>
              <a:rPr lang="en-US" sz="1100" dirty="0">
                <a:solidFill>
                  <a:srgbClr val="1E293B"/>
                </a:solidFill>
                <a:latin typeface="Calibri" pitchFamily="34" charset="0"/>
                <a:ea typeface="Calibri" pitchFamily="34" charset="-122"/>
                <a:cs typeface="Calibri" pitchFamily="34" charset="-120"/>
              </a:rPr>
              <a:t>Sleep and mindfulness exercises</a:t>
            </a:r>
            <a:endParaRPr lang="en-US" sz="1100" dirty="0"/>
          </a:p>
          <a:p>
            <a:pPr marL="342900" indent="-342900">
              <a:buSzPct val="100000"/>
              <a:buChar char="•"/>
            </a:pPr>
            <a:r>
              <a:rPr lang="en-US" sz="1100" dirty="0">
                <a:solidFill>
                  <a:srgbClr val="1E293B"/>
                </a:solidFill>
                <a:latin typeface="Calibri" pitchFamily="34" charset="0"/>
                <a:ea typeface="Calibri" pitchFamily="34" charset="-122"/>
                <a:cs typeface="Calibri" pitchFamily="34" charset="-120"/>
              </a:rPr>
              <a:t>Integration with university services</a:t>
            </a:r>
            <a:endParaRPr lang="en-US" sz="1100" dirty="0"/>
          </a:p>
          <a:p>
            <a:pPr marL="342900" indent="-342900">
              <a:buSzPct val="100000"/>
              <a:buChar char="•"/>
            </a:pPr>
            <a:r>
              <a:rPr lang="en-US" sz="1100" dirty="0">
                <a:solidFill>
                  <a:srgbClr val="1E293B"/>
                </a:solidFill>
                <a:latin typeface="Calibri" pitchFamily="34" charset="0"/>
                <a:ea typeface="Calibri" pitchFamily="34" charset="-122"/>
                <a:cs typeface="Calibri" pitchFamily="34" charset="-120"/>
              </a:rPr>
              <a:t>Anonymous and confidential usage</a:t>
            </a:r>
            <a:endParaRPr lang="en-US" sz="1100" dirty="0"/>
          </a:p>
        </p:txBody>
      </p:sp>
      <p:sp>
        <p:nvSpPr>
          <p:cNvPr id="21" name="Text 14"/>
          <p:cNvSpPr/>
          <p:nvPr/>
        </p:nvSpPr>
        <p:spPr>
          <a:xfrm>
            <a:off x="6400800" y="4663440"/>
            <a:ext cx="2286000" cy="274320"/>
          </a:xfrm>
          <a:prstGeom prst="rect">
            <a:avLst/>
          </a:prstGeom>
          <a:noFill/>
          <a:ln/>
        </p:spPr>
        <p:txBody>
          <a:bodyPr wrap="square" rtlCol="0" anchor="ctr"/>
          <a:lstStyle/>
          <a:p>
            <a:pPr marL="0" indent="0" algn="r">
              <a:buNone/>
            </a:pPr>
            <a:r>
              <a:rPr lang="en-US" sz="900" i="1" dirty="0">
                <a:solidFill>
                  <a:srgbClr val="64748B"/>
                </a:solidFill>
                <a:latin typeface="Calibri" pitchFamily="34" charset="0"/>
                <a:ea typeface="Calibri" pitchFamily="34" charset="-122"/>
                <a:cs typeface="Calibri" pitchFamily="34" charset="-120"/>
              </a:rPr>
              <a:t>(NHS Digital, 2023)</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1B2A4A"/>
        </a:solidFill>
        <a:effectLst/>
      </p:bgPr>
    </p:bg>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0D9488"/>
          </a:solidFill>
          <a:ln/>
        </p:spPr>
      </p:sp>
      <p:sp>
        <p:nvSpPr>
          <p:cNvPr id="3" name="Shape 1"/>
          <p:cNvSpPr/>
          <p:nvPr/>
        </p:nvSpPr>
        <p:spPr>
          <a:xfrm>
            <a:off x="7132320" y="3200400"/>
            <a:ext cx="1828800" cy="1828800"/>
          </a:xfrm>
          <a:prstGeom prst="ellipse">
            <a:avLst/>
          </a:prstGeom>
          <a:solidFill>
            <a:srgbClr val="0D9488">
              <a:alpha val="88000"/>
            </a:srgbClr>
          </a:solidFill>
          <a:ln/>
        </p:spPr>
      </p:sp>
      <p:sp>
        <p:nvSpPr>
          <p:cNvPr id="4" name="Text 2"/>
          <p:cNvSpPr/>
          <p:nvPr/>
        </p:nvSpPr>
        <p:spPr>
          <a:xfrm>
            <a:off x="731520" y="1097280"/>
            <a:ext cx="7680960" cy="457200"/>
          </a:xfrm>
          <a:prstGeom prst="rect">
            <a:avLst/>
          </a:prstGeom>
          <a:noFill/>
          <a:ln/>
        </p:spPr>
        <p:txBody>
          <a:bodyPr wrap="square" rtlCol="0" anchor="ctr"/>
          <a:lstStyle/>
          <a:p>
            <a:pPr marL="0" indent="0" algn="ctr">
              <a:buNone/>
            </a:pPr>
            <a:r>
              <a:rPr lang="en-US" sz="1600" b="1" kern="0" spc="600" dirty="0">
                <a:solidFill>
                  <a:srgbClr val="5EEAD4"/>
                </a:solidFill>
                <a:latin typeface="Calibri" pitchFamily="34" charset="0"/>
                <a:ea typeface="Calibri" pitchFamily="34" charset="-122"/>
                <a:cs typeface="Calibri" pitchFamily="34" charset="-120"/>
              </a:rPr>
              <a:t>PART ONE</a:t>
            </a:r>
            <a:endParaRPr lang="en-US" sz="1600" dirty="0"/>
          </a:p>
        </p:txBody>
      </p:sp>
      <p:sp>
        <p:nvSpPr>
          <p:cNvPr id="5" name="Text 3"/>
          <p:cNvSpPr/>
          <p:nvPr/>
        </p:nvSpPr>
        <p:spPr>
          <a:xfrm>
            <a:off x="731520" y="1645920"/>
            <a:ext cx="7680960" cy="914400"/>
          </a:xfrm>
          <a:prstGeom prst="rect">
            <a:avLst/>
          </a:prstGeom>
          <a:noFill/>
          <a:ln/>
        </p:spPr>
        <p:txBody>
          <a:bodyPr wrap="square" rtlCol="0" anchor="ctr"/>
          <a:lstStyle/>
          <a:p>
            <a:pPr marL="0" indent="0" algn="ctr">
              <a:buNone/>
            </a:pPr>
            <a:r>
              <a:rPr lang="en-US" sz="4200" b="1" dirty="0">
                <a:solidFill>
                  <a:srgbClr val="FFFFFF"/>
                </a:solidFill>
                <a:latin typeface="Georgia" pitchFamily="34" charset="0"/>
                <a:ea typeface="Georgia" pitchFamily="34" charset="-122"/>
                <a:cs typeface="Georgia" pitchFamily="34" charset="-120"/>
              </a:rPr>
              <a:t>Justification</a:t>
            </a:r>
            <a:endParaRPr lang="en-US" sz="4200" dirty="0"/>
          </a:p>
        </p:txBody>
      </p:sp>
      <p:sp>
        <p:nvSpPr>
          <p:cNvPr id="6" name="Text 4"/>
          <p:cNvSpPr/>
          <p:nvPr/>
        </p:nvSpPr>
        <p:spPr>
          <a:xfrm>
            <a:off x="1371600" y="2651760"/>
            <a:ext cx="6400800" cy="731520"/>
          </a:xfrm>
          <a:prstGeom prst="rect">
            <a:avLst/>
          </a:prstGeom>
          <a:noFill/>
          <a:ln/>
        </p:spPr>
        <p:txBody>
          <a:bodyPr wrap="square" rtlCol="0" anchor="ctr"/>
          <a:lstStyle/>
          <a:p>
            <a:pPr marL="0" indent="0" algn="ctr">
              <a:lnSpc>
                <a:spcPct val="130000"/>
              </a:lnSpc>
              <a:buNone/>
            </a:pPr>
            <a:r>
              <a:rPr lang="en-US" sz="1400" i="1" dirty="0">
                <a:solidFill>
                  <a:srgbClr val="64748B"/>
                </a:solidFill>
                <a:latin typeface="Calibri" pitchFamily="34" charset="0"/>
                <a:ea typeface="Calibri" pitchFamily="34" charset="-122"/>
                <a:cs typeface="Calibri" pitchFamily="34" charset="-120"/>
              </a:rPr>
              <a:t>National guidelines, statistics, and the rationale</a:t>
            </a:r>
            <a:endParaRPr lang="en-US" sz="1400" dirty="0"/>
          </a:p>
          <a:p>
            <a:pPr marL="0" indent="0" algn="ctr">
              <a:lnSpc>
                <a:spcPct val="130000"/>
              </a:lnSpc>
              <a:buNone/>
            </a:pPr>
            <a:r>
              <a:rPr lang="en-US" sz="1400" i="1" dirty="0">
                <a:solidFill>
                  <a:srgbClr val="64748B"/>
                </a:solidFill>
                <a:latin typeface="Calibri" pitchFamily="34" charset="0"/>
                <a:ea typeface="Calibri" pitchFamily="34" charset="-122"/>
                <a:cs typeface="Calibri" pitchFamily="34" charset="-120"/>
              </a:rPr>
              <a:t>for addressing student mental health</a:t>
            </a:r>
            <a:endParaRPr lang="en-US" sz="1400" dirty="0"/>
          </a:p>
        </p:txBody>
      </p:sp>
      <p:sp>
        <p:nvSpPr>
          <p:cNvPr id="7" name="Text 5"/>
          <p:cNvSpPr/>
          <p:nvPr/>
        </p:nvSpPr>
        <p:spPr>
          <a:xfrm>
            <a:off x="2743200" y="3840480"/>
            <a:ext cx="3657600" cy="365760"/>
          </a:xfrm>
          <a:prstGeom prst="rect">
            <a:avLst/>
          </a:prstGeom>
          <a:noFill/>
          <a:ln/>
        </p:spPr>
        <p:txBody>
          <a:bodyPr wrap="square" rtlCol="0" anchor="ctr"/>
          <a:lstStyle/>
          <a:p>
            <a:pPr marL="0" indent="0" algn="ctr">
              <a:buNone/>
            </a:pPr>
            <a:r>
              <a:rPr lang="en-US" sz="1300" b="1" dirty="0">
                <a:solidFill>
                  <a:srgbClr val="0D9488"/>
                </a:solidFill>
                <a:latin typeface="Calibri" pitchFamily="34" charset="0"/>
                <a:ea typeface="Calibri" pitchFamily="34" charset="-122"/>
                <a:cs typeface="Calibri" pitchFamily="34" charset="-120"/>
              </a:rPr>
              <a:t>Group Member 1</a:t>
            </a:r>
            <a:endParaRPr lang="en-US" sz="13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0D9488"/>
          </a:solidFill>
          <a:ln/>
        </p:spPr>
      </p:sp>
      <p:sp>
        <p:nvSpPr>
          <p:cNvPr id="3" name="Text 1"/>
          <p:cNvSpPr/>
          <p:nvPr/>
        </p:nvSpPr>
        <p:spPr>
          <a:xfrm>
            <a:off x="457200" y="228600"/>
            <a:ext cx="8229600" cy="548640"/>
          </a:xfrm>
          <a:prstGeom prst="rect">
            <a:avLst/>
          </a:prstGeom>
          <a:noFill/>
          <a:ln/>
        </p:spPr>
        <p:txBody>
          <a:bodyPr wrap="square" lIns="0" tIns="0" rIns="0" bIns="0" rtlCol="0" anchor="ctr"/>
          <a:lstStyle/>
          <a:p>
            <a:pPr marL="0" indent="0">
              <a:buNone/>
            </a:pPr>
            <a:r>
              <a:rPr lang="en-US" sz="3000" b="1" dirty="0">
                <a:solidFill>
                  <a:srgbClr val="1B2A4A"/>
                </a:solidFill>
                <a:latin typeface="Georgia" pitchFamily="34" charset="0"/>
                <a:ea typeface="Georgia" pitchFamily="34" charset="-122"/>
                <a:cs typeface="Georgia" pitchFamily="34" charset="-120"/>
              </a:rPr>
              <a:t>The Scale of the Problem</a:t>
            </a:r>
            <a:endParaRPr lang="en-US" sz="3000" dirty="0"/>
          </a:p>
        </p:txBody>
      </p:sp>
      <p:sp>
        <p:nvSpPr>
          <p:cNvPr id="4" name="Shape 2"/>
          <p:cNvSpPr/>
          <p:nvPr/>
        </p:nvSpPr>
        <p:spPr>
          <a:xfrm>
            <a:off x="457200" y="1005840"/>
            <a:ext cx="2651760" cy="1554480"/>
          </a:xfrm>
          <a:prstGeom prst="rect">
            <a:avLst/>
          </a:prstGeom>
          <a:solidFill>
            <a:srgbClr val="F0FDFA"/>
          </a:solidFill>
          <a:ln/>
          <a:effectLst>
            <a:outerShdw blurRad="50800" dist="25400" dir="8100000" algn="bl" rotWithShape="0">
              <a:srgbClr val="000000">
                <a:alpha val="10000"/>
              </a:srgbClr>
            </a:outerShdw>
          </a:effectLst>
        </p:spPr>
      </p:sp>
      <p:sp>
        <p:nvSpPr>
          <p:cNvPr id="5" name="Text 3"/>
          <p:cNvSpPr/>
          <p:nvPr/>
        </p:nvSpPr>
        <p:spPr>
          <a:xfrm>
            <a:off x="457200" y="1097280"/>
            <a:ext cx="2651760" cy="640080"/>
          </a:xfrm>
          <a:prstGeom prst="rect">
            <a:avLst/>
          </a:prstGeom>
          <a:noFill/>
          <a:ln/>
        </p:spPr>
        <p:txBody>
          <a:bodyPr wrap="square" lIns="0" tIns="0" rIns="0" bIns="0" rtlCol="0" anchor="ctr"/>
          <a:lstStyle/>
          <a:p>
            <a:pPr marL="0" indent="0" algn="ctr">
              <a:buNone/>
            </a:pPr>
            <a:r>
              <a:rPr lang="en-US" sz="3600" b="1" dirty="0">
                <a:solidFill>
                  <a:srgbClr val="0D9488"/>
                </a:solidFill>
                <a:latin typeface="Georgia" pitchFamily="34" charset="0"/>
                <a:ea typeface="Georgia" pitchFamily="34" charset="-122"/>
                <a:cs typeface="Georgia" pitchFamily="34" charset="-120"/>
              </a:rPr>
              <a:t>1 in 3</a:t>
            </a:r>
            <a:endParaRPr lang="en-US" sz="3600" dirty="0"/>
          </a:p>
        </p:txBody>
      </p:sp>
      <p:sp>
        <p:nvSpPr>
          <p:cNvPr id="6" name="Text 4"/>
          <p:cNvSpPr/>
          <p:nvPr/>
        </p:nvSpPr>
        <p:spPr>
          <a:xfrm>
            <a:off x="640080" y="1737360"/>
            <a:ext cx="2286000" cy="731520"/>
          </a:xfrm>
          <a:prstGeom prst="rect">
            <a:avLst/>
          </a:prstGeom>
          <a:noFill/>
          <a:ln/>
        </p:spPr>
        <p:txBody>
          <a:bodyPr wrap="square" rtlCol="0" anchor="t"/>
          <a:lstStyle/>
          <a:p>
            <a:pPr marL="0" indent="0" algn="ctr">
              <a:buNone/>
            </a:pPr>
            <a:r>
              <a:rPr lang="en-US" sz="1000" dirty="0">
                <a:solidFill>
                  <a:srgbClr val="64748B"/>
                </a:solidFill>
                <a:latin typeface="Calibri" pitchFamily="34" charset="0"/>
                <a:ea typeface="Calibri" pitchFamily="34" charset="-122"/>
                <a:cs typeface="Calibri" pitchFamily="34" charset="-120"/>
              </a:rPr>
              <a:t>UK students report</a:t>
            </a:r>
            <a:endParaRPr lang="en-US" sz="1000" dirty="0"/>
          </a:p>
          <a:p>
            <a:pPr marL="0" indent="0" algn="ctr">
              <a:buNone/>
            </a:pPr>
            <a:r>
              <a:rPr lang="en-US" sz="1000" dirty="0">
                <a:solidFill>
                  <a:srgbClr val="64748B"/>
                </a:solidFill>
                <a:latin typeface="Calibri" pitchFamily="34" charset="0"/>
                <a:ea typeface="Calibri" pitchFamily="34" charset="-122"/>
                <a:cs typeface="Calibri" pitchFamily="34" charset="-120"/>
              </a:rPr>
              <a:t>significant psychological</a:t>
            </a:r>
            <a:endParaRPr lang="en-US" sz="1000" dirty="0"/>
          </a:p>
          <a:p>
            <a:pPr marL="0" indent="0" algn="ctr">
              <a:buNone/>
            </a:pPr>
            <a:r>
              <a:rPr lang="en-US" sz="1000" dirty="0">
                <a:solidFill>
                  <a:srgbClr val="64748B"/>
                </a:solidFill>
                <a:latin typeface="Calibri" pitchFamily="34" charset="0"/>
                <a:ea typeface="Calibri" pitchFamily="34" charset="-122"/>
                <a:cs typeface="Calibri" pitchFamily="34" charset="-120"/>
              </a:rPr>
              <a:t>distress (Thorley, 2017)</a:t>
            </a:r>
            <a:endParaRPr lang="en-US" sz="1000" dirty="0"/>
          </a:p>
        </p:txBody>
      </p:sp>
      <p:sp>
        <p:nvSpPr>
          <p:cNvPr id="7" name="Shape 5"/>
          <p:cNvSpPr/>
          <p:nvPr/>
        </p:nvSpPr>
        <p:spPr>
          <a:xfrm>
            <a:off x="3337560" y="1005840"/>
            <a:ext cx="2651760" cy="1554480"/>
          </a:xfrm>
          <a:prstGeom prst="rect">
            <a:avLst/>
          </a:prstGeom>
          <a:solidFill>
            <a:srgbClr val="F0FDFA"/>
          </a:solidFill>
          <a:ln/>
          <a:effectLst>
            <a:outerShdw blurRad="50800" dist="25400" dir="8100000" algn="bl" rotWithShape="0">
              <a:srgbClr val="000000">
                <a:alpha val="10000"/>
              </a:srgbClr>
            </a:outerShdw>
          </a:effectLst>
        </p:spPr>
      </p:sp>
      <p:sp>
        <p:nvSpPr>
          <p:cNvPr id="8" name="Text 6"/>
          <p:cNvSpPr/>
          <p:nvPr/>
        </p:nvSpPr>
        <p:spPr>
          <a:xfrm>
            <a:off x="3337560" y="1097280"/>
            <a:ext cx="2651760" cy="640080"/>
          </a:xfrm>
          <a:prstGeom prst="rect">
            <a:avLst/>
          </a:prstGeom>
          <a:noFill/>
          <a:ln/>
        </p:spPr>
        <p:txBody>
          <a:bodyPr wrap="square" lIns="0" tIns="0" rIns="0" bIns="0" rtlCol="0" anchor="ctr"/>
          <a:lstStyle/>
          <a:p>
            <a:pPr marL="0" indent="0" algn="ctr">
              <a:buNone/>
            </a:pPr>
            <a:r>
              <a:rPr lang="en-US" sz="3600" b="1" dirty="0">
                <a:solidFill>
                  <a:srgbClr val="1B2A4A"/>
                </a:solidFill>
                <a:latin typeface="Georgia" pitchFamily="34" charset="0"/>
                <a:ea typeface="Georgia" pitchFamily="34" charset="-122"/>
                <a:cs typeface="Georgia" pitchFamily="34" charset="-120"/>
              </a:rPr>
              <a:t>94%</a:t>
            </a:r>
            <a:endParaRPr lang="en-US" sz="3600" dirty="0"/>
          </a:p>
        </p:txBody>
      </p:sp>
      <p:sp>
        <p:nvSpPr>
          <p:cNvPr id="9" name="Text 7"/>
          <p:cNvSpPr/>
          <p:nvPr/>
        </p:nvSpPr>
        <p:spPr>
          <a:xfrm>
            <a:off x="3520440" y="1737360"/>
            <a:ext cx="2286000" cy="731520"/>
          </a:xfrm>
          <a:prstGeom prst="rect">
            <a:avLst/>
          </a:prstGeom>
          <a:noFill/>
          <a:ln/>
        </p:spPr>
        <p:txBody>
          <a:bodyPr wrap="square" rtlCol="0" anchor="t"/>
          <a:lstStyle/>
          <a:p>
            <a:pPr marL="0" indent="0" algn="ctr">
              <a:buNone/>
            </a:pPr>
            <a:r>
              <a:rPr lang="en-US" sz="1000" dirty="0">
                <a:solidFill>
                  <a:srgbClr val="64748B"/>
                </a:solidFill>
                <a:latin typeface="Calibri" pitchFamily="34" charset="0"/>
                <a:ea typeface="Calibri" pitchFamily="34" charset="-122"/>
                <a:cs typeface="Calibri" pitchFamily="34" charset="-120"/>
              </a:rPr>
              <a:t>rise in students accessing</a:t>
            </a:r>
            <a:endParaRPr lang="en-US" sz="1000" dirty="0"/>
          </a:p>
          <a:p>
            <a:pPr marL="0" indent="0" algn="ctr">
              <a:buNone/>
            </a:pPr>
            <a:r>
              <a:rPr lang="en-US" sz="1000" dirty="0">
                <a:solidFill>
                  <a:srgbClr val="64748B"/>
                </a:solidFill>
                <a:latin typeface="Calibri" pitchFamily="34" charset="0"/>
                <a:ea typeface="Calibri" pitchFamily="34" charset="-122"/>
                <a:cs typeface="Calibri" pitchFamily="34" charset="-120"/>
              </a:rPr>
              <a:t>university counselling</a:t>
            </a:r>
            <a:endParaRPr lang="en-US" sz="1000" dirty="0"/>
          </a:p>
          <a:p>
            <a:pPr marL="0" indent="0" algn="ctr">
              <a:buNone/>
            </a:pPr>
            <a:r>
              <a:rPr lang="en-US" sz="1000" dirty="0">
                <a:solidFill>
                  <a:srgbClr val="64748B"/>
                </a:solidFill>
                <a:latin typeface="Calibri" pitchFamily="34" charset="0"/>
                <a:ea typeface="Calibri" pitchFamily="34" charset="-122"/>
                <a:cs typeface="Calibri" pitchFamily="34" charset="-120"/>
              </a:rPr>
              <a:t>(UUK, 2020)</a:t>
            </a:r>
            <a:endParaRPr lang="en-US" sz="1000" dirty="0"/>
          </a:p>
        </p:txBody>
      </p:sp>
      <p:sp>
        <p:nvSpPr>
          <p:cNvPr id="10" name="Shape 8"/>
          <p:cNvSpPr/>
          <p:nvPr/>
        </p:nvSpPr>
        <p:spPr>
          <a:xfrm>
            <a:off x="6217920" y="1005840"/>
            <a:ext cx="2651760" cy="1554480"/>
          </a:xfrm>
          <a:prstGeom prst="rect">
            <a:avLst/>
          </a:prstGeom>
          <a:solidFill>
            <a:srgbClr val="F0FDFA"/>
          </a:solidFill>
          <a:ln/>
          <a:effectLst>
            <a:outerShdw blurRad="50800" dist="25400" dir="8100000" algn="bl" rotWithShape="0">
              <a:srgbClr val="000000">
                <a:alpha val="10000"/>
              </a:srgbClr>
            </a:outerShdw>
          </a:effectLst>
        </p:spPr>
      </p:sp>
      <p:sp>
        <p:nvSpPr>
          <p:cNvPr id="11" name="Text 9"/>
          <p:cNvSpPr/>
          <p:nvPr/>
        </p:nvSpPr>
        <p:spPr>
          <a:xfrm>
            <a:off x="6217920" y="1097280"/>
            <a:ext cx="2651760" cy="640080"/>
          </a:xfrm>
          <a:prstGeom prst="rect">
            <a:avLst/>
          </a:prstGeom>
          <a:noFill/>
          <a:ln/>
        </p:spPr>
        <p:txBody>
          <a:bodyPr wrap="square" lIns="0" tIns="0" rIns="0" bIns="0" rtlCol="0" anchor="ctr"/>
          <a:lstStyle/>
          <a:p>
            <a:pPr marL="0" indent="0" algn="ctr">
              <a:buNone/>
            </a:pPr>
            <a:r>
              <a:rPr lang="en-US" sz="3600" b="1" dirty="0">
                <a:solidFill>
                  <a:srgbClr val="F97316"/>
                </a:solidFill>
                <a:latin typeface="Georgia" pitchFamily="34" charset="0"/>
                <a:ea typeface="Georgia" pitchFamily="34" charset="-122"/>
                <a:cs typeface="Georgia" pitchFamily="34" charset="-120"/>
              </a:rPr>
              <a:t>5x</a:t>
            </a:r>
            <a:endParaRPr lang="en-US" sz="3600" dirty="0"/>
          </a:p>
        </p:txBody>
      </p:sp>
      <p:sp>
        <p:nvSpPr>
          <p:cNvPr id="12" name="Text 10"/>
          <p:cNvSpPr/>
          <p:nvPr/>
        </p:nvSpPr>
        <p:spPr>
          <a:xfrm>
            <a:off x="6400800" y="1737360"/>
            <a:ext cx="2286000" cy="731520"/>
          </a:xfrm>
          <a:prstGeom prst="rect">
            <a:avLst/>
          </a:prstGeom>
          <a:noFill/>
          <a:ln/>
        </p:spPr>
        <p:txBody>
          <a:bodyPr wrap="square" rtlCol="0" anchor="t"/>
          <a:lstStyle/>
          <a:p>
            <a:pPr marL="0" indent="0" algn="ctr">
              <a:buNone/>
            </a:pPr>
            <a:r>
              <a:rPr lang="en-US" sz="1000" dirty="0">
                <a:solidFill>
                  <a:srgbClr val="64748B"/>
                </a:solidFill>
                <a:latin typeface="Calibri" pitchFamily="34" charset="0"/>
                <a:ea typeface="Calibri" pitchFamily="34" charset="-122"/>
                <a:cs typeface="Calibri" pitchFamily="34" charset="-120"/>
              </a:rPr>
              <a:t>more likely to experience</a:t>
            </a:r>
            <a:endParaRPr lang="en-US" sz="1000" dirty="0"/>
          </a:p>
          <a:p>
            <a:pPr marL="0" indent="0" algn="ctr">
              <a:buNone/>
            </a:pPr>
            <a:r>
              <a:rPr lang="en-US" sz="1000" dirty="0">
                <a:solidFill>
                  <a:srgbClr val="64748B"/>
                </a:solidFill>
                <a:latin typeface="Calibri" pitchFamily="34" charset="0"/>
                <a:ea typeface="Calibri" pitchFamily="34" charset="-122"/>
                <a:cs typeface="Calibri" pitchFamily="34" charset="-120"/>
              </a:rPr>
              <a:t>mental illness than</a:t>
            </a:r>
            <a:endParaRPr lang="en-US" sz="1000" dirty="0"/>
          </a:p>
          <a:p>
            <a:pPr marL="0" indent="0" algn="ctr">
              <a:buNone/>
            </a:pPr>
            <a:r>
              <a:rPr lang="en-US" sz="1000" dirty="0">
                <a:solidFill>
                  <a:srgbClr val="64748B"/>
                </a:solidFill>
                <a:latin typeface="Calibri" pitchFamily="34" charset="0"/>
                <a:ea typeface="Calibri" pitchFamily="34" charset="-122"/>
                <a:cs typeface="Calibri" pitchFamily="34" charset="-120"/>
              </a:rPr>
              <a:t>general population</a:t>
            </a:r>
            <a:endParaRPr lang="en-US" sz="1000" dirty="0"/>
          </a:p>
          <a:p>
            <a:pPr marL="0" indent="0" algn="ctr">
              <a:buNone/>
            </a:pPr>
            <a:r>
              <a:rPr lang="en-US" sz="1000" dirty="0">
                <a:solidFill>
                  <a:srgbClr val="64748B"/>
                </a:solidFill>
                <a:latin typeface="Calibri" pitchFamily="34" charset="0"/>
                <a:ea typeface="Calibri" pitchFamily="34" charset="-122"/>
                <a:cs typeface="Calibri" pitchFamily="34" charset="-120"/>
              </a:rPr>
              <a:t>(McManus et al., 2016)</a:t>
            </a:r>
            <a:endParaRPr lang="en-US" sz="1000" dirty="0"/>
          </a:p>
        </p:txBody>
      </p:sp>
      <p:sp>
        <p:nvSpPr>
          <p:cNvPr id="13" name="Text 11"/>
          <p:cNvSpPr/>
          <p:nvPr/>
        </p:nvSpPr>
        <p:spPr>
          <a:xfrm>
            <a:off x="457200" y="2743200"/>
            <a:ext cx="8229600" cy="320040"/>
          </a:xfrm>
          <a:prstGeom prst="rect">
            <a:avLst/>
          </a:prstGeom>
          <a:noFill/>
          <a:ln/>
        </p:spPr>
        <p:txBody>
          <a:bodyPr wrap="square" lIns="0" tIns="0" rIns="0" bIns="0" rtlCol="0" anchor="ctr"/>
          <a:lstStyle/>
          <a:p>
            <a:pPr marL="0" indent="0">
              <a:buNone/>
            </a:pPr>
            <a:r>
              <a:rPr lang="en-US" sz="1200" b="1" dirty="0">
                <a:solidFill>
                  <a:srgbClr val="1B2A4A"/>
                </a:solidFill>
                <a:latin typeface="Calibri" pitchFamily="34" charset="0"/>
                <a:ea typeface="Calibri" pitchFamily="34" charset="-122"/>
                <a:cs typeface="Calibri" pitchFamily="34" charset="-120"/>
              </a:rPr>
              <a:t>Prevalence of Anxiety Among UK University Students (2018–2023)</a:t>
            </a:r>
            <a:endParaRPr lang="en-US" sz="1200" dirty="0"/>
          </a:p>
        </p:txBody>
      </p:sp>
      <p:pic>
        <p:nvPicPr>
          <p:cNvPr id="14" name="Image 0" descr="preencoded.png"/>
          <p:cNvPicPr>
            <a:picLocks noChangeAspect="1"/>
          </p:cNvPicPr>
          <p:nvPr/>
        </p:nvPicPr>
        <p:blipFill>
          <a:blip r:embed="rId3"/>
          <a:stretch>
            <a:fillRect/>
          </a:stretch>
        </p:blipFill>
        <p:spPr>
          <a:xfrm>
            <a:off x="1371600" y="3017520"/>
            <a:ext cx="5943600" cy="192024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0FD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D9488"/>
          </a:solidFill>
          <a:ln/>
        </p:spPr>
      </p:sp>
      <p:sp>
        <p:nvSpPr>
          <p:cNvPr id="3" name="Text 1"/>
          <p:cNvSpPr/>
          <p:nvPr/>
        </p:nvSpPr>
        <p:spPr>
          <a:xfrm>
            <a:off x="457200" y="228600"/>
            <a:ext cx="8229600" cy="548640"/>
          </a:xfrm>
          <a:prstGeom prst="rect">
            <a:avLst/>
          </a:prstGeom>
          <a:noFill/>
          <a:ln/>
        </p:spPr>
        <p:txBody>
          <a:bodyPr wrap="square" lIns="0" tIns="0" rIns="0" bIns="0" rtlCol="0" anchor="ctr"/>
          <a:lstStyle/>
          <a:p>
            <a:pPr marL="0" indent="0">
              <a:buNone/>
            </a:pPr>
            <a:r>
              <a:rPr lang="en-US" sz="2800" b="1" dirty="0">
                <a:solidFill>
                  <a:srgbClr val="1B2A4A"/>
                </a:solidFill>
                <a:latin typeface="Georgia" pitchFamily="34" charset="0"/>
                <a:ea typeface="Georgia" pitchFamily="34" charset="-122"/>
                <a:cs typeface="Georgia" pitchFamily="34" charset="-120"/>
              </a:rPr>
              <a:t>National Guidelines and Policy Context</a:t>
            </a:r>
            <a:endParaRPr lang="en-US" sz="2800" dirty="0"/>
          </a:p>
        </p:txBody>
      </p:sp>
      <p:sp>
        <p:nvSpPr>
          <p:cNvPr id="4" name="Shape 2"/>
          <p:cNvSpPr/>
          <p:nvPr/>
        </p:nvSpPr>
        <p:spPr>
          <a:xfrm>
            <a:off x="457200" y="1005840"/>
            <a:ext cx="8229600" cy="868680"/>
          </a:xfrm>
          <a:prstGeom prst="rect">
            <a:avLst/>
          </a:prstGeom>
          <a:solidFill>
            <a:srgbClr val="FFFFFF"/>
          </a:solidFill>
          <a:ln/>
          <a:effectLst>
            <a:outerShdw blurRad="50800" dist="25400" dir="8100000" algn="bl" rotWithShape="0">
              <a:srgbClr val="000000">
                <a:alpha val="10000"/>
              </a:srgbClr>
            </a:outerShdw>
          </a:effectLst>
        </p:spPr>
      </p:sp>
      <p:pic>
        <p:nvPicPr>
          <p:cNvPr id="5" name="Image 0" descr="preencoded.png"/>
          <p:cNvPicPr>
            <a:picLocks noChangeAspect="1"/>
          </p:cNvPicPr>
          <p:nvPr/>
        </p:nvPicPr>
        <p:blipFill>
          <a:blip r:embed="rId3"/>
          <a:stretch>
            <a:fillRect/>
          </a:stretch>
        </p:blipFill>
        <p:spPr>
          <a:xfrm>
            <a:off x="640080" y="1188720"/>
            <a:ext cx="411480" cy="411480"/>
          </a:xfrm>
          <a:prstGeom prst="rect">
            <a:avLst/>
          </a:prstGeom>
        </p:spPr>
      </p:pic>
      <p:sp>
        <p:nvSpPr>
          <p:cNvPr id="6" name="Text 3"/>
          <p:cNvSpPr/>
          <p:nvPr/>
        </p:nvSpPr>
        <p:spPr>
          <a:xfrm>
            <a:off x="1188720" y="1051560"/>
            <a:ext cx="7132320" cy="274320"/>
          </a:xfrm>
          <a:prstGeom prst="rect">
            <a:avLst/>
          </a:prstGeom>
          <a:noFill/>
          <a:ln/>
        </p:spPr>
        <p:txBody>
          <a:bodyPr wrap="square" lIns="0" tIns="0" rIns="0" bIns="0" rtlCol="0" anchor="ctr"/>
          <a:lstStyle/>
          <a:p>
            <a:pPr marL="0" indent="0">
              <a:buNone/>
            </a:pPr>
            <a:r>
              <a:rPr lang="en-US" sz="1300" b="1" dirty="0">
                <a:solidFill>
                  <a:srgbClr val="1B2A4A"/>
                </a:solidFill>
                <a:latin typeface="Calibri" pitchFamily="34" charset="0"/>
                <a:ea typeface="Calibri" pitchFamily="34" charset="-122"/>
                <a:cs typeface="Calibri" pitchFamily="34" charset="-120"/>
              </a:rPr>
              <a:t>NHS Long Term Plan (2019)</a:t>
            </a:r>
            <a:endParaRPr lang="en-US" sz="1300" dirty="0"/>
          </a:p>
        </p:txBody>
      </p:sp>
      <p:sp>
        <p:nvSpPr>
          <p:cNvPr id="7" name="Text 4"/>
          <p:cNvSpPr/>
          <p:nvPr/>
        </p:nvSpPr>
        <p:spPr>
          <a:xfrm>
            <a:off x="1188720" y="1353312"/>
            <a:ext cx="7132320" cy="457200"/>
          </a:xfrm>
          <a:prstGeom prst="rect">
            <a:avLst/>
          </a:prstGeom>
          <a:noFill/>
          <a:ln/>
        </p:spPr>
        <p:txBody>
          <a:bodyPr wrap="square" lIns="0" tIns="0" rIns="0" bIns="0" rtlCol="0" anchor="ctr"/>
          <a:lstStyle/>
          <a:p>
            <a:pPr marL="0" indent="0">
              <a:buNone/>
            </a:pPr>
            <a:r>
              <a:rPr lang="en-US" sz="1100" dirty="0">
                <a:solidFill>
                  <a:srgbClr val="64748B"/>
                </a:solidFill>
                <a:latin typeface="Calibri" pitchFamily="34" charset="0"/>
                <a:ea typeface="Calibri" pitchFamily="34" charset="-122"/>
                <a:cs typeface="Calibri" pitchFamily="34" charset="-120"/>
              </a:rPr>
              <a:t>Commits to expanding mental health services with digital-first approaches, including access to digitally enabled therapies for young adults (NHS England, 2019)</a:t>
            </a:r>
            <a:endParaRPr lang="en-US" sz="1100" dirty="0"/>
          </a:p>
        </p:txBody>
      </p:sp>
      <p:sp>
        <p:nvSpPr>
          <p:cNvPr id="8" name="Shape 5"/>
          <p:cNvSpPr/>
          <p:nvPr/>
        </p:nvSpPr>
        <p:spPr>
          <a:xfrm>
            <a:off x="457200" y="2011680"/>
            <a:ext cx="8229600" cy="868680"/>
          </a:xfrm>
          <a:prstGeom prst="rect">
            <a:avLst/>
          </a:prstGeom>
          <a:solidFill>
            <a:srgbClr val="FFFFFF"/>
          </a:solidFill>
          <a:ln/>
          <a:effectLst>
            <a:outerShdw blurRad="50800" dist="25400" dir="8100000" algn="bl" rotWithShape="0">
              <a:srgbClr val="000000">
                <a:alpha val="10000"/>
              </a:srgbClr>
            </a:outerShdw>
          </a:effectLst>
        </p:spPr>
      </p:sp>
      <p:pic>
        <p:nvPicPr>
          <p:cNvPr id="9" name="Image 1" descr="preencoded.png"/>
          <p:cNvPicPr>
            <a:picLocks noChangeAspect="1"/>
          </p:cNvPicPr>
          <p:nvPr/>
        </p:nvPicPr>
        <p:blipFill>
          <a:blip r:embed="rId4"/>
          <a:stretch>
            <a:fillRect/>
          </a:stretch>
        </p:blipFill>
        <p:spPr>
          <a:xfrm>
            <a:off x="640080" y="2194560"/>
            <a:ext cx="411480" cy="411480"/>
          </a:xfrm>
          <a:prstGeom prst="rect">
            <a:avLst/>
          </a:prstGeom>
        </p:spPr>
      </p:pic>
      <p:sp>
        <p:nvSpPr>
          <p:cNvPr id="10" name="Text 6"/>
          <p:cNvSpPr/>
          <p:nvPr/>
        </p:nvSpPr>
        <p:spPr>
          <a:xfrm>
            <a:off x="1188720" y="2057400"/>
            <a:ext cx="7132320" cy="274320"/>
          </a:xfrm>
          <a:prstGeom prst="rect">
            <a:avLst/>
          </a:prstGeom>
          <a:noFill/>
          <a:ln/>
        </p:spPr>
        <p:txBody>
          <a:bodyPr wrap="square" lIns="0" tIns="0" rIns="0" bIns="0" rtlCol="0" anchor="ctr"/>
          <a:lstStyle/>
          <a:p>
            <a:pPr marL="0" indent="0">
              <a:buNone/>
            </a:pPr>
            <a:r>
              <a:rPr lang="en-US" sz="1300" b="1" dirty="0">
                <a:solidFill>
                  <a:srgbClr val="1B2A4A"/>
                </a:solidFill>
                <a:latin typeface="Calibri" pitchFamily="34" charset="0"/>
                <a:ea typeface="Calibri" pitchFamily="34" charset="-122"/>
                <a:cs typeface="Calibri" pitchFamily="34" charset="-120"/>
              </a:rPr>
              <a:t>NICE Guidelines [CG123]</a:t>
            </a:r>
            <a:endParaRPr lang="en-US" sz="1300" dirty="0"/>
          </a:p>
        </p:txBody>
      </p:sp>
      <p:sp>
        <p:nvSpPr>
          <p:cNvPr id="11" name="Text 7"/>
          <p:cNvSpPr/>
          <p:nvPr/>
        </p:nvSpPr>
        <p:spPr>
          <a:xfrm>
            <a:off x="1188720" y="2359152"/>
            <a:ext cx="7132320" cy="457200"/>
          </a:xfrm>
          <a:prstGeom prst="rect">
            <a:avLst/>
          </a:prstGeom>
          <a:noFill/>
          <a:ln/>
        </p:spPr>
        <p:txBody>
          <a:bodyPr wrap="square" lIns="0" tIns="0" rIns="0" bIns="0" rtlCol="0" anchor="ctr"/>
          <a:lstStyle/>
          <a:p>
            <a:pPr marL="0" indent="0">
              <a:buNone/>
            </a:pPr>
            <a:r>
              <a:rPr lang="en-US" sz="1100" dirty="0">
                <a:solidFill>
                  <a:srgbClr val="64748B"/>
                </a:solidFill>
                <a:latin typeface="Calibri" pitchFamily="34" charset="0"/>
                <a:ea typeface="Calibri" pitchFamily="34" charset="-122"/>
                <a:cs typeface="Calibri" pitchFamily="34" charset="-120"/>
              </a:rPr>
              <a:t>Recommends digital CBT-based interventions as a step within stepped-care models for mild to moderate depression and anxiety (NICE, 2022)</a:t>
            </a:r>
            <a:endParaRPr lang="en-US" sz="1100" dirty="0"/>
          </a:p>
        </p:txBody>
      </p:sp>
      <p:sp>
        <p:nvSpPr>
          <p:cNvPr id="12" name="Shape 8"/>
          <p:cNvSpPr/>
          <p:nvPr/>
        </p:nvSpPr>
        <p:spPr>
          <a:xfrm>
            <a:off x="457200" y="3017520"/>
            <a:ext cx="8229600" cy="868680"/>
          </a:xfrm>
          <a:prstGeom prst="rect">
            <a:avLst/>
          </a:prstGeom>
          <a:solidFill>
            <a:srgbClr val="FFFFFF"/>
          </a:solidFill>
          <a:ln/>
          <a:effectLst>
            <a:outerShdw blurRad="50800" dist="25400" dir="8100000" algn="bl" rotWithShape="0">
              <a:srgbClr val="000000">
                <a:alpha val="10000"/>
              </a:srgbClr>
            </a:outerShdw>
          </a:effectLst>
        </p:spPr>
      </p:sp>
      <p:pic>
        <p:nvPicPr>
          <p:cNvPr id="13" name="Image 2" descr="preencoded.png"/>
          <p:cNvPicPr>
            <a:picLocks noChangeAspect="1"/>
          </p:cNvPicPr>
          <p:nvPr/>
        </p:nvPicPr>
        <p:blipFill>
          <a:blip r:embed="rId5"/>
          <a:stretch>
            <a:fillRect/>
          </a:stretch>
        </p:blipFill>
        <p:spPr>
          <a:xfrm>
            <a:off x="640080" y="3200400"/>
            <a:ext cx="411480" cy="411480"/>
          </a:xfrm>
          <a:prstGeom prst="rect">
            <a:avLst/>
          </a:prstGeom>
        </p:spPr>
      </p:pic>
      <p:sp>
        <p:nvSpPr>
          <p:cNvPr id="14" name="Text 9"/>
          <p:cNvSpPr/>
          <p:nvPr/>
        </p:nvSpPr>
        <p:spPr>
          <a:xfrm>
            <a:off x="1188720" y="3063240"/>
            <a:ext cx="7132320" cy="274320"/>
          </a:xfrm>
          <a:prstGeom prst="rect">
            <a:avLst/>
          </a:prstGeom>
          <a:noFill/>
          <a:ln/>
        </p:spPr>
        <p:txBody>
          <a:bodyPr wrap="square" lIns="0" tIns="0" rIns="0" bIns="0" rtlCol="0" anchor="ctr"/>
          <a:lstStyle/>
          <a:p>
            <a:pPr marL="0" indent="0">
              <a:buNone/>
            </a:pPr>
            <a:r>
              <a:rPr lang="en-US" sz="1300" b="1" dirty="0">
                <a:solidFill>
                  <a:srgbClr val="1B2A4A"/>
                </a:solidFill>
                <a:latin typeface="Calibri" pitchFamily="34" charset="0"/>
                <a:ea typeface="Calibri" pitchFamily="34" charset="-122"/>
                <a:cs typeface="Calibri" pitchFamily="34" charset="-120"/>
              </a:rPr>
              <a:t>Universities UK — Stepchange Framework</a:t>
            </a:r>
            <a:endParaRPr lang="en-US" sz="1300" dirty="0"/>
          </a:p>
        </p:txBody>
      </p:sp>
      <p:sp>
        <p:nvSpPr>
          <p:cNvPr id="15" name="Text 10"/>
          <p:cNvSpPr/>
          <p:nvPr/>
        </p:nvSpPr>
        <p:spPr>
          <a:xfrm>
            <a:off x="1188720" y="3364992"/>
            <a:ext cx="7132320" cy="457200"/>
          </a:xfrm>
          <a:prstGeom prst="rect">
            <a:avLst/>
          </a:prstGeom>
          <a:noFill/>
          <a:ln/>
        </p:spPr>
        <p:txBody>
          <a:bodyPr wrap="square" lIns="0" tIns="0" rIns="0" bIns="0" rtlCol="0" anchor="ctr"/>
          <a:lstStyle/>
          <a:p>
            <a:pPr marL="0" indent="0">
              <a:buNone/>
            </a:pPr>
            <a:r>
              <a:rPr lang="en-US" sz="1100" dirty="0">
                <a:solidFill>
                  <a:srgbClr val="64748B"/>
                </a:solidFill>
                <a:latin typeface="Calibri" pitchFamily="34" charset="0"/>
                <a:ea typeface="Calibri" pitchFamily="34" charset="-122"/>
                <a:cs typeface="Calibri" pitchFamily="34" charset="-120"/>
              </a:rPr>
              <a:t>Advocates a whole-university approach to mental health embedding digital interventions as part of student support infrastructure (UUK, 2020)</a:t>
            </a:r>
            <a:endParaRPr lang="en-US" sz="1100" dirty="0"/>
          </a:p>
        </p:txBody>
      </p:sp>
      <p:sp>
        <p:nvSpPr>
          <p:cNvPr id="16" name="Shape 11"/>
          <p:cNvSpPr/>
          <p:nvPr/>
        </p:nvSpPr>
        <p:spPr>
          <a:xfrm>
            <a:off x="457200" y="4023360"/>
            <a:ext cx="8229600" cy="868680"/>
          </a:xfrm>
          <a:prstGeom prst="rect">
            <a:avLst/>
          </a:prstGeom>
          <a:solidFill>
            <a:srgbClr val="FFFFFF"/>
          </a:solidFill>
          <a:ln/>
          <a:effectLst>
            <a:outerShdw blurRad="50800" dist="25400" dir="8100000" algn="bl" rotWithShape="0">
              <a:srgbClr val="000000">
                <a:alpha val="10000"/>
              </a:srgbClr>
            </a:outerShdw>
          </a:effectLst>
        </p:spPr>
      </p:sp>
      <p:pic>
        <p:nvPicPr>
          <p:cNvPr id="17" name="Image 3" descr="preencoded.png"/>
          <p:cNvPicPr>
            <a:picLocks noChangeAspect="1"/>
          </p:cNvPicPr>
          <p:nvPr/>
        </p:nvPicPr>
        <p:blipFill>
          <a:blip r:embed="rId6"/>
          <a:stretch>
            <a:fillRect/>
          </a:stretch>
        </p:blipFill>
        <p:spPr>
          <a:xfrm>
            <a:off x="640080" y="4206240"/>
            <a:ext cx="411480" cy="411480"/>
          </a:xfrm>
          <a:prstGeom prst="rect">
            <a:avLst/>
          </a:prstGeom>
        </p:spPr>
      </p:pic>
      <p:sp>
        <p:nvSpPr>
          <p:cNvPr id="18" name="Text 12"/>
          <p:cNvSpPr/>
          <p:nvPr/>
        </p:nvSpPr>
        <p:spPr>
          <a:xfrm>
            <a:off x="1188720" y="4069080"/>
            <a:ext cx="7132320" cy="274320"/>
          </a:xfrm>
          <a:prstGeom prst="rect">
            <a:avLst/>
          </a:prstGeom>
          <a:noFill/>
          <a:ln/>
        </p:spPr>
        <p:txBody>
          <a:bodyPr wrap="square" lIns="0" tIns="0" rIns="0" bIns="0" rtlCol="0" anchor="ctr"/>
          <a:lstStyle/>
          <a:p>
            <a:pPr marL="0" indent="0">
              <a:buNone/>
            </a:pPr>
            <a:r>
              <a:rPr lang="en-US" sz="1300" b="1" dirty="0">
                <a:solidFill>
                  <a:srgbClr val="1B2A4A"/>
                </a:solidFill>
                <a:latin typeface="Calibri" pitchFamily="34" charset="0"/>
                <a:ea typeface="Calibri" pitchFamily="34" charset="-122"/>
                <a:cs typeface="Calibri" pitchFamily="34" charset="-120"/>
              </a:rPr>
              <a:t>UK Government — Advancing Mental Health Equalities Strategy</a:t>
            </a:r>
            <a:endParaRPr lang="en-US" sz="1300" dirty="0"/>
          </a:p>
        </p:txBody>
      </p:sp>
      <p:sp>
        <p:nvSpPr>
          <p:cNvPr id="19" name="Text 13"/>
          <p:cNvSpPr/>
          <p:nvPr/>
        </p:nvSpPr>
        <p:spPr>
          <a:xfrm>
            <a:off x="1188720" y="4370832"/>
            <a:ext cx="7132320" cy="457200"/>
          </a:xfrm>
          <a:prstGeom prst="rect">
            <a:avLst/>
          </a:prstGeom>
          <a:noFill/>
          <a:ln/>
        </p:spPr>
        <p:txBody>
          <a:bodyPr wrap="square" lIns="0" tIns="0" rIns="0" bIns="0" rtlCol="0" anchor="ctr"/>
          <a:lstStyle/>
          <a:p>
            <a:pPr marL="0" indent="0">
              <a:buNone/>
            </a:pPr>
            <a:r>
              <a:rPr lang="en-US" sz="1100" dirty="0">
                <a:solidFill>
                  <a:srgbClr val="64748B"/>
                </a:solidFill>
                <a:latin typeface="Calibri" pitchFamily="34" charset="0"/>
                <a:ea typeface="Calibri" pitchFamily="34" charset="-122"/>
                <a:cs typeface="Calibri" pitchFamily="34" charset="-120"/>
              </a:rPr>
              <a:t>Highlights the need for targeted interventions for underserved populations including students from ethnic minority backgrounds (DHSC, 2020)</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0D9488"/>
          </a:solidFill>
          <a:ln/>
        </p:spPr>
      </p:sp>
      <p:sp>
        <p:nvSpPr>
          <p:cNvPr id="3" name="Text 1"/>
          <p:cNvSpPr/>
          <p:nvPr/>
        </p:nvSpPr>
        <p:spPr>
          <a:xfrm>
            <a:off x="457200" y="228600"/>
            <a:ext cx="8229600" cy="548640"/>
          </a:xfrm>
          <a:prstGeom prst="rect">
            <a:avLst/>
          </a:prstGeom>
          <a:noFill/>
          <a:ln/>
        </p:spPr>
        <p:txBody>
          <a:bodyPr wrap="square" lIns="0" tIns="0" rIns="0" bIns="0" rtlCol="0" anchor="ctr"/>
          <a:lstStyle/>
          <a:p>
            <a:pPr marL="0" indent="0">
              <a:buNone/>
            </a:pPr>
            <a:r>
              <a:rPr lang="en-US" sz="2600" b="1" dirty="0">
                <a:solidFill>
                  <a:srgbClr val="1B2A4A"/>
                </a:solidFill>
                <a:latin typeface="Georgia" pitchFamily="34" charset="0"/>
                <a:ea typeface="Georgia" pitchFamily="34" charset="-122"/>
                <a:cs typeface="Georgia" pitchFamily="34" charset="-120"/>
              </a:rPr>
              <a:t>Prevalence of Mental Health Issues Among UK Students</a:t>
            </a:r>
            <a:endParaRPr lang="en-US" sz="2600" dirty="0"/>
          </a:p>
        </p:txBody>
      </p:sp>
      <p:pic>
        <p:nvPicPr>
          <p:cNvPr id="4" name="Image 0" descr="preencoded.png"/>
          <p:cNvPicPr>
            <a:picLocks noChangeAspect="1"/>
          </p:cNvPicPr>
          <p:nvPr/>
        </p:nvPicPr>
        <p:blipFill>
          <a:blip r:embed="rId3"/>
          <a:stretch>
            <a:fillRect/>
          </a:stretch>
        </p:blipFill>
        <p:spPr>
          <a:xfrm>
            <a:off x="274320" y="914400"/>
            <a:ext cx="4754880" cy="2926080"/>
          </a:xfrm>
          <a:prstGeom prst="rect">
            <a:avLst/>
          </a:prstGeom>
        </p:spPr>
      </p:pic>
      <p:sp>
        <p:nvSpPr>
          <p:cNvPr id="5" name="Text 2"/>
          <p:cNvSpPr/>
          <p:nvPr/>
        </p:nvSpPr>
        <p:spPr>
          <a:xfrm>
            <a:off x="274320" y="3794760"/>
            <a:ext cx="4754880" cy="228600"/>
          </a:xfrm>
          <a:prstGeom prst="rect">
            <a:avLst/>
          </a:prstGeom>
          <a:noFill/>
          <a:ln/>
        </p:spPr>
        <p:txBody>
          <a:bodyPr wrap="square" rtlCol="0" anchor="ctr"/>
          <a:lstStyle/>
          <a:p>
            <a:pPr marL="0" indent="0" algn="ctr">
              <a:buNone/>
            </a:pPr>
            <a:r>
              <a:rPr lang="en-US" sz="900" i="1" dirty="0">
                <a:solidFill>
                  <a:srgbClr val="64748B"/>
                </a:solidFill>
                <a:latin typeface="Calibri" pitchFamily="34" charset="0"/>
                <a:ea typeface="Calibri" pitchFamily="34" charset="-122"/>
                <a:cs typeface="Calibri" pitchFamily="34" charset="-120"/>
              </a:rPr>
              <a:t>Source: Insight Network &amp; Dig-In (2022)</a:t>
            </a:r>
            <a:endParaRPr lang="en-US" sz="900" dirty="0"/>
          </a:p>
        </p:txBody>
      </p:sp>
      <p:sp>
        <p:nvSpPr>
          <p:cNvPr id="6" name="Shape 3"/>
          <p:cNvSpPr/>
          <p:nvPr/>
        </p:nvSpPr>
        <p:spPr>
          <a:xfrm>
            <a:off x="5212080" y="914400"/>
            <a:ext cx="3474720" cy="3291840"/>
          </a:xfrm>
          <a:prstGeom prst="rect">
            <a:avLst/>
          </a:prstGeom>
          <a:solidFill>
            <a:srgbClr val="F0FDFA"/>
          </a:solidFill>
          <a:ln/>
          <a:effectLst>
            <a:outerShdw blurRad="50800" dist="25400" dir="8100000" algn="bl" rotWithShape="0">
              <a:srgbClr val="000000">
                <a:alpha val="10000"/>
              </a:srgbClr>
            </a:outerShdw>
          </a:effectLst>
        </p:spPr>
      </p:sp>
      <p:sp>
        <p:nvSpPr>
          <p:cNvPr id="7" name="Text 4"/>
          <p:cNvSpPr/>
          <p:nvPr/>
        </p:nvSpPr>
        <p:spPr>
          <a:xfrm>
            <a:off x="5394960" y="1005840"/>
            <a:ext cx="3108960" cy="320040"/>
          </a:xfrm>
          <a:prstGeom prst="rect">
            <a:avLst/>
          </a:prstGeom>
          <a:noFill/>
          <a:ln/>
        </p:spPr>
        <p:txBody>
          <a:bodyPr wrap="square" lIns="0" tIns="0" rIns="0" bIns="0" rtlCol="0" anchor="ctr"/>
          <a:lstStyle/>
          <a:p>
            <a:pPr marL="0" indent="0">
              <a:buNone/>
            </a:pPr>
            <a:r>
              <a:rPr lang="en-US" sz="1400" b="1" dirty="0">
                <a:solidFill>
                  <a:srgbClr val="1B2A4A"/>
                </a:solidFill>
                <a:latin typeface="Calibri" pitchFamily="34" charset="0"/>
                <a:ea typeface="Calibri" pitchFamily="34" charset="-122"/>
                <a:cs typeface="Calibri" pitchFamily="34" charset="-120"/>
              </a:rPr>
              <a:t>Key Research Findings</a:t>
            </a:r>
            <a:endParaRPr lang="en-US" sz="1400" dirty="0"/>
          </a:p>
        </p:txBody>
      </p:sp>
      <p:sp>
        <p:nvSpPr>
          <p:cNvPr id="8" name="Text 5"/>
          <p:cNvSpPr/>
          <p:nvPr/>
        </p:nvSpPr>
        <p:spPr>
          <a:xfrm>
            <a:off x="5394960" y="1371600"/>
            <a:ext cx="3108960" cy="2560320"/>
          </a:xfrm>
          <a:prstGeom prst="rect">
            <a:avLst/>
          </a:prstGeom>
          <a:noFill/>
          <a:ln/>
        </p:spPr>
        <p:txBody>
          <a:bodyPr wrap="square" rtlCol="0" anchor="t"/>
          <a:lstStyle/>
          <a:p>
            <a:pPr marL="342900" indent="-342900">
              <a:spcAft>
                <a:spcPts val="600"/>
              </a:spcAft>
              <a:buSzPct val="100000"/>
              <a:buChar char="•"/>
            </a:pPr>
            <a:r>
              <a:rPr lang="en-US" sz="1000" dirty="0">
                <a:solidFill>
                  <a:srgbClr val="1E293B"/>
                </a:solidFill>
                <a:latin typeface="Calibri" pitchFamily="34" charset="0"/>
                <a:ea typeface="Calibri" pitchFamily="34" charset="-122"/>
                <a:cs typeface="Calibri" pitchFamily="34" charset="-120"/>
              </a:rPr>
              <a:t>Depression prevalence among UK undergraduates increased by 50% between 2012 and 2022 (Hubble and Bolton, 2024)</a:t>
            </a:r>
            <a:endParaRPr lang="en-US" sz="1000" dirty="0"/>
          </a:p>
          <a:p>
            <a:pPr marL="342900" indent="-342900">
              <a:spcAft>
                <a:spcPts val="600"/>
              </a:spcAft>
              <a:buSzPct val="100000"/>
              <a:buChar char="•"/>
            </a:pPr>
            <a:r>
              <a:rPr lang="en-US" sz="1000" dirty="0">
                <a:solidFill>
                  <a:srgbClr val="1E293B"/>
                </a:solidFill>
                <a:latin typeface="Calibri" pitchFamily="34" charset="0"/>
                <a:ea typeface="Calibri" pitchFamily="34" charset="-122"/>
                <a:cs typeface="Calibri" pitchFamily="34" charset="-120"/>
              </a:rPr>
              <a:t>Female students and those from lower socioeconomic backgrounds report disproportionately higher rates (Bewick et al., 2010)</a:t>
            </a:r>
            <a:endParaRPr lang="en-US" sz="1000" dirty="0"/>
          </a:p>
          <a:p>
            <a:pPr marL="342900" indent="-342900">
              <a:spcAft>
                <a:spcPts val="600"/>
              </a:spcAft>
              <a:buSzPct val="100000"/>
              <a:buChar char="•"/>
            </a:pPr>
            <a:r>
              <a:rPr lang="en-US" sz="1000" dirty="0">
                <a:solidFill>
                  <a:srgbClr val="1E293B"/>
                </a:solidFill>
                <a:latin typeface="Calibri" pitchFamily="34" charset="0"/>
                <a:ea typeface="Calibri" pitchFamily="34" charset="-122"/>
                <a:cs typeface="Calibri" pitchFamily="34" charset="-120"/>
              </a:rPr>
              <a:t>Only 25% of students experiencing mental health difficulties seek professional help (Eisenberg et al., 2011)</a:t>
            </a:r>
            <a:endParaRPr lang="en-US" sz="1000" dirty="0"/>
          </a:p>
          <a:p>
            <a:pPr marL="342900" indent="-342900">
              <a:spcAft>
                <a:spcPts val="600"/>
              </a:spcAft>
              <a:buSzPct val="100000"/>
              <a:buChar char="•"/>
            </a:pPr>
            <a:r>
              <a:rPr lang="en-US" sz="1000" dirty="0">
                <a:solidFill>
                  <a:srgbClr val="1E293B"/>
                </a:solidFill>
                <a:latin typeface="Calibri" pitchFamily="34" charset="0"/>
                <a:ea typeface="Calibri" pitchFamily="34" charset="-122"/>
                <a:cs typeface="Calibri" pitchFamily="34" charset="-120"/>
              </a:rPr>
              <a:t>COVID-19 significantly exacerbated existing mental health challenges across the student population (Savage et al., 2020)</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F0FD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D9488"/>
          </a:solidFill>
          <a:ln/>
        </p:spPr>
      </p:sp>
      <p:sp>
        <p:nvSpPr>
          <p:cNvPr id="3" name="Text 1"/>
          <p:cNvSpPr/>
          <p:nvPr/>
        </p:nvSpPr>
        <p:spPr>
          <a:xfrm>
            <a:off x="457200" y="228600"/>
            <a:ext cx="8229600" cy="548640"/>
          </a:xfrm>
          <a:prstGeom prst="rect">
            <a:avLst/>
          </a:prstGeom>
          <a:noFill/>
          <a:ln/>
        </p:spPr>
        <p:txBody>
          <a:bodyPr wrap="square" lIns="0" tIns="0" rIns="0" bIns="0" rtlCol="0" anchor="ctr"/>
          <a:lstStyle/>
          <a:p>
            <a:pPr marL="0" indent="0">
              <a:buNone/>
            </a:pPr>
            <a:r>
              <a:rPr lang="en-US" sz="2800" b="1" dirty="0">
                <a:solidFill>
                  <a:srgbClr val="1B2A4A"/>
                </a:solidFill>
                <a:latin typeface="Georgia" pitchFamily="34" charset="0"/>
                <a:ea typeface="Georgia" pitchFamily="34" charset="-122"/>
                <a:cs typeface="Georgia" pitchFamily="34" charset="-120"/>
              </a:rPr>
              <a:t>Why UK University Students (18–25)?</a:t>
            </a:r>
            <a:endParaRPr lang="en-US" sz="2800" dirty="0"/>
          </a:p>
        </p:txBody>
      </p:sp>
      <p:sp>
        <p:nvSpPr>
          <p:cNvPr id="4" name="Shape 2"/>
          <p:cNvSpPr/>
          <p:nvPr/>
        </p:nvSpPr>
        <p:spPr>
          <a:xfrm>
            <a:off x="457200" y="1005840"/>
            <a:ext cx="4023360" cy="1645920"/>
          </a:xfrm>
          <a:prstGeom prst="rect">
            <a:avLst/>
          </a:prstGeom>
          <a:solidFill>
            <a:srgbClr val="FFFFFF"/>
          </a:solidFill>
          <a:ln/>
          <a:effectLst>
            <a:outerShdw blurRad="50800" dist="25400" dir="8100000" algn="bl" rotWithShape="0">
              <a:srgbClr val="000000">
                <a:alpha val="10000"/>
              </a:srgbClr>
            </a:outerShdw>
          </a:effectLst>
        </p:spPr>
      </p:sp>
      <p:sp>
        <p:nvSpPr>
          <p:cNvPr id="5" name="Shape 3"/>
          <p:cNvSpPr/>
          <p:nvPr/>
        </p:nvSpPr>
        <p:spPr>
          <a:xfrm>
            <a:off x="457200" y="1005840"/>
            <a:ext cx="54864" cy="1645920"/>
          </a:xfrm>
          <a:prstGeom prst="rect">
            <a:avLst/>
          </a:prstGeom>
          <a:solidFill>
            <a:srgbClr val="0D9488"/>
          </a:solidFill>
          <a:ln/>
        </p:spPr>
      </p:sp>
      <p:pic>
        <p:nvPicPr>
          <p:cNvPr id="6" name="Image 0" descr="preencoded.png"/>
          <p:cNvPicPr>
            <a:picLocks noChangeAspect="1"/>
          </p:cNvPicPr>
          <p:nvPr/>
        </p:nvPicPr>
        <p:blipFill>
          <a:blip r:embed="rId3"/>
          <a:stretch>
            <a:fillRect/>
          </a:stretch>
        </p:blipFill>
        <p:spPr>
          <a:xfrm>
            <a:off x="685800" y="1188720"/>
            <a:ext cx="365760" cy="365760"/>
          </a:xfrm>
          <a:prstGeom prst="rect">
            <a:avLst/>
          </a:prstGeom>
        </p:spPr>
      </p:pic>
      <p:sp>
        <p:nvSpPr>
          <p:cNvPr id="7" name="Text 4"/>
          <p:cNvSpPr/>
          <p:nvPr/>
        </p:nvSpPr>
        <p:spPr>
          <a:xfrm>
            <a:off x="1188720" y="1143000"/>
            <a:ext cx="3017520" cy="320040"/>
          </a:xfrm>
          <a:prstGeom prst="rect">
            <a:avLst/>
          </a:prstGeom>
          <a:noFill/>
          <a:ln/>
        </p:spPr>
        <p:txBody>
          <a:bodyPr wrap="square" lIns="0" tIns="0" rIns="0" bIns="0" rtlCol="0" anchor="ctr"/>
          <a:lstStyle/>
          <a:p>
            <a:pPr marL="0" indent="0">
              <a:buNone/>
            </a:pPr>
            <a:r>
              <a:rPr lang="en-US" sz="1400" b="1" dirty="0">
                <a:solidFill>
                  <a:srgbClr val="1B2A4A"/>
                </a:solidFill>
                <a:latin typeface="Calibri" pitchFamily="34" charset="0"/>
                <a:ea typeface="Calibri" pitchFamily="34" charset="-122"/>
                <a:cs typeface="Calibri" pitchFamily="34" charset="-120"/>
              </a:rPr>
              <a:t>Critical Developmental Period</a:t>
            </a:r>
            <a:endParaRPr lang="en-US" sz="1400" dirty="0"/>
          </a:p>
        </p:txBody>
      </p:sp>
      <p:sp>
        <p:nvSpPr>
          <p:cNvPr id="8" name="Text 5"/>
          <p:cNvSpPr/>
          <p:nvPr/>
        </p:nvSpPr>
        <p:spPr>
          <a:xfrm>
            <a:off x="685800" y="1600200"/>
            <a:ext cx="3566160" cy="914400"/>
          </a:xfrm>
          <a:prstGeom prst="rect">
            <a:avLst/>
          </a:prstGeom>
          <a:noFill/>
          <a:ln/>
        </p:spPr>
        <p:txBody>
          <a:bodyPr wrap="square" lIns="0" tIns="0" rIns="0" bIns="0" rtlCol="0" anchor="ctr"/>
          <a:lstStyle/>
          <a:p>
            <a:pPr marL="0" indent="0">
              <a:buNone/>
            </a:pPr>
            <a:r>
              <a:rPr lang="en-US" sz="1100" dirty="0">
                <a:solidFill>
                  <a:srgbClr val="64748B"/>
                </a:solidFill>
                <a:latin typeface="Calibri" pitchFamily="34" charset="0"/>
                <a:ea typeface="Calibri" pitchFamily="34" charset="-122"/>
                <a:cs typeface="Calibri" pitchFamily="34" charset="-120"/>
              </a:rPr>
              <a:t>Emerging adulthood (18–25) represents a peak onset period for depression and anxiety disorders (Kessler et al., 2005)</a:t>
            </a:r>
            <a:endParaRPr lang="en-US" sz="1100" dirty="0"/>
          </a:p>
        </p:txBody>
      </p:sp>
      <p:sp>
        <p:nvSpPr>
          <p:cNvPr id="9" name="Shape 6"/>
          <p:cNvSpPr/>
          <p:nvPr/>
        </p:nvSpPr>
        <p:spPr>
          <a:xfrm>
            <a:off x="4754880" y="1005840"/>
            <a:ext cx="4023360" cy="1645920"/>
          </a:xfrm>
          <a:prstGeom prst="rect">
            <a:avLst/>
          </a:prstGeom>
          <a:solidFill>
            <a:srgbClr val="FFFFFF"/>
          </a:solidFill>
          <a:ln/>
          <a:effectLst>
            <a:outerShdw blurRad="50800" dist="25400" dir="8100000" algn="bl" rotWithShape="0">
              <a:srgbClr val="000000">
                <a:alpha val="10000"/>
              </a:srgbClr>
            </a:outerShdw>
          </a:effectLst>
        </p:spPr>
      </p:sp>
      <p:sp>
        <p:nvSpPr>
          <p:cNvPr id="10" name="Shape 7"/>
          <p:cNvSpPr/>
          <p:nvPr/>
        </p:nvSpPr>
        <p:spPr>
          <a:xfrm>
            <a:off x="4754880" y="1005840"/>
            <a:ext cx="54864" cy="1645920"/>
          </a:xfrm>
          <a:prstGeom prst="rect">
            <a:avLst/>
          </a:prstGeom>
          <a:solidFill>
            <a:srgbClr val="0D9488"/>
          </a:solidFill>
          <a:ln/>
        </p:spPr>
      </p:sp>
      <p:pic>
        <p:nvPicPr>
          <p:cNvPr id="11" name="Image 1" descr="preencoded.png"/>
          <p:cNvPicPr>
            <a:picLocks noChangeAspect="1"/>
          </p:cNvPicPr>
          <p:nvPr/>
        </p:nvPicPr>
        <p:blipFill>
          <a:blip r:embed="rId4"/>
          <a:stretch>
            <a:fillRect/>
          </a:stretch>
        </p:blipFill>
        <p:spPr>
          <a:xfrm>
            <a:off x="4983480" y="1188720"/>
            <a:ext cx="365760" cy="365760"/>
          </a:xfrm>
          <a:prstGeom prst="rect">
            <a:avLst/>
          </a:prstGeom>
        </p:spPr>
      </p:pic>
      <p:sp>
        <p:nvSpPr>
          <p:cNvPr id="12" name="Text 8"/>
          <p:cNvSpPr/>
          <p:nvPr/>
        </p:nvSpPr>
        <p:spPr>
          <a:xfrm>
            <a:off x="5486400" y="1143000"/>
            <a:ext cx="3017520" cy="320040"/>
          </a:xfrm>
          <a:prstGeom prst="rect">
            <a:avLst/>
          </a:prstGeom>
          <a:noFill/>
          <a:ln/>
        </p:spPr>
        <p:txBody>
          <a:bodyPr wrap="square" lIns="0" tIns="0" rIns="0" bIns="0" rtlCol="0" anchor="ctr"/>
          <a:lstStyle/>
          <a:p>
            <a:pPr marL="0" indent="0">
              <a:buNone/>
            </a:pPr>
            <a:r>
              <a:rPr lang="en-US" sz="1400" b="1" dirty="0">
                <a:solidFill>
                  <a:srgbClr val="1B2A4A"/>
                </a:solidFill>
                <a:latin typeface="Calibri" pitchFamily="34" charset="0"/>
                <a:ea typeface="Calibri" pitchFamily="34" charset="-122"/>
                <a:cs typeface="Calibri" pitchFamily="34" charset="-120"/>
              </a:rPr>
              <a:t>Academic &amp; Financial Pressures</a:t>
            </a:r>
            <a:endParaRPr lang="en-US" sz="1400" dirty="0"/>
          </a:p>
        </p:txBody>
      </p:sp>
      <p:sp>
        <p:nvSpPr>
          <p:cNvPr id="13" name="Text 9"/>
          <p:cNvSpPr/>
          <p:nvPr/>
        </p:nvSpPr>
        <p:spPr>
          <a:xfrm>
            <a:off x="4983480" y="1600200"/>
            <a:ext cx="3566160" cy="914400"/>
          </a:xfrm>
          <a:prstGeom prst="rect">
            <a:avLst/>
          </a:prstGeom>
          <a:noFill/>
          <a:ln/>
        </p:spPr>
        <p:txBody>
          <a:bodyPr wrap="square" lIns="0" tIns="0" rIns="0" bIns="0" rtlCol="0" anchor="ctr"/>
          <a:lstStyle/>
          <a:p>
            <a:pPr marL="0" indent="0">
              <a:buNone/>
            </a:pPr>
            <a:r>
              <a:rPr lang="en-US" sz="1100" dirty="0">
                <a:solidFill>
                  <a:srgbClr val="64748B"/>
                </a:solidFill>
                <a:latin typeface="Calibri" pitchFamily="34" charset="0"/>
                <a:ea typeface="Calibri" pitchFamily="34" charset="-122"/>
                <a:cs typeface="Calibri" pitchFamily="34" charset="-120"/>
              </a:rPr>
              <a:t>Student-specific stressors including academic workload, financial insecurity, and social isolation increase vulnerability (Barkham et al., 2019)</a:t>
            </a:r>
            <a:endParaRPr lang="en-US" sz="1100" dirty="0"/>
          </a:p>
        </p:txBody>
      </p:sp>
      <p:sp>
        <p:nvSpPr>
          <p:cNvPr id="14" name="Shape 10"/>
          <p:cNvSpPr/>
          <p:nvPr/>
        </p:nvSpPr>
        <p:spPr>
          <a:xfrm>
            <a:off x="457200" y="2926080"/>
            <a:ext cx="4023360" cy="1645920"/>
          </a:xfrm>
          <a:prstGeom prst="rect">
            <a:avLst/>
          </a:prstGeom>
          <a:solidFill>
            <a:srgbClr val="FFFFFF"/>
          </a:solidFill>
          <a:ln/>
          <a:effectLst>
            <a:outerShdw blurRad="50800" dist="25400" dir="8100000" algn="bl" rotWithShape="0">
              <a:srgbClr val="000000">
                <a:alpha val="10000"/>
              </a:srgbClr>
            </a:outerShdw>
          </a:effectLst>
        </p:spPr>
      </p:sp>
      <p:sp>
        <p:nvSpPr>
          <p:cNvPr id="15" name="Shape 11"/>
          <p:cNvSpPr/>
          <p:nvPr/>
        </p:nvSpPr>
        <p:spPr>
          <a:xfrm>
            <a:off x="457200" y="2926080"/>
            <a:ext cx="54864" cy="1645920"/>
          </a:xfrm>
          <a:prstGeom prst="rect">
            <a:avLst/>
          </a:prstGeom>
          <a:solidFill>
            <a:srgbClr val="0D9488"/>
          </a:solidFill>
          <a:ln/>
        </p:spPr>
      </p:sp>
      <p:pic>
        <p:nvPicPr>
          <p:cNvPr id="16" name="Image 2" descr="preencoded.png"/>
          <p:cNvPicPr>
            <a:picLocks noChangeAspect="1"/>
          </p:cNvPicPr>
          <p:nvPr/>
        </p:nvPicPr>
        <p:blipFill>
          <a:blip r:embed="rId5"/>
          <a:stretch>
            <a:fillRect/>
          </a:stretch>
        </p:blipFill>
        <p:spPr>
          <a:xfrm>
            <a:off x="685800" y="3108960"/>
            <a:ext cx="365760" cy="365760"/>
          </a:xfrm>
          <a:prstGeom prst="rect">
            <a:avLst/>
          </a:prstGeom>
        </p:spPr>
      </p:pic>
      <p:sp>
        <p:nvSpPr>
          <p:cNvPr id="17" name="Text 12"/>
          <p:cNvSpPr/>
          <p:nvPr/>
        </p:nvSpPr>
        <p:spPr>
          <a:xfrm>
            <a:off x="1188720" y="3063240"/>
            <a:ext cx="3017520" cy="320040"/>
          </a:xfrm>
          <a:prstGeom prst="rect">
            <a:avLst/>
          </a:prstGeom>
          <a:noFill/>
          <a:ln/>
        </p:spPr>
        <p:txBody>
          <a:bodyPr wrap="square" lIns="0" tIns="0" rIns="0" bIns="0" rtlCol="0" anchor="ctr"/>
          <a:lstStyle/>
          <a:p>
            <a:pPr marL="0" indent="0">
              <a:buNone/>
            </a:pPr>
            <a:r>
              <a:rPr lang="en-US" sz="1400" b="1" dirty="0">
                <a:solidFill>
                  <a:srgbClr val="1B2A4A"/>
                </a:solidFill>
                <a:latin typeface="Calibri" pitchFamily="34" charset="0"/>
                <a:ea typeface="Calibri" pitchFamily="34" charset="-122"/>
                <a:cs typeface="Calibri" pitchFamily="34" charset="-120"/>
              </a:rPr>
              <a:t>High Digital Literacy</a:t>
            </a:r>
            <a:endParaRPr lang="en-US" sz="1400" dirty="0"/>
          </a:p>
        </p:txBody>
      </p:sp>
      <p:sp>
        <p:nvSpPr>
          <p:cNvPr id="18" name="Text 13"/>
          <p:cNvSpPr/>
          <p:nvPr/>
        </p:nvSpPr>
        <p:spPr>
          <a:xfrm>
            <a:off x="685800" y="3520440"/>
            <a:ext cx="3566160" cy="914400"/>
          </a:xfrm>
          <a:prstGeom prst="rect">
            <a:avLst/>
          </a:prstGeom>
          <a:noFill/>
          <a:ln/>
        </p:spPr>
        <p:txBody>
          <a:bodyPr wrap="square" lIns="0" tIns="0" rIns="0" bIns="0" rtlCol="0" anchor="ctr"/>
          <a:lstStyle/>
          <a:p>
            <a:pPr marL="0" indent="0">
              <a:buNone/>
            </a:pPr>
            <a:r>
              <a:rPr lang="en-US" sz="1100" dirty="0">
                <a:solidFill>
                  <a:srgbClr val="64748B"/>
                </a:solidFill>
                <a:latin typeface="Calibri" pitchFamily="34" charset="0"/>
                <a:ea typeface="Calibri" pitchFamily="34" charset="-122"/>
                <a:cs typeface="Calibri" pitchFamily="34" charset="-120"/>
              </a:rPr>
              <a:t>98% of this age group own a smartphone, making mobile-based interventions highly accessible (Ofcom, 2023)</a:t>
            </a:r>
            <a:endParaRPr lang="en-US" sz="1100" dirty="0"/>
          </a:p>
        </p:txBody>
      </p:sp>
      <p:sp>
        <p:nvSpPr>
          <p:cNvPr id="19" name="Shape 14"/>
          <p:cNvSpPr/>
          <p:nvPr/>
        </p:nvSpPr>
        <p:spPr>
          <a:xfrm>
            <a:off x="4754880" y="2926080"/>
            <a:ext cx="4023360" cy="1645920"/>
          </a:xfrm>
          <a:prstGeom prst="rect">
            <a:avLst/>
          </a:prstGeom>
          <a:solidFill>
            <a:srgbClr val="FFFFFF"/>
          </a:solidFill>
          <a:ln/>
          <a:effectLst>
            <a:outerShdw blurRad="50800" dist="25400" dir="8100000" algn="bl" rotWithShape="0">
              <a:srgbClr val="000000">
                <a:alpha val="10000"/>
              </a:srgbClr>
            </a:outerShdw>
          </a:effectLst>
        </p:spPr>
      </p:sp>
      <p:sp>
        <p:nvSpPr>
          <p:cNvPr id="20" name="Shape 15"/>
          <p:cNvSpPr/>
          <p:nvPr/>
        </p:nvSpPr>
        <p:spPr>
          <a:xfrm>
            <a:off x="4754880" y="2926080"/>
            <a:ext cx="54864" cy="1645920"/>
          </a:xfrm>
          <a:prstGeom prst="rect">
            <a:avLst/>
          </a:prstGeom>
          <a:solidFill>
            <a:srgbClr val="0D9488"/>
          </a:solidFill>
          <a:ln/>
        </p:spPr>
      </p:sp>
      <p:pic>
        <p:nvPicPr>
          <p:cNvPr id="21" name="Image 3" descr="preencoded.png"/>
          <p:cNvPicPr>
            <a:picLocks noChangeAspect="1"/>
          </p:cNvPicPr>
          <p:nvPr/>
        </p:nvPicPr>
        <p:blipFill>
          <a:blip r:embed="rId6"/>
          <a:stretch>
            <a:fillRect/>
          </a:stretch>
        </p:blipFill>
        <p:spPr>
          <a:xfrm>
            <a:off x="4983480" y="3108960"/>
            <a:ext cx="365760" cy="365760"/>
          </a:xfrm>
          <a:prstGeom prst="rect">
            <a:avLst/>
          </a:prstGeom>
        </p:spPr>
      </p:pic>
      <p:sp>
        <p:nvSpPr>
          <p:cNvPr id="22" name="Text 16"/>
          <p:cNvSpPr/>
          <p:nvPr/>
        </p:nvSpPr>
        <p:spPr>
          <a:xfrm>
            <a:off x="5486400" y="3063240"/>
            <a:ext cx="3017520" cy="320040"/>
          </a:xfrm>
          <a:prstGeom prst="rect">
            <a:avLst/>
          </a:prstGeom>
          <a:noFill/>
          <a:ln/>
        </p:spPr>
        <p:txBody>
          <a:bodyPr wrap="square" lIns="0" tIns="0" rIns="0" bIns="0" rtlCol="0" anchor="ctr"/>
          <a:lstStyle/>
          <a:p>
            <a:pPr marL="0" indent="0">
              <a:buNone/>
            </a:pPr>
            <a:r>
              <a:rPr lang="en-US" sz="1400" b="1" dirty="0">
                <a:solidFill>
                  <a:srgbClr val="1B2A4A"/>
                </a:solidFill>
                <a:latin typeface="Calibri" pitchFamily="34" charset="0"/>
                <a:ea typeface="Calibri" pitchFamily="34" charset="-122"/>
                <a:cs typeface="Calibri" pitchFamily="34" charset="-120"/>
              </a:rPr>
              <a:t>Help-Seeking Barriers</a:t>
            </a:r>
            <a:endParaRPr lang="en-US" sz="1400" dirty="0"/>
          </a:p>
        </p:txBody>
      </p:sp>
      <p:sp>
        <p:nvSpPr>
          <p:cNvPr id="23" name="Text 17"/>
          <p:cNvSpPr/>
          <p:nvPr/>
        </p:nvSpPr>
        <p:spPr>
          <a:xfrm>
            <a:off x="4983480" y="3520440"/>
            <a:ext cx="3566160" cy="914400"/>
          </a:xfrm>
          <a:prstGeom prst="rect">
            <a:avLst/>
          </a:prstGeom>
          <a:noFill/>
          <a:ln/>
        </p:spPr>
        <p:txBody>
          <a:bodyPr wrap="square" lIns="0" tIns="0" rIns="0" bIns="0" rtlCol="0" anchor="ctr"/>
          <a:lstStyle/>
          <a:p>
            <a:pPr marL="0" indent="0">
              <a:buNone/>
            </a:pPr>
            <a:r>
              <a:rPr lang="en-US" sz="1100" dirty="0">
                <a:solidFill>
                  <a:srgbClr val="64748B"/>
                </a:solidFill>
                <a:latin typeface="Calibri" pitchFamily="34" charset="0"/>
                <a:ea typeface="Calibri" pitchFamily="34" charset="-122"/>
                <a:cs typeface="Calibri" pitchFamily="34" charset="-120"/>
              </a:rPr>
              <a:t>Stigma, long waiting lists, and limited counselling capacity reduce access to traditional services (Gulliver et al., 2010)</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0D9488"/>
          </a:solidFill>
          <a:ln/>
        </p:spPr>
      </p:sp>
      <p:sp>
        <p:nvSpPr>
          <p:cNvPr id="3" name="Text 1"/>
          <p:cNvSpPr/>
          <p:nvPr/>
        </p:nvSpPr>
        <p:spPr>
          <a:xfrm>
            <a:off x="457200" y="228600"/>
            <a:ext cx="8229600" cy="548640"/>
          </a:xfrm>
          <a:prstGeom prst="rect">
            <a:avLst/>
          </a:prstGeom>
          <a:noFill/>
          <a:ln/>
        </p:spPr>
        <p:txBody>
          <a:bodyPr wrap="square" lIns="0" tIns="0" rIns="0" bIns="0" rtlCol="0" anchor="ctr"/>
          <a:lstStyle/>
          <a:p>
            <a:pPr marL="0" indent="0">
              <a:buNone/>
            </a:pPr>
            <a:r>
              <a:rPr lang="en-US" sz="2800" b="1" dirty="0">
                <a:solidFill>
                  <a:srgbClr val="1B2A4A"/>
                </a:solidFill>
                <a:latin typeface="Georgia" pitchFamily="34" charset="0"/>
                <a:ea typeface="Georgia" pitchFamily="34" charset="-122"/>
                <a:cs typeface="Georgia" pitchFamily="34" charset="-120"/>
              </a:rPr>
              <a:t>Barriers to Help-Seeking Among Students</a:t>
            </a:r>
            <a:endParaRPr lang="en-US" sz="2800" dirty="0"/>
          </a:p>
        </p:txBody>
      </p:sp>
      <p:pic>
        <p:nvPicPr>
          <p:cNvPr id="4" name="Image 0" descr="preencoded.png"/>
          <p:cNvPicPr>
            <a:picLocks noChangeAspect="1"/>
          </p:cNvPicPr>
          <p:nvPr/>
        </p:nvPicPr>
        <p:blipFill>
          <a:blip r:embed="rId3"/>
          <a:stretch>
            <a:fillRect/>
          </a:stretch>
        </p:blipFill>
        <p:spPr>
          <a:xfrm>
            <a:off x="274320" y="914400"/>
            <a:ext cx="4389120" cy="2743200"/>
          </a:xfrm>
          <a:prstGeom prst="rect">
            <a:avLst/>
          </a:prstGeom>
        </p:spPr>
      </p:pic>
      <p:sp>
        <p:nvSpPr>
          <p:cNvPr id="5" name="Text 2"/>
          <p:cNvSpPr/>
          <p:nvPr/>
        </p:nvSpPr>
        <p:spPr>
          <a:xfrm>
            <a:off x="274320" y="3657600"/>
            <a:ext cx="4389120" cy="228600"/>
          </a:xfrm>
          <a:prstGeom prst="rect">
            <a:avLst/>
          </a:prstGeom>
          <a:noFill/>
          <a:ln/>
        </p:spPr>
        <p:txBody>
          <a:bodyPr wrap="square" rtlCol="0" anchor="ctr"/>
          <a:lstStyle/>
          <a:p>
            <a:pPr marL="0" indent="0" algn="ctr">
              <a:buNone/>
            </a:pPr>
            <a:r>
              <a:rPr lang="en-US" sz="900" i="1" dirty="0">
                <a:solidFill>
                  <a:srgbClr val="64748B"/>
                </a:solidFill>
                <a:latin typeface="Calibri" pitchFamily="34" charset="0"/>
                <a:ea typeface="Calibri" pitchFamily="34" charset="-122"/>
                <a:cs typeface="Calibri" pitchFamily="34" charset="-120"/>
              </a:rPr>
              <a:t>Adapted from Gulliver et al. (2010)</a:t>
            </a:r>
            <a:endParaRPr lang="en-US" sz="900" dirty="0"/>
          </a:p>
        </p:txBody>
      </p:sp>
      <p:sp>
        <p:nvSpPr>
          <p:cNvPr id="6" name="Shape 3"/>
          <p:cNvSpPr/>
          <p:nvPr/>
        </p:nvSpPr>
        <p:spPr>
          <a:xfrm>
            <a:off x="5029200" y="914400"/>
            <a:ext cx="3657600" cy="3200400"/>
          </a:xfrm>
          <a:prstGeom prst="rect">
            <a:avLst/>
          </a:prstGeom>
          <a:solidFill>
            <a:srgbClr val="F0FDFA"/>
          </a:solidFill>
          <a:ln/>
          <a:effectLst>
            <a:outerShdw blurRad="50800" dist="25400" dir="8100000" algn="bl" rotWithShape="0">
              <a:srgbClr val="000000">
                <a:alpha val="10000"/>
              </a:srgbClr>
            </a:outerShdw>
          </a:effectLst>
        </p:spPr>
      </p:sp>
      <p:sp>
        <p:nvSpPr>
          <p:cNvPr id="7" name="Text 4"/>
          <p:cNvSpPr/>
          <p:nvPr/>
        </p:nvSpPr>
        <p:spPr>
          <a:xfrm>
            <a:off x="5212080" y="1005840"/>
            <a:ext cx="3291840" cy="320040"/>
          </a:xfrm>
          <a:prstGeom prst="rect">
            <a:avLst/>
          </a:prstGeom>
          <a:noFill/>
          <a:ln/>
        </p:spPr>
        <p:txBody>
          <a:bodyPr wrap="square" lIns="0" tIns="0" rIns="0" bIns="0" rtlCol="0" anchor="ctr"/>
          <a:lstStyle/>
          <a:p>
            <a:pPr marL="0" indent="0">
              <a:buNone/>
            </a:pPr>
            <a:r>
              <a:rPr lang="en-US" sz="1500" b="1" dirty="0">
                <a:solidFill>
                  <a:srgbClr val="1B2A4A"/>
                </a:solidFill>
                <a:latin typeface="Calibri" pitchFamily="34" charset="0"/>
                <a:ea typeface="Calibri" pitchFamily="34" charset="-122"/>
                <a:cs typeface="Calibri" pitchFamily="34" charset="-120"/>
              </a:rPr>
              <a:t>Why Digital Solutions?</a:t>
            </a:r>
            <a:endParaRPr lang="en-US" sz="1500" dirty="0"/>
          </a:p>
        </p:txBody>
      </p:sp>
      <p:sp>
        <p:nvSpPr>
          <p:cNvPr id="8" name="Text 5"/>
          <p:cNvSpPr/>
          <p:nvPr/>
        </p:nvSpPr>
        <p:spPr>
          <a:xfrm>
            <a:off x="5212080" y="1371600"/>
            <a:ext cx="3291840" cy="2560320"/>
          </a:xfrm>
          <a:prstGeom prst="rect">
            <a:avLst/>
          </a:prstGeom>
          <a:noFill/>
          <a:ln/>
        </p:spPr>
        <p:txBody>
          <a:bodyPr wrap="square" rtlCol="0" anchor="t"/>
          <a:lstStyle/>
          <a:p>
            <a:pPr marL="342900" indent="-342900">
              <a:spcAft>
                <a:spcPts val="600"/>
              </a:spcAft>
              <a:buSzPct val="100000"/>
              <a:buChar char="•"/>
            </a:pPr>
            <a:r>
              <a:rPr lang="en-US" sz="1000" dirty="0">
                <a:solidFill>
                  <a:srgbClr val="1E293B"/>
                </a:solidFill>
                <a:latin typeface="Calibri" pitchFamily="34" charset="0"/>
                <a:ea typeface="Calibri" pitchFamily="34" charset="-122"/>
                <a:cs typeface="Calibri" pitchFamily="34" charset="-120"/>
              </a:rPr>
              <a:t>AI chatbots can reduce perceived stigma by offering anonymous, non-judgmental support (Fitzpatrick et al., 2017)</a:t>
            </a:r>
            <a:endParaRPr lang="en-US" sz="1000" dirty="0"/>
          </a:p>
          <a:p>
            <a:pPr marL="342900" indent="-342900">
              <a:spcAft>
                <a:spcPts val="600"/>
              </a:spcAft>
              <a:buSzPct val="100000"/>
              <a:buChar char="•"/>
            </a:pPr>
            <a:r>
              <a:rPr lang="en-US" sz="1000" dirty="0">
                <a:solidFill>
                  <a:srgbClr val="1E293B"/>
                </a:solidFill>
                <a:latin typeface="Calibri" pitchFamily="34" charset="0"/>
                <a:ea typeface="Calibri" pitchFamily="34" charset="-122"/>
                <a:cs typeface="Calibri" pitchFamily="34" charset="-120"/>
              </a:rPr>
              <a:t>24/7 availability overcomes scheduling and waiting list barriers faced by university counselling services (Lattie et al., 2019)</a:t>
            </a:r>
            <a:endParaRPr lang="en-US" sz="1000" dirty="0"/>
          </a:p>
          <a:p>
            <a:pPr marL="342900" indent="-342900">
              <a:spcAft>
                <a:spcPts val="600"/>
              </a:spcAft>
              <a:buSzPct val="100000"/>
              <a:buChar char="•"/>
            </a:pPr>
            <a:r>
              <a:rPr lang="en-US" sz="1000" dirty="0">
                <a:solidFill>
                  <a:srgbClr val="1E293B"/>
                </a:solidFill>
                <a:latin typeface="Calibri" pitchFamily="34" charset="0"/>
                <a:ea typeface="Calibri" pitchFamily="34" charset="-122"/>
                <a:cs typeface="Calibri" pitchFamily="34" charset="-120"/>
              </a:rPr>
              <a:t>Digital interventions demonstrate comparable efficacy to face-to-face CBT for mild-moderate symptoms (Andrews et al., 2018)</a:t>
            </a:r>
            <a:endParaRPr lang="en-US" sz="1000" dirty="0"/>
          </a:p>
          <a:p>
            <a:pPr marL="342900" indent="-342900">
              <a:spcAft>
                <a:spcPts val="600"/>
              </a:spcAft>
              <a:buSzPct val="100000"/>
              <a:buChar char="•"/>
            </a:pPr>
            <a:r>
              <a:rPr lang="en-US" sz="1000" dirty="0">
                <a:solidFill>
                  <a:srgbClr val="1E293B"/>
                </a:solidFill>
                <a:latin typeface="Calibri" pitchFamily="34" charset="0"/>
                <a:ea typeface="Calibri" pitchFamily="34" charset="-122"/>
                <a:cs typeface="Calibri" pitchFamily="34" charset="-120"/>
              </a:rPr>
              <a:t>Mobile-first approach aligns with student preferences for technology-mediated health support (Davies et al., 2020)</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bg>
      <p:bgPr>
        <a:solidFill>
          <a:srgbClr val="F0FD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F97316"/>
          </a:solidFill>
          <a:ln/>
        </p:spPr>
      </p:sp>
      <p:sp>
        <p:nvSpPr>
          <p:cNvPr id="3" name="Text 1"/>
          <p:cNvSpPr/>
          <p:nvPr/>
        </p:nvSpPr>
        <p:spPr>
          <a:xfrm>
            <a:off x="457200" y="228600"/>
            <a:ext cx="8229600" cy="548640"/>
          </a:xfrm>
          <a:prstGeom prst="rect">
            <a:avLst/>
          </a:prstGeom>
          <a:noFill/>
          <a:ln/>
        </p:spPr>
        <p:txBody>
          <a:bodyPr wrap="square" lIns="0" tIns="0" rIns="0" bIns="0" rtlCol="0" anchor="ctr"/>
          <a:lstStyle/>
          <a:p>
            <a:pPr marL="0" indent="0">
              <a:buNone/>
            </a:pPr>
            <a:r>
              <a:rPr lang="en-US" sz="2600" b="1" dirty="0">
                <a:solidFill>
                  <a:srgbClr val="1B2A4A"/>
                </a:solidFill>
                <a:latin typeface="Georgia" pitchFamily="34" charset="0"/>
                <a:ea typeface="Georgia" pitchFamily="34" charset="-122"/>
                <a:cs typeface="Georgia" pitchFamily="34" charset="-120"/>
              </a:rPr>
              <a:t>Consequences of Not Addressing Student Mental Health</a:t>
            </a:r>
            <a:endParaRPr lang="en-US" sz="2600" dirty="0"/>
          </a:p>
        </p:txBody>
      </p:sp>
      <p:sp>
        <p:nvSpPr>
          <p:cNvPr id="4" name="Shape 2"/>
          <p:cNvSpPr/>
          <p:nvPr/>
        </p:nvSpPr>
        <p:spPr>
          <a:xfrm>
            <a:off x="365760" y="960120"/>
            <a:ext cx="2697480" cy="1783080"/>
          </a:xfrm>
          <a:prstGeom prst="rect">
            <a:avLst/>
          </a:prstGeom>
          <a:solidFill>
            <a:srgbClr val="FFFFFF"/>
          </a:solidFill>
          <a:ln/>
          <a:effectLst>
            <a:outerShdw blurRad="50800" dist="25400" dir="8100000" algn="bl" rotWithShape="0">
              <a:srgbClr val="000000">
                <a:alpha val="10000"/>
              </a:srgbClr>
            </a:outerShdw>
          </a:effectLst>
        </p:spPr>
      </p:sp>
      <p:sp>
        <p:nvSpPr>
          <p:cNvPr id="5" name="Shape 3"/>
          <p:cNvSpPr/>
          <p:nvPr/>
        </p:nvSpPr>
        <p:spPr>
          <a:xfrm>
            <a:off x="365760" y="960120"/>
            <a:ext cx="2697480" cy="45720"/>
          </a:xfrm>
          <a:prstGeom prst="rect">
            <a:avLst/>
          </a:prstGeom>
          <a:solidFill>
            <a:srgbClr val="F97316"/>
          </a:solidFill>
          <a:ln/>
        </p:spPr>
      </p:sp>
      <p:pic>
        <p:nvPicPr>
          <p:cNvPr id="6" name="Image 0" descr="preencoded.png"/>
          <p:cNvPicPr>
            <a:picLocks noChangeAspect="1"/>
          </p:cNvPicPr>
          <p:nvPr/>
        </p:nvPicPr>
        <p:blipFill>
          <a:blip r:embed="rId3"/>
          <a:stretch>
            <a:fillRect/>
          </a:stretch>
        </p:blipFill>
        <p:spPr>
          <a:xfrm>
            <a:off x="502920" y="1143000"/>
            <a:ext cx="320040" cy="320040"/>
          </a:xfrm>
          <a:prstGeom prst="rect">
            <a:avLst/>
          </a:prstGeom>
        </p:spPr>
      </p:pic>
      <p:sp>
        <p:nvSpPr>
          <p:cNvPr id="7" name="Text 4"/>
          <p:cNvSpPr/>
          <p:nvPr/>
        </p:nvSpPr>
        <p:spPr>
          <a:xfrm>
            <a:off x="914400" y="1124712"/>
            <a:ext cx="1920240" cy="320040"/>
          </a:xfrm>
          <a:prstGeom prst="rect">
            <a:avLst/>
          </a:prstGeom>
          <a:noFill/>
          <a:ln/>
        </p:spPr>
        <p:txBody>
          <a:bodyPr wrap="square" lIns="0" tIns="0" rIns="0" bIns="0" rtlCol="0" anchor="ctr"/>
          <a:lstStyle/>
          <a:p>
            <a:pPr marL="0" indent="0">
              <a:buNone/>
            </a:pPr>
            <a:r>
              <a:rPr lang="en-US" sz="1200" b="1" dirty="0">
                <a:solidFill>
                  <a:srgbClr val="1B2A4A"/>
                </a:solidFill>
                <a:latin typeface="Calibri" pitchFamily="34" charset="0"/>
                <a:ea typeface="Calibri" pitchFamily="34" charset="-122"/>
                <a:cs typeface="Calibri" pitchFamily="34" charset="-120"/>
              </a:rPr>
              <a:t>Academic Underperformance</a:t>
            </a:r>
            <a:endParaRPr lang="en-US" sz="1200" dirty="0"/>
          </a:p>
        </p:txBody>
      </p:sp>
      <p:sp>
        <p:nvSpPr>
          <p:cNvPr id="8" name="Text 5"/>
          <p:cNvSpPr/>
          <p:nvPr/>
        </p:nvSpPr>
        <p:spPr>
          <a:xfrm>
            <a:off x="502920" y="1554480"/>
            <a:ext cx="2423160" cy="1097280"/>
          </a:xfrm>
          <a:prstGeom prst="rect">
            <a:avLst/>
          </a:prstGeom>
          <a:noFill/>
          <a:ln/>
        </p:spPr>
        <p:txBody>
          <a:bodyPr wrap="square" lIns="0" tIns="0" rIns="0" bIns="0" rtlCol="0" anchor="t"/>
          <a:lstStyle/>
          <a:p>
            <a:pPr marL="0" indent="0">
              <a:buNone/>
            </a:pPr>
            <a:r>
              <a:rPr lang="en-US" sz="950" dirty="0">
                <a:solidFill>
                  <a:srgbClr val="64748B"/>
                </a:solidFill>
                <a:latin typeface="Calibri" pitchFamily="34" charset="0"/>
                <a:ea typeface="Calibri" pitchFamily="34" charset="-122"/>
                <a:cs typeface="Calibri" pitchFamily="34" charset="-120"/>
              </a:rPr>
              <a:t>Untreated depression is associated with a 0.5 GPA reduction and a 2x increased risk of academic withdrawal (Hysenbegasi et al., 2005)</a:t>
            </a:r>
            <a:endParaRPr lang="en-US" sz="950" dirty="0"/>
          </a:p>
        </p:txBody>
      </p:sp>
      <p:sp>
        <p:nvSpPr>
          <p:cNvPr id="9" name="Shape 6"/>
          <p:cNvSpPr/>
          <p:nvPr/>
        </p:nvSpPr>
        <p:spPr>
          <a:xfrm>
            <a:off x="3246120" y="960120"/>
            <a:ext cx="2697480" cy="1783080"/>
          </a:xfrm>
          <a:prstGeom prst="rect">
            <a:avLst/>
          </a:prstGeom>
          <a:solidFill>
            <a:srgbClr val="FFFFFF"/>
          </a:solidFill>
          <a:ln/>
          <a:effectLst>
            <a:outerShdw blurRad="50800" dist="25400" dir="8100000" algn="bl" rotWithShape="0">
              <a:srgbClr val="000000">
                <a:alpha val="10000"/>
              </a:srgbClr>
            </a:outerShdw>
          </a:effectLst>
        </p:spPr>
      </p:sp>
      <p:sp>
        <p:nvSpPr>
          <p:cNvPr id="10" name="Shape 7"/>
          <p:cNvSpPr/>
          <p:nvPr/>
        </p:nvSpPr>
        <p:spPr>
          <a:xfrm>
            <a:off x="3246120" y="960120"/>
            <a:ext cx="2697480" cy="45720"/>
          </a:xfrm>
          <a:prstGeom prst="rect">
            <a:avLst/>
          </a:prstGeom>
          <a:solidFill>
            <a:srgbClr val="F97316"/>
          </a:solidFill>
          <a:ln/>
        </p:spPr>
      </p:sp>
      <p:pic>
        <p:nvPicPr>
          <p:cNvPr id="11" name="Image 1" descr="preencoded.png"/>
          <p:cNvPicPr>
            <a:picLocks noChangeAspect="1"/>
          </p:cNvPicPr>
          <p:nvPr/>
        </p:nvPicPr>
        <p:blipFill>
          <a:blip r:embed="rId4"/>
          <a:stretch>
            <a:fillRect/>
          </a:stretch>
        </p:blipFill>
        <p:spPr>
          <a:xfrm>
            <a:off x="3383280" y="1143000"/>
            <a:ext cx="320040" cy="320040"/>
          </a:xfrm>
          <a:prstGeom prst="rect">
            <a:avLst/>
          </a:prstGeom>
        </p:spPr>
      </p:pic>
      <p:sp>
        <p:nvSpPr>
          <p:cNvPr id="12" name="Text 8"/>
          <p:cNvSpPr/>
          <p:nvPr/>
        </p:nvSpPr>
        <p:spPr>
          <a:xfrm>
            <a:off x="3794760" y="1124712"/>
            <a:ext cx="1920240" cy="320040"/>
          </a:xfrm>
          <a:prstGeom prst="rect">
            <a:avLst/>
          </a:prstGeom>
          <a:noFill/>
          <a:ln/>
        </p:spPr>
        <p:txBody>
          <a:bodyPr wrap="square" lIns="0" tIns="0" rIns="0" bIns="0" rtlCol="0" anchor="ctr"/>
          <a:lstStyle/>
          <a:p>
            <a:pPr marL="0" indent="0">
              <a:buNone/>
            </a:pPr>
            <a:r>
              <a:rPr lang="en-US" sz="1200" b="1" dirty="0">
                <a:solidFill>
                  <a:srgbClr val="1B2A4A"/>
                </a:solidFill>
                <a:latin typeface="Calibri" pitchFamily="34" charset="0"/>
                <a:ea typeface="Calibri" pitchFamily="34" charset="-122"/>
                <a:cs typeface="Calibri" pitchFamily="34" charset="-120"/>
              </a:rPr>
              <a:t>Economic Burden</a:t>
            </a:r>
            <a:endParaRPr lang="en-US" sz="1200" dirty="0"/>
          </a:p>
        </p:txBody>
      </p:sp>
      <p:sp>
        <p:nvSpPr>
          <p:cNvPr id="13" name="Text 9"/>
          <p:cNvSpPr/>
          <p:nvPr/>
        </p:nvSpPr>
        <p:spPr>
          <a:xfrm>
            <a:off x="3383280" y="1554480"/>
            <a:ext cx="2423160" cy="1097280"/>
          </a:xfrm>
          <a:prstGeom prst="rect">
            <a:avLst/>
          </a:prstGeom>
          <a:noFill/>
          <a:ln/>
        </p:spPr>
        <p:txBody>
          <a:bodyPr wrap="square" lIns="0" tIns="0" rIns="0" bIns="0" rtlCol="0" anchor="t"/>
          <a:lstStyle/>
          <a:p>
            <a:pPr marL="0" indent="0">
              <a:buNone/>
            </a:pPr>
            <a:r>
              <a:rPr lang="en-US" sz="950" dirty="0">
                <a:solidFill>
                  <a:srgbClr val="64748B"/>
                </a:solidFill>
                <a:latin typeface="Calibri" pitchFamily="34" charset="0"/>
                <a:ea typeface="Calibri" pitchFamily="34" charset="-122"/>
                <a:cs typeface="Calibri" pitchFamily="34" charset="-120"/>
              </a:rPr>
              <a:t>Mental ill-health in young people costs the UK economy £26 billion annually through lost productivity and healthcare costs (Centre for Mental Health, 2019)</a:t>
            </a:r>
            <a:endParaRPr lang="en-US" sz="950" dirty="0"/>
          </a:p>
        </p:txBody>
      </p:sp>
      <p:sp>
        <p:nvSpPr>
          <p:cNvPr id="14" name="Shape 10"/>
          <p:cNvSpPr/>
          <p:nvPr/>
        </p:nvSpPr>
        <p:spPr>
          <a:xfrm>
            <a:off x="6126480" y="960120"/>
            <a:ext cx="2697480" cy="1783080"/>
          </a:xfrm>
          <a:prstGeom prst="rect">
            <a:avLst/>
          </a:prstGeom>
          <a:solidFill>
            <a:srgbClr val="FFFFFF"/>
          </a:solidFill>
          <a:ln/>
          <a:effectLst>
            <a:outerShdw blurRad="50800" dist="25400" dir="8100000" algn="bl" rotWithShape="0">
              <a:srgbClr val="000000">
                <a:alpha val="10000"/>
              </a:srgbClr>
            </a:outerShdw>
          </a:effectLst>
        </p:spPr>
      </p:sp>
      <p:sp>
        <p:nvSpPr>
          <p:cNvPr id="15" name="Shape 11"/>
          <p:cNvSpPr/>
          <p:nvPr/>
        </p:nvSpPr>
        <p:spPr>
          <a:xfrm>
            <a:off x="6126480" y="960120"/>
            <a:ext cx="2697480" cy="45720"/>
          </a:xfrm>
          <a:prstGeom prst="rect">
            <a:avLst/>
          </a:prstGeom>
          <a:solidFill>
            <a:srgbClr val="F97316"/>
          </a:solidFill>
          <a:ln/>
        </p:spPr>
      </p:sp>
      <p:pic>
        <p:nvPicPr>
          <p:cNvPr id="16" name="Image 2" descr="preencoded.png"/>
          <p:cNvPicPr>
            <a:picLocks noChangeAspect="1"/>
          </p:cNvPicPr>
          <p:nvPr/>
        </p:nvPicPr>
        <p:blipFill>
          <a:blip r:embed="rId5"/>
          <a:stretch>
            <a:fillRect/>
          </a:stretch>
        </p:blipFill>
        <p:spPr>
          <a:xfrm>
            <a:off x="6263640" y="1143000"/>
            <a:ext cx="320040" cy="320040"/>
          </a:xfrm>
          <a:prstGeom prst="rect">
            <a:avLst/>
          </a:prstGeom>
        </p:spPr>
      </p:pic>
      <p:sp>
        <p:nvSpPr>
          <p:cNvPr id="17" name="Text 12"/>
          <p:cNvSpPr/>
          <p:nvPr/>
        </p:nvSpPr>
        <p:spPr>
          <a:xfrm>
            <a:off x="6675120" y="1124712"/>
            <a:ext cx="1920240" cy="320040"/>
          </a:xfrm>
          <a:prstGeom prst="rect">
            <a:avLst/>
          </a:prstGeom>
          <a:noFill/>
          <a:ln/>
        </p:spPr>
        <p:txBody>
          <a:bodyPr wrap="square" lIns="0" tIns="0" rIns="0" bIns="0" rtlCol="0" anchor="ctr"/>
          <a:lstStyle/>
          <a:p>
            <a:pPr marL="0" indent="0">
              <a:buNone/>
            </a:pPr>
            <a:r>
              <a:rPr lang="en-US" sz="1200" b="1" dirty="0">
                <a:solidFill>
                  <a:srgbClr val="1B2A4A"/>
                </a:solidFill>
                <a:latin typeface="Calibri" pitchFamily="34" charset="0"/>
                <a:ea typeface="Calibri" pitchFamily="34" charset="-122"/>
                <a:cs typeface="Calibri" pitchFamily="34" charset="-120"/>
              </a:rPr>
              <a:t>Increased Suicide Risk</a:t>
            </a:r>
            <a:endParaRPr lang="en-US" sz="1200" dirty="0"/>
          </a:p>
        </p:txBody>
      </p:sp>
      <p:sp>
        <p:nvSpPr>
          <p:cNvPr id="18" name="Text 13"/>
          <p:cNvSpPr/>
          <p:nvPr/>
        </p:nvSpPr>
        <p:spPr>
          <a:xfrm>
            <a:off x="6263640" y="1554480"/>
            <a:ext cx="2423160" cy="1097280"/>
          </a:xfrm>
          <a:prstGeom prst="rect">
            <a:avLst/>
          </a:prstGeom>
          <a:noFill/>
          <a:ln/>
        </p:spPr>
        <p:txBody>
          <a:bodyPr wrap="square" lIns="0" tIns="0" rIns="0" bIns="0" rtlCol="0" anchor="t"/>
          <a:lstStyle/>
          <a:p>
            <a:pPr marL="0" indent="0">
              <a:buNone/>
            </a:pPr>
            <a:r>
              <a:rPr lang="en-US" sz="950" dirty="0">
                <a:solidFill>
                  <a:srgbClr val="64748B"/>
                </a:solidFill>
                <a:latin typeface="Calibri" pitchFamily="34" charset="0"/>
                <a:ea typeface="Calibri" pitchFamily="34" charset="-122"/>
                <a:cs typeface="Calibri" pitchFamily="34" charset="-120"/>
              </a:rPr>
              <a:t>Suicide remains the leading cause of death among UK individuals aged 18–24, with university students accounting for a significant proportion (ONS, 2023)</a:t>
            </a:r>
            <a:endParaRPr lang="en-US" sz="950" dirty="0"/>
          </a:p>
        </p:txBody>
      </p:sp>
      <p:sp>
        <p:nvSpPr>
          <p:cNvPr id="19" name="Shape 14"/>
          <p:cNvSpPr/>
          <p:nvPr/>
        </p:nvSpPr>
        <p:spPr>
          <a:xfrm>
            <a:off x="365760" y="2971800"/>
            <a:ext cx="2697480" cy="1783080"/>
          </a:xfrm>
          <a:prstGeom prst="rect">
            <a:avLst/>
          </a:prstGeom>
          <a:solidFill>
            <a:srgbClr val="FFFFFF"/>
          </a:solidFill>
          <a:ln/>
          <a:effectLst>
            <a:outerShdw blurRad="50800" dist="25400" dir="8100000" algn="bl" rotWithShape="0">
              <a:srgbClr val="000000">
                <a:alpha val="10000"/>
              </a:srgbClr>
            </a:outerShdw>
          </a:effectLst>
        </p:spPr>
      </p:sp>
      <p:sp>
        <p:nvSpPr>
          <p:cNvPr id="20" name="Shape 15"/>
          <p:cNvSpPr/>
          <p:nvPr/>
        </p:nvSpPr>
        <p:spPr>
          <a:xfrm>
            <a:off x="365760" y="2971800"/>
            <a:ext cx="2697480" cy="45720"/>
          </a:xfrm>
          <a:prstGeom prst="rect">
            <a:avLst/>
          </a:prstGeom>
          <a:solidFill>
            <a:srgbClr val="F97316"/>
          </a:solidFill>
          <a:ln/>
        </p:spPr>
      </p:sp>
      <p:pic>
        <p:nvPicPr>
          <p:cNvPr id="21" name="Image 3" descr="preencoded.png"/>
          <p:cNvPicPr>
            <a:picLocks noChangeAspect="1"/>
          </p:cNvPicPr>
          <p:nvPr/>
        </p:nvPicPr>
        <p:blipFill>
          <a:blip r:embed="rId6"/>
          <a:stretch>
            <a:fillRect/>
          </a:stretch>
        </p:blipFill>
        <p:spPr>
          <a:xfrm>
            <a:off x="502920" y="3154680"/>
            <a:ext cx="320040" cy="320040"/>
          </a:xfrm>
          <a:prstGeom prst="rect">
            <a:avLst/>
          </a:prstGeom>
        </p:spPr>
      </p:pic>
      <p:sp>
        <p:nvSpPr>
          <p:cNvPr id="22" name="Text 16"/>
          <p:cNvSpPr/>
          <p:nvPr/>
        </p:nvSpPr>
        <p:spPr>
          <a:xfrm>
            <a:off x="914400" y="3136392"/>
            <a:ext cx="1920240" cy="320040"/>
          </a:xfrm>
          <a:prstGeom prst="rect">
            <a:avLst/>
          </a:prstGeom>
          <a:noFill/>
          <a:ln/>
        </p:spPr>
        <p:txBody>
          <a:bodyPr wrap="square" lIns="0" tIns="0" rIns="0" bIns="0" rtlCol="0" anchor="ctr"/>
          <a:lstStyle/>
          <a:p>
            <a:pPr marL="0" indent="0">
              <a:buNone/>
            </a:pPr>
            <a:r>
              <a:rPr lang="en-US" sz="1200" b="1" dirty="0">
                <a:solidFill>
                  <a:srgbClr val="1B2A4A"/>
                </a:solidFill>
                <a:latin typeface="Calibri" pitchFamily="34" charset="0"/>
                <a:ea typeface="Calibri" pitchFamily="34" charset="-122"/>
                <a:cs typeface="Calibri" pitchFamily="34" charset="-120"/>
              </a:rPr>
              <a:t>Long-term Health Impact</a:t>
            </a:r>
            <a:endParaRPr lang="en-US" sz="1200" dirty="0"/>
          </a:p>
        </p:txBody>
      </p:sp>
      <p:sp>
        <p:nvSpPr>
          <p:cNvPr id="23" name="Text 17"/>
          <p:cNvSpPr/>
          <p:nvPr/>
        </p:nvSpPr>
        <p:spPr>
          <a:xfrm>
            <a:off x="502920" y="3566160"/>
            <a:ext cx="2423160" cy="1097280"/>
          </a:xfrm>
          <a:prstGeom prst="rect">
            <a:avLst/>
          </a:prstGeom>
          <a:noFill/>
          <a:ln/>
        </p:spPr>
        <p:txBody>
          <a:bodyPr wrap="square" lIns="0" tIns="0" rIns="0" bIns="0" rtlCol="0" anchor="t"/>
          <a:lstStyle/>
          <a:p>
            <a:pPr marL="0" indent="0">
              <a:buNone/>
            </a:pPr>
            <a:r>
              <a:rPr lang="en-US" sz="950" dirty="0">
                <a:solidFill>
                  <a:srgbClr val="64748B"/>
                </a:solidFill>
                <a:latin typeface="Calibri" pitchFamily="34" charset="0"/>
                <a:ea typeface="Calibri" pitchFamily="34" charset="-122"/>
                <a:cs typeface="Calibri" pitchFamily="34" charset="-120"/>
              </a:rPr>
              <a:t>Untreated mental health conditions during university persist into adulthood, increasing chronic disease risk and reducing life expectancy (Goodwin et al., 2020)</a:t>
            </a:r>
            <a:endParaRPr lang="en-US" sz="950" dirty="0"/>
          </a:p>
        </p:txBody>
      </p:sp>
      <p:sp>
        <p:nvSpPr>
          <p:cNvPr id="24" name="Shape 18"/>
          <p:cNvSpPr/>
          <p:nvPr/>
        </p:nvSpPr>
        <p:spPr>
          <a:xfrm>
            <a:off x="3246120" y="2971800"/>
            <a:ext cx="2697480" cy="1783080"/>
          </a:xfrm>
          <a:prstGeom prst="rect">
            <a:avLst/>
          </a:prstGeom>
          <a:solidFill>
            <a:srgbClr val="FFFFFF"/>
          </a:solidFill>
          <a:ln/>
          <a:effectLst>
            <a:outerShdw blurRad="50800" dist="25400" dir="8100000" algn="bl" rotWithShape="0">
              <a:srgbClr val="000000">
                <a:alpha val="10000"/>
              </a:srgbClr>
            </a:outerShdw>
          </a:effectLst>
        </p:spPr>
      </p:sp>
      <p:sp>
        <p:nvSpPr>
          <p:cNvPr id="25" name="Shape 19"/>
          <p:cNvSpPr/>
          <p:nvPr/>
        </p:nvSpPr>
        <p:spPr>
          <a:xfrm>
            <a:off x="3246120" y="2971800"/>
            <a:ext cx="2697480" cy="45720"/>
          </a:xfrm>
          <a:prstGeom prst="rect">
            <a:avLst/>
          </a:prstGeom>
          <a:solidFill>
            <a:srgbClr val="F97316"/>
          </a:solidFill>
          <a:ln/>
        </p:spPr>
      </p:sp>
      <p:pic>
        <p:nvPicPr>
          <p:cNvPr id="26" name="Image 4" descr="preencoded.png"/>
          <p:cNvPicPr>
            <a:picLocks noChangeAspect="1"/>
          </p:cNvPicPr>
          <p:nvPr/>
        </p:nvPicPr>
        <p:blipFill>
          <a:blip r:embed="rId7"/>
          <a:stretch>
            <a:fillRect/>
          </a:stretch>
        </p:blipFill>
        <p:spPr>
          <a:xfrm>
            <a:off x="3383280" y="3154680"/>
            <a:ext cx="320040" cy="320040"/>
          </a:xfrm>
          <a:prstGeom prst="rect">
            <a:avLst/>
          </a:prstGeom>
        </p:spPr>
      </p:pic>
      <p:sp>
        <p:nvSpPr>
          <p:cNvPr id="27" name="Text 20"/>
          <p:cNvSpPr/>
          <p:nvPr/>
        </p:nvSpPr>
        <p:spPr>
          <a:xfrm>
            <a:off x="3794760" y="3136392"/>
            <a:ext cx="1920240" cy="320040"/>
          </a:xfrm>
          <a:prstGeom prst="rect">
            <a:avLst/>
          </a:prstGeom>
          <a:noFill/>
          <a:ln/>
        </p:spPr>
        <p:txBody>
          <a:bodyPr wrap="square" lIns="0" tIns="0" rIns="0" bIns="0" rtlCol="0" anchor="ctr"/>
          <a:lstStyle/>
          <a:p>
            <a:pPr marL="0" indent="0">
              <a:buNone/>
            </a:pPr>
            <a:r>
              <a:rPr lang="en-US" sz="1200" b="1" dirty="0">
                <a:solidFill>
                  <a:srgbClr val="1B2A4A"/>
                </a:solidFill>
                <a:latin typeface="Calibri" pitchFamily="34" charset="0"/>
                <a:ea typeface="Calibri" pitchFamily="34" charset="-122"/>
                <a:cs typeface="Calibri" pitchFamily="34" charset="-120"/>
              </a:rPr>
              <a:t>Social Isolation</a:t>
            </a:r>
            <a:endParaRPr lang="en-US" sz="1200" dirty="0"/>
          </a:p>
        </p:txBody>
      </p:sp>
      <p:sp>
        <p:nvSpPr>
          <p:cNvPr id="28" name="Text 21"/>
          <p:cNvSpPr/>
          <p:nvPr/>
        </p:nvSpPr>
        <p:spPr>
          <a:xfrm>
            <a:off x="3383280" y="3566160"/>
            <a:ext cx="2423160" cy="1097280"/>
          </a:xfrm>
          <a:prstGeom prst="rect">
            <a:avLst/>
          </a:prstGeom>
          <a:noFill/>
          <a:ln/>
        </p:spPr>
        <p:txBody>
          <a:bodyPr wrap="square" lIns="0" tIns="0" rIns="0" bIns="0" rtlCol="0" anchor="t"/>
          <a:lstStyle/>
          <a:p>
            <a:pPr marL="0" indent="0">
              <a:buNone/>
            </a:pPr>
            <a:r>
              <a:rPr lang="en-US" sz="950" dirty="0">
                <a:solidFill>
                  <a:srgbClr val="64748B"/>
                </a:solidFill>
                <a:latin typeface="Calibri" pitchFamily="34" charset="0"/>
                <a:ea typeface="Calibri" pitchFamily="34" charset="-122"/>
                <a:cs typeface="Calibri" pitchFamily="34" charset="-120"/>
              </a:rPr>
              <a:t>Depression and anxiety contribute to relationship breakdown and social withdrawal, compounding the cycle of poor mental health (McIntyre et al., 2018)</a:t>
            </a:r>
            <a:endParaRPr lang="en-US" sz="950" dirty="0"/>
          </a:p>
        </p:txBody>
      </p:sp>
      <p:sp>
        <p:nvSpPr>
          <p:cNvPr id="29" name="Shape 22"/>
          <p:cNvSpPr/>
          <p:nvPr/>
        </p:nvSpPr>
        <p:spPr>
          <a:xfrm>
            <a:off x="6126480" y="2971800"/>
            <a:ext cx="2697480" cy="1783080"/>
          </a:xfrm>
          <a:prstGeom prst="rect">
            <a:avLst/>
          </a:prstGeom>
          <a:solidFill>
            <a:srgbClr val="FFFFFF"/>
          </a:solidFill>
          <a:ln/>
          <a:effectLst>
            <a:outerShdw blurRad="50800" dist="25400" dir="8100000" algn="bl" rotWithShape="0">
              <a:srgbClr val="000000">
                <a:alpha val="10000"/>
              </a:srgbClr>
            </a:outerShdw>
          </a:effectLst>
        </p:spPr>
      </p:sp>
      <p:sp>
        <p:nvSpPr>
          <p:cNvPr id="30" name="Shape 23"/>
          <p:cNvSpPr/>
          <p:nvPr/>
        </p:nvSpPr>
        <p:spPr>
          <a:xfrm>
            <a:off x="6126480" y="2971800"/>
            <a:ext cx="2697480" cy="45720"/>
          </a:xfrm>
          <a:prstGeom prst="rect">
            <a:avLst/>
          </a:prstGeom>
          <a:solidFill>
            <a:srgbClr val="F97316"/>
          </a:solidFill>
          <a:ln/>
        </p:spPr>
      </p:sp>
      <p:pic>
        <p:nvPicPr>
          <p:cNvPr id="31" name="Image 5" descr="preencoded.png"/>
          <p:cNvPicPr>
            <a:picLocks noChangeAspect="1"/>
          </p:cNvPicPr>
          <p:nvPr/>
        </p:nvPicPr>
        <p:blipFill>
          <a:blip r:embed="rId8"/>
          <a:stretch>
            <a:fillRect/>
          </a:stretch>
        </p:blipFill>
        <p:spPr>
          <a:xfrm>
            <a:off x="6263640" y="3154680"/>
            <a:ext cx="320040" cy="320040"/>
          </a:xfrm>
          <a:prstGeom prst="rect">
            <a:avLst/>
          </a:prstGeom>
        </p:spPr>
      </p:pic>
      <p:sp>
        <p:nvSpPr>
          <p:cNvPr id="32" name="Text 24"/>
          <p:cNvSpPr/>
          <p:nvPr/>
        </p:nvSpPr>
        <p:spPr>
          <a:xfrm>
            <a:off x="6675120" y="3136392"/>
            <a:ext cx="1920240" cy="320040"/>
          </a:xfrm>
          <a:prstGeom prst="rect">
            <a:avLst/>
          </a:prstGeom>
          <a:noFill/>
          <a:ln/>
        </p:spPr>
        <p:txBody>
          <a:bodyPr wrap="square" lIns="0" tIns="0" rIns="0" bIns="0" rtlCol="0" anchor="ctr"/>
          <a:lstStyle/>
          <a:p>
            <a:pPr marL="0" indent="0">
              <a:buNone/>
            </a:pPr>
            <a:r>
              <a:rPr lang="en-US" sz="1200" b="1" dirty="0">
                <a:solidFill>
                  <a:srgbClr val="1B2A4A"/>
                </a:solidFill>
                <a:latin typeface="Calibri" pitchFamily="34" charset="0"/>
                <a:ea typeface="Calibri" pitchFamily="34" charset="-122"/>
                <a:cs typeface="Calibri" pitchFamily="34" charset="-120"/>
              </a:rPr>
              <a:t>Widening Health Inequalities</a:t>
            </a:r>
            <a:endParaRPr lang="en-US" sz="1200" dirty="0"/>
          </a:p>
        </p:txBody>
      </p:sp>
      <p:sp>
        <p:nvSpPr>
          <p:cNvPr id="33" name="Text 25"/>
          <p:cNvSpPr/>
          <p:nvPr/>
        </p:nvSpPr>
        <p:spPr>
          <a:xfrm>
            <a:off x="6263640" y="3566160"/>
            <a:ext cx="2423160" cy="1097280"/>
          </a:xfrm>
          <a:prstGeom prst="rect">
            <a:avLst/>
          </a:prstGeom>
          <a:noFill/>
          <a:ln/>
        </p:spPr>
        <p:txBody>
          <a:bodyPr wrap="square" lIns="0" tIns="0" rIns="0" bIns="0" rtlCol="0" anchor="t"/>
          <a:lstStyle/>
          <a:p>
            <a:pPr marL="0" indent="0">
              <a:buNone/>
            </a:pPr>
            <a:r>
              <a:rPr lang="en-US" sz="950" dirty="0">
                <a:solidFill>
                  <a:srgbClr val="64748B"/>
                </a:solidFill>
                <a:latin typeface="Calibri" pitchFamily="34" charset="0"/>
                <a:ea typeface="Calibri" pitchFamily="34" charset="-122"/>
                <a:cs typeface="Calibri" pitchFamily="34" charset="-120"/>
              </a:rPr>
              <a:t>Students from disadvantaged backgrounds are disproportionately affected, perpetuating existing socioeconomic disparities in health outcomes (Marmot, 2020)</a:t>
            </a:r>
            <a:endParaRPr lang="en-US" sz="9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0D9488"/>
          </a:solidFill>
          <a:ln/>
        </p:spPr>
      </p:sp>
      <p:sp>
        <p:nvSpPr>
          <p:cNvPr id="3" name="Text 1"/>
          <p:cNvSpPr/>
          <p:nvPr/>
        </p:nvSpPr>
        <p:spPr>
          <a:xfrm>
            <a:off x="457200" y="228600"/>
            <a:ext cx="8229600" cy="548640"/>
          </a:xfrm>
          <a:prstGeom prst="rect">
            <a:avLst/>
          </a:prstGeom>
          <a:noFill/>
          <a:ln/>
        </p:spPr>
        <p:txBody>
          <a:bodyPr wrap="square" lIns="0" tIns="0" rIns="0" bIns="0" rtlCol="0" anchor="ctr"/>
          <a:lstStyle/>
          <a:p>
            <a:pPr marL="0" indent="0">
              <a:buNone/>
            </a:pPr>
            <a:r>
              <a:rPr lang="en-US" sz="2800" b="1" dirty="0">
                <a:solidFill>
                  <a:srgbClr val="1B2A4A"/>
                </a:solidFill>
                <a:latin typeface="Georgia" pitchFamily="34" charset="0"/>
                <a:ea typeface="Georgia" pitchFamily="34" charset="-122"/>
                <a:cs typeface="Georgia" pitchFamily="34" charset="-120"/>
              </a:rPr>
              <a:t>Why an AI Chatbot + Wellbeing App?</a:t>
            </a:r>
            <a:endParaRPr lang="en-US" sz="2800" dirty="0"/>
          </a:p>
        </p:txBody>
      </p:sp>
      <p:sp>
        <p:nvSpPr>
          <p:cNvPr id="4" name="Shape 2"/>
          <p:cNvSpPr/>
          <p:nvPr/>
        </p:nvSpPr>
        <p:spPr>
          <a:xfrm>
            <a:off x="457200" y="1005840"/>
            <a:ext cx="8229600" cy="1097280"/>
          </a:xfrm>
          <a:prstGeom prst="rect">
            <a:avLst/>
          </a:prstGeom>
          <a:solidFill>
            <a:srgbClr val="F0FDFA"/>
          </a:solidFill>
          <a:ln/>
          <a:effectLst>
            <a:outerShdw blurRad="50800" dist="25400" dir="8100000" algn="bl" rotWithShape="0">
              <a:srgbClr val="000000">
                <a:alpha val="10000"/>
              </a:srgbClr>
            </a:outerShdw>
          </a:effectLst>
        </p:spPr>
      </p:sp>
      <p:sp>
        <p:nvSpPr>
          <p:cNvPr id="5" name="Shape 3"/>
          <p:cNvSpPr/>
          <p:nvPr/>
        </p:nvSpPr>
        <p:spPr>
          <a:xfrm>
            <a:off x="457200" y="1005840"/>
            <a:ext cx="54864" cy="1097280"/>
          </a:xfrm>
          <a:prstGeom prst="rect">
            <a:avLst/>
          </a:prstGeom>
          <a:solidFill>
            <a:srgbClr val="0D9488"/>
          </a:solidFill>
          <a:ln/>
        </p:spPr>
      </p:sp>
      <p:pic>
        <p:nvPicPr>
          <p:cNvPr id="6" name="Image 0" descr="preencoded.png"/>
          <p:cNvPicPr>
            <a:picLocks noChangeAspect="1"/>
          </p:cNvPicPr>
          <p:nvPr/>
        </p:nvPicPr>
        <p:blipFill>
          <a:blip r:embed="rId3"/>
          <a:stretch>
            <a:fillRect/>
          </a:stretch>
        </p:blipFill>
        <p:spPr>
          <a:xfrm>
            <a:off x="731520" y="1234440"/>
            <a:ext cx="457200" cy="457200"/>
          </a:xfrm>
          <a:prstGeom prst="rect">
            <a:avLst/>
          </a:prstGeom>
        </p:spPr>
      </p:pic>
      <p:sp>
        <p:nvSpPr>
          <p:cNvPr id="7" name="Text 4"/>
          <p:cNvSpPr/>
          <p:nvPr/>
        </p:nvSpPr>
        <p:spPr>
          <a:xfrm>
            <a:off x="1371600" y="1097280"/>
            <a:ext cx="6858000" cy="320040"/>
          </a:xfrm>
          <a:prstGeom prst="rect">
            <a:avLst/>
          </a:prstGeom>
          <a:noFill/>
          <a:ln/>
        </p:spPr>
        <p:txBody>
          <a:bodyPr wrap="square" lIns="0" tIns="0" rIns="0" bIns="0" rtlCol="0" anchor="ctr"/>
          <a:lstStyle/>
          <a:p>
            <a:pPr marL="0" indent="0">
              <a:buNone/>
            </a:pPr>
            <a:r>
              <a:rPr lang="en-US" sz="1500" b="1" dirty="0">
                <a:solidFill>
                  <a:srgbClr val="1B2A4A"/>
                </a:solidFill>
                <a:latin typeface="Calibri" pitchFamily="34" charset="0"/>
                <a:ea typeface="Calibri" pitchFamily="34" charset="-122"/>
                <a:cs typeface="Calibri" pitchFamily="34" charset="-120"/>
              </a:rPr>
              <a:t>Woebot (CBT Chatbot)</a:t>
            </a:r>
            <a:endParaRPr lang="en-US" sz="1500" dirty="0"/>
          </a:p>
        </p:txBody>
      </p:sp>
      <p:sp>
        <p:nvSpPr>
          <p:cNvPr id="8" name="Text 5"/>
          <p:cNvSpPr/>
          <p:nvPr/>
        </p:nvSpPr>
        <p:spPr>
          <a:xfrm>
            <a:off x="1371600" y="1463040"/>
            <a:ext cx="6858000" cy="457200"/>
          </a:xfrm>
          <a:prstGeom prst="rect">
            <a:avLst/>
          </a:prstGeom>
          <a:noFill/>
          <a:ln/>
        </p:spPr>
        <p:txBody>
          <a:bodyPr wrap="square" lIns="0" tIns="0" rIns="0" bIns="0" rtlCol="0" anchor="ctr"/>
          <a:lstStyle/>
          <a:p>
            <a:pPr marL="0" indent="0">
              <a:buNone/>
            </a:pPr>
            <a:r>
              <a:rPr lang="en-US" sz="1200" dirty="0">
                <a:solidFill>
                  <a:srgbClr val="64748B"/>
                </a:solidFill>
                <a:latin typeface="Calibri" pitchFamily="34" charset="0"/>
                <a:ea typeface="Calibri" pitchFamily="34" charset="-122"/>
                <a:cs typeface="Calibri" pitchFamily="34" charset="-120"/>
              </a:rPr>
              <a:t>RCT demonstrated significant reductions in depression symptoms (PHQ-9) over a 2-week period among young adults (Fitzpatrick et al., 2017)</a:t>
            </a:r>
            <a:endParaRPr lang="en-US" sz="1200" dirty="0"/>
          </a:p>
        </p:txBody>
      </p:sp>
      <p:sp>
        <p:nvSpPr>
          <p:cNvPr id="9" name="Shape 6"/>
          <p:cNvSpPr/>
          <p:nvPr/>
        </p:nvSpPr>
        <p:spPr>
          <a:xfrm>
            <a:off x="457200" y="2286000"/>
            <a:ext cx="8229600" cy="1097280"/>
          </a:xfrm>
          <a:prstGeom prst="rect">
            <a:avLst/>
          </a:prstGeom>
          <a:solidFill>
            <a:srgbClr val="F0FDFA"/>
          </a:solidFill>
          <a:ln/>
          <a:effectLst>
            <a:outerShdw blurRad="50800" dist="25400" dir="8100000" algn="bl" rotWithShape="0">
              <a:srgbClr val="000000">
                <a:alpha val="10000"/>
              </a:srgbClr>
            </a:outerShdw>
          </a:effectLst>
        </p:spPr>
      </p:sp>
      <p:sp>
        <p:nvSpPr>
          <p:cNvPr id="10" name="Shape 7"/>
          <p:cNvSpPr/>
          <p:nvPr/>
        </p:nvSpPr>
        <p:spPr>
          <a:xfrm>
            <a:off x="457200" y="2286000"/>
            <a:ext cx="54864" cy="1097280"/>
          </a:xfrm>
          <a:prstGeom prst="rect">
            <a:avLst/>
          </a:prstGeom>
          <a:solidFill>
            <a:srgbClr val="0D9488"/>
          </a:solidFill>
          <a:ln/>
        </p:spPr>
      </p:sp>
      <p:pic>
        <p:nvPicPr>
          <p:cNvPr id="11" name="Image 1" descr="preencoded.png"/>
          <p:cNvPicPr>
            <a:picLocks noChangeAspect="1"/>
          </p:cNvPicPr>
          <p:nvPr/>
        </p:nvPicPr>
        <p:blipFill>
          <a:blip r:embed="rId4"/>
          <a:stretch>
            <a:fillRect/>
          </a:stretch>
        </p:blipFill>
        <p:spPr>
          <a:xfrm>
            <a:off x="731520" y="2514600"/>
            <a:ext cx="457200" cy="457200"/>
          </a:xfrm>
          <a:prstGeom prst="rect">
            <a:avLst/>
          </a:prstGeom>
        </p:spPr>
      </p:pic>
      <p:sp>
        <p:nvSpPr>
          <p:cNvPr id="12" name="Text 8"/>
          <p:cNvSpPr/>
          <p:nvPr/>
        </p:nvSpPr>
        <p:spPr>
          <a:xfrm>
            <a:off x="1371600" y="2377440"/>
            <a:ext cx="6858000" cy="320040"/>
          </a:xfrm>
          <a:prstGeom prst="rect">
            <a:avLst/>
          </a:prstGeom>
          <a:noFill/>
          <a:ln/>
        </p:spPr>
        <p:txBody>
          <a:bodyPr wrap="square" lIns="0" tIns="0" rIns="0" bIns="0" rtlCol="0" anchor="ctr"/>
          <a:lstStyle/>
          <a:p>
            <a:pPr marL="0" indent="0">
              <a:buNone/>
            </a:pPr>
            <a:r>
              <a:rPr lang="en-US" sz="1500" b="1" dirty="0">
                <a:solidFill>
                  <a:srgbClr val="1B2A4A"/>
                </a:solidFill>
                <a:latin typeface="Calibri" pitchFamily="34" charset="0"/>
                <a:ea typeface="Calibri" pitchFamily="34" charset="-122"/>
                <a:cs typeface="Calibri" pitchFamily="34" charset="-120"/>
              </a:rPr>
              <a:t>Wysa (AI Wellbeing App)</a:t>
            </a:r>
            <a:endParaRPr lang="en-US" sz="1500" dirty="0"/>
          </a:p>
        </p:txBody>
      </p:sp>
      <p:sp>
        <p:nvSpPr>
          <p:cNvPr id="13" name="Text 9"/>
          <p:cNvSpPr/>
          <p:nvPr/>
        </p:nvSpPr>
        <p:spPr>
          <a:xfrm>
            <a:off x="1371600" y="2743200"/>
            <a:ext cx="6858000" cy="457200"/>
          </a:xfrm>
          <a:prstGeom prst="rect">
            <a:avLst/>
          </a:prstGeom>
          <a:noFill/>
          <a:ln/>
        </p:spPr>
        <p:txBody>
          <a:bodyPr wrap="square" lIns="0" tIns="0" rIns="0" bIns="0" rtlCol="0" anchor="ctr"/>
          <a:lstStyle/>
          <a:p>
            <a:pPr marL="0" indent="0">
              <a:buNone/>
            </a:pPr>
            <a:r>
              <a:rPr lang="en-US" sz="1200" dirty="0">
                <a:solidFill>
                  <a:srgbClr val="64748B"/>
                </a:solidFill>
                <a:latin typeface="Calibri" pitchFamily="34" charset="0"/>
                <a:ea typeface="Calibri" pitchFamily="34" charset="-122"/>
                <a:cs typeface="Calibri" pitchFamily="34" charset="-120"/>
              </a:rPr>
              <a:t>Shown to reduce depression scores by 31% in users engaging with the app over 4 weeks (Inkster et al., 2018)</a:t>
            </a:r>
            <a:endParaRPr lang="en-US" sz="1200" dirty="0"/>
          </a:p>
        </p:txBody>
      </p:sp>
      <p:sp>
        <p:nvSpPr>
          <p:cNvPr id="14" name="Shape 10"/>
          <p:cNvSpPr/>
          <p:nvPr/>
        </p:nvSpPr>
        <p:spPr>
          <a:xfrm>
            <a:off x="457200" y="3566160"/>
            <a:ext cx="8229600" cy="1097280"/>
          </a:xfrm>
          <a:prstGeom prst="rect">
            <a:avLst/>
          </a:prstGeom>
          <a:solidFill>
            <a:srgbClr val="F0FDFA"/>
          </a:solidFill>
          <a:ln/>
          <a:effectLst>
            <a:outerShdw blurRad="50800" dist="25400" dir="8100000" algn="bl" rotWithShape="0">
              <a:srgbClr val="000000">
                <a:alpha val="10000"/>
              </a:srgbClr>
            </a:outerShdw>
          </a:effectLst>
        </p:spPr>
      </p:sp>
      <p:sp>
        <p:nvSpPr>
          <p:cNvPr id="15" name="Shape 11"/>
          <p:cNvSpPr/>
          <p:nvPr/>
        </p:nvSpPr>
        <p:spPr>
          <a:xfrm>
            <a:off x="457200" y="3566160"/>
            <a:ext cx="54864" cy="1097280"/>
          </a:xfrm>
          <a:prstGeom prst="rect">
            <a:avLst/>
          </a:prstGeom>
          <a:solidFill>
            <a:srgbClr val="0D9488"/>
          </a:solidFill>
          <a:ln/>
        </p:spPr>
      </p:sp>
      <p:pic>
        <p:nvPicPr>
          <p:cNvPr id="16" name="Image 2" descr="preencoded.png"/>
          <p:cNvPicPr>
            <a:picLocks noChangeAspect="1"/>
          </p:cNvPicPr>
          <p:nvPr/>
        </p:nvPicPr>
        <p:blipFill>
          <a:blip r:embed="rId5"/>
          <a:stretch>
            <a:fillRect/>
          </a:stretch>
        </p:blipFill>
        <p:spPr>
          <a:xfrm>
            <a:off x="731520" y="3794760"/>
            <a:ext cx="457200" cy="457200"/>
          </a:xfrm>
          <a:prstGeom prst="rect">
            <a:avLst/>
          </a:prstGeom>
        </p:spPr>
      </p:pic>
      <p:sp>
        <p:nvSpPr>
          <p:cNvPr id="17" name="Text 12"/>
          <p:cNvSpPr/>
          <p:nvPr/>
        </p:nvSpPr>
        <p:spPr>
          <a:xfrm>
            <a:off x="1371600" y="3657600"/>
            <a:ext cx="6858000" cy="320040"/>
          </a:xfrm>
          <a:prstGeom prst="rect">
            <a:avLst/>
          </a:prstGeom>
          <a:noFill/>
          <a:ln/>
        </p:spPr>
        <p:txBody>
          <a:bodyPr wrap="square" lIns="0" tIns="0" rIns="0" bIns="0" rtlCol="0" anchor="ctr"/>
          <a:lstStyle/>
          <a:p>
            <a:pPr marL="0" indent="0">
              <a:buNone/>
            </a:pPr>
            <a:r>
              <a:rPr lang="en-US" sz="1500" b="1" dirty="0">
                <a:solidFill>
                  <a:srgbClr val="1B2A4A"/>
                </a:solidFill>
                <a:latin typeface="Calibri" pitchFamily="34" charset="0"/>
                <a:ea typeface="Calibri" pitchFamily="34" charset="-122"/>
                <a:cs typeface="Calibri" pitchFamily="34" charset="-120"/>
              </a:rPr>
              <a:t>SilverCloud (Digital CBT)</a:t>
            </a:r>
            <a:endParaRPr lang="en-US" sz="1500" dirty="0"/>
          </a:p>
        </p:txBody>
      </p:sp>
      <p:sp>
        <p:nvSpPr>
          <p:cNvPr id="18" name="Text 13"/>
          <p:cNvSpPr/>
          <p:nvPr/>
        </p:nvSpPr>
        <p:spPr>
          <a:xfrm>
            <a:off x="1371600" y="4023360"/>
            <a:ext cx="6858000" cy="457200"/>
          </a:xfrm>
          <a:prstGeom prst="rect">
            <a:avLst/>
          </a:prstGeom>
          <a:noFill/>
          <a:ln/>
        </p:spPr>
        <p:txBody>
          <a:bodyPr wrap="square" lIns="0" tIns="0" rIns="0" bIns="0" rtlCol="0" anchor="ctr"/>
          <a:lstStyle/>
          <a:p>
            <a:pPr marL="0" indent="0">
              <a:buNone/>
            </a:pPr>
            <a:r>
              <a:rPr lang="en-US" sz="1200" dirty="0">
                <a:solidFill>
                  <a:srgbClr val="64748B"/>
                </a:solidFill>
                <a:latin typeface="Calibri" pitchFamily="34" charset="0"/>
                <a:ea typeface="Calibri" pitchFamily="34" charset="-122"/>
                <a:cs typeface="Calibri" pitchFamily="34" charset="-120"/>
              </a:rPr>
              <a:t>NICE-approved digital therapeutic platform demonstrating significant clinical improvements in anxiety and depression (Richards et al., 2020)</a:t>
            </a:r>
            <a:endParaRPr lang="en-US" sz="1200" dirty="0"/>
          </a:p>
        </p:txBody>
      </p:sp>
      <p:sp>
        <p:nvSpPr>
          <p:cNvPr id="19" name="Shape 14"/>
          <p:cNvSpPr/>
          <p:nvPr/>
        </p:nvSpPr>
        <p:spPr>
          <a:xfrm>
            <a:off x="457200" y="4572000"/>
            <a:ext cx="8229600" cy="411480"/>
          </a:xfrm>
          <a:prstGeom prst="rect">
            <a:avLst/>
          </a:prstGeom>
          <a:solidFill>
            <a:srgbClr val="1B2A4A"/>
          </a:solidFill>
          <a:ln/>
        </p:spPr>
      </p:sp>
      <p:sp>
        <p:nvSpPr>
          <p:cNvPr id="20" name="Text 15"/>
          <p:cNvSpPr/>
          <p:nvPr/>
        </p:nvSpPr>
        <p:spPr>
          <a:xfrm>
            <a:off x="640080" y="4590288"/>
            <a:ext cx="7863840" cy="365760"/>
          </a:xfrm>
          <a:prstGeom prst="rect">
            <a:avLst/>
          </a:prstGeom>
          <a:noFill/>
          <a:ln/>
        </p:spPr>
        <p:txBody>
          <a:bodyPr wrap="square" rtlCol="0" anchor="ctr"/>
          <a:lstStyle/>
          <a:p>
            <a:pPr marL="0" indent="0" algn="ctr">
              <a:buNone/>
            </a:pPr>
            <a:r>
              <a:rPr lang="en-US" sz="1100" i="1" dirty="0">
                <a:solidFill>
                  <a:srgbClr val="5EEAD4"/>
                </a:solidFill>
                <a:latin typeface="Calibri" pitchFamily="34" charset="0"/>
                <a:ea typeface="Calibri" pitchFamily="34" charset="-122"/>
                <a:cs typeface="Calibri" pitchFamily="34" charset="-120"/>
              </a:rPr>
              <a:t>Evidence supports AI-driven interventions as effective, scalable, and acceptable among university-aged populations</a:t>
            </a:r>
            <a:endParaRPr lang="en-US" sz="11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2">
    <p:bg>
      <p:bgPr>
        <a:solidFill>
          <a:srgbClr val="1B2A4A"/>
        </a:solidFill>
        <a:effectLst/>
      </p:bgPr>
    </p:bg>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0D9488"/>
          </a:solidFill>
          <a:ln/>
        </p:spPr>
      </p:sp>
      <p:sp>
        <p:nvSpPr>
          <p:cNvPr id="3" name="Text 1"/>
          <p:cNvSpPr/>
          <p:nvPr/>
        </p:nvSpPr>
        <p:spPr>
          <a:xfrm>
            <a:off x="457200" y="274320"/>
            <a:ext cx="8229600" cy="548640"/>
          </a:xfrm>
          <a:prstGeom prst="rect">
            <a:avLst/>
          </a:prstGeom>
          <a:noFill/>
          <a:ln/>
        </p:spPr>
        <p:txBody>
          <a:bodyPr wrap="square" lIns="0" tIns="0" rIns="0" bIns="0" rtlCol="0" anchor="ctr"/>
          <a:lstStyle/>
          <a:p>
            <a:pPr marL="0" indent="0">
              <a:buNone/>
            </a:pPr>
            <a:r>
              <a:rPr lang="en-US" sz="3000" b="1" dirty="0">
                <a:solidFill>
                  <a:srgbClr val="FFFFFF"/>
                </a:solidFill>
                <a:latin typeface="Georgia" pitchFamily="34" charset="0"/>
                <a:ea typeface="Georgia" pitchFamily="34" charset="-122"/>
                <a:cs typeface="Georgia" pitchFamily="34" charset="-120"/>
              </a:rPr>
              <a:t>Justification Summary</a:t>
            </a:r>
            <a:endParaRPr lang="en-US" sz="3000" dirty="0"/>
          </a:p>
        </p:txBody>
      </p:sp>
      <p:sp>
        <p:nvSpPr>
          <p:cNvPr id="4" name="Shape 2"/>
          <p:cNvSpPr/>
          <p:nvPr/>
        </p:nvSpPr>
        <p:spPr>
          <a:xfrm>
            <a:off x="457200" y="1051560"/>
            <a:ext cx="8229600" cy="640080"/>
          </a:xfrm>
          <a:prstGeom prst="rect">
            <a:avLst/>
          </a:prstGeom>
          <a:solidFill>
            <a:srgbClr val="0D9488">
              <a:alpha val="15000"/>
            </a:srgbClr>
          </a:solidFill>
          <a:ln/>
        </p:spPr>
      </p:sp>
      <p:pic>
        <p:nvPicPr>
          <p:cNvPr id="5" name="Image 0" descr="preencoded.png"/>
          <p:cNvPicPr>
            <a:picLocks noChangeAspect="1"/>
          </p:cNvPicPr>
          <p:nvPr/>
        </p:nvPicPr>
        <p:blipFill>
          <a:blip r:embed="rId3"/>
          <a:stretch>
            <a:fillRect/>
          </a:stretch>
        </p:blipFill>
        <p:spPr>
          <a:xfrm>
            <a:off x="640080" y="1188720"/>
            <a:ext cx="320040" cy="320040"/>
          </a:xfrm>
          <a:prstGeom prst="rect">
            <a:avLst/>
          </a:prstGeom>
        </p:spPr>
      </p:pic>
      <p:sp>
        <p:nvSpPr>
          <p:cNvPr id="6" name="Text 3"/>
          <p:cNvSpPr/>
          <p:nvPr/>
        </p:nvSpPr>
        <p:spPr>
          <a:xfrm>
            <a:off x="1097280" y="1097280"/>
            <a:ext cx="7315200" cy="548640"/>
          </a:xfrm>
          <a:prstGeom prst="rect">
            <a:avLst/>
          </a:prstGeom>
          <a:noFill/>
          <a:ln/>
        </p:spPr>
        <p:txBody>
          <a:bodyPr wrap="square" lIns="0" tIns="0" rIns="0" bIns="0" rtlCol="0" anchor="ctr"/>
          <a:lstStyle/>
          <a:p>
            <a:pPr marL="0" indent="0">
              <a:buNone/>
            </a:pPr>
            <a:r>
              <a:rPr lang="en-US" sz="1200" dirty="0">
                <a:solidFill>
                  <a:srgbClr val="FFFFFF"/>
                </a:solidFill>
                <a:latin typeface="Calibri" pitchFamily="34" charset="0"/>
                <a:ea typeface="Calibri" pitchFamily="34" charset="-122"/>
                <a:cs typeface="Calibri" pitchFamily="34" charset="-120"/>
              </a:rPr>
              <a:t>Depression and anxiety among UK university students represent a significant and growing public health concern, with prevalence rising steadily over the past decade</a:t>
            </a:r>
            <a:endParaRPr lang="en-US" sz="1200" dirty="0"/>
          </a:p>
        </p:txBody>
      </p:sp>
      <p:sp>
        <p:nvSpPr>
          <p:cNvPr id="7" name="Shape 4"/>
          <p:cNvSpPr/>
          <p:nvPr/>
        </p:nvSpPr>
        <p:spPr>
          <a:xfrm>
            <a:off x="457200" y="1801368"/>
            <a:ext cx="8229600" cy="640080"/>
          </a:xfrm>
          <a:prstGeom prst="rect">
            <a:avLst/>
          </a:prstGeom>
          <a:solidFill>
            <a:srgbClr val="0D9488">
              <a:alpha val="15000"/>
            </a:srgbClr>
          </a:solidFill>
          <a:ln/>
        </p:spPr>
      </p:sp>
      <p:pic>
        <p:nvPicPr>
          <p:cNvPr id="8" name="Image 1" descr="preencoded.png"/>
          <p:cNvPicPr>
            <a:picLocks noChangeAspect="1"/>
          </p:cNvPicPr>
          <p:nvPr/>
        </p:nvPicPr>
        <p:blipFill>
          <a:blip r:embed="rId3"/>
          <a:stretch>
            <a:fillRect/>
          </a:stretch>
        </p:blipFill>
        <p:spPr>
          <a:xfrm>
            <a:off x="640080" y="1938528"/>
            <a:ext cx="320040" cy="320040"/>
          </a:xfrm>
          <a:prstGeom prst="rect">
            <a:avLst/>
          </a:prstGeom>
        </p:spPr>
      </p:pic>
      <p:sp>
        <p:nvSpPr>
          <p:cNvPr id="9" name="Text 5"/>
          <p:cNvSpPr/>
          <p:nvPr/>
        </p:nvSpPr>
        <p:spPr>
          <a:xfrm>
            <a:off x="1097280" y="1847088"/>
            <a:ext cx="7315200" cy="548640"/>
          </a:xfrm>
          <a:prstGeom prst="rect">
            <a:avLst/>
          </a:prstGeom>
          <a:noFill/>
          <a:ln/>
        </p:spPr>
        <p:txBody>
          <a:bodyPr wrap="square" lIns="0" tIns="0" rIns="0" bIns="0" rtlCol="0" anchor="ctr"/>
          <a:lstStyle/>
          <a:p>
            <a:pPr marL="0" indent="0">
              <a:buNone/>
            </a:pPr>
            <a:r>
              <a:rPr lang="en-US" sz="1200" dirty="0">
                <a:solidFill>
                  <a:srgbClr val="FFFFFF"/>
                </a:solidFill>
                <a:latin typeface="Calibri" pitchFamily="34" charset="0"/>
                <a:ea typeface="Calibri" pitchFamily="34" charset="-122"/>
                <a:cs typeface="Calibri" pitchFamily="34" charset="-120"/>
              </a:rPr>
              <a:t>National policies including the NHS Long Term Plan and NICE guidelines explicitly support digital mental health interventions for young adults</a:t>
            </a:r>
            <a:endParaRPr lang="en-US" sz="1200" dirty="0"/>
          </a:p>
        </p:txBody>
      </p:sp>
      <p:sp>
        <p:nvSpPr>
          <p:cNvPr id="10" name="Shape 6"/>
          <p:cNvSpPr/>
          <p:nvPr/>
        </p:nvSpPr>
        <p:spPr>
          <a:xfrm>
            <a:off x="457200" y="2551176"/>
            <a:ext cx="8229600" cy="640080"/>
          </a:xfrm>
          <a:prstGeom prst="rect">
            <a:avLst/>
          </a:prstGeom>
          <a:solidFill>
            <a:srgbClr val="0D9488">
              <a:alpha val="15000"/>
            </a:srgbClr>
          </a:solidFill>
          <a:ln/>
        </p:spPr>
      </p:sp>
      <p:pic>
        <p:nvPicPr>
          <p:cNvPr id="11" name="Image 2" descr="preencoded.png"/>
          <p:cNvPicPr>
            <a:picLocks noChangeAspect="1"/>
          </p:cNvPicPr>
          <p:nvPr/>
        </p:nvPicPr>
        <p:blipFill>
          <a:blip r:embed="rId3"/>
          <a:stretch>
            <a:fillRect/>
          </a:stretch>
        </p:blipFill>
        <p:spPr>
          <a:xfrm>
            <a:off x="640080" y="2688336"/>
            <a:ext cx="320040" cy="320040"/>
          </a:xfrm>
          <a:prstGeom prst="rect">
            <a:avLst/>
          </a:prstGeom>
        </p:spPr>
      </p:pic>
      <p:sp>
        <p:nvSpPr>
          <p:cNvPr id="12" name="Text 7"/>
          <p:cNvSpPr/>
          <p:nvPr/>
        </p:nvSpPr>
        <p:spPr>
          <a:xfrm>
            <a:off x="1097280" y="2596896"/>
            <a:ext cx="7315200" cy="548640"/>
          </a:xfrm>
          <a:prstGeom prst="rect">
            <a:avLst/>
          </a:prstGeom>
          <a:noFill/>
          <a:ln/>
        </p:spPr>
        <p:txBody>
          <a:bodyPr wrap="square" lIns="0" tIns="0" rIns="0" bIns="0" rtlCol="0" anchor="ctr"/>
          <a:lstStyle/>
          <a:p>
            <a:pPr marL="0" indent="0">
              <a:buNone/>
            </a:pPr>
            <a:r>
              <a:rPr lang="en-US" sz="1200" dirty="0">
                <a:solidFill>
                  <a:srgbClr val="FFFFFF"/>
                </a:solidFill>
                <a:latin typeface="Calibri" pitchFamily="34" charset="0"/>
                <a:ea typeface="Calibri" pitchFamily="34" charset="-122"/>
                <a:cs typeface="Calibri" pitchFamily="34" charset="-120"/>
              </a:rPr>
              <a:t>Students face substantial barriers to accessing traditional services, including stigma, long wait times, and limited availability</a:t>
            </a:r>
            <a:endParaRPr lang="en-US" sz="1200" dirty="0"/>
          </a:p>
        </p:txBody>
      </p:sp>
      <p:sp>
        <p:nvSpPr>
          <p:cNvPr id="13" name="Shape 8"/>
          <p:cNvSpPr/>
          <p:nvPr/>
        </p:nvSpPr>
        <p:spPr>
          <a:xfrm>
            <a:off x="457200" y="3300984"/>
            <a:ext cx="8229600" cy="640080"/>
          </a:xfrm>
          <a:prstGeom prst="rect">
            <a:avLst/>
          </a:prstGeom>
          <a:solidFill>
            <a:srgbClr val="0D9488">
              <a:alpha val="15000"/>
            </a:srgbClr>
          </a:solidFill>
          <a:ln/>
        </p:spPr>
      </p:sp>
      <p:pic>
        <p:nvPicPr>
          <p:cNvPr id="14" name="Image 3" descr="preencoded.png"/>
          <p:cNvPicPr>
            <a:picLocks noChangeAspect="1"/>
          </p:cNvPicPr>
          <p:nvPr/>
        </p:nvPicPr>
        <p:blipFill>
          <a:blip r:embed="rId3"/>
          <a:stretch>
            <a:fillRect/>
          </a:stretch>
        </p:blipFill>
        <p:spPr>
          <a:xfrm>
            <a:off x="640080" y="3438144"/>
            <a:ext cx="320040" cy="320040"/>
          </a:xfrm>
          <a:prstGeom prst="rect">
            <a:avLst/>
          </a:prstGeom>
        </p:spPr>
      </p:pic>
      <p:sp>
        <p:nvSpPr>
          <p:cNvPr id="15" name="Text 9"/>
          <p:cNvSpPr/>
          <p:nvPr/>
        </p:nvSpPr>
        <p:spPr>
          <a:xfrm>
            <a:off x="1097280" y="3346704"/>
            <a:ext cx="7315200" cy="548640"/>
          </a:xfrm>
          <a:prstGeom prst="rect">
            <a:avLst/>
          </a:prstGeom>
          <a:noFill/>
          <a:ln/>
        </p:spPr>
        <p:txBody>
          <a:bodyPr wrap="square" lIns="0" tIns="0" rIns="0" bIns="0" rtlCol="0" anchor="ctr"/>
          <a:lstStyle/>
          <a:p>
            <a:pPr marL="0" indent="0">
              <a:buNone/>
            </a:pPr>
            <a:r>
              <a:rPr lang="en-US" sz="1200" dirty="0">
                <a:solidFill>
                  <a:srgbClr val="FFFFFF"/>
                </a:solidFill>
                <a:latin typeface="Calibri" pitchFamily="34" charset="0"/>
                <a:ea typeface="Calibri" pitchFamily="34" charset="-122"/>
                <a:cs typeface="Calibri" pitchFamily="34" charset="-120"/>
              </a:rPr>
              <a:t>AI chatbot-based interventions are supported by a strong evidence base, demonstrating clinical effectiveness in reducing symptoms of depression and anxiety</a:t>
            </a:r>
            <a:endParaRPr lang="en-US" sz="1200" dirty="0"/>
          </a:p>
        </p:txBody>
      </p:sp>
      <p:sp>
        <p:nvSpPr>
          <p:cNvPr id="16" name="Shape 10"/>
          <p:cNvSpPr/>
          <p:nvPr/>
        </p:nvSpPr>
        <p:spPr>
          <a:xfrm>
            <a:off x="457200" y="4050792"/>
            <a:ext cx="8229600" cy="640080"/>
          </a:xfrm>
          <a:prstGeom prst="rect">
            <a:avLst/>
          </a:prstGeom>
          <a:solidFill>
            <a:srgbClr val="0D9488">
              <a:alpha val="15000"/>
            </a:srgbClr>
          </a:solidFill>
          <a:ln/>
        </p:spPr>
      </p:sp>
      <p:pic>
        <p:nvPicPr>
          <p:cNvPr id="17" name="Image 4" descr="preencoded.png"/>
          <p:cNvPicPr>
            <a:picLocks noChangeAspect="1"/>
          </p:cNvPicPr>
          <p:nvPr/>
        </p:nvPicPr>
        <p:blipFill>
          <a:blip r:embed="rId3"/>
          <a:stretch>
            <a:fillRect/>
          </a:stretch>
        </p:blipFill>
        <p:spPr>
          <a:xfrm>
            <a:off x="640080" y="4187952"/>
            <a:ext cx="320040" cy="320040"/>
          </a:xfrm>
          <a:prstGeom prst="rect">
            <a:avLst/>
          </a:prstGeom>
        </p:spPr>
      </p:pic>
      <p:sp>
        <p:nvSpPr>
          <p:cNvPr id="18" name="Text 11"/>
          <p:cNvSpPr/>
          <p:nvPr/>
        </p:nvSpPr>
        <p:spPr>
          <a:xfrm>
            <a:off x="1097280" y="4096512"/>
            <a:ext cx="7315200" cy="548640"/>
          </a:xfrm>
          <a:prstGeom prst="rect">
            <a:avLst/>
          </a:prstGeom>
          <a:noFill/>
          <a:ln/>
        </p:spPr>
        <p:txBody>
          <a:bodyPr wrap="square" lIns="0" tIns="0" rIns="0" bIns="0" rtlCol="0" anchor="ctr"/>
          <a:lstStyle/>
          <a:p>
            <a:pPr marL="0" indent="0">
              <a:buNone/>
            </a:pPr>
            <a:r>
              <a:rPr lang="en-US" sz="1200" dirty="0">
                <a:solidFill>
                  <a:srgbClr val="FFFFFF"/>
                </a:solidFill>
                <a:latin typeface="Calibri" pitchFamily="34" charset="0"/>
                <a:ea typeface="Calibri" pitchFamily="34" charset="-122"/>
                <a:cs typeface="Calibri" pitchFamily="34" charset="-120"/>
              </a:rPr>
              <a:t>Failure to address student mental health carries severe consequences for academic outcomes, economic productivity, and individual wellbeing</a:t>
            </a:r>
            <a:endParaRPr lang="en-US" sz="1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1B2A4A"/>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D9488"/>
          </a:solidFill>
          <a:ln/>
        </p:spPr>
      </p:sp>
      <p:sp>
        <p:nvSpPr>
          <p:cNvPr id="3" name="Shape 1"/>
          <p:cNvSpPr/>
          <p:nvPr/>
        </p:nvSpPr>
        <p:spPr>
          <a:xfrm>
            <a:off x="0" y="5070348"/>
            <a:ext cx="9144000" cy="73152"/>
          </a:xfrm>
          <a:prstGeom prst="rect">
            <a:avLst/>
          </a:prstGeom>
          <a:solidFill>
            <a:srgbClr val="0D9488"/>
          </a:solidFill>
          <a:ln/>
        </p:spPr>
      </p:sp>
      <p:sp>
        <p:nvSpPr>
          <p:cNvPr id="4" name="Shape 2"/>
          <p:cNvSpPr/>
          <p:nvPr/>
        </p:nvSpPr>
        <p:spPr>
          <a:xfrm>
            <a:off x="7498080" y="274320"/>
            <a:ext cx="1371600" cy="1371600"/>
          </a:xfrm>
          <a:prstGeom prst="ellipse">
            <a:avLst/>
          </a:prstGeom>
          <a:solidFill>
            <a:srgbClr val="0D9488">
              <a:alpha val="85000"/>
            </a:srgbClr>
          </a:solidFill>
          <a:ln/>
        </p:spPr>
      </p:sp>
      <p:sp>
        <p:nvSpPr>
          <p:cNvPr id="5" name="Shape 3"/>
          <p:cNvSpPr/>
          <p:nvPr/>
        </p:nvSpPr>
        <p:spPr>
          <a:xfrm>
            <a:off x="274320" y="3474720"/>
            <a:ext cx="1097280" cy="1097280"/>
          </a:xfrm>
          <a:prstGeom prst="ellipse">
            <a:avLst/>
          </a:prstGeom>
          <a:solidFill>
            <a:srgbClr val="0D9488">
              <a:alpha val="90000"/>
            </a:srgbClr>
          </a:solidFill>
          <a:ln/>
        </p:spPr>
      </p:sp>
      <p:pic>
        <p:nvPicPr>
          <p:cNvPr id="6" name="Image 0" descr="preencoded.png"/>
          <p:cNvPicPr>
            <a:picLocks noChangeAspect="1"/>
          </p:cNvPicPr>
          <p:nvPr/>
        </p:nvPicPr>
        <p:blipFill>
          <a:blip r:embed="rId3"/>
          <a:stretch>
            <a:fillRect/>
          </a:stretch>
        </p:blipFill>
        <p:spPr>
          <a:xfrm>
            <a:off x="4114800" y="365760"/>
            <a:ext cx="822960" cy="822960"/>
          </a:xfrm>
          <a:prstGeom prst="rect">
            <a:avLst/>
          </a:prstGeom>
        </p:spPr>
      </p:pic>
      <p:sp>
        <p:nvSpPr>
          <p:cNvPr id="7" name="Text 4"/>
          <p:cNvSpPr/>
          <p:nvPr/>
        </p:nvSpPr>
        <p:spPr>
          <a:xfrm>
            <a:off x="731520" y="1371600"/>
            <a:ext cx="7680960" cy="1280160"/>
          </a:xfrm>
          <a:prstGeom prst="rect">
            <a:avLst/>
          </a:prstGeom>
          <a:noFill/>
          <a:ln/>
        </p:spPr>
        <p:txBody>
          <a:bodyPr wrap="square" rtlCol="0" anchor="ctr"/>
          <a:lstStyle/>
          <a:p>
            <a:pPr marL="0" indent="0" algn="ctr">
              <a:lnSpc>
                <a:spcPct val="120000"/>
              </a:lnSpc>
              <a:buNone/>
            </a:pPr>
            <a:r>
              <a:rPr lang="en-US" sz="3000" b="1" dirty="0">
                <a:solidFill>
                  <a:srgbClr val="FFFFFF"/>
                </a:solidFill>
                <a:latin typeface="Georgia" pitchFamily="34" charset="0"/>
                <a:ea typeface="Georgia" pitchFamily="34" charset="-122"/>
                <a:cs typeface="Georgia" pitchFamily="34" charset="-120"/>
              </a:rPr>
              <a:t>AI-Powered Mental Health Support</a:t>
            </a:r>
            <a:endParaRPr lang="en-US" sz="3000" dirty="0"/>
          </a:p>
          <a:p>
            <a:pPr marL="0" indent="0" algn="ctr">
              <a:lnSpc>
                <a:spcPct val="120000"/>
              </a:lnSpc>
              <a:buNone/>
            </a:pPr>
            <a:r>
              <a:rPr lang="en-US" sz="3000" b="1" dirty="0">
                <a:solidFill>
                  <a:srgbClr val="FFFFFF"/>
                </a:solidFill>
                <a:latin typeface="Georgia" pitchFamily="34" charset="0"/>
                <a:ea typeface="Georgia" pitchFamily="34" charset="-122"/>
                <a:cs typeface="Georgia" pitchFamily="34" charset="-120"/>
              </a:rPr>
              <a:t>for UK University Students</a:t>
            </a:r>
            <a:endParaRPr lang="en-US" sz="3000" dirty="0"/>
          </a:p>
        </p:txBody>
      </p:sp>
      <p:sp>
        <p:nvSpPr>
          <p:cNvPr id="8" name="Text 5"/>
          <p:cNvSpPr/>
          <p:nvPr/>
        </p:nvSpPr>
        <p:spPr>
          <a:xfrm>
            <a:off x="1371600" y="2743200"/>
            <a:ext cx="6400800" cy="457200"/>
          </a:xfrm>
          <a:prstGeom prst="rect">
            <a:avLst/>
          </a:prstGeom>
          <a:noFill/>
          <a:ln/>
        </p:spPr>
        <p:txBody>
          <a:bodyPr wrap="square" rtlCol="0" anchor="ctr"/>
          <a:lstStyle/>
          <a:p>
            <a:pPr marL="0" indent="0" algn="ctr">
              <a:buNone/>
            </a:pPr>
            <a:r>
              <a:rPr lang="en-US" sz="1600" i="1" dirty="0">
                <a:solidFill>
                  <a:srgbClr val="5EEAD4"/>
                </a:solidFill>
                <a:latin typeface="Calibri" pitchFamily="34" charset="0"/>
                <a:ea typeface="Calibri" pitchFamily="34" charset="-122"/>
                <a:cs typeface="Calibri" pitchFamily="34" charset="-120"/>
              </a:rPr>
              <a:t>Application of the PRECEDE-PROCEED Planning Model</a:t>
            </a:r>
            <a:endParaRPr lang="en-US" sz="1600" dirty="0"/>
          </a:p>
        </p:txBody>
      </p:sp>
      <p:sp>
        <p:nvSpPr>
          <p:cNvPr id="9" name="Shape 6"/>
          <p:cNvSpPr/>
          <p:nvPr/>
        </p:nvSpPr>
        <p:spPr>
          <a:xfrm>
            <a:off x="3200400" y="3383280"/>
            <a:ext cx="2743200" cy="27432"/>
          </a:xfrm>
          <a:prstGeom prst="rect">
            <a:avLst/>
          </a:prstGeom>
          <a:solidFill>
            <a:srgbClr val="0D9488"/>
          </a:solidFill>
          <a:ln/>
        </p:spPr>
      </p:sp>
      <p:sp>
        <p:nvSpPr>
          <p:cNvPr id="10" name="Text 7"/>
          <p:cNvSpPr/>
          <p:nvPr/>
        </p:nvSpPr>
        <p:spPr>
          <a:xfrm>
            <a:off x="914400" y="3611880"/>
            <a:ext cx="7315200" cy="320040"/>
          </a:xfrm>
          <a:prstGeom prst="rect">
            <a:avLst/>
          </a:prstGeom>
          <a:noFill/>
          <a:ln/>
        </p:spPr>
        <p:txBody>
          <a:bodyPr wrap="square" rtlCol="0" anchor="ctr"/>
          <a:lstStyle/>
          <a:p>
            <a:pPr marL="0" indent="0" algn="ctr">
              <a:buNone/>
            </a:pPr>
            <a:r>
              <a:rPr lang="en-US" sz="1300" dirty="0">
                <a:solidFill>
                  <a:srgbClr val="FFFFFF"/>
                </a:solidFill>
                <a:latin typeface="Calibri" pitchFamily="34" charset="0"/>
                <a:ea typeface="Calibri" pitchFamily="34" charset="-122"/>
                <a:cs typeface="Calibri" pitchFamily="34" charset="-120"/>
              </a:rPr>
              <a:t>Module: LCHS7009 — Population Health and Digital Health Promotion</a:t>
            </a:r>
            <a:endParaRPr lang="en-US" sz="1300" dirty="0"/>
          </a:p>
        </p:txBody>
      </p:sp>
      <p:sp>
        <p:nvSpPr>
          <p:cNvPr id="11" name="Text 8"/>
          <p:cNvSpPr/>
          <p:nvPr/>
        </p:nvSpPr>
        <p:spPr>
          <a:xfrm>
            <a:off x="914400" y="3931920"/>
            <a:ext cx="7315200" cy="320040"/>
          </a:xfrm>
          <a:prstGeom prst="rect">
            <a:avLst/>
          </a:prstGeom>
          <a:noFill/>
          <a:ln/>
        </p:spPr>
        <p:txBody>
          <a:bodyPr wrap="square" rtlCol="0" anchor="ctr"/>
          <a:lstStyle/>
          <a:p>
            <a:pPr marL="0" indent="0" algn="ctr">
              <a:buNone/>
            </a:pPr>
            <a:r>
              <a:rPr lang="en-US" sz="1200" dirty="0">
                <a:solidFill>
                  <a:srgbClr val="64748B"/>
                </a:solidFill>
                <a:latin typeface="Calibri" pitchFamily="34" charset="0"/>
                <a:ea typeface="Calibri" pitchFamily="34" charset="-122"/>
                <a:cs typeface="Calibri" pitchFamily="34" charset="-120"/>
              </a:rPr>
              <a:t>Programme: MSc Public Health and Social Care in Practice</a:t>
            </a:r>
            <a:endParaRPr lang="en-US" sz="1200" dirty="0"/>
          </a:p>
        </p:txBody>
      </p:sp>
      <p:sp>
        <p:nvSpPr>
          <p:cNvPr id="12" name="Text 9"/>
          <p:cNvSpPr/>
          <p:nvPr/>
        </p:nvSpPr>
        <p:spPr>
          <a:xfrm>
            <a:off x="2743200" y="4297680"/>
            <a:ext cx="3657600" cy="320040"/>
          </a:xfrm>
          <a:prstGeom prst="rect">
            <a:avLst/>
          </a:prstGeom>
          <a:noFill/>
          <a:ln/>
        </p:spPr>
        <p:txBody>
          <a:bodyPr wrap="square" rtlCol="0" anchor="ctr"/>
          <a:lstStyle/>
          <a:p>
            <a:pPr marL="0" indent="0" algn="ctr">
              <a:buNone/>
            </a:pPr>
            <a:r>
              <a:rPr lang="en-US" sz="1200" dirty="0">
                <a:solidFill>
                  <a:srgbClr val="64748B"/>
                </a:solidFill>
                <a:latin typeface="Calibri" pitchFamily="34" charset="0"/>
                <a:ea typeface="Calibri" pitchFamily="34" charset="-122"/>
                <a:cs typeface="Calibri" pitchFamily="34" charset="-120"/>
              </a:rPr>
              <a:t>Group Member 2: Application</a:t>
            </a:r>
            <a:endParaRPr lang="en-US" sz="1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1B2A4A"/>
        </a:solidFill>
        <a:effectLst/>
      </p:bgPr>
    </p:bg>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0D9488"/>
          </a:solidFill>
          <a:ln/>
        </p:spPr>
      </p:sp>
      <p:sp>
        <p:nvSpPr>
          <p:cNvPr id="3" name="Shape 1"/>
          <p:cNvSpPr/>
          <p:nvPr/>
        </p:nvSpPr>
        <p:spPr>
          <a:xfrm>
            <a:off x="7132320" y="3200400"/>
            <a:ext cx="1828800" cy="1828800"/>
          </a:xfrm>
          <a:prstGeom prst="ellipse">
            <a:avLst/>
          </a:prstGeom>
          <a:solidFill>
            <a:srgbClr val="0D9488">
              <a:alpha val="88000"/>
            </a:srgbClr>
          </a:solidFill>
          <a:ln/>
        </p:spPr>
      </p:sp>
      <p:sp>
        <p:nvSpPr>
          <p:cNvPr id="4" name="Text 2"/>
          <p:cNvSpPr/>
          <p:nvPr/>
        </p:nvSpPr>
        <p:spPr>
          <a:xfrm>
            <a:off x="731520" y="1097280"/>
            <a:ext cx="7680960" cy="457200"/>
          </a:xfrm>
          <a:prstGeom prst="rect">
            <a:avLst/>
          </a:prstGeom>
          <a:noFill/>
          <a:ln/>
        </p:spPr>
        <p:txBody>
          <a:bodyPr wrap="square" rtlCol="0" anchor="ctr"/>
          <a:lstStyle/>
          <a:p>
            <a:pPr marL="0" indent="0" algn="ctr">
              <a:buNone/>
            </a:pPr>
            <a:r>
              <a:rPr lang="en-US" sz="1600" b="1" kern="0" spc="600" dirty="0">
                <a:solidFill>
                  <a:srgbClr val="5EEAD4"/>
                </a:solidFill>
                <a:latin typeface="Calibri" pitchFamily="34" charset="0"/>
                <a:ea typeface="Calibri" pitchFamily="34" charset="-122"/>
                <a:cs typeface="Calibri" pitchFamily="34" charset="-120"/>
              </a:rPr>
              <a:t>PART TWO</a:t>
            </a:r>
            <a:endParaRPr lang="en-US" sz="1600" dirty="0"/>
          </a:p>
        </p:txBody>
      </p:sp>
      <p:sp>
        <p:nvSpPr>
          <p:cNvPr id="5" name="Text 3"/>
          <p:cNvSpPr/>
          <p:nvPr/>
        </p:nvSpPr>
        <p:spPr>
          <a:xfrm>
            <a:off x="731520" y="1645920"/>
            <a:ext cx="7680960" cy="914400"/>
          </a:xfrm>
          <a:prstGeom prst="rect">
            <a:avLst/>
          </a:prstGeom>
          <a:noFill/>
          <a:ln/>
        </p:spPr>
        <p:txBody>
          <a:bodyPr wrap="square" rtlCol="0" anchor="ctr"/>
          <a:lstStyle/>
          <a:p>
            <a:pPr marL="0" indent="0" algn="ctr">
              <a:buNone/>
            </a:pPr>
            <a:r>
              <a:rPr lang="en-US" sz="4200" b="1" dirty="0">
                <a:solidFill>
                  <a:srgbClr val="FFFFFF"/>
                </a:solidFill>
                <a:latin typeface="Georgia" pitchFamily="34" charset="0"/>
                <a:ea typeface="Georgia" pitchFamily="34" charset="-122"/>
                <a:cs typeface="Georgia" pitchFamily="34" charset="-120"/>
              </a:rPr>
              <a:t>Application</a:t>
            </a:r>
            <a:endParaRPr lang="en-US" sz="4200" dirty="0"/>
          </a:p>
        </p:txBody>
      </p:sp>
      <p:sp>
        <p:nvSpPr>
          <p:cNvPr id="6" name="Text 4"/>
          <p:cNvSpPr/>
          <p:nvPr/>
        </p:nvSpPr>
        <p:spPr>
          <a:xfrm>
            <a:off x="1371600" y="2651760"/>
            <a:ext cx="6400800" cy="731520"/>
          </a:xfrm>
          <a:prstGeom prst="rect">
            <a:avLst/>
          </a:prstGeom>
          <a:noFill/>
          <a:ln/>
        </p:spPr>
        <p:txBody>
          <a:bodyPr wrap="square" rtlCol="0" anchor="ctr"/>
          <a:lstStyle/>
          <a:p>
            <a:pPr marL="0" indent="0" algn="ctr">
              <a:lnSpc>
                <a:spcPct val="130000"/>
              </a:lnSpc>
              <a:buNone/>
            </a:pPr>
            <a:r>
              <a:rPr lang="en-US" sz="1400" i="1" dirty="0">
                <a:solidFill>
                  <a:srgbClr val="64748B"/>
                </a:solidFill>
                <a:latin typeface="Calibri" pitchFamily="34" charset="0"/>
                <a:ea typeface="Calibri" pitchFamily="34" charset="-122"/>
                <a:cs typeface="Calibri" pitchFamily="34" charset="-120"/>
              </a:rPr>
              <a:t>Using the PRECEDE-PROCEED model to plan and deliver</a:t>
            </a:r>
            <a:endParaRPr lang="en-US" sz="1400" dirty="0"/>
          </a:p>
          <a:p>
            <a:pPr marL="0" indent="0" algn="ctr">
              <a:lnSpc>
                <a:spcPct val="130000"/>
              </a:lnSpc>
              <a:buNone/>
            </a:pPr>
            <a:r>
              <a:rPr lang="en-US" sz="1400" i="1" dirty="0">
                <a:solidFill>
                  <a:srgbClr val="64748B"/>
                </a:solidFill>
                <a:latin typeface="Calibri" pitchFamily="34" charset="0"/>
                <a:ea typeface="Calibri" pitchFamily="34" charset="-122"/>
                <a:cs typeface="Calibri" pitchFamily="34" charset="-120"/>
              </a:rPr>
              <a:t>the MindBridge digital health promotion intervention</a:t>
            </a:r>
            <a:endParaRPr lang="en-US" sz="1400" dirty="0"/>
          </a:p>
        </p:txBody>
      </p:sp>
      <p:sp>
        <p:nvSpPr>
          <p:cNvPr id="7" name="Text 5"/>
          <p:cNvSpPr/>
          <p:nvPr/>
        </p:nvSpPr>
        <p:spPr>
          <a:xfrm>
            <a:off x="2743200" y="3840480"/>
            <a:ext cx="3657600" cy="365760"/>
          </a:xfrm>
          <a:prstGeom prst="rect">
            <a:avLst/>
          </a:prstGeom>
          <a:noFill/>
          <a:ln/>
        </p:spPr>
        <p:txBody>
          <a:bodyPr wrap="square" rtlCol="0" anchor="ctr"/>
          <a:lstStyle/>
          <a:p>
            <a:pPr marL="0" indent="0" algn="ctr">
              <a:buNone/>
            </a:pPr>
            <a:r>
              <a:rPr lang="en-US" sz="1300" b="1" dirty="0">
                <a:solidFill>
                  <a:srgbClr val="0D9488"/>
                </a:solidFill>
                <a:latin typeface="Calibri" pitchFamily="34" charset="0"/>
                <a:ea typeface="Calibri" pitchFamily="34" charset="-122"/>
                <a:cs typeface="Calibri" pitchFamily="34" charset="-120"/>
              </a:rPr>
              <a:t>Group Member 2</a:t>
            </a:r>
            <a:endParaRPr lang="en-US" sz="13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0FDFA"/>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0D9488"/>
          </a:solidFill>
          <a:ln/>
        </p:spPr>
      </p:sp>
      <p:sp>
        <p:nvSpPr>
          <p:cNvPr id="3" name="Text 1"/>
          <p:cNvSpPr/>
          <p:nvPr/>
        </p:nvSpPr>
        <p:spPr>
          <a:xfrm>
            <a:off x="457200" y="228600"/>
            <a:ext cx="8229600" cy="548640"/>
          </a:xfrm>
          <a:prstGeom prst="rect">
            <a:avLst/>
          </a:prstGeom>
          <a:noFill/>
          <a:ln/>
        </p:spPr>
        <p:txBody>
          <a:bodyPr wrap="square" lIns="0" tIns="0" rIns="0" bIns="0" rtlCol="0" anchor="ctr"/>
          <a:lstStyle/>
          <a:p>
            <a:pPr marL="0" indent="0">
              <a:buNone/>
            </a:pPr>
            <a:r>
              <a:rPr lang="en-US" sz="2800" b="1" dirty="0">
                <a:solidFill>
                  <a:srgbClr val="1B2A4A"/>
                </a:solidFill>
                <a:latin typeface="Georgia" pitchFamily="34" charset="0"/>
                <a:ea typeface="Georgia" pitchFamily="34" charset="-122"/>
                <a:cs typeface="Georgia" pitchFamily="34" charset="-120"/>
              </a:rPr>
              <a:t>The PRECEDE-PROCEED Planning Model</a:t>
            </a:r>
            <a:endParaRPr lang="en-US" sz="2800" dirty="0"/>
          </a:p>
        </p:txBody>
      </p:sp>
      <p:sp>
        <p:nvSpPr>
          <p:cNvPr id="4" name="Text 2"/>
          <p:cNvSpPr/>
          <p:nvPr/>
        </p:nvSpPr>
        <p:spPr>
          <a:xfrm>
            <a:off x="457200" y="822960"/>
            <a:ext cx="8229600" cy="594360"/>
          </a:xfrm>
          <a:prstGeom prst="rect">
            <a:avLst/>
          </a:prstGeom>
          <a:noFill/>
          <a:ln/>
        </p:spPr>
        <p:txBody>
          <a:bodyPr wrap="square" lIns="0" tIns="0" rIns="0" bIns="0" rtlCol="0" anchor="ctr"/>
          <a:lstStyle/>
          <a:p>
            <a:pPr marL="0" indent="0">
              <a:buNone/>
            </a:pPr>
            <a:r>
              <a:rPr lang="en-US" sz="1200" dirty="0">
                <a:solidFill>
                  <a:srgbClr val="64748B"/>
                </a:solidFill>
                <a:latin typeface="Calibri" pitchFamily="34" charset="0"/>
                <a:ea typeface="Calibri" pitchFamily="34" charset="-122"/>
                <a:cs typeface="Calibri" pitchFamily="34" charset="-120"/>
              </a:rPr>
              <a:t>Developed by Green and Kreuter (2005), this model provides a comprehensive framework for designing, implementing, and evaluating health promotion programmes through systematic needs assessment and intervention planning.</a:t>
            </a:r>
            <a:endParaRPr lang="en-US" sz="1200" dirty="0"/>
          </a:p>
        </p:txBody>
      </p:sp>
      <p:sp>
        <p:nvSpPr>
          <p:cNvPr id="5" name="Shape 3"/>
          <p:cNvSpPr/>
          <p:nvPr/>
        </p:nvSpPr>
        <p:spPr>
          <a:xfrm>
            <a:off x="457200" y="1600200"/>
            <a:ext cx="4023360" cy="3200400"/>
          </a:xfrm>
          <a:prstGeom prst="rect">
            <a:avLst/>
          </a:prstGeom>
          <a:solidFill>
            <a:srgbClr val="FFFFFF"/>
          </a:solidFill>
          <a:ln/>
          <a:effectLst>
            <a:outerShdw blurRad="50800" dist="25400" dir="8100000" algn="bl" rotWithShape="0">
              <a:srgbClr val="000000">
                <a:alpha val="10000"/>
              </a:srgbClr>
            </a:outerShdw>
          </a:effectLst>
        </p:spPr>
      </p:sp>
      <p:sp>
        <p:nvSpPr>
          <p:cNvPr id="6" name="Shape 4"/>
          <p:cNvSpPr/>
          <p:nvPr/>
        </p:nvSpPr>
        <p:spPr>
          <a:xfrm>
            <a:off x="457200" y="1600200"/>
            <a:ext cx="4023360" cy="502920"/>
          </a:xfrm>
          <a:prstGeom prst="rect">
            <a:avLst/>
          </a:prstGeom>
          <a:solidFill>
            <a:srgbClr val="0D9488"/>
          </a:solidFill>
          <a:ln/>
        </p:spPr>
      </p:sp>
      <p:sp>
        <p:nvSpPr>
          <p:cNvPr id="7" name="Text 5"/>
          <p:cNvSpPr/>
          <p:nvPr/>
        </p:nvSpPr>
        <p:spPr>
          <a:xfrm>
            <a:off x="457200" y="1627632"/>
            <a:ext cx="4023360" cy="274320"/>
          </a:xfrm>
          <a:prstGeom prst="rect">
            <a:avLst/>
          </a:prstGeom>
          <a:noFill/>
          <a:ln/>
        </p:spPr>
        <p:txBody>
          <a:bodyPr wrap="square" lIns="0" tIns="0" rIns="0" bIns="0" rtlCol="0" anchor="ctr"/>
          <a:lstStyle/>
          <a:p>
            <a:pPr marL="0" indent="0" algn="ctr">
              <a:buNone/>
            </a:pPr>
            <a:r>
              <a:rPr lang="en-US" sz="1600" b="1" dirty="0">
                <a:solidFill>
                  <a:srgbClr val="FFFFFF"/>
                </a:solidFill>
                <a:latin typeface="Georgia" pitchFamily="34" charset="0"/>
                <a:ea typeface="Georgia" pitchFamily="34" charset="-122"/>
                <a:cs typeface="Georgia" pitchFamily="34" charset="-120"/>
              </a:rPr>
              <a:t>PRECEDE</a:t>
            </a:r>
            <a:endParaRPr lang="en-US" sz="1600" dirty="0"/>
          </a:p>
        </p:txBody>
      </p:sp>
      <p:sp>
        <p:nvSpPr>
          <p:cNvPr id="8" name="Text 6"/>
          <p:cNvSpPr/>
          <p:nvPr/>
        </p:nvSpPr>
        <p:spPr>
          <a:xfrm>
            <a:off x="457200" y="1874520"/>
            <a:ext cx="4023360" cy="201168"/>
          </a:xfrm>
          <a:prstGeom prst="rect">
            <a:avLst/>
          </a:prstGeom>
          <a:noFill/>
          <a:ln/>
        </p:spPr>
        <p:txBody>
          <a:bodyPr wrap="square" lIns="0" tIns="0" rIns="0" bIns="0" rtlCol="0" anchor="ctr"/>
          <a:lstStyle/>
          <a:p>
            <a:pPr marL="0" indent="0" algn="ctr">
              <a:buNone/>
            </a:pPr>
            <a:r>
              <a:rPr lang="en-US" sz="1000" dirty="0">
                <a:solidFill>
                  <a:srgbClr val="5EEAD4"/>
                </a:solidFill>
                <a:latin typeface="Calibri" pitchFamily="34" charset="0"/>
                <a:ea typeface="Calibri" pitchFamily="34" charset="-122"/>
                <a:cs typeface="Calibri" pitchFamily="34" charset="-120"/>
              </a:rPr>
              <a:t>Planning &amp; Assessment</a:t>
            </a:r>
            <a:endParaRPr lang="en-US" sz="1000" dirty="0"/>
          </a:p>
        </p:txBody>
      </p:sp>
      <p:sp>
        <p:nvSpPr>
          <p:cNvPr id="9" name="Shape 7"/>
          <p:cNvSpPr/>
          <p:nvPr/>
        </p:nvSpPr>
        <p:spPr>
          <a:xfrm>
            <a:off x="731520" y="2286000"/>
            <a:ext cx="3474720" cy="457200"/>
          </a:xfrm>
          <a:prstGeom prst="rect">
            <a:avLst/>
          </a:prstGeom>
          <a:solidFill>
            <a:srgbClr val="F0FDFA"/>
          </a:solidFill>
          <a:ln/>
        </p:spPr>
      </p:sp>
      <p:sp>
        <p:nvSpPr>
          <p:cNvPr id="10" name="Text 8"/>
          <p:cNvSpPr/>
          <p:nvPr/>
        </p:nvSpPr>
        <p:spPr>
          <a:xfrm>
            <a:off x="914400" y="2331720"/>
            <a:ext cx="3108960" cy="365760"/>
          </a:xfrm>
          <a:prstGeom prst="rect">
            <a:avLst/>
          </a:prstGeom>
          <a:noFill/>
          <a:ln/>
        </p:spPr>
        <p:txBody>
          <a:bodyPr wrap="square" lIns="0" tIns="0" rIns="0" bIns="0" rtlCol="0" anchor="ctr"/>
          <a:lstStyle/>
          <a:p>
            <a:pPr marL="0" indent="0">
              <a:buNone/>
            </a:pPr>
            <a:r>
              <a:rPr lang="en-US" sz="1100" dirty="0">
                <a:solidFill>
                  <a:srgbClr val="1E293B"/>
                </a:solidFill>
                <a:latin typeface="Calibri" pitchFamily="34" charset="0"/>
                <a:ea typeface="Calibri" pitchFamily="34" charset="-122"/>
                <a:cs typeface="Calibri" pitchFamily="34" charset="-120"/>
              </a:rPr>
              <a:t>Phase 1: Social Assessment</a:t>
            </a:r>
            <a:endParaRPr lang="en-US" sz="1100" dirty="0"/>
          </a:p>
        </p:txBody>
      </p:sp>
      <p:sp>
        <p:nvSpPr>
          <p:cNvPr id="11" name="Shape 9"/>
          <p:cNvSpPr/>
          <p:nvPr/>
        </p:nvSpPr>
        <p:spPr>
          <a:xfrm>
            <a:off x="731520" y="2880360"/>
            <a:ext cx="3474720" cy="457200"/>
          </a:xfrm>
          <a:prstGeom prst="rect">
            <a:avLst/>
          </a:prstGeom>
          <a:solidFill>
            <a:srgbClr val="F0FDFA"/>
          </a:solidFill>
          <a:ln/>
        </p:spPr>
      </p:sp>
      <p:sp>
        <p:nvSpPr>
          <p:cNvPr id="12" name="Text 10"/>
          <p:cNvSpPr/>
          <p:nvPr/>
        </p:nvSpPr>
        <p:spPr>
          <a:xfrm>
            <a:off x="914400" y="2926080"/>
            <a:ext cx="3108960" cy="365760"/>
          </a:xfrm>
          <a:prstGeom prst="rect">
            <a:avLst/>
          </a:prstGeom>
          <a:noFill/>
          <a:ln/>
        </p:spPr>
        <p:txBody>
          <a:bodyPr wrap="square" lIns="0" tIns="0" rIns="0" bIns="0" rtlCol="0" anchor="ctr"/>
          <a:lstStyle/>
          <a:p>
            <a:pPr marL="0" indent="0">
              <a:buNone/>
            </a:pPr>
            <a:r>
              <a:rPr lang="en-US" sz="1100" dirty="0">
                <a:solidFill>
                  <a:srgbClr val="1E293B"/>
                </a:solidFill>
                <a:latin typeface="Calibri" pitchFamily="34" charset="0"/>
                <a:ea typeface="Calibri" pitchFamily="34" charset="-122"/>
                <a:cs typeface="Calibri" pitchFamily="34" charset="-120"/>
              </a:rPr>
              <a:t>Phase 2: Epidemiological Assessment</a:t>
            </a:r>
            <a:endParaRPr lang="en-US" sz="1100" dirty="0"/>
          </a:p>
        </p:txBody>
      </p:sp>
      <p:sp>
        <p:nvSpPr>
          <p:cNvPr id="13" name="Shape 11"/>
          <p:cNvSpPr/>
          <p:nvPr/>
        </p:nvSpPr>
        <p:spPr>
          <a:xfrm>
            <a:off x="731520" y="3474720"/>
            <a:ext cx="3474720" cy="457200"/>
          </a:xfrm>
          <a:prstGeom prst="rect">
            <a:avLst/>
          </a:prstGeom>
          <a:solidFill>
            <a:srgbClr val="F0FDFA"/>
          </a:solidFill>
          <a:ln/>
        </p:spPr>
      </p:sp>
      <p:sp>
        <p:nvSpPr>
          <p:cNvPr id="14" name="Text 12"/>
          <p:cNvSpPr/>
          <p:nvPr/>
        </p:nvSpPr>
        <p:spPr>
          <a:xfrm>
            <a:off x="914400" y="3520440"/>
            <a:ext cx="3108960" cy="365760"/>
          </a:xfrm>
          <a:prstGeom prst="rect">
            <a:avLst/>
          </a:prstGeom>
          <a:noFill/>
          <a:ln/>
        </p:spPr>
        <p:txBody>
          <a:bodyPr wrap="square" lIns="0" tIns="0" rIns="0" bIns="0" rtlCol="0" anchor="ctr"/>
          <a:lstStyle/>
          <a:p>
            <a:pPr marL="0" indent="0">
              <a:buNone/>
            </a:pPr>
            <a:r>
              <a:rPr lang="en-US" sz="1100" dirty="0">
                <a:solidFill>
                  <a:srgbClr val="1E293B"/>
                </a:solidFill>
                <a:latin typeface="Calibri" pitchFamily="34" charset="0"/>
                <a:ea typeface="Calibri" pitchFamily="34" charset="-122"/>
                <a:cs typeface="Calibri" pitchFamily="34" charset="-120"/>
              </a:rPr>
              <a:t>Phase 3: Educational &amp; Ecological Assessment</a:t>
            </a:r>
            <a:endParaRPr lang="en-US" sz="1100" dirty="0"/>
          </a:p>
        </p:txBody>
      </p:sp>
      <p:sp>
        <p:nvSpPr>
          <p:cNvPr id="15" name="Shape 13"/>
          <p:cNvSpPr/>
          <p:nvPr/>
        </p:nvSpPr>
        <p:spPr>
          <a:xfrm>
            <a:off x="731520" y="4069080"/>
            <a:ext cx="3474720" cy="457200"/>
          </a:xfrm>
          <a:prstGeom prst="rect">
            <a:avLst/>
          </a:prstGeom>
          <a:solidFill>
            <a:srgbClr val="F0FDFA"/>
          </a:solidFill>
          <a:ln/>
        </p:spPr>
      </p:sp>
      <p:sp>
        <p:nvSpPr>
          <p:cNvPr id="16" name="Text 14"/>
          <p:cNvSpPr/>
          <p:nvPr/>
        </p:nvSpPr>
        <p:spPr>
          <a:xfrm>
            <a:off x="914400" y="4114800"/>
            <a:ext cx="3108960" cy="365760"/>
          </a:xfrm>
          <a:prstGeom prst="rect">
            <a:avLst/>
          </a:prstGeom>
          <a:noFill/>
          <a:ln/>
        </p:spPr>
        <p:txBody>
          <a:bodyPr wrap="square" lIns="0" tIns="0" rIns="0" bIns="0" rtlCol="0" anchor="ctr"/>
          <a:lstStyle/>
          <a:p>
            <a:pPr marL="0" indent="0">
              <a:buNone/>
            </a:pPr>
            <a:r>
              <a:rPr lang="en-US" sz="1100" dirty="0">
                <a:solidFill>
                  <a:srgbClr val="1E293B"/>
                </a:solidFill>
                <a:latin typeface="Calibri" pitchFamily="34" charset="0"/>
                <a:ea typeface="Calibri" pitchFamily="34" charset="-122"/>
                <a:cs typeface="Calibri" pitchFamily="34" charset="-120"/>
              </a:rPr>
              <a:t>Phase 4: Administrative &amp; Policy Assessment</a:t>
            </a:r>
            <a:endParaRPr lang="en-US" sz="1100" dirty="0"/>
          </a:p>
        </p:txBody>
      </p:sp>
      <p:sp>
        <p:nvSpPr>
          <p:cNvPr id="17" name="Shape 15"/>
          <p:cNvSpPr/>
          <p:nvPr/>
        </p:nvSpPr>
        <p:spPr>
          <a:xfrm>
            <a:off x="4800600" y="1600200"/>
            <a:ext cx="4023360" cy="3200400"/>
          </a:xfrm>
          <a:prstGeom prst="rect">
            <a:avLst/>
          </a:prstGeom>
          <a:solidFill>
            <a:srgbClr val="FFFFFF"/>
          </a:solidFill>
          <a:ln/>
          <a:effectLst>
            <a:outerShdw blurRad="50800" dist="25400" dir="8100000" algn="bl" rotWithShape="0">
              <a:srgbClr val="000000">
                <a:alpha val="10000"/>
              </a:srgbClr>
            </a:outerShdw>
          </a:effectLst>
        </p:spPr>
      </p:sp>
      <p:sp>
        <p:nvSpPr>
          <p:cNvPr id="18" name="Shape 16"/>
          <p:cNvSpPr/>
          <p:nvPr/>
        </p:nvSpPr>
        <p:spPr>
          <a:xfrm>
            <a:off x="4800600" y="1600200"/>
            <a:ext cx="4023360" cy="502920"/>
          </a:xfrm>
          <a:prstGeom prst="rect">
            <a:avLst/>
          </a:prstGeom>
          <a:solidFill>
            <a:srgbClr val="1B2A4A"/>
          </a:solidFill>
          <a:ln/>
        </p:spPr>
      </p:sp>
      <p:sp>
        <p:nvSpPr>
          <p:cNvPr id="19" name="Text 17"/>
          <p:cNvSpPr/>
          <p:nvPr/>
        </p:nvSpPr>
        <p:spPr>
          <a:xfrm>
            <a:off x="4800600" y="1627632"/>
            <a:ext cx="4023360" cy="274320"/>
          </a:xfrm>
          <a:prstGeom prst="rect">
            <a:avLst/>
          </a:prstGeom>
          <a:noFill/>
          <a:ln/>
        </p:spPr>
        <p:txBody>
          <a:bodyPr wrap="square" lIns="0" tIns="0" rIns="0" bIns="0" rtlCol="0" anchor="ctr"/>
          <a:lstStyle/>
          <a:p>
            <a:pPr marL="0" indent="0" algn="ctr">
              <a:buNone/>
            </a:pPr>
            <a:r>
              <a:rPr lang="en-US" sz="1600" b="1" dirty="0">
                <a:solidFill>
                  <a:srgbClr val="FFFFFF"/>
                </a:solidFill>
                <a:latin typeface="Georgia" pitchFamily="34" charset="0"/>
                <a:ea typeface="Georgia" pitchFamily="34" charset="-122"/>
                <a:cs typeface="Georgia" pitchFamily="34" charset="-120"/>
              </a:rPr>
              <a:t>PROCEED</a:t>
            </a:r>
            <a:endParaRPr lang="en-US" sz="1600" dirty="0"/>
          </a:p>
        </p:txBody>
      </p:sp>
      <p:sp>
        <p:nvSpPr>
          <p:cNvPr id="20" name="Text 18"/>
          <p:cNvSpPr/>
          <p:nvPr/>
        </p:nvSpPr>
        <p:spPr>
          <a:xfrm>
            <a:off x="4800600" y="1874520"/>
            <a:ext cx="4023360" cy="201168"/>
          </a:xfrm>
          <a:prstGeom prst="rect">
            <a:avLst/>
          </a:prstGeom>
          <a:noFill/>
          <a:ln/>
        </p:spPr>
        <p:txBody>
          <a:bodyPr wrap="square" lIns="0" tIns="0" rIns="0" bIns="0" rtlCol="0" anchor="ctr"/>
          <a:lstStyle/>
          <a:p>
            <a:pPr marL="0" indent="0" algn="ctr">
              <a:buNone/>
            </a:pPr>
            <a:r>
              <a:rPr lang="en-US" sz="1000" dirty="0">
                <a:solidFill>
                  <a:srgbClr val="5EEAD4"/>
                </a:solidFill>
                <a:latin typeface="Calibri" pitchFamily="34" charset="0"/>
                <a:ea typeface="Calibri" pitchFamily="34" charset="-122"/>
                <a:cs typeface="Calibri" pitchFamily="34" charset="-120"/>
              </a:rPr>
              <a:t>Implementation &amp; Evaluation</a:t>
            </a:r>
            <a:endParaRPr lang="en-US" sz="1000" dirty="0"/>
          </a:p>
        </p:txBody>
      </p:sp>
      <p:sp>
        <p:nvSpPr>
          <p:cNvPr id="21" name="Shape 19"/>
          <p:cNvSpPr/>
          <p:nvPr/>
        </p:nvSpPr>
        <p:spPr>
          <a:xfrm>
            <a:off x="5074920" y="2286000"/>
            <a:ext cx="3474720" cy="457200"/>
          </a:xfrm>
          <a:prstGeom prst="rect">
            <a:avLst/>
          </a:prstGeom>
          <a:solidFill>
            <a:srgbClr val="F0FDFA"/>
          </a:solidFill>
          <a:ln/>
        </p:spPr>
      </p:sp>
      <p:sp>
        <p:nvSpPr>
          <p:cNvPr id="22" name="Text 20"/>
          <p:cNvSpPr/>
          <p:nvPr/>
        </p:nvSpPr>
        <p:spPr>
          <a:xfrm>
            <a:off x="5257800" y="2331720"/>
            <a:ext cx="3108960" cy="365760"/>
          </a:xfrm>
          <a:prstGeom prst="rect">
            <a:avLst/>
          </a:prstGeom>
          <a:noFill/>
          <a:ln/>
        </p:spPr>
        <p:txBody>
          <a:bodyPr wrap="square" lIns="0" tIns="0" rIns="0" bIns="0" rtlCol="0" anchor="ctr"/>
          <a:lstStyle/>
          <a:p>
            <a:pPr marL="0" indent="0">
              <a:buNone/>
            </a:pPr>
            <a:r>
              <a:rPr lang="en-US" sz="1100" dirty="0">
                <a:solidFill>
                  <a:srgbClr val="1E293B"/>
                </a:solidFill>
                <a:latin typeface="Calibri" pitchFamily="34" charset="0"/>
                <a:ea typeface="Calibri" pitchFamily="34" charset="-122"/>
                <a:cs typeface="Calibri" pitchFamily="34" charset="-120"/>
              </a:rPr>
              <a:t>Phase 5: Implementation</a:t>
            </a:r>
            <a:endParaRPr lang="en-US" sz="1100" dirty="0"/>
          </a:p>
        </p:txBody>
      </p:sp>
      <p:sp>
        <p:nvSpPr>
          <p:cNvPr id="23" name="Shape 21"/>
          <p:cNvSpPr/>
          <p:nvPr/>
        </p:nvSpPr>
        <p:spPr>
          <a:xfrm>
            <a:off x="5074920" y="2880360"/>
            <a:ext cx="3474720" cy="457200"/>
          </a:xfrm>
          <a:prstGeom prst="rect">
            <a:avLst/>
          </a:prstGeom>
          <a:solidFill>
            <a:srgbClr val="F0FDFA"/>
          </a:solidFill>
          <a:ln/>
        </p:spPr>
      </p:sp>
      <p:sp>
        <p:nvSpPr>
          <p:cNvPr id="24" name="Text 22"/>
          <p:cNvSpPr/>
          <p:nvPr/>
        </p:nvSpPr>
        <p:spPr>
          <a:xfrm>
            <a:off x="5257800" y="2926080"/>
            <a:ext cx="3108960" cy="365760"/>
          </a:xfrm>
          <a:prstGeom prst="rect">
            <a:avLst/>
          </a:prstGeom>
          <a:noFill/>
          <a:ln/>
        </p:spPr>
        <p:txBody>
          <a:bodyPr wrap="square" lIns="0" tIns="0" rIns="0" bIns="0" rtlCol="0" anchor="ctr"/>
          <a:lstStyle/>
          <a:p>
            <a:pPr marL="0" indent="0">
              <a:buNone/>
            </a:pPr>
            <a:r>
              <a:rPr lang="en-US" sz="1100" dirty="0">
                <a:solidFill>
                  <a:srgbClr val="1E293B"/>
                </a:solidFill>
                <a:latin typeface="Calibri" pitchFamily="34" charset="0"/>
                <a:ea typeface="Calibri" pitchFamily="34" charset="-122"/>
                <a:cs typeface="Calibri" pitchFamily="34" charset="-120"/>
              </a:rPr>
              <a:t>Phase 6: Process Evaluation</a:t>
            </a:r>
            <a:endParaRPr lang="en-US" sz="1100" dirty="0"/>
          </a:p>
        </p:txBody>
      </p:sp>
      <p:sp>
        <p:nvSpPr>
          <p:cNvPr id="25" name="Shape 23"/>
          <p:cNvSpPr/>
          <p:nvPr/>
        </p:nvSpPr>
        <p:spPr>
          <a:xfrm>
            <a:off x="5074920" y="3474720"/>
            <a:ext cx="3474720" cy="457200"/>
          </a:xfrm>
          <a:prstGeom prst="rect">
            <a:avLst/>
          </a:prstGeom>
          <a:solidFill>
            <a:srgbClr val="F0FDFA"/>
          </a:solidFill>
          <a:ln/>
        </p:spPr>
      </p:sp>
      <p:sp>
        <p:nvSpPr>
          <p:cNvPr id="26" name="Text 24"/>
          <p:cNvSpPr/>
          <p:nvPr/>
        </p:nvSpPr>
        <p:spPr>
          <a:xfrm>
            <a:off x="5257800" y="3520440"/>
            <a:ext cx="3108960" cy="365760"/>
          </a:xfrm>
          <a:prstGeom prst="rect">
            <a:avLst/>
          </a:prstGeom>
          <a:noFill/>
          <a:ln/>
        </p:spPr>
        <p:txBody>
          <a:bodyPr wrap="square" lIns="0" tIns="0" rIns="0" bIns="0" rtlCol="0" anchor="ctr"/>
          <a:lstStyle/>
          <a:p>
            <a:pPr marL="0" indent="0">
              <a:buNone/>
            </a:pPr>
            <a:r>
              <a:rPr lang="en-US" sz="1100" dirty="0">
                <a:solidFill>
                  <a:srgbClr val="1E293B"/>
                </a:solidFill>
                <a:latin typeface="Calibri" pitchFamily="34" charset="0"/>
                <a:ea typeface="Calibri" pitchFamily="34" charset="-122"/>
                <a:cs typeface="Calibri" pitchFamily="34" charset="-120"/>
              </a:rPr>
              <a:t>Phase 7: Impact Evaluation</a:t>
            </a:r>
            <a:endParaRPr lang="en-US" sz="1100" dirty="0"/>
          </a:p>
        </p:txBody>
      </p:sp>
      <p:sp>
        <p:nvSpPr>
          <p:cNvPr id="27" name="Shape 25"/>
          <p:cNvSpPr/>
          <p:nvPr/>
        </p:nvSpPr>
        <p:spPr>
          <a:xfrm>
            <a:off x="5074920" y="4069080"/>
            <a:ext cx="3474720" cy="457200"/>
          </a:xfrm>
          <a:prstGeom prst="rect">
            <a:avLst/>
          </a:prstGeom>
          <a:solidFill>
            <a:srgbClr val="F0FDFA"/>
          </a:solidFill>
          <a:ln/>
        </p:spPr>
      </p:sp>
      <p:sp>
        <p:nvSpPr>
          <p:cNvPr id="28" name="Text 26"/>
          <p:cNvSpPr/>
          <p:nvPr/>
        </p:nvSpPr>
        <p:spPr>
          <a:xfrm>
            <a:off x="5257800" y="4114800"/>
            <a:ext cx="3108960" cy="365760"/>
          </a:xfrm>
          <a:prstGeom prst="rect">
            <a:avLst/>
          </a:prstGeom>
          <a:noFill/>
          <a:ln/>
        </p:spPr>
        <p:txBody>
          <a:bodyPr wrap="square" lIns="0" tIns="0" rIns="0" bIns="0" rtlCol="0" anchor="ctr"/>
          <a:lstStyle/>
          <a:p>
            <a:pPr marL="0" indent="0">
              <a:buNone/>
            </a:pPr>
            <a:r>
              <a:rPr lang="en-US" sz="1100" dirty="0">
                <a:solidFill>
                  <a:srgbClr val="1E293B"/>
                </a:solidFill>
                <a:latin typeface="Calibri" pitchFamily="34" charset="0"/>
                <a:ea typeface="Calibri" pitchFamily="34" charset="-122"/>
                <a:cs typeface="Calibri" pitchFamily="34" charset="-120"/>
              </a:rPr>
              <a:t>Phase 8: Outcome Evaluation</a:t>
            </a:r>
            <a:endParaRPr lang="en-US" sz="1100" dirty="0"/>
          </a:p>
        </p:txBody>
      </p:sp>
      <p:sp>
        <p:nvSpPr>
          <p:cNvPr id="29" name="Text 27"/>
          <p:cNvSpPr/>
          <p:nvPr/>
        </p:nvSpPr>
        <p:spPr>
          <a:xfrm>
            <a:off x="6400800" y="4754880"/>
            <a:ext cx="2286000" cy="228600"/>
          </a:xfrm>
          <a:prstGeom prst="rect">
            <a:avLst/>
          </a:prstGeom>
          <a:noFill/>
          <a:ln/>
        </p:spPr>
        <p:txBody>
          <a:bodyPr wrap="square" rtlCol="0" anchor="ctr"/>
          <a:lstStyle/>
          <a:p>
            <a:pPr marL="0" indent="0" algn="r">
              <a:buNone/>
            </a:pPr>
            <a:r>
              <a:rPr lang="en-US" sz="900" i="1" dirty="0">
                <a:solidFill>
                  <a:srgbClr val="64748B"/>
                </a:solidFill>
                <a:latin typeface="Calibri" pitchFamily="34" charset="0"/>
                <a:ea typeface="Calibri" pitchFamily="34" charset="-122"/>
                <a:cs typeface="Calibri" pitchFamily="34" charset="-120"/>
              </a:rPr>
              <a:t>(Green and Kreuter, 2005)</a:t>
            </a:r>
            <a:endParaRPr lang="en-US" sz="9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D9488"/>
          </a:solidFill>
          <a:ln/>
        </p:spPr>
      </p:sp>
      <p:sp>
        <p:nvSpPr>
          <p:cNvPr id="3" name="Text 1"/>
          <p:cNvSpPr/>
          <p:nvPr/>
        </p:nvSpPr>
        <p:spPr>
          <a:xfrm>
            <a:off x="457200" y="228600"/>
            <a:ext cx="8229600" cy="548640"/>
          </a:xfrm>
          <a:prstGeom prst="rect">
            <a:avLst/>
          </a:prstGeom>
          <a:noFill/>
          <a:ln/>
        </p:spPr>
        <p:txBody>
          <a:bodyPr wrap="square" lIns="0" tIns="0" rIns="0" bIns="0" rtlCol="0" anchor="ctr"/>
          <a:lstStyle/>
          <a:p>
            <a:pPr marL="0" indent="0">
              <a:buNone/>
            </a:pPr>
            <a:r>
              <a:rPr lang="en-US" sz="2800" b="1" dirty="0">
                <a:solidFill>
                  <a:srgbClr val="1B2A4A"/>
                </a:solidFill>
                <a:latin typeface="Georgia" pitchFamily="34" charset="0"/>
                <a:ea typeface="Georgia" pitchFamily="34" charset="-122"/>
                <a:cs typeface="Georgia" pitchFamily="34" charset="-120"/>
              </a:rPr>
              <a:t>Phase 1: Social Assessment</a:t>
            </a:r>
            <a:endParaRPr lang="en-US" sz="2800" dirty="0"/>
          </a:p>
        </p:txBody>
      </p:sp>
      <p:sp>
        <p:nvSpPr>
          <p:cNvPr id="4" name="Text 2"/>
          <p:cNvSpPr/>
          <p:nvPr/>
        </p:nvSpPr>
        <p:spPr>
          <a:xfrm>
            <a:off x="457200" y="777240"/>
            <a:ext cx="8229600" cy="320040"/>
          </a:xfrm>
          <a:prstGeom prst="rect">
            <a:avLst/>
          </a:prstGeom>
          <a:noFill/>
          <a:ln/>
        </p:spPr>
        <p:txBody>
          <a:bodyPr wrap="square" lIns="0" tIns="0" rIns="0" bIns="0" rtlCol="0" anchor="ctr"/>
          <a:lstStyle/>
          <a:p>
            <a:pPr marL="0" indent="0">
              <a:buNone/>
            </a:pPr>
            <a:r>
              <a:rPr lang="en-US" sz="1200" i="1" dirty="0">
                <a:solidFill>
                  <a:srgbClr val="64748B"/>
                </a:solidFill>
                <a:latin typeface="Calibri" pitchFamily="34" charset="0"/>
                <a:ea typeface="Calibri" pitchFamily="34" charset="-122"/>
                <a:cs typeface="Calibri" pitchFamily="34" charset="-120"/>
              </a:rPr>
              <a:t>Identifying quality of life concerns and social determinants affecting UK university students</a:t>
            </a:r>
            <a:endParaRPr lang="en-US" sz="1200" dirty="0"/>
          </a:p>
        </p:txBody>
      </p:sp>
      <p:sp>
        <p:nvSpPr>
          <p:cNvPr id="5" name="Shape 3"/>
          <p:cNvSpPr/>
          <p:nvPr/>
        </p:nvSpPr>
        <p:spPr>
          <a:xfrm>
            <a:off x="457200" y="1280160"/>
            <a:ext cx="8229600" cy="1005840"/>
          </a:xfrm>
          <a:prstGeom prst="rect">
            <a:avLst/>
          </a:prstGeom>
          <a:solidFill>
            <a:srgbClr val="F0FDFA"/>
          </a:solidFill>
          <a:ln/>
          <a:effectLst>
            <a:outerShdw blurRad="50800" dist="25400" dir="8100000" algn="bl" rotWithShape="0">
              <a:srgbClr val="000000">
                <a:alpha val="10000"/>
              </a:srgbClr>
            </a:outerShdw>
          </a:effectLst>
        </p:spPr>
      </p:sp>
      <p:sp>
        <p:nvSpPr>
          <p:cNvPr id="6" name="Shape 4"/>
          <p:cNvSpPr/>
          <p:nvPr/>
        </p:nvSpPr>
        <p:spPr>
          <a:xfrm>
            <a:off x="457200" y="1280160"/>
            <a:ext cx="54864" cy="1005840"/>
          </a:xfrm>
          <a:prstGeom prst="rect">
            <a:avLst/>
          </a:prstGeom>
          <a:solidFill>
            <a:srgbClr val="0D9488"/>
          </a:solidFill>
          <a:ln/>
        </p:spPr>
      </p:sp>
      <p:sp>
        <p:nvSpPr>
          <p:cNvPr id="7" name="Text 5"/>
          <p:cNvSpPr/>
          <p:nvPr/>
        </p:nvSpPr>
        <p:spPr>
          <a:xfrm>
            <a:off x="731520" y="1371600"/>
            <a:ext cx="7680960" cy="274320"/>
          </a:xfrm>
          <a:prstGeom prst="rect">
            <a:avLst/>
          </a:prstGeom>
          <a:noFill/>
          <a:ln/>
        </p:spPr>
        <p:txBody>
          <a:bodyPr wrap="square" lIns="0" tIns="0" rIns="0" bIns="0" rtlCol="0" anchor="ctr"/>
          <a:lstStyle/>
          <a:p>
            <a:pPr marL="0" indent="0">
              <a:buNone/>
            </a:pPr>
            <a:r>
              <a:rPr lang="en-US" sz="1400" b="1" dirty="0">
                <a:solidFill>
                  <a:srgbClr val="1B2A4A"/>
                </a:solidFill>
                <a:latin typeface="Calibri" pitchFamily="34" charset="0"/>
                <a:ea typeface="Calibri" pitchFamily="34" charset="-122"/>
                <a:cs typeface="Calibri" pitchFamily="34" charset="-120"/>
              </a:rPr>
              <a:t>Quality of Life Impact</a:t>
            </a:r>
            <a:endParaRPr lang="en-US" sz="1400" dirty="0"/>
          </a:p>
        </p:txBody>
      </p:sp>
      <p:sp>
        <p:nvSpPr>
          <p:cNvPr id="8" name="Text 6"/>
          <p:cNvSpPr/>
          <p:nvPr/>
        </p:nvSpPr>
        <p:spPr>
          <a:xfrm>
            <a:off x="731520" y="1691640"/>
            <a:ext cx="7680960" cy="502920"/>
          </a:xfrm>
          <a:prstGeom prst="rect">
            <a:avLst/>
          </a:prstGeom>
          <a:noFill/>
          <a:ln/>
        </p:spPr>
        <p:txBody>
          <a:bodyPr wrap="square" lIns="0" tIns="0" rIns="0" bIns="0" rtlCol="0" anchor="ctr"/>
          <a:lstStyle/>
          <a:p>
            <a:pPr marL="0" indent="0">
              <a:buNone/>
            </a:pPr>
            <a:r>
              <a:rPr lang="en-US" sz="1100" dirty="0">
                <a:solidFill>
                  <a:srgbClr val="64748B"/>
                </a:solidFill>
                <a:latin typeface="Calibri" pitchFamily="34" charset="0"/>
                <a:ea typeface="Calibri" pitchFamily="34" charset="-122"/>
                <a:cs typeface="Calibri" pitchFamily="34" charset="-120"/>
              </a:rPr>
              <a:t>Students reporting mental health difficulties also report significantly lower satisfaction with academic performance, relationships, and overall university experience (Stallman, 2010)</a:t>
            </a:r>
            <a:endParaRPr lang="en-US" sz="1100" dirty="0"/>
          </a:p>
        </p:txBody>
      </p:sp>
      <p:sp>
        <p:nvSpPr>
          <p:cNvPr id="9" name="Shape 7"/>
          <p:cNvSpPr/>
          <p:nvPr/>
        </p:nvSpPr>
        <p:spPr>
          <a:xfrm>
            <a:off x="457200" y="2468880"/>
            <a:ext cx="8229600" cy="1005840"/>
          </a:xfrm>
          <a:prstGeom prst="rect">
            <a:avLst/>
          </a:prstGeom>
          <a:solidFill>
            <a:srgbClr val="F0FDFA"/>
          </a:solidFill>
          <a:ln/>
          <a:effectLst>
            <a:outerShdw blurRad="50800" dist="25400" dir="8100000" algn="bl" rotWithShape="0">
              <a:srgbClr val="000000">
                <a:alpha val="10000"/>
              </a:srgbClr>
            </a:outerShdw>
          </a:effectLst>
        </p:spPr>
      </p:sp>
      <p:sp>
        <p:nvSpPr>
          <p:cNvPr id="10" name="Shape 8"/>
          <p:cNvSpPr/>
          <p:nvPr/>
        </p:nvSpPr>
        <p:spPr>
          <a:xfrm>
            <a:off x="457200" y="2468880"/>
            <a:ext cx="54864" cy="1005840"/>
          </a:xfrm>
          <a:prstGeom prst="rect">
            <a:avLst/>
          </a:prstGeom>
          <a:solidFill>
            <a:srgbClr val="0D9488"/>
          </a:solidFill>
          <a:ln/>
        </p:spPr>
      </p:sp>
      <p:sp>
        <p:nvSpPr>
          <p:cNvPr id="11" name="Text 9"/>
          <p:cNvSpPr/>
          <p:nvPr/>
        </p:nvSpPr>
        <p:spPr>
          <a:xfrm>
            <a:off x="731520" y="2560320"/>
            <a:ext cx="7680960" cy="274320"/>
          </a:xfrm>
          <a:prstGeom prst="rect">
            <a:avLst/>
          </a:prstGeom>
          <a:noFill/>
          <a:ln/>
        </p:spPr>
        <p:txBody>
          <a:bodyPr wrap="square" lIns="0" tIns="0" rIns="0" bIns="0" rtlCol="0" anchor="ctr"/>
          <a:lstStyle/>
          <a:p>
            <a:pPr marL="0" indent="0">
              <a:buNone/>
            </a:pPr>
            <a:r>
              <a:rPr lang="en-US" sz="1400" b="1" dirty="0">
                <a:solidFill>
                  <a:srgbClr val="1B2A4A"/>
                </a:solidFill>
                <a:latin typeface="Calibri" pitchFamily="34" charset="0"/>
                <a:ea typeface="Calibri" pitchFamily="34" charset="-122"/>
                <a:cs typeface="Calibri" pitchFamily="34" charset="-120"/>
              </a:rPr>
              <a:t>Participatory Needs Assessment</a:t>
            </a:r>
            <a:endParaRPr lang="en-US" sz="1400" dirty="0"/>
          </a:p>
        </p:txBody>
      </p:sp>
      <p:sp>
        <p:nvSpPr>
          <p:cNvPr id="12" name="Text 10"/>
          <p:cNvSpPr/>
          <p:nvPr/>
        </p:nvSpPr>
        <p:spPr>
          <a:xfrm>
            <a:off x="731520" y="2880360"/>
            <a:ext cx="7680960" cy="502920"/>
          </a:xfrm>
          <a:prstGeom prst="rect">
            <a:avLst/>
          </a:prstGeom>
          <a:noFill/>
          <a:ln/>
        </p:spPr>
        <p:txBody>
          <a:bodyPr wrap="square" lIns="0" tIns="0" rIns="0" bIns="0" rtlCol="0" anchor="ctr"/>
          <a:lstStyle/>
          <a:p>
            <a:pPr marL="0" indent="0">
              <a:buNone/>
            </a:pPr>
            <a:r>
              <a:rPr lang="en-US" sz="1100" dirty="0">
                <a:solidFill>
                  <a:srgbClr val="64748B"/>
                </a:solidFill>
                <a:latin typeface="Calibri" pitchFamily="34" charset="0"/>
                <a:ea typeface="Calibri" pitchFamily="34" charset="-122"/>
                <a:cs typeface="Calibri" pitchFamily="34" charset="-120"/>
              </a:rPr>
              <a:t>Focus groups and surveys conducted across UK universities consistently identify anxiety and depression as the most pressing student health concerns (Broglia et al., 2018)</a:t>
            </a:r>
            <a:endParaRPr lang="en-US" sz="1100" dirty="0"/>
          </a:p>
        </p:txBody>
      </p:sp>
      <p:sp>
        <p:nvSpPr>
          <p:cNvPr id="13" name="Shape 11"/>
          <p:cNvSpPr/>
          <p:nvPr/>
        </p:nvSpPr>
        <p:spPr>
          <a:xfrm>
            <a:off x="457200" y="3657600"/>
            <a:ext cx="8229600" cy="1005840"/>
          </a:xfrm>
          <a:prstGeom prst="rect">
            <a:avLst/>
          </a:prstGeom>
          <a:solidFill>
            <a:srgbClr val="F0FDFA"/>
          </a:solidFill>
          <a:ln/>
          <a:effectLst>
            <a:outerShdw blurRad="50800" dist="25400" dir="8100000" algn="bl" rotWithShape="0">
              <a:srgbClr val="000000">
                <a:alpha val="10000"/>
              </a:srgbClr>
            </a:outerShdw>
          </a:effectLst>
        </p:spPr>
      </p:sp>
      <p:sp>
        <p:nvSpPr>
          <p:cNvPr id="14" name="Shape 12"/>
          <p:cNvSpPr/>
          <p:nvPr/>
        </p:nvSpPr>
        <p:spPr>
          <a:xfrm>
            <a:off x="457200" y="3657600"/>
            <a:ext cx="54864" cy="1005840"/>
          </a:xfrm>
          <a:prstGeom prst="rect">
            <a:avLst/>
          </a:prstGeom>
          <a:solidFill>
            <a:srgbClr val="0D9488"/>
          </a:solidFill>
          <a:ln/>
        </p:spPr>
      </p:sp>
      <p:sp>
        <p:nvSpPr>
          <p:cNvPr id="15" name="Text 13"/>
          <p:cNvSpPr/>
          <p:nvPr/>
        </p:nvSpPr>
        <p:spPr>
          <a:xfrm>
            <a:off x="731520" y="3749040"/>
            <a:ext cx="7680960" cy="274320"/>
          </a:xfrm>
          <a:prstGeom prst="rect">
            <a:avLst/>
          </a:prstGeom>
          <a:noFill/>
          <a:ln/>
        </p:spPr>
        <p:txBody>
          <a:bodyPr wrap="square" lIns="0" tIns="0" rIns="0" bIns="0" rtlCol="0" anchor="ctr"/>
          <a:lstStyle/>
          <a:p>
            <a:pPr marL="0" indent="0">
              <a:buNone/>
            </a:pPr>
            <a:r>
              <a:rPr lang="en-US" sz="1400" b="1" dirty="0">
                <a:solidFill>
                  <a:srgbClr val="1B2A4A"/>
                </a:solidFill>
                <a:latin typeface="Calibri" pitchFamily="34" charset="0"/>
                <a:ea typeface="Calibri" pitchFamily="34" charset="-122"/>
                <a:cs typeface="Calibri" pitchFamily="34" charset="-120"/>
              </a:rPr>
              <a:t>Social Determinants</a:t>
            </a:r>
            <a:endParaRPr lang="en-US" sz="1400" dirty="0"/>
          </a:p>
        </p:txBody>
      </p:sp>
      <p:sp>
        <p:nvSpPr>
          <p:cNvPr id="16" name="Text 14"/>
          <p:cNvSpPr/>
          <p:nvPr/>
        </p:nvSpPr>
        <p:spPr>
          <a:xfrm>
            <a:off x="731520" y="4069080"/>
            <a:ext cx="7680960" cy="502920"/>
          </a:xfrm>
          <a:prstGeom prst="rect">
            <a:avLst/>
          </a:prstGeom>
          <a:noFill/>
          <a:ln/>
        </p:spPr>
        <p:txBody>
          <a:bodyPr wrap="square" lIns="0" tIns="0" rIns="0" bIns="0" rtlCol="0" anchor="ctr"/>
          <a:lstStyle/>
          <a:p>
            <a:pPr marL="0" indent="0">
              <a:buNone/>
            </a:pPr>
            <a:r>
              <a:rPr lang="en-US" sz="1100" dirty="0">
                <a:solidFill>
                  <a:srgbClr val="64748B"/>
                </a:solidFill>
                <a:latin typeface="Calibri" pitchFamily="34" charset="0"/>
                <a:ea typeface="Calibri" pitchFamily="34" charset="-122"/>
                <a:cs typeface="Calibri" pitchFamily="34" charset="-120"/>
              </a:rPr>
              <a:t>Loneliness, financial hardship, and academic pressure identified as primary social determinants influencing student mental health outcomes (McIntyre et al., 2018)</a:t>
            </a:r>
            <a:endParaRPr lang="en-US" sz="11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0FDFA"/>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0D9488"/>
          </a:solidFill>
          <a:ln/>
        </p:spPr>
      </p:sp>
      <p:sp>
        <p:nvSpPr>
          <p:cNvPr id="3" name="Text 1"/>
          <p:cNvSpPr/>
          <p:nvPr/>
        </p:nvSpPr>
        <p:spPr>
          <a:xfrm>
            <a:off x="457200" y="228600"/>
            <a:ext cx="8229600" cy="548640"/>
          </a:xfrm>
          <a:prstGeom prst="rect">
            <a:avLst/>
          </a:prstGeom>
          <a:noFill/>
          <a:ln/>
        </p:spPr>
        <p:txBody>
          <a:bodyPr wrap="square" lIns="0" tIns="0" rIns="0" bIns="0" rtlCol="0" anchor="ctr"/>
          <a:lstStyle/>
          <a:p>
            <a:pPr marL="0" indent="0">
              <a:buNone/>
            </a:pPr>
            <a:r>
              <a:rPr lang="en-US" sz="2800" b="1" dirty="0">
                <a:solidFill>
                  <a:srgbClr val="1B2A4A"/>
                </a:solidFill>
                <a:latin typeface="Georgia" pitchFamily="34" charset="0"/>
                <a:ea typeface="Georgia" pitchFamily="34" charset="-122"/>
                <a:cs typeface="Georgia" pitchFamily="34" charset="-120"/>
              </a:rPr>
              <a:t>Phase 2: Epidemiological Assessment</a:t>
            </a:r>
            <a:endParaRPr lang="en-US" sz="2800" dirty="0"/>
          </a:p>
        </p:txBody>
      </p:sp>
      <p:sp>
        <p:nvSpPr>
          <p:cNvPr id="4" name="Text 2"/>
          <p:cNvSpPr/>
          <p:nvPr/>
        </p:nvSpPr>
        <p:spPr>
          <a:xfrm>
            <a:off x="457200" y="777240"/>
            <a:ext cx="8229600" cy="320040"/>
          </a:xfrm>
          <a:prstGeom prst="rect">
            <a:avLst/>
          </a:prstGeom>
          <a:noFill/>
          <a:ln/>
        </p:spPr>
        <p:txBody>
          <a:bodyPr wrap="square" lIns="0" tIns="0" rIns="0" bIns="0" rtlCol="0" anchor="ctr"/>
          <a:lstStyle/>
          <a:p>
            <a:pPr marL="0" indent="0">
              <a:buNone/>
            </a:pPr>
            <a:r>
              <a:rPr lang="en-US" sz="1200" i="1" dirty="0">
                <a:solidFill>
                  <a:srgbClr val="64748B"/>
                </a:solidFill>
                <a:latin typeface="Calibri" pitchFamily="34" charset="0"/>
                <a:ea typeface="Calibri" pitchFamily="34" charset="-122"/>
                <a:cs typeface="Calibri" pitchFamily="34" charset="-120"/>
              </a:rPr>
              <a:t>Mapping the health problem, behavioural determinants, and environmental factors</a:t>
            </a:r>
            <a:endParaRPr lang="en-US" sz="1200" dirty="0"/>
          </a:p>
        </p:txBody>
      </p:sp>
      <p:sp>
        <p:nvSpPr>
          <p:cNvPr id="5" name="Shape 3"/>
          <p:cNvSpPr/>
          <p:nvPr/>
        </p:nvSpPr>
        <p:spPr>
          <a:xfrm>
            <a:off x="365760" y="1280160"/>
            <a:ext cx="2743200" cy="3474720"/>
          </a:xfrm>
          <a:prstGeom prst="rect">
            <a:avLst/>
          </a:prstGeom>
          <a:solidFill>
            <a:srgbClr val="FFFFFF"/>
          </a:solidFill>
          <a:ln/>
          <a:effectLst>
            <a:outerShdw blurRad="50800" dist="25400" dir="8100000" algn="bl" rotWithShape="0">
              <a:srgbClr val="000000">
                <a:alpha val="10000"/>
              </a:srgbClr>
            </a:outerShdw>
          </a:effectLst>
        </p:spPr>
      </p:sp>
      <p:sp>
        <p:nvSpPr>
          <p:cNvPr id="6" name="Shape 4"/>
          <p:cNvSpPr/>
          <p:nvPr/>
        </p:nvSpPr>
        <p:spPr>
          <a:xfrm>
            <a:off x="365760" y="1280160"/>
            <a:ext cx="2743200" cy="457200"/>
          </a:xfrm>
          <a:prstGeom prst="rect">
            <a:avLst/>
          </a:prstGeom>
          <a:solidFill>
            <a:srgbClr val="F97316"/>
          </a:solidFill>
          <a:ln/>
        </p:spPr>
      </p:sp>
      <p:sp>
        <p:nvSpPr>
          <p:cNvPr id="7" name="Text 5"/>
          <p:cNvSpPr/>
          <p:nvPr/>
        </p:nvSpPr>
        <p:spPr>
          <a:xfrm>
            <a:off x="365760" y="1325880"/>
            <a:ext cx="2743200" cy="365760"/>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Health Problem</a:t>
            </a:r>
            <a:endParaRPr lang="en-US" sz="1300" dirty="0"/>
          </a:p>
        </p:txBody>
      </p:sp>
      <p:sp>
        <p:nvSpPr>
          <p:cNvPr id="8" name="Text 6"/>
          <p:cNvSpPr/>
          <p:nvPr/>
        </p:nvSpPr>
        <p:spPr>
          <a:xfrm>
            <a:off x="502920" y="1920240"/>
            <a:ext cx="2468880" cy="2560320"/>
          </a:xfrm>
          <a:prstGeom prst="rect">
            <a:avLst/>
          </a:prstGeom>
          <a:noFill/>
          <a:ln/>
        </p:spPr>
        <p:txBody>
          <a:bodyPr wrap="square" rtlCol="0" anchor="t"/>
          <a:lstStyle/>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37% of UK students report clinically significant anxiety (Insight Network, 2022)</a:t>
            </a:r>
            <a:endParaRPr lang="en-US" sz="1000" dirty="0"/>
          </a:p>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Depression rates have doubled since 2012 (Hubble and Bolton, 2024)</a:t>
            </a:r>
            <a:endParaRPr lang="en-US" sz="1000" dirty="0"/>
          </a:p>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Suicide is the leading cause of death in 18–24 age group (ONS, 2023)</a:t>
            </a:r>
            <a:endParaRPr lang="en-US" sz="1000" dirty="0"/>
          </a:p>
        </p:txBody>
      </p:sp>
      <p:sp>
        <p:nvSpPr>
          <p:cNvPr id="9" name="Shape 7"/>
          <p:cNvSpPr/>
          <p:nvPr/>
        </p:nvSpPr>
        <p:spPr>
          <a:xfrm>
            <a:off x="3291840" y="1280160"/>
            <a:ext cx="2743200" cy="3474720"/>
          </a:xfrm>
          <a:prstGeom prst="rect">
            <a:avLst/>
          </a:prstGeom>
          <a:solidFill>
            <a:srgbClr val="FFFFFF"/>
          </a:solidFill>
          <a:ln/>
          <a:effectLst>
            <a:outerShdw blurRad="50800" dist="25400" dir="8100000" algn="bl" rotWithShape="0">
              <a:srgbClr val="000000">
                <a:alpha val="10000"/>
              </a:srgbClr>
            </a:outerShdw>
          </a:effectLst>
        </p:spPr>
      </p:sp>
      <p:sp>
        <p:nvSpPr>
          <p:cNvPr id="10" name="Shape 8"/>
          <p:cNvSpPr/>
          <p:nvPr/>
        </p:nvSpPr>
        <p:spPr>
          <a:xfrm>
            <a:off x="3291840" y="1280160"/>
            <a:ext cx="2743200" cy="457200"/>
          </a:xfrm>
          <a:prstGeom prst="rect">
            <a:avLst/>
          </a:prstGeom>
          <a:solidFill>
            <a:srgbClr val="0D9488"/>
          </a:solidFill>
          <a:ln/>
        </p:spPr>
      </p:sp>
      <p:sp>
        <p:nvSpPr>
          <p:cNvPr id="11" name="Text 9"/>
          <p:cNvSpPr/>
          <p:nvPr/>
        </p:nvSpPr>
        <p:spPr>
          <a:xfrm>
            <a:off x="3291840" y="1325880"/>
            <a:ext cx="2743200" cy="365760"/>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Behavioural Factors</a:t>
            </a:r>
            <a:endParaRPr lang="en-US" sz="1300" dirty="0"/>
          </a:p>
        </p:txBody>
      </p:sp>
      <p:sp>
        <p:nvSpPr>
          <p:cNvPr id="12" name="Text 10"/>
          <p:cNvSpPr/>
          <p:nvPr/>
        </p:nvSpPr>
        <p:spPr>
          <a:xfrm>
            <a:off x="3429000" y="1920240"/>
            <a:ext cx="2468880" cy="2560320"/>
          </a:xfrm>
          <a:prstGeom prst="rect">
            <a:avLst/>
          </a:prstGeom>
          <a:noFill/>
          <a:ln/>
        </p:spPr>
        <p:txBody>
          <a:bodyPr wrap="square" rtlCol="0" anchor="t"/>
          <a:lstStyle/>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Low rates of help-seeking behaviour among affected students</a:t>
            </a:r>
            <a:endParaRPr lang="en-US" sz="1000" dirty="0"/>
          </a:p>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Poor sleep hygiene and limited physical activity</a:t>
            </a:r>
            <a:endParaRPr lang="en-US" sz="1000" dirty="0"/>
          </a:p>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Excessive social media use linked to depressive symptoms</a:t>
            </a:r>
            <a:endParaRPr lang="en-US" sz="1000" dirty="0"/>
          </a:p>
        </p:txBody>
      </p:sp>
      <p:sp>
        <p:nvSpPr>
          <p:cNvPr id="13" name="Shape 11"/>
          <p:cNvSpPr/>
          <p:nvPr/>
        </p:nvSpPr>
        <p:spPr>
          <a:xfrm>
            <a:off x="6217920" y="1280160"/>
            <a:ext cx="2743200" cy="3474720"/>
          </a:xfrm>
          <a:prstGeom prst="rect">
            <a:avLst/>
          </a:prstGeom>
          <a:solidFill>
            <a:srgbClr val="FFFFFF"/>
          </a:solidFill>
          <a:ln/>
          <a:effectLst>
            <a:outerShdw blurRad="50800" dist="25400" dir="8100000" algn="bl" rotWithShape="0">
              <a:srgbClr val="000000">
                <a:alpha val="10000"/>
              </a:srgbClr>
            </a:outerShdw>
          </a:effectLst>
        </p:spPr>
      </p:sp>
      <p:sp>
        <p:nvSpPr>
          <p:cNvPr id="14" name="Shape 12"/>
          <p:cNvSpPr/>
          <p:nvPr/>
        </p:nvSpPr>
        <p:spPr>
          <a:xfrm>
            <a:off x="6217920" y="1280160"/>
            <a:ext cx="2743200" cy="457200"/>
          </a:xfrm>
          <a:prstGeom prst="rect">
            <a:avLst/>
          </a:prstGeom>
          <a:solidFill>
            <a:srgbClr val="1B2A4A"/>
          </a:solidFill>
          <a:ln/>
        </p:spPr>
      </p:sp>
      <p:sp>
        <p:nvSpPr>
          <p:cNvPr id="15" name="Text 13"/>
          <p:cNvSpPr/>
          <p:nvPr/>
        </p:nvSpPr>
        <p:spPr>
          <a:xfrm>
            <a:off x="6217920" y="1325880"/>
            <a:ext cx="2743200" cy="365760"/>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Environmental Factors</a:t>
            </a:r>
            <a:endParaRPr lang="en-US" sz="1300" dirty="0"/>
          </a:p>
        </p:txBody>
      </p:sp>
      <p:sp>
        <p:nvSpPr>
          <p:cNvPr id="16" name="Text 14"/>
          <p:cNvSpPr/>
          <p:nvPr/>
        </p:nvSpPr>
        <p:spPr>
          <a:xfrm>
            <a:off x="6355080" y="1920240"/>
            <a:ext cx="2468880" cy="2560320"/>
          </a:xfrm>
          <a:prstGeom prst="rect">
            <a:avLst/>
          </a:prstGeom>
          <a:noFill/>
          <a:ln/>
        </p:spPr>
        <p:txBody>
          <a:bodyPr wrap="square" rtlCol="0" anchor="t"/>
          <a:lstStyle/>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Insufficient counselling services in UK universities</a:t>
            </a:r>
            <a:endParaRPr lang="en-US" sz="1000" dirty="0"/>
          </a:p>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Competitive academic cultures increasing stress</a:t>
            </a:r>
            <a:endParaRPr lang="en-US" sz="1000" dirty="0"/>
          </a:p>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Limited affordable housing creating financial distress</a:t>
            </a:r>
            <a:endParaRPr lang="en-US" sz="1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D9488"/>
          </a:solidFill>
          <a:ln/>
        </p:spPr>
      </p:sp>
      <p:sp>
        <p:nvSpPr>
          <p:cNvPr id="3" name="Text 1"/>
          <p:cNvSpPr/>
          <p:nvPr/>
        </p:nvSpPr>
        <p:spPr>
          <a:xfrm>
            <a:off x="457200" y="228600"/>
            <a:ext cx="8229600" cy="548640"/>
          </a:xfrm>
          <a:prstGeom prst="rect">
            <a:avLst/>
          </a:prstGeom>
          <a:noFill/>
          <a:ln/>
        </p:spPr>
        <p:txBody>
          <a:bodyPr wrap="square" lIns="0" tIns="0" rIns="0" bIns="0" rtlCol="0" anchor="ctr"/>
          <a:lstStyle/>
          <a:p>
            <a:pPr marL="0" indent="0">
              <a:buNone/>
            </a:pPr>
            <a:r>
              <a:rPr lang="en-US" sz="2600" b="1" dirty="0">
                <a:solidFill>
                  <a:srgbClr val="1B2A4A"/>
                </a:solidFill>
                <a:latin typeface="Georgia" pitchFamily="34" charset="0"/>
                <a:ea typeface="Georgia" pitchFamily="34" charset="-122"/>
                <a:cs typeface="Georgia" pitchFamily="34" charset="-120"/>
              </a:rPr>
              <a:t>Phase 3: Educational and Ecological Assessment</a:t>
            </a:r>
            <a:endParaRPr lang="en-US" sz="2600" dirty="0"/>
          </a:p>
        </p:txBody>
      </p:sp>
      <p:sp>
        <p:nvSpPr>
          <p:cNvPr id="4" name="Shape 2"/>
          <p:cNvSpPr/>
          <p:nvPr/>
        </p:nvSpPr>
        <p:spPr>
          <a:xfrm>
            <a:off x="365760" y="960120"/>
            <a:ext cx="2743200" cy="3840480"/>
          </a:xfrm>
          <a:prstGeom prst="rect">
            <a:avLst/>
          </a:prstGeom>
          <a:solidFill>
            <a:srgbClr val="F0FDFA"/>
          </a:solidFill>
          <a:ln/>
          <a:effectLst>
            <a:outerShdw blurRad="50800" dist="25400" dir="8100000" algn="bl" rotWithShape="0">
              <a:srgbClr val="000000">
                <a:alpha val="10000"/>
              </a:srgbClr>
            </a:outerShdw>
          </a:effectLst>
        </p:spPr>
      </p:sp>
      <p:sp>
        <p:nvSpPr>
          <p:cNvPr id="5" name="Shape 3"/>
          <p:cNvSpPr/>
          <p:nvPr/>
        </p:nvSpPr>
        <p:spPr>
          <a:xfrm>
            <a:off x="365760" y="960120"/>
            <a:ext cx="2743200" cy="54864"/>
          </a:xfrm>
          <a:prstGeom prst="rect">
            <a:avLst/>
          </a:prstGeom>
          <a:solidFill>
            <a:srgbClr val="0D9488"/>
          </a:solidFill>
          <a:ln/>
        </p:spPr>
      </p:sp>
      <p:sp>
        <p:nvSpPr>
          <p:cNvPr id="6" name="Text 4"/>
          <p:cNvSpPr/>
          <p:nvPr/>
        </p:nvSpPr>
        <p:spPr>
          <a:xfrm>
            <a:off x="502920" y="1143000"/>
            <a:ext cx="2468880" cy="274320"/>
          </a:xfrm>
          <a:prstGeom prst="rect">
            <a:avLst/>
          </a:prstGeom>
          <a:noFill/>
          <a:ln/>
        </p:spPr>
        <p:txBody>
          <a:bodyPr wrap="square" lIns="0" tIns="0" rIns="0" bIns="0" rtlCol="0" anchor="ctr"/>
          <a:lstStyle/>
          <a:p>
            <a:pPr marL="0" indent="0">
              <a:buNone/>
            </a:pPr>
            <a:r>
              <a:rPr lang="en-US" sz="1400" b="1" dirty="0">
                <a:solidFill>
                  <a:srgbClr val="1B2A4A"/>
                </a:solidFill>
                <a:latin typeface="Calibri" pitchFamily="34" charset="0"/>
                <a:ea typeface="Calibri" pitchFamily="34" charset="-122"/>
                <a:cs typeface="Calibri" pitchFamily="34" charset="-120"/>
              </a:rPr>
              <a:t>Predisposing Factors</a:t>
            </a:r>
            <a:endParaRPr lang="en-US" sz="1400" dirty="0"/>
          </a:p>
        </p:txBody>
      </p:sp>
      <p:sp>
        <p:nvSpPr>
          <p:cNvPr id="7" name="Text 5"/>
          <p:cNvSpPr/>
          <p:nvPr/>
        </p:nvSpPr>
        <p:spPr>
          <a:xfrm>
            <a:off x="502920" y="1417320"/>
            <a:ext cx="2468880" cy="228600"/>
          </a:xfrm>
          <a:prstGeom prst="rect">
            <a:avLst/>
          </a:prstGeom>
          <a:noFill/>
          <a:ln/>
        </p:spPr>
        <p:txBody>
          <a:bodyPr wrap="square" lIns="0" tIns="0" rIns="0" bIns="0" rtlCol="0" anchor="ctr"/>
          <a:lstStyle/>
          <a:p>
            <a:pPr marL="0" indent="0">
              <a:buNone/>
            </a:pPr>
            <a:r>
              <a:rPr lang="en-US" sz="1000" i="1" dirty="0">
                <a:solidFill>
                  <a:srgbClr val="0D9488"/>
                </a:solidFill>
                <a:latin typeface="Calibri" pitchFamily="34" charset="0"/>
                <a:ea typeface="Calibri" pitchFamily="34" charset="-122"/>
                <a:cs typeface="Calibri" pitchFamily="34" charset="-120"/>
              </a:rPr>
              <a:t>Knowledge, attitudes, beliefs</a:t>
            </a:r>
            <a:endParaRPr lang="en-US" sz="1000" dirty="0"/>
          </a:p>
        </p:txBody>
      </p:sp>
      <p:sp>
        <p:nvSpPr>
          <p:cNvPr id="8" name="Text 6"/>
          <p:cNvSpPr/>
          <p:nvPr/>
        </p:nvSpPr>
        <p:spPr>
          <a:xfrm>
            <a:off x="502920" y="1828800"/>
            <a:ext cx="2468880" cy="2743200"/>
          </a:xfrm>
          <a:prstGeom prst="rect">
            <a:avLst/>
          </a:prstGeom>
          <a:noFill/>
          <a:ln/>
        </p:spPr>
        <p:txBody>
          <a:bodyPr wrap="square" rtlCol="0" anchor="t"/>
          <a:lstStyle/>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Low mental health literacy among students (Gorczynski et al., 2017)</a:t>
            </a:r>
            <a:endParaRPr lang="en-US" sz="1000" dirty="0"/>
          </a:p>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Stigma and negative attitudes towards seeking help</a:t>
            </a:r>
            <a:endParaRPr lang="en-US" sz="1000" dirty="0"/>
          </a:p>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Lack of awareness about available digital support tools</a:t>
            </a:r>
            <a:endParaRPr lang="en-US" sz="1000" dirty="0"/>
          </a:p>
        </p:txBody>
      </p:sp>
      <p:sp>
        <p:nvSpPr>
          <p:cNvPr id="9" name="Shape 7"/>
          <p:cNvSpPr/>
          <p:nvPr/>
        </p:nvSpPr>
        <p:spPr>
          <a:xfrm>
            <a:off x="3291840" y="960120"/>
            <a:ext cx="2743200" cy="3840480"/>
          </a:xfrm>
          <a:prstGeom prst="rect">
            <a:avLst/>
          </a:prstGeom>
          <a:solidFill>
            <a:srgbClr val="F0FDFA"/>
          </a:solidFill>
          <a:ln/>
          <a:effectLst>
            <a:outerShdw blurRad="50800" dist="25400" dir="8100000" algn="bl" rotWithShape="0">
              <a:srgbClr val="000000">
                <a:alpha val="10000"/>
              </a:srgbClr>
            </a:outerShdw>
          </a:effectLst>
        </p:spPr>
      </p:sp>
      <p:sp>
        <p:nvSpPr>
          <p:cNvPr id="10" name="Shape 8"/>
          <p:cNvSpPr/>
          <p:nvPr/>
        </p:nvSpPr>
        <p:spPr>
          <a:xfrm>
            <a:off x="3291840" y="960120"/>
            <a:ext cx="2743200" cy="54864"/>
          </a:xfrm>
          <a:prstGeom prst="rect">
            <a:avLst/>
          </a:prstGeom>
          <a:solidFill>
            <a:srgbClr val="1B2A4A"/>
          </a:solidFill>
          <a:ln/>
        </p:spPr>
      </p:sp>
      <p:sp>
        <p:nvSpPr>
          <p:cNvPr id="11" name="Text 9"/>
          <p:cNvSpPr/>
          <p:nvPr/>
        </p:nvSpPr>
        <p:spPr>
          <a:xfrm>
            <a:off x="3429000" y="1143000"/>
            <a:ext cx="2468880" cy="274320"/>
          </a:xfrm>
          <a:prstGeom prst="rect">
            <a:avLst/>
          </a:prstGeom>
          <a:noFill/>
          <a:ln/>
        </p:spPr>
        <p:txBody>
          <a:bodyPr wrap="square" lIns="0" tIns="0" rIns="0" bIns="0" rtlCol="0" anchor="ctr"/>
          <a:lstStyle/>
          <a:p>
            <a:pPr marL="0" indent="0">
              <a:buNone/>
            </a:pPr>
            <a:r>
              <a:rPr lang="en-US" sz="1400" b="1" dirty="0">
                <a:solidFill>
                  <a:srgbClr val="1B2A4A"/>
                </a:solidFill>
                <a:latin typeface="Calibri" pitchFamily="34" charset="0"/>
                <a:ea typeface="Calibri" pitchFamily="34" charset="-122"/>
                <a:cs typeface="Calibri" pitchFamily="34" charset="-120"/>
              </a:rPr>
              <a:t>Enabling Factors</a:t>
            </a:r>
            <a:endParaRPr lang="en-US" sz="1400" dirty="0"/>
          </a:p>
        </p:txBody>
      </p:sp>
      <p:sp>
        <p:nvSpPr>
          <p:cNvPr id="12" name="Text 10"/>
          <p:cNvSpPr/>
          <p:nvPr/>
        </p:nvSpPr>
        <p:spPr>
          <a:xfrm>
            <a:off x="3429000" y="1417320"/>
            <a:ext cx="2468880" cy="228600"/>
          </a:xfrm>
          <a:prstGeom prst="rect">
            <a:avLst/>
          </a:prstGeom>
          <a:noFill/>
          <a:ln/>
        </p:spPr>
        <p:txBody>
          <a:bodyPr wrap="square" lIns="0" tIns="0" rIns="0" bIns="0" rtlCol="0" anchor="ctr"/>
          <a:lstStyle/>
          <a:p>
            <a:pPr marL="0" indent="0">
              <a:buNone/>
            </a:pPr>
            <a:r>
              <a:rPr lang="en-US" sz="1000" i="1" dirty="0">
                <a:solidFill>
                  <a:srgbClr val="0D9488"/>
                </a:solidFill>
                <a:latin typeface="Calibri" pitchFamily="34" charset="0"/>
                <a:ea typeface="Calibri" pitchFamily="34" charset="-122"/>
                <a:cs typeface="Calibri" pitchFamily="34" charset="-120"/>
              </a:rPr>
              <a:t>Resources, skills, access</a:t>
            </a:r>
            <a:endParaRPr lang="en-US" sz="1000" dirty="0"/>
          </a:p>
        </p:txBody>
      </p:sp>
      <p:sp>
        <p:nvSpPr>
          <p:cNvPr id="13" name="Text 11"/>
          <p:cNvSpPr/>
          <p:nvPr/>
        </p:nvSpPr>
        <p:spPr>
          <a:xfrm>
            <a:off x="3429000" y="1828800"/>
            <a:ext cx="2468880" cy="2743200"/>
          </a:xfrm>
          <a:prstGeom prst="rect">
            <a:avLst/>
          </a:prstGeom>
          <a:noFill/>
          <a:ln/>
        </p:spPr>
        <p:txBody>
          <a:bodyPr wrap="square" rtlCol="0" anchor="t"/>
          <a:lstStyle/>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High smartphone ownership (98%) among 18–25 year olds (Ofcom, 2023)</a:t>
            </a:r>
            <a:endParaRPr lang="en-US" sz="1000" dirty="0"/>
          </a:p>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University IT infrastructure supporting app deployment</a:t>
            </a:r>
            <a:endParaRPr lang="en-US" sz="1000" dirty="0"/>
          </a:p>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Free or low-cost access through university partnerships</a:t>
            </a:r>
            <a:endParaRPr lang="en-US" sz="1000" dirty="0"/>
          </a:p>
        </p:txBody>
      </p:sp>
      <p:sp>
        <p:nvSpPr>
          <p:cNvPr id="14" name="Shape 12"/>
          <p:cNvSpPr/>
          <p:nvPr/>
        </p:nvSpPr>
        <p:spPr>
          <a:xfrm>
            <a:off x="6217920" y="960120"/>
            <a:ext cx="2743200" cy="3840480"/>
          </a:xfrm>
          <a:prstGeom prst="rect">
            <a:avLst/>
          </a:prstGeom>
          <a:solidFill>
            <a:srgbClr val="F0FDFA"/>
          </a:solidFill>
          <a:ln/>
          <a:effectLst>
            <a:outerShdw blurRad="50800" dist="25400" dir="8100000" algn="bl" rotWithShape="0">
              <a:srgbClr val="000000">
                <a:alpha val="10000"/>
              </a:srgbClr>
            </a:outerShdw>
          </a:effectLst>
        </p:spPr>
      </p:sp>
      <p:sp>
        <p:nvSpPr>
          <p:cNvPr id="15" name="Shape 13"/>
          <p:cNvSpPr/>
          <p:nvPr/>
        </p:nvSpPr>
        <p:spPr>
          <a:xfrm>
            <a:off x="6217920" y="960120"/>
            <a:ext cx="2743200" cy="54864"/>
          </a:xfrm>
          <a:prstGeom prst="rect">
            <a:avLst/>
          </a:prstGeom>
          <a:solidFill>
            <a:srgbClr val="F97316"/>
          </a:solidFill>
          <a:ln/>
        </p:spPr>
      </p:sp>
      <p:sp>
        <p:nvSpPr>
          <p:cNvPr id="16" name="Text 14"/>
          <p:cNvSpPr/>
          <p:nvPr/>
        </p:nvSpPr>
        <p:spPr>
          <a:xfrm>
            <a:off x="6355080" y="1143000"/>
            <a:ext cx="2468880" cy="274320"/>
          </a:xfrm>
          <a:prstGeom prst="rect">
            <a:avLst/>
          </a:prstGeom>
          <a:noFill/>
          <a:ln/>
        </p:spPr>
        <p:txBody>
          <a:bodyPr wrap="square" lIns="0" tIns="0" rIns="0" bIns="0" rtlCol="0" anchor="ctr"/>
          <a:lstStyle/>
          <a:p>
            <a:pPr marL="0" indent="0">
              <a:buNone/>
            </a:pPr>
            <a:r>
              <a:rPr lang="en-US" sz="1400" b="1" dirty="0">
                <a:solidFill>
                  <a:srgbClr val="1B2A4A"/>
                </a:solidFill>
                <a:latin typeface="Calibri" pitchFamily="34" charset="0"/>
                <a:ea typeface="Calibri" pitchFamily="34" charset="-122"/>
                <a:cs typeface="Calibri" pitchFamily="34" charset="-120"/>
              </a:rPr>
              <a:t>Reinforcing Factors</a:t>
            </a:r>
            <a:endParaRPr lang="en-US" sz="1400" dirty="0"/>
          </a:p>
        </p:txBody>
      </p:sp>
      <p:sp>
        <p:nvSpPr>
          <p:cNvPr id="17" name="Text 15"/>
          <p:cNvSpPr/>
          <p:nvPr/>
        </p:nvSpPr>
        <p:spPr>
          <a:xfrm>
            <a:off x="6355080" y="1417320"/>
            <a:ext cx="2468880" cy="228600"/>
          </a:xfrm>
          <a:prstGeom prst="rect">
            <a:avLst/>
          </a:prstGeom>
          <a:noFill/>
          <a:ln/>
        </p:spPr>
        <p:txBody>
          <a:bodyPr wrap="square" lIns="0" tIns="0" rIns="0" bIns="0" rtlCol="0" anchor="ctr"/>
          <a:lstStyle/>
          <a:p>
            <a:pPr marL="0" indent="0">
              <a:buNone/>
            </a:pPr>
            <a:r>
              <a:rPr lang="en-US" sz="1000" i="1" dirty="0">
                <a:solidFill>
                  <a:srgbClr val="0D9488"/>
                </a:solidFill>
                <a:latin typeface="Calibri" pitchFamily="34" charset="0"/>
                <a:ea typeface="Calibri" pitchFamily="34" charset="-122"/>
                <a:cs typeface="Calibri" pitchFamily="34" charset="-120"/>
              </a:rPr>
              <a:t>Feedback, peer influence, rewards</a:t>
            </a:r>
            <a:endParaRPr lang="en-US" sz="1000" dirty="0"/>
          </a:p>
        </p:txBody>
      </p:sp>
      <p:sp>
        <p:nvSpPr>
          <p:cNvPr id="18" name="Text 16"/>
          <p:cNvSpPr/>
          <p:nvPr/>
        </p:nvSpPr>
        <p:spPr>
          <a:xfrm>
            <a:off x="6355080" y="1828800"/>
            <a:ext cx="2468880" cy="2743200"/>
          </a:xfrm>
          <a:prstGeom prst="rect">
            <a:avLst/>
          </a:prstGeom>
          <a:noFill/>
          <a:ln/>
        </p:spPr>
        <p:txBody>
          <a:bodyPr wrap="square" rtlCol="0" anchor="t"/>
          <a:lstStyle/>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Peer endorsement through student ambassador programmes</a:t>
            </a:r>
            <a:endParaRPr lang="en-US" sz="1000" dirty="0"/>
          </a:p>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Gamification features promoting consistent engagement</a:t>
            </a:r>
            <a:endParaRPr lang="en-US" sz="1000" dirty="0"/>
          </a:p>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Integration with university wellbeing services for continuity of care</a:t>
            </a:r>
            <a:endParaRPr lang="en-US" sz="1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0FDFA"/>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0D9488"/>
          </a:solidFill>
          <a:ln/>
        </p:spPr>
      </p:sp>
      <p:sp>
        <p:nvSpPr>
          <p:cNvPr id="3" name="Text 1"/>
          <p:cNvSpPr/>
          <p:nvPr/>
        </p:nvSpPr>
        <p:spPr>
          <a:xfrm>
            <a:off x="457200" y="228600"/>
            <a:ext cx="8229600" cy="548640"/>
          </a:xfrm>
          <a:prstGeom prst="rect">
            <a:avLst/>
          </a:prstGeom>
          <a:noFill/>
          <a:ln/>
        </p:spPr>
        <p:txBody>
          <a:bodyPr wrap="square" lIns="0" tIns="0" rIns="0" bIns="0" rtlCol="0" anchor="ctr"/>
          <a:lstStyle/>
          <a:p>
            <a:pPr marL="0" indent="0">
              <a:buNone/>
            </a:pPr>
            <a:r>
              <a:rPr lang="en-US" sz="2600" b="1" dirty="0">
                <a:solidFill>
                  <a:srgbClr val="1B2A4A"/>
                </a:solidFill>
                <a:latin typeface="Georgia" pitchFamily="34" charset="0"/>
                <a:ea typeface="Georgia" pitchFamily="34" charset="-122"/>
                <a:cs typeface="Georgia" pitchFamily="34" charset="-120"/>
              </a:rPr>
              <a:t>Phase 4: Administrative and Policy Assessment</a:t>
            </a:r>
            <a:endParaRPr lang="en-US" sz="2600" dirty="0"/>
          </a:p>
        </p:txBody>
      </p:sp>
      <p:sp>
        <p:nvSpPr>
          <p:cNvPr id="4" name="Text 2"/>
          <p:cNvSpPr/>
          <p:nvPr/>
        </p:nvSpPr>
        <p:spPr>
          <a:xfrm>
            <a:off x="457200" y="777240"/>
            <a:ext cx="8229600" cy="320040"/>
          </a:xfrm>
          <a:prstGeom prst="rect">
            <a:avLst/>
          </a:prstGeom>
          <a:noFill/>
          <a:ln/>
        </p:spPr>
        <p:txBody>
          <a:bodyPr wrap="square" lIns="0" tIns="0" rIns="0" bIns="0" rtlCol="0" anchor="ctr"/>
          <a:lstStyle/>
          <a:p>
            <a:pPr marL="0" indent="0">
              <a:buNone/>
            </a:pPr>
            <a:r>
              <a:rPr lang="en-US" sz="1200" i="1" dirty="0">
                <a:solidFill>
                  <a:srgbClr val="64748B"/>
                </a:solidFill>
                <a:latin typeface="Calibri" pitchFamily="34" charset="0"/>
                <a:ea typeface="Calibri" pitchFamily="34" charset="-122"/>
                <a:cs typeface="Calibri" pitchFamily="34" charset="-120"/>
              </a:rPr>
              <a:t>Assessing organisational capacity, resources, and policy alignment for intervention implementation</a:t>
            </a:r>
            <a:endParaRPr lang="en-US" sz="1200" dirty="0"/>
          </a:p>
        </p:txBody>
      </p:sp>
      <p:sp>
        <p:nvSpPr>
          <p:cNvPr id="5" name="Shape 3"/>
          <p:cNvSpPr/>
          <p:nvPr/>
        </p:nvSpPr>
        <p:spPr>
          <a:xfrm>
            <a:off x="365760" y="1280160"/>
            <a:ext cx="4114800" cy="3474720"/>
          </a:xfrm>
          <a:prstGeom prst="rect">
            <a:avLst/>
          </a:prstGeom>
          <a:solidFill>
            <a:srgbClr val="FFFFFF"/>
          </a:solidFill>
          <a:ln/>
          <a:effectLst>
            <a:outerShdw blurRad="50800" dist="25400" dir="8100000" algn="bl" rotWithShape="0">
              <a:srgbClr val="000000">
                <a:alpha val="10000"/>
              </a:srgbClr>
            </a:outerShdw>
          </a:effectLst>
        </p:spPr>
      </p:sp>
      <p:sp>
        <p:nvSpPr>
          <p:cNvPr id="6" name="Shape 4"/>
          <p:cNvSpPr/>
          <p:nvPr/>
        </p:nvSpPr>
        <p:spPr>
          <a:xfrm>
            <a:off x="365760" y="1280160"/>
            <a:ext cx="4114800" cy="54864"/>
          </a:xfrm>
          <a:prstGeom prst="rect">
            <a:avLst/>
          </a:prstGeom>
          <a:solidFill>
            <a:srgbClr val="0D9488"/>
          </a:solidFill>
          <a:ln/>
        </p:spPr>
      </p:sp>
      <p:sp>
        <p:nvSpPr>
          <p:cNvPr id="7" name="Text 5"/>
          <p:cNvSpPr/>
          <p:nvPr/>
        </p:nvSpPr>
        <p:spPr>
          <a:xfrm>
            <a:off x="548640" y="1463040"/>
            <a:ext cx="3749040" cy="320040"/>
          </a:xfrm>
          <a:prstGeom prst="rect">
            <a:avLst/>
          </a:prstGeom>
          <a:noFill/>
          <a:ln/>
        </p:spPr>
        <p:txBody>
          <a:bodyPr wrap="square" lIns="0" tIns="0" rIns="0" bIns="0" rtlCol="0" anchor="ctr"/>
          <a:lstStyle/>
          <a:p>
            <a:pPr marL="0" indent="0">
              <a:buNone/>
            </a:pPr>
            <a:r>
              <a:rPr lang="en-US" sz="1500" b="1" dirty="0">
                <a:solidFill>
                  <a:srgbClr val="1B2A4A"/>
                </a:solidFill>
                <a:latin typeface="Calibri" pitchFamily="34" charset="0"/>
                <a:ea typeface="Calibri" pitchFamily="34" charset="-122"/>
                <a:cs typeface="Calibri" pitchFamily="34" charset="-120"/>
              </a:rPr>
              <a:t>Administrative Capacity</a:t>
            </a:r>
            <a:endParaRPr lang="en-US" sz="1500" dirty="0"/>
          </a:p>
        </p:txBody>
      </p:sp>
      <p:sp>
        <p:nvSpPr>
          <p:cNvPr id="8" name="Text 6"/>
          <p:cNvSpPr/>
          <p:nvPr/>
        </p:nvSpPr>
        <p:spPr>
          <a:xfrm>
            <a:off x="548640" y="1920240"/>
            <a:ext cx="3749040" cy="2560320"/>
          </a:xfrm>
          <a:prstGeom prst="rect">
            <a:avLst/>
          </a:prstGeom>
          <a:noFill/>
          <a:ln/>
        </p:spPr>
        <p:txBody>
          <a:bodyPr wrap="square" rtlCol="0" anchor="t"/>
          <a:lstStyle/>
          <a:p>
            <a:pPr marL="342900" indent="-342900">
              <a:spcAft>
                <a:spcPts val="800"/>
              </a:spcAft>
              <a:buSzPct val="100000"/>
              <a:buChar char="•"/>
            </a:pPr>
            <a:r>
              <a:rPr lang="en-US" sz="1100" dirty="0">
                <a:solidFill>
                  <a:srgbClr val="1E293B"/>
                </a:solidFill>
                <a:latin typeface="Calibri" pitchFamily="34" charset="0"/>
                <a:ea typeface="Calibri" pitchFamily="34" charset="-122"/>
                <a:cs typeface="Calibri" pitchFamily="34" charset="-120"/>
              </a:rPr>
              <a:t>Partnership with university student services and IT departments for app integration</a:t>
            </a:r>
            <a:endParaRPr lang="en-US" sz="1100" dirty="0"/>
          </a:p>
          <a:p>
            <a:pPr marL="342900" indent="-342900">
              <a:spcAft>
                <a:spcPts val="800"/>
              </a:spcAft>
              <a:buSzPct val="100000"/>
              <a:buChar char="•"/>
            </a:pPr>
            <a:r>
              <a:rPr lang="en-US" sz="1100" dirty="0">
                <a:solidFill>
                  <a:srgbClr val="1E293B"/>
                </a:solidFill>
                <a:latin typeface="Calibri" pitchFamily="34" charset="0"/>
                <a:ea typeface="Calibri" pitchFamily="34" charset="-122"/>
                <a:cs typeface="Calibri" pitchFamily="34" charset="-120"/>
              </a:rPr>
              <a:t>Training for university wellbeing staff to support referral pathways from the app</a:t>
            </a:r>
            <a:endParaRPr lang="en-US" sz="1100" dirty="0"/>
          </a:p>
          <a:p>
            <a:pPr marL="342900" indent="-342900">
              <a:spcAft>
                <a:spcPts val="800"/>
              </a:spcAft>
              <a:buSzPct val="100000"/>
              <a:buChar char="•"/>
            </a:pPr>
            <a:r>
              <a:rPr lang="en-US" sz="1100" dirty="0">
                <a:solidFill>
                  <a:srgbClr val="1E293B"/>
                </a:solidFill>
                <a:latin typeface="Calibri" pitchFamily="34" charset="0"/>
                <a:ea typeface="Calibri" pitchFamily="34" charset="-122"/>
                <a:cs typeface="Calibri" pitchFamily="34" charset="-120"/>
              </a:rPr>
              <a:t>Budget allocation from university health and wellbeing funds</a:t>
            </a:r>
            <a:endParaRPr lang="en-US" sz="1100" dirty="0"/>
          </a:p>
          <a:p>
            <a:pPr marL="342900" indent="-342900">
              <a:spcAft>
                <a:spcPts val="800"/>
              </a:spcAft>
              <a:buSzPct val="100000"/>
              <a:buChar char="•"/>
            </a:pPr>
            <a:r>
              <a:rPr lang="en-US" sz="1100" dirty="0">
                <a:solidFill>
                  <a:srgbClr val="1E293B"/>
                </a:solidFill>
                <a:latin typeface="Calibri" pitchFamily="34" charset="0"/>
                <a:ea typeface="Calibri" pitchFamily="34" charset="-122"/>
                <a:cs typeface="Calibri" pitchFamily="34" charset="-120"/>
              </a:rPr>
              <a:t>Appointment of a digital health coordinator to oversee implementation</a:t>
            </a:r>
            <a:endParaRPr lang="en-US" sz="1100" dirty="0"/>
          </a:p>
        </p:txBody>
      </p:sp>
      <p:sp>
        <p:nvSpPr>
          <p:cNvPr id="9" name="Shape 7"/>
          <p:cNvSpPr/>
          <p:nvPr/>
        </p:nvSpPr>
        <p:spPr>
          <a:xfrm>
            <a:off x="4754880" y="1280160"/>
            <a:ext cx="4114800" cy="3474720"/>
          </a:xfrm>
          <a:prstGeom prst="rect">
            <a:avLst/>
          </a:prstGeom>
          <a:solidFill>
            <a:srgbClr val="FFFFFF"/>
          </a:solidFill>
          <a:ln/>
          <a:effectLst>
            <a:outerShdw blurRad="50800" dist="25400" dir="8100000" algn="bl" rotWithShape="0">
              <a:srgbClr val="000000">
                <a:alpha val="10000"/>
              </a:srgbClr>
            </a:outerShdw>
          </a:effectLst>
        </p:spPr>
      </p:sp>
      <p:sp>
        <p:nvSpPr>
          <p:cNvPr id="10" name="Shape 8"/>
          <p:cNvSpPr/>
          <p:nvPr/>
        </p:nvSpPr>
        <p:spPr>
          <a:xfrm>
            <a:off x="4754880" y="1280160"/>
            <a:ext cx="4114800" cy="54864"/>
          </a:xfrm>
          <a:prstGeom prst="rect">
            <a:avLst/>
          </a:prstGeom>
          <a:solidFill>
            <a:srgbClr val="0D9488"/>
          </a:solidFill>
          <a:ln/>
        </p:spPr>
      </p:sp>
      <p:sp>
        <p:nvSpPr>
          <p:cNvPr id="11" name="Text 9"/>
          <p:cNvSpPr/>
          <p:nvPr/>
        </p:nvSpPr>
        <p:spPr>
          <a:xfrm>
            <a:off x="4937760" y="1463040"/>
            <a:ext cx="3749040" cy="320040"/>
          </a:xfrm>
          <a:prstGeom prst="rect">
            <a:avLst/>
          </a:prstGeom>
          <a:noFill/>
          <a:ln/>
        </p:spPr>
        <p:txBody>
          <a:bodyPr wrap="square" lIns="0" tIns="0" rIns="0" bIns="0" rtlCol="0" anchor="ctr"/>
          <a:lstStyle/>
          <a:p>
            <a:pPr marL="0" indent="0">
              <a:buNone/>
            </a:pPr>
            <a:r>
              <a:rPr lang="en-US" sz="1500" b="1" dirty="0">
                <a:solidFill>
                  <a:srgbClr val="1B2A4A"/>
                </a:solidFill>
                <a:latin typeface="Calibri" pitchFamily="34" charset="0"/>
                <a:ea typeface="Calibri" pitchFamily="34" charset="-122"/>
                <a:cs typeface="Calibri" pitchFamily="34" charset="-120"/>
              </a:rPr>
              <a:t>Policy Alignment</a:t>
            </a:r>
            <a:endParaRPr lang="en-US" sz="1500" dirty="0"/>
          </a:p>
        </p:txBody>
      </p:sp>
      <p:sp>
        <p:nvSpPr>
          <p:cNvPr id="12" name="Text 10"/>
          <p:cNvSpPr/>
          <p:nvPr/>
        </p:nvSpPr>
        <p:spPr>
          <a:xfrm>
            <a:off x="4937760" y="1920240"/>
            <a:ext cx="3749040" cy="2560320"/>
          </a:xfrm>
          <a:prstGeom prst="rect">
            <a:avLst/>
          </a:prstGeom>
          <a:noFill/>
          <a:ln/>
        </p:spPr>
        <p:txBody>
          <a:bodyPr wrap="square" rtlCol="0" anchor="t"/>
          <a:lstStyle/>
          <a:p>
            <a:pPr marL="342900" indent="-342900">
              <a:spcAft>
                <a:spcPts val="800"/>
              </a:spcAft>
              <a:buSzPct val="100000"/>
              <a:buChar char="•"/>
            </a:pPr>
            <a:r>
              <a:rPr lang="en-US" sz="1100" dirty="0">
                <a:solidFill>
                  <a:srgbClr val="1E293B"/>
                </a:solidFill>
                <a:latin typeface="Calibri" pitchFamily="34" charset="0"/>
                <a:ea typeface="Calibri" pitchFamily="34" charset="-122"/>
                <a:cs typeface="Calibri" pitchFamily="34" charset="-120"/>
              </a:rPr>
              <a:t>Aligned with the NHS Long Term Plan digital mental health priorities (NHS England, 2019)</a:t>
            </a:r>
            <a:endParaRPr lang="en-US" sz="1100" dirty="0"/>
          </a:p>
          <a:p>
            <a:pPr marL="342900" indent="-342900">
              <a:spcAft>
                <a:spcPts val="800"/>
              </a:spcAft>
              <a:buSzPct val="100000"/>
              <a:buChar char="•"/>
            </a:pPr>
            <a:r>
              <a:rPr lang="en-US" sz="1100" dirty="0">
                <a:solidFill>
                  <a:srgbClr val="1E293B"/>
                </a:solidFill>
                <a:latin typeface="Calibri" pitchFamily="34" charset="0"/>
                <a:ea typeface="Calibri" pitchFamily="34" charset="-122"/>
                <a:cs typeface="Calibri" pitchFamily="34" charset="-120"/>
              </a:rPr>
              <a:t>Supports the Universities UK Stepchange Framework for mentally healthy universities (UUK, 2020)</a:t>
            </a:r>
            <a:endParaRPr lang="en-US" sz="1100" dirty="0"/>
          </a:p>
          <a:p>
            <a:pPr marL="342900" indent="-342900">
              <a:spcAft>
                <a:spcPts val="800"/>
              </a:spcAft>
              <a:buSzPct val="100000"/>
              <a:buChar char="•"/>
            </a:pPr>
            <a:r>
              <a:rPr lang="en-US" sz="1100" dirty="0">
                <a:solidFill>
                  <a:srgbClr val="1E293B"/>
                </a:solidFill>
                <a:latin typeface="Calibri" pitchFamily="34" charset="0"/>
                <a:ea typeface="Calibri" pitchFamily="34" charset="-122"/>
                <a:cs typeface="Calibri" pitchFamily="34" charset="-120"/>
              </a:rPr>
              <a:t>Consistent with NICE recommendations for digital CBT interventions (NICE, 2022)</a:t>
            </a:r>
            <a:endParaRPr lang="en-US" sz="1100" dirty="0"/>
          </a:p>
          <a:p>
            <a:pPr marL="342900" indent="-342900">
              <a:spcAft>
                <a:spcPts val="800"/>
              </a:spcAft>
              <a:buSzPct val="100000"/>
              <a:buChar char="•"/>
            </a:pPr>
            <a:r>
              <a:rPr lang="en-US" sz="1100" dirty="0">
                <a:solidFill>
                  <a:srgbClr val="1E293B"/>
                </a:solidFill>
                <a:latin typeface="Calibri" pitchFamily="34" charset="0"/>
                <a:ea typeface="Calibri" pitchFamily="34" charset="-122"/>
                <a:cs typeface="Calibri" pitchFamily="34" charset="-120"/>
              </a:rPr>
              <a:t>Compliant with GDPR and NHS Data Security Standards for health data protection</a:t>
            </a:r>
            <a:endParaRPr lang="en-US" sz="11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D9488"/>
          </a:solidFill>
          <a:ln/>
        </p:spPr>
      </p:sp>
      <p:sp>
        <p:nvSpPr>
          <p:cNvPr id="3" name="Text 1"/>
          <p:cNvSpPr/>
          <p:nvPr/>
        </p:nvSpPr>
        <p:spPr>
          <a:xfrm>
            <a:off x="457200" y="228600"/>
            <a:ext cx="8229600" cy="548640"/>
          </a:xfrm>
          <a:prstGeom prst="rect">
            <a:avLst/>
          </a:prstGeom>
          <a:noFill/>
          <a:ln/>
        </p:spPr>
        <p:txBody>
          <a:bodyPr wrap="square" lIns="0" tIns="0" rIns="0" bIns="0" rtlCol="0" anchor="ctr"/>
          <a:lstStyle/>
          <a:p>
            <a:pPr marL="0" indent="0">
              <a:buNone/>
            </a:pPr>
            <a:r>
              <a:rPr lang="en-US" sz="2800" b="1" dirty="0">
                <a:solidFill>
                  <a:srgbClr val="1B2A4A"/>
                </a:solidFill>
                <a:latin typeface="Georgia" pitchFamily="34" charset="0"/>
                <a:ea typeface="Georgia" pitchFamily="34" charset="-122"/>
                <a:cs typeface="Georgia" pitchFamily="34" charset="-120"/>
              </a:rPr>
              <a:t>Phase 5: Implementation Strategy</a:t>
            </a:r>
            <a:endParaRPr lang="en-US" sz="2800" dirty="0"/>
          </a:p>
        </p:txBody>
      </p:sp>
      <p:sp>
        <p:nvSpPr>
          <p:cNvPr id="4" name="Shape 2"/>
          <p:cNvSpPr/>
          <p:nvPr/>
        </p:nvSpPr>
        <p:spPr>
          <a:xfrm>
            <a:off x="365760" y="914400"/>
            <a:ext cx="2743200" cy="3840480"/>
          </a:xfrm>
          <a:prstGeom prst="rect">
            <a:avLst/>
          </a:prstGeom>
          <a:solidFill>
            <a:srgbClr val="F0FDFA"/>
          </a:solidFill>
          <a:ln/>
          <a:effectLst>
            <a:outerShdw blurRad="50800" dist="25400" dir="8100000" algn="bl" rotWithShape="0">
              <a:srgbClr val="000000">
                <a:alpha val="10000"/>
              </a:srgbClr>
            </a:outerShdw>
          </a:effectLst>
        </p:spPr>
      </p:sp>
      <p:sp>
        <p:nvSpPr>
          <p:cNvPr id="5" name="Shape 3"/>
          <p:cNvSpPr/>
          <p:nvPr/>
        </p:nvSpPr>
        <p:spPr>
          <a:xfrm>
            <a:off x="1371600" y="1051560"/>
            <a:ext cx="640080" cy="640080"/>
          </a:xfrm>
          <a:prstGeom prst="ellipse">
            <a:avLst/>
          </a:prstGeom>
          <a:solidFill>
            <a:srgbClr val="0D9488"/>
          </a:solidFill>
          <a:ln/>
        </p:spPr>
      </p:sp>
      <p:sp>
        <p:nvSpPr>
          <p:cNvPr id="6" name="Text 4"/>
          <p:cNvSpPr/>
          <p:nvPr/>
        </p:nvSpPr>
        <p:spPr>
          <a:xfrm>
            <a:off x="1371600" y="1051560"/>
            <a:ext cx="640080" cy="640080"/>
          </a:xfrm>
          <a:prstGeom prst="rect">
            <a:avLst/>
          </a:prstGeom>
          <a:noFill/>
          <a:ln/>
        </p:spPr>
        <p:txBody>
          <a:bodyPr wrap="square" rtlCol="0" anchor="ctr"/>
          <a:lstStyle/>
          <a:p>
            <a:pPr marL="0" indent="0" algn="ctr">
              <a:buNone/>
            </a:pPr>
            <a:r>
              <a:rPr lang="en-US" sz="2200" b="1" dirty="0">
                <a:solidFill>
                  <a:srgbClr val="FFFFFF"/>
                </a:solidFill>
                <a:latin typeface="Georgia" pitchFamily="34" charset="0"/>
                <a:ea typeface="Georgia" pitchFamily="34" charset="-122"/>
                <a:cs typeface="Georgia" pitchFamily="34" charset="-120"/>
              </a:rPr>
              <a:t>1</a:t>
            </a:r>
            <a:endParaRPr lang="en-US" sz="2200" dirty="0"/>
          </a:p>
        </p:txBody>
      </p:sp>
      <p:sp>
        <p:nvSpPr>
          <p:cNvPr id="7" name="Text 5"/>
          <p:cNvSpPr/>
          <p:nvPr/>
        </p:nvSpPr>
        <p:spPr>
          <a:xfrm>
            <a:off x="502920" y="1828800"/>
            <a:ext cx="2468880" cy="228600"/>
          </a:xfrm>
          <a:prstGeom prst="rect">
            <a:avLst/>
          </a:prstGeom>
          <a:noFill/>
          <a:ln/>
        </p:spPr>
        <p:txBody>
          <a:bodyPr wrap="square" lIns="0" tIns="0" rIns="0" bIns="0" rtlCol="0" anchor="ctr"/>
          <a:lstStyle/>
          <a:p>
            <a:pPr marL="0" indent="0" algn="ctr">
              <a:buNone/>
            </a:pPr>
            <a:r>
              <a:rPr lang="en-US" sz="1000" b="1" dirty="0">
                <a:solidFill>
                  <a:srgbClr val="0D9488"/>
                </a:solidFill>
                <a:latin typeface="Calibri" pitchFamily="34" charset="0"/>
                <a:ea typeface="Calibri" pitchFamily="34" charset="-122"/>
                <a:cs typeface="Calibri" pitchFamily="34" charset="-120"/>
              </a:rPr>
              <a:t>Phase A</a:t>
            </a:r>
            <a:endParaRPr lang="en-US" sz="1000" dirty="0"/>
          </a:p>
        </p:txBody>
      </p:sp>
      <p:sp>
        <p:nvSpPr>
          <p:cNvPr id="8" name="Text 6"/>
          <p:cNvSpPr/>
          <p:nvPr/>
        </p:nvSpPr>
        <p:spPr>
          <a:xfrm>
            <a:off x="502920" y="2057400"/>
            <a:ext cx="2468880" cy="274320"/>
          </a:xfrm>
          <a:prstGeom prst="rect">
            <a:avLst/>
          </a:prstGeom>
          <a:noFill/>
          <a:ln/>
        </p:spPr>
        <p:txBody>
          <a:bodyPr wrap="square" lIns="0" tIns="0" rIns="0" bIns="0" rtlCol="0" anchor="ctr"/>
          <a:lstStyle/>
          <a:p>
            <a:pPr marL="0" indent="0" algn="ctr">
              <a:buNone/>
            </a:pPr>
            <a:r>
              <a:rPr lang="en-US" sz="1300" b="1" dirty="0">
                <a:solidFill>
                  <a:srgbClr val="1B2A4A"/>
                </a:solidFill>
                <a:latin typeface="Calibri" pitchFamily="34" charset="0"/>
                <a:ea typeface="Calibri" pitchFamily="34" charset="-122"/>
                <a:cs typeface="Calibri" pitchFamily="34" charset="-120"/>
              </a:rPr>
              <a:t>Pre-Launch (Months 1–3)</a:t>
            </a:r>
            <a:endParaRPr lang="en-US" sz="1300" dirty="0"/>
          </a:p>
        </p:txBody>
      </p:sp>
      <p:sp>
        <p:nvSpPr>
          <p:cNvPr id="9" name="Text 7"/>
          <p:cNvSpPr/>
          <p:nvPr/>
        </p:nvSpPr>
        <p:spPr>
          <a:xfrm>
            <a:off x="548640" y="2468880"/>
            <a:ext cx="2377440" cy="2011680"/>
          </a:xfrm>
          <a:prstGeom prst="rect">
            <a:avLst/>
          </a:prstGeom>
          <a:noFill/>
          <a:ln/>
        </p:spPr>
        <p:txBody>
          <a:bodyPr wrap="square" rtlCol="0" anchor="t"/>
          <a:lstStyle/>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Stakeholder engagement and partnership agreements</a:t>
            </a:r>
            <a:endParaRPr lang="en-US" sz="1000" dirty="0"/>
          </a:p>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App development and clinical content validation</a:t>
            </a:r>
            <a:endParaRPr lang="en-US" sz="1000" dirty="0"/>
          </a:p>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Ethical approval and GDPR compliance checks</a:t>
            </a:r>
            <a:endParaRPr lang="en-US" sz="1000" dirty="0"/>
          </a:p>
        </p:txBody>
      </p:sp>
      <p:sp>
        <p:nvSpPr>
          <p:cNvPr id="10" name="Shape 8"/>
          <p:cNvSpPr/>
          <p:nvPr/>
        </p:nvSpPr>
        <p:spPr>
          <a:xfrm>
            <a:off x="3291840" y="914400"/>
            <a:ext cx="2743200" cy="3840480"/>
          </a:xfrm>
          <a:prstGeom prst="rect">
            <a:avLst/>
          </a:prstGeom>
          <a:solidFill>
            <a:srgbClr val="F0FDFA"/>
          </a:solidFill>
          <a:ln/>
          <a:effectLst>
            <a:outerShdw blurRad="50800" dist="25400" dir="8100000" algn="bl" rotWithShape="0">
              <a:srgbClr val="000000">
                <a:alpha val="10000"/>
              </a:srgbClr>
            </a:outerShdw>
          </a:effectLst>
        </p:spPr>
      </p:sp>
      <p:sp>
        <p:nvSpPr>
          <p:cNvPr id="11" name="Shape 9"/>
          <p:cNvSpPr/>
          <p:nvPr/>
        </p:nvSpPr>
        <p:spPr>
          <a:xfrm>
            <a:off x="4297680" y="1051560"/>
            <a:ext cx="640080" cy="640080"/>
          </a:xfrm>
          <a:prstGeom prst="ellipse">
            <a:avLst/>
          </a:prstGeom>
          <a:solidFill>
            <a:srgbClr val="0D9488"/>
          </a:solidFill>
          <a:ln/>
        </p:spPr>
      </p:sp>
      <p:sp>
        <p:nvSpPr>
          <p:cNvPr id="12" name="Text 10"/>
          <p:cNvSpPr/>
          <p:nvPr/>
        </p:nvSpPr>
        <p:spPr>
          <a:xfrm>
            <a:off x="4297680" y="1051560"/>
            <a:ext cx="640080" cy="640080"/>
          </a:xfrm>
          <a:prstGeom prst="rect">
            <a:avLst/>
          </a:prstGeom>
          <a:noFill/>
          <a:ln/>
        </p:spPr>
        <p:txBody>
          <a:bodyPr wrap="square" rtlCol="0" anchor="ctr"/>
          <a:lstStyle/>
          <a:p>
            <a:pPr marL="0" indent="0" algn="ctr">
              <a:buNone/>
            </a:pPr>
            <a:r>
              <a:rPr lang="en-US" sz="2200" b="1" dirty="0">
                <a:solidFill>
                  <a:srgbClr val="FFFFFF"/>
                </a:solidFill>
                <a:latin typeface="Georgia" pitchFamily="34" charset="0"/>
                <a:ea typeface="Georgia" pitchFamily="34" charset="-122"/>
                <a:cs typeface="Georgia" pitchFamily="34" charset="-120"/>
              </a:rPr>
              <a:t>2</a:t>
            </a:r>
            <a:endParaRPr lang="en-US" sz="2200" dirty="0"/>
          </a:p>
        </p:txBody>
      </p:sp>
      <p:sp>
        <p:nvSpPr>
          <p:cNvPr id="13" name="Text 11"/>
          <p:cNvSpPr/>
          <p:nvPr/>
        </p:nvSpPr>
        <p:spPr>
          <a:xfrm>
            <a:off x="3429000" y="1828800"/>
            <a:ext cx="2468880" cy="228600"/>
          </a:xfrm>
          <a:prstGeom prst="rect">
            <a:avLst/>
          </a:prstGeom>
          <a:noFill/>
          <a:ln/>
        </p:spPr>
        <p:txBody>
          <a:bodyPr wrap="square" lIns="0" tIns="0" rIns="0" bIns="0" rtlCol="0" anchor="ctr"/>
          <a:lstStyle/>
          <a:p>
            <a:pPr marL="0" indent="0" algn="ctr">
              <a:buNone/>
            </a:pPr>
            <a:r>
              <a:rPr lang="en-US" sz="1000" b="1" dirty="0">
                <a:solidFill>
                  <a:srgbClr val="0D9488"/>
                </a:solidFill>
                <a:latin typeface="Calibri" pitchFamily="34" charset="0"/>
                <a:ea typeface="Calibri" pitchFamily="34" charset="-122"/>
                <a:cs typeface="Calibri" pitchFamily="34" charset="-120"/>
              </a:rPr>
              <a:t>Phase B</a:t>
            </a:r>
            <a:endParaRPr lang="en-US" sz="1000" dirty="0"/>
          </a:p>
        </p:txBody>
      </p:sp>
      <p:sp>
        <p:nvSpPr>
          <p:cNvPr id="14" name="Text 12"/>
          <p:cNvSpPr/>
          <p:nvPr/>
        </p:nvSpPr>
        <p:spPr>
          <a:xfrm>
            <a:off x="3429000" y="2057400"/>
            <a:ext cx="2468880" cy="274320"/>
          </a:xfrm>
          <a:prstGeom prst="rect">
            <a:avLst/>
          </a:prstGeom>
          <a:noFill/>
          <a:ln/>
        </p:spPr>
        <p:txBody>
          <a:bodyPr wrap="square" lIns="0" tIns="0" rIns="0" bIns="0" rtlCol="0" anchor="ctr"/>
          <a:lstStyle/>
          <a:p>
            <a:pPr marL="0" indent="0" algn="ctr">
              <a:buNone/>
            </a:pPr>
            <a:r>
              <a:rPr lang="en-US" sz="1300" b="1" dirty="0">
                <a:solidFill>
                  <a:srgbClr val="1B2A4A"/>
                </a:solidFill>
                <a:latin typeface="Calibri" pitchFamily="34" charset="0"/>
                <a:ea typeface="Calibri" pitchFamily="34" charset="-122"/>
                <a:cs typeface="Calibri" pitchFamily="34" charset="-120"/>
              </a:rPr>
              <a:t>Pilot (Months 4–6)</a:t>
            </a:r>
            <a:endParaRPr lang="en-US" sz="1300" dirty="0"/>
          </a:p>
        </p:txBody>
      </p:sp>
      <p:sp>
        <p:nvSpPr>
          <p:cNvPr id="15" name="Text 13"/>
          <p:cNvSpPr/>
          <p:nvPr/>
        </p:nvSpPr>
        <p:spPr>
          <a:xfrm>
            <a:off x="3474720" y="2468880"/>
            <a:ext cx="2377440" cy="2011680"/>
          </a:xfrm>
          <a:prstGeom prst="rect">
            <a:avLst/>
          </a:prstGeom>
          <a:noFill/>
          <a:ln/>
        </p:spPr>
        <p:txBody>
          <a:bodyPr wrap="square" rtlCol="0" anchor="t"/>
          <a:lstStyle/>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Pilot with 200 students at two universities</a:t>
            </a:r>
            <a:endParaRPr lang="en-US" sz="1000" dirty="0"/>
          </a:p>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User feedback collection and iterative refinement</a:t>
            </a:r>
            <a:endParaRPr lang="en-US" sz="1000" dirty="0"/>
          </a:p>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Staff training for referral pathway integration</a:t>
            </a:r>
            <a:endParaRPr lang="en-US" sz="1000" dirty="0"/>
          </a:p>
        </p:txBody>
      </p:sp>
      <p:sp>
        <p:nvSpPr>
          <p:cNvPr id="16" name="Shape 14"/>
          <p:cNvSpPr/>
          <p:nvPr/>
        </p:nvSpPr>
        <p:spPr>
          <a:xfrm>
            <a:off x="6217920" y="914400"/>
            <a:ext cx="2743200" cy="3840480"/>
          </a:xfrm>
          <a:prstGeom prst="rect">
            <a:avLst/>
          </a:prstGeom>
          <a:solidFill>
            <a:srgbClr val="F0FDFA"/>
          </a:solidFill>
          <a:ln/>
          <a:effectLst>
            <a:outerShdw blurRad="50800" dist="25400" dir="8100000" algn="bl" rotWithShape="0">
              <a:srgbClr val="000000">
                <a:alpha val="10000"/>
              </a:srgbClr>
            </a:outerShdw>
          </a:effectLst>
        </p:spPr>
      </p:sp>
      <p:sp>
        <p:nvSpPr>
          <p:cNvPr id="17" name="Shape 15"/>
          <p:cNvSpPr/>
          <p:nvPr/>
        </p:nvSpPr>
        <p:spPr>
          <a:xfrm>
            <a:off x="7223760" y="1051560"/>
            <a:ext cx="640080" cy="640080"/>
          </a:xfrm>
          <a:prstGeom prst="ellipse">
            <a:avLst/>
          </a:prstGeom>
          <a:solidFill>
            <a:srgbClr val="0D9488"/>
          </a:solidFill>
          <a:ln/>
        </p:spPr>
      </p:sp>
      <p:sp>
        <p:nvSpPr>
          <p:cNvPr id="18" name="Text 16"/>
          <p:cNvSpPr/>
          <p:nvPr/>
        </p:nvSpPr>
        <p:spPr>
          <a:xfrm>
            <a:off x="7223760" y="1051560"/>
            <a:ext cx="640080" cy="640080"/>
          </a:xfrm>
          <a:prstGeom prst="rect">
            <a:avLst/>
          </a:prstGeom>
          <a:noFill/>
          <a:ln/>
        </p:spPr>
        <p:txBody>
          <a:bodyPr wrap="square" rtlCol="0" anchor="ctr"/>
          <a:lstStyle/>
          <a:p>
            <a:pPr marL="0" indent="0" algn="ctr">
              <a:buNone/>
            </a:pPr>
            <a:r>
              <a:rPr lang="en-US" sz="2200" b="1" dirty="0">
                <a:solidFill>
                  <a:srgbClr val="FFFFFF"/>
                </a:solidFill>
                <a:latin typeface="Georgia" pitchFamily="34" charset="0"/>
                <a:ea typeface="Georgia" pitchFamily="34" charset="-122"/>
                <a:cs typeface="Georgia" pitchFamily="34" charset="-120"/>
              </a:rPr>
              <a:t>3</a:t>
            </a:r>
            <a:endParaRPr lang="en-US" sz="2200" dirty="0"/>
          </a:p>
        </p:txBody>
      </p:sp>
      <p:sp>
        <p:nvSpPr>
          <p:cNvPr id="19" name="Text 17"/>
          <p:cNvSpPr/>
          <p:nvPr/>
        </p:nvSpPr>
        <p:spPr>
          <a:xfrm>
            <a:off x="6355080" y="1828800"/>
            <a:ext cx="2468880" cy="228600"/>
          </a:xfrm>
          <a:prstGeom prst="rect">
            <a:avLst/>
          </a:prstGeom>
          <a:noFill/>
          <a:ln/>
        </p:spPr>
        <p:txBody>
          <a:bodyPr wrap="square" lIns="0" tIns="0" rIns="0" bIns="0" rtlCol="0" anchor="ctr"/>
          <a:lstStyle/>
          <a:p>
            <a:pPr marL="0" indent="0" algn="ctr">
              <a:buNone/>
            </a:pPr>
            <a:r>
              <a:rPr lang="en-US" sz="1000" b="1" dirty="0">
                <a:solidFill>
                  <a:srgbClr val="0D9488"/>
                </a:solidFill>
                <a:latin typeface="Calibri" pitchFamily="34" charset="0"/>
                <a:ea typeface="Calibri" pitchFamily="34" charset="-122"/>
                <a:cs typeface="Calibri" pitchFamily="34" charset="-120"/>
              </a:rPr>
              <a:t>Phase C</a:t>
            </a:r>
            <a:endParaRPr lang="en-US" sz="1000" dirty="0"/>
          </a:p>
        </p:txBody>
      </p:sp>
      <p:sp>
        <p:nvSpPr>
          <p:cNvPr id="20" name="Text 18"/>
          <p:cNvSpPr/>
          <p:nvPr/>
        </p:nvSpPr>
        <p:spPr>
          <a:xfrm>
            <a:off x="6355080" y="2057400"/>
            <a:ext cx="2468880" cy="274320"/>
          </a:xfrm>
          <a:prstGeom prst="rect">
            <a:avLst/>
          </a:prstGeom>
          <a:noFill/>
          <a:ln/>
        </p:spPr>
        <p:txBody>
          <a:bodyPr wrap="square" lIns="0" tIns="0" rIns="0" bIns="0" rtlCol="0" anchor="ctr"/>
          <a:lstStyle/>
          <a:p>
            <a:pPr marL="0" indent="0" algn="ctr">
              <a:buNone/>
            </a:pPr>
            <a:r>
              <a:rPr lang="en-US" sz="1300" b="1" dirty="0">
                <a:solidFill>
                  <a:srgbClr val="1B2A4A"/>
                </a:solidFill>
                <a:latin typeface="Calibri" pitchFamily="34" charset="0"/>
                <a:ea typeface="Calibri" pitchFamily="34" charset="-122"/>
                <a:cs typeface="Calibri" pitchFamily="34" charset="-120"/>
              </a:rPr>
              <a:t>Full Rollout (Months 7–12)</a:t>
            </a:r>
            <a:endParaRPr lang="en-US" sz="1300" dirty="0"/>
          </a:p>
        </p:txBody>
      </p:sp>
      <p:sp>
        <p:nvSpPr>
          <p:cNvPr id="21" name="Text 19"/>
          <p:cNvSpPr/>
          <p:nvPr/>
        </p:nvSpPr>
        <p:spPr>
          <a:xfrm>
            <a:off x="6400800" y="2468880"/>
            <a:ext cx="2377440" cy="2011680"/>
          </a:xfrm>
          <a:prstGeom prst="rect">
            <a:avLst/>
          </a:prstGeom>
          <a:noFill/>
          <a:ln/>
        </p:spPr>
        <p:txBody>
          <a:bodyPr wrap="square" rtlCol="0" anchor="t"/>
          <a:lstStyle/>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Scale to 10 universities nationally</a:t>
            </a:r>
            <a:endParaRPr lang="en-US" sz="1000" dirty="0"/>
          </a:p>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Marketing campaign through student unions and social media</a:t>
            </a:r>
            <a:endParaRPr lang="en-US" sz="1000" dirty="0"/>
          </a:p>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Continuous monitoring and monthly usage analytics</a:t>
            </a:r>
            <a:endParaRPr lang="en-US" sz="1000" dirty="0"/>
          </a:p>
        </p:txBody>
      </p:sp>
      <p:sp>
        <p:nvSpPr>
          <p:cNvPr id="22" name="Text 20"/>
          <p:cNvSpPr/>
          <p:nvPr/>
        </p:nvSpPr>
        <p:spPr>
          <a:xfrm>
            <a:off x="5029200" y="4754880"/>
            <a:ext cx="3657600" cy="228600"/>
          </a:xfrm>
          <a:prstGeom prst="rect">
            <a:avLst/>
          </a:prstGeom>
          <a:noFill/>
          <a:ln/>
        </p:spPr>
        <p:txBody>
          <a:bodyPr wrap="square" rtlCol="0" anchor="ctr"/>
          <a:lstStyle/>
          <a:p>
            <a:pPr marL="0" indent="0" algn="r">
              <a:buNone/>
            </a:pPr>
            <a:r>
              <a:rPr lang="en-US" sz="900" i="1" dirty="0">
                <a:solidFill>
                  <a:srgbClr val="64748B"/>
                </a:solidFill>
                <a:latin typeface="Calibri" pitchFamily="34" charset="0"/>
                <a:ea typeface="Calibri" pitchFamily="34" charset="-122"/>
                <a:cs typeface="Calibri" pitchFamily="34" charset="-120"/>
              </a:rPr>
              <a:t>(Adapted from Green and Kreuter, 2005; WHO, 2019)</a:t>
            </a:r>
            <a:endParaRPr lang="en-US" sz="9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bg>
      <p:bgPr>
        <a:solidFill>
          <a:srgbClr val="F0FD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D9488"/>
          </a:solidFill>
          <a:ln/>
        </p:spPr>
      </p:sp>
      <p:sp>
        <p:nvSpPr>
          <p:cNvPr id="3" name="Text 1"/>
          <p:cNvSpPr/>
          <p:nvPr/>
        </p:nvSpPr>
        <p:spPr>
          <a:xfrm>
            <a:off x="457200" y="228600"/>
            <a:ext cx="8229600" cy="548640"/>
          </a:xfrm>
          <a:prstGeom prst="rect">
            <a:avLst/>
          </a:prstGeom>
          <a:noFill/>
          <a:ln/>
        </p:spPr>
        <p:txBody>
          <a:bodyPr wrap="square" lIns="0" tIns="0" rIns="0" bIns="0" rtlCol="0" anchor="ctr"/>
          <a:lstStyle/>
          <a:p>
            <a:pPr marL="0" indent="0">
              <a:buNone/>
            </a:pPr>
            <a:r>
              <a:rPr lang="en-US" sz="2800" b="1" dirty="0">
                <a:solidFill>
                  <a:srgbClr val="1B2A4A"/>
                </a:solidFill>
                <a:latin typeface="Georgia" pitchFamily="34" charset="0"/>
                <a:ea typeface="Georgia" pitchFamily="34" charset="-122"/>
                <a:cs typeface="Georgia" pitchFamily="34" charset="-120"/>
              </a:rPr>
              <a:t>Phases 6–8: Evaluation Framework</a:t>
            </a:r>
            <a:endParaRPr lang="en-US" sz="2800" dirty="0"/>
          </a:p>
        </p:txBody>
      </p:sp>
      <p:sp>
        <p:nvSpPr>
          <p:cNvPr id="4" name="Shape 2"/>
          <p:cNvSpPr/>
          <p:nvPr/>
        </p:nvSpPr>
        <p:spPr>
          <a:xfrm>
            <a:off x="365760" y="914400"/>
            <a:ext cx="2743200" cy="3840480"/>
          </a:xfrm>
          <a:prstGeom prst="rect">
            <a:avLst/>
          </a:prstGeom>
          <a:solidFill>
            <a:srgbClr val="FFFFFF"/>
          </a:solidFill>
          <a:ln/>
          <a:effectLst>
            <a:outerShdw blurRad="50800" dist="25400" dir="8100000" algn="bl" rotWithShape="0">
              <a:srgbClr val="000000">
                <a:alpha val="10000"/>
              </a:srgbClr>
            </a:outerShdw>
          </a:effectLst>
        </p:spPr>
      </p:sp>
      <p:sp>
        <p:nvSpPr>
          <p:cNvPr id="5" name="Shape 3"/>
          <p:cNvSpPr/>
          <p:nvPr/>
        </p:nvSpPr>
        <p:spPr>
          <a:xfrm>
            <a:off x="365760" y="914400"/>
            <a:ext cx="2743200" cy="502920"/>
          </a:xfrm>
          <a:prstGeom prst="rect">
            <a:avLst/>
          </a:prstGeom>
          <a:solidFill>
            <a:srgbClr val="0D9488"/>
          </a:solidFill>
          <a:ln/>
        </p:spPr>
      </p:sp>
      <p:sp>
        <p:nvSpPr>
          <p:cNvPr id="6" name="Text 4"/>
          <p:cNvSpPr/>
          <p:nvPr/>
        </p:nvSpPr>
        <p:spPr>
          <a:xfrm>
            <a:off x="365760" y="932688"/>
            <a:ext cx="2743200" cy="182880"/>
          </a:xfrm>
          <a:prstGeom prst="rect">
            <a:avLst/>
          </a:prstGeom>
          <a:noFill/>
          <a:ln/>
        </p:spPr>
        <p:txBody>
          <a:bodyPr wrap="square" lIns="0" tIns="0" rIns="0" bIns="0" rtlCol="0" anchor="ctr"/>
          <a:lstStyle/>
          <a:p>
            <a:pPr marL="0" indent="0" algn="ctr">
              <a:buNone/>
            </a:pPr>
            <a:r>
              <a:rPr lang="en-US" sz="900" dirty="0">
                <a:solidFill>
                  <a:srgbClr val="5EEAD4"/>
                </a:solidFill>
                <a:latin typeface="Calibri" pitchFamily="34" charset="0"/>
                <a:ea typeface="Calibri" pitchFamily="34" charset="-122"/>
                <a:cs typeface="Calibri" pitchFamily="34" charset="-120"/>
              </a:rPr>
              <a:t>Phase 6</a:t>
            </a:r>
            <a:endParaRPr lang="en-US" sz="900" dirty="0"/>
          </a:p>
        </p:txBody>
      </p:sp>
      <p:sp>
        <p:nvSpPr>
          <p:cNvPr id="7" name="Text 5"/>
          <p:cNvSpPr/>
          <p:nvPr/>
        </p:nvSpPr>
        <p:spPr>
          <a:xfrm>
            <a:off x="365760" y="1097280"/>
            <a:ext cx="2743200" cy="274320"/>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Process Evaluation</a:t>
            </a:r>
            <a:endParaRPr lang="en-US" sz="1300" dirty="0"/>
          </a:p>
        </p:txBody>
      </p:sp>
      <p:sp>
        <p:nvSpPr>
          <p:cNvPr id="8" name="Text 6"/>
          <p:cNvSpPr/>
          <p:nvPr/>
        </p:nvSpPr>
        <p:spPr>
          <a:xfrm>
            <a:off x="502920" y="1600200"/>
            <a:ext cx="2468880" cy="2926080"/>
          </a:xfrm>
          <a:prstGeom prst="rect">
            <a:avLst/>
          </a:prstGeom>
          <a:noFill/>
          <a:ln/>
        </p:spPr>
        <p:txBody>
          <a:bodyPr wrap="square" rtlCol="0" anchor="t"/>
          <a:lstStyle/>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App download rates and active user engagement metrics</a:t>
            </a:r>
            <a:endParaRPr lang="en-US" sz="1000" dirty="0"/>
          </a:p>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Chatbot conversation frequency and completion rates</a:t>
            </a:r>
            <a:endParaRPr lang="en-US" sz="1000" dirty="0"/>
          </a:p>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User satisfaction surveys (System Usability Scale)</a:t>
            </a:r>
            <a:endParaRPr lang="en-US" sz="1000" dirty="0"/>
          </a:p>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Reach across diverse demographic groups</a:t>
            </a:r>
            <a:endParaRPr lang="en-US" sz="1000" dirty="0"/>
          </a:p>
        </p:txBody>
      </p:sp>
      <p:sp>
        <p:nvSpPr>
          <p:cNvPr id="9" name="Shape 7"/>
          <p:cNvSpPr/>
          <p:nvPr/>
        </p:nvSpPr>
        <p:spPr>
          <a:xfrm>
            <a:off x="3291840" y="914400"/>
            <a:ext cx="2743200" cy="3840480"/>
          </a:xfrm>
          <a:prstGeom prst="rect">
            <a:avLst/>
          </a:prstGeom>
          <a:solidFill>
            <a:srgbClr val="FFFFFF"/>
          </a:solidFill>
          <a:ln/>
          <a:effectLst>
            <a:outerShdw blurRad="50800" dist="25400" dir="8100000" algn="bl" rotWithShape="0">
              <a:srgbClr val="000000">
                <a:alpha val="10000"/>
              </a:srgbClr>
            </a:outerShdw>
          </a:effectLst>
        </p:spPr>
      </p:sp>
      <p:sp>
        <p:nvSpPr>
          <p:cNvPr id="10" name="Shape 8"/>
          <p:cNvSpPr/>
          <p:nvPr/>
        </p:nvSpPr>
        <p:spPr>
          <a:xfrm>
            <a:off x="3291840" y="914400"/>
            <a:ext cx="2743200" cy="502920"/>
          </a:xfrm>
          <a:prstGeom prst="rect">
            <a:avLst/>
          </a:prstGeom>
          <a:solidFill>
            <a:srgbClr val="1B2A4A"/>
          </a:solidFill>
          <a:ln/>
        </p:spPr>
      </p:sp>
      <p:sp>
        <p:nvSpPr>
          <p:cNvPr id="11" name="Text 9"/>
          <p:cNvSpPr/>
          <p:nvPr/>
        </p:nvSpPr>
        <p:spPr>
          <a:xfrm>
            <a:off x="3291840" y="932688"/>
            <a:ext cx="2743200" cy="182880"/>
          </a:xfrm>
          <a:prstGeom prst="rect">
            <a:avLst/>
          </a:prstGeom>
          <a:noFill/>
          <a:ln/>
        </p:spPr>
        <p:txBody>
          <a:bodyPr wrap="square" lIns="0" tIns="0" rIns="0" bIns="0" rtlCol="0" anchor="ctr"/>
          <a:lstStyle/>
          <a:p>
            <a:pPr marL="0" indent="0" algn="ctr">
              <a:buNone/>
            </a:pPr>
            <a:r>
              <a:rPr lang="en-US" sz="900" dirty="0">
                <a:solidFill>
                  <a:srgbClr val="5EEAD4"/>
                </a:solidFill>
                <a:latin typeface="Calibri" pitchFamily="34" charset="0"/>
                <a:ea typeface="Calibri" pitchFamily="34" charset="-122"/>
                <a:cs typeface="Calibri" pitchFamily="34" charset="-120"/>
              </a:rPr>
              <a:t>Phase 7</a:t>
            </a:r>
            <a:endParaRPr lang="en-US" sz="900" dirty="0"/>
          </a:p>
        </p:txBody>
      </p:sp>
      <p:sp>
        <p:nvSpPr>
          <p:cNvPr id="12" name="Text 10"/>
          <p:cNvSpPr/>
          <p:nvPr/>
        </p:nvSpPr>
        <p:spPr>
          <a:xfrm>
            <a:off x="3291840" y="1097280"/>
            <a:ext cx="2743200" cy="274320"/>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Impact Evaluation</a:t>
            </a:r>
            <a:endParaRPr lang="en-US" sz="1300" dirty="0"/>
          </a:p>
        </p:txBody>
      </p:sp>
      <p:sp>
        <p:nvSpPr>
          <p:cNvPr id="13" name="Text 11"/>
          <p:cNvSpPr/>
          <p:nvPr/>
        </p:nvSpPr>
        <p:spPr>
          <a:xfrm>
            <a:off x="3429000" y="1600200"/>
            <a:ext cx="2468880" cy="2926080"/>
          </a:xfrm>
          <a:prstGeom prst="rect">
            <a:avLst/>
          </a:prstGeom>
          <a:noFill/>
          <a:ln/>
        </p:spPr>
        <p:txBody>
          <a:bodyPr wrap="square" rtlCol="0" anchor="t"/>
          <a:lstStyle/>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Pre- and post-intervention PHQ-9 and GAD-7 scores</a:t>
            </a:r>
            <a:endParaRPr lang="en-US" sz="1000" dirty="0"/>
          </a:p>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Changes in help-seeking behaviour and mental health literacy</a:t>
            </a:r>
            <a:endParaRPr lang="en-US" sz="1000" dirty="0"/>
          </a:p>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Reduction in university counselling service waiting times</a:t>
            </a:r>
            <a:endParaRPr lang="en-US" sz="1000" dirty="0"/>
          </a:p>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Student self-efficacy for mental health self-management (Lattie et al., 2019)</a:t>
            </a:r>
            <a:endParaRPr lang="en-US" sz="1000" dirty="0"/>
          </a:p>
        </p:txBody>
      </p:sp>
      <p:sp>
        <p:nvSpPr>
          <p:cNvPr id="14" name="Shape 12"/>
          <p:cNvSpPr/>
          <p:nvPr/>
        </p:nvSpPr>
        <p:spPr>
          <a:xfrm>
            <a:off x="6217920" y="914400"/>
            <a:ext cx="2743200" cy="3840480"/>
          </a:xfrm>
          <a:prstGeom prst="rect">
            <a:avLst/>
          </a:prstGeom>
          <a:solidFill>
            <a:srgbClr val="FFFFFF"/>
          </a:solidFill>
          <a:ln/>
          <a:effectLst>
            <a:outerShdw blurRad="50800" dist="25400" dir="8100000" algn="bl" rotWithShape="0">
              <a:srgbClr val="000000">
                <a:alpha val="10000"/>
              </a:srgbClr>
            </a:outerShdw>
          </a:effectLst>
        </p:spPr>
      </p:sp>
      <p:sp>
        <p:nvSpPr>
          <p:cNvPr id="15" name="Shape 13"/>
          <p:cNvSpPr/>
          <p:nvPr/>
        </p:nvSpPr>
        <p:spPr>
          <a:xfrm>
            <a:off x="6217920" y="914400"/>
            <a:ext cx="2743200" cy="502920"/>
          </a:xfrm>
          <a:prstGeom prst="rect">
            <a:avLst/>
          </a:prstGeom>
          <a:solidFill>
            <a:srgbClr val="F97316"/>
          </a:solidFill>
          <a:ln/>
        </p:spPr>
      </p:sp>
      <p:sp>
        <p:nvSpPr>
          <p:cNvPr id="16" name="Text 14"/>
          <p:cNvSpPr/>
          <p:nvPr/>
        </p:nvSpPr>
        <p:spPr>
          <a:xfrm>
            <a:off x="6217920" y="932688"/>
            <a:ext cx="2743200" cy="182880"/>
          </a:xfrm>
          <a:prstGeom prst="rect">
            <a:avLst/>
          </a:prstGeom>
          <a:noFill/>
          <a:ln/>
        </p:spPr>
        <p:txBody>
          <a:bodyPr wrap="square" lIns="0" tIns="0" rIns="0" bIns="0" rtlCol="0" anchor="ctr"/>
          <a:lstStyle/>
          <a:p>
            <a:pPr marL="0" indent="0" algn="ctr">
              <a:buNone/>
            </a:pPr>
            <a:r>
              <a:rPr lang="en-US" sz="900" dirty="0">
                <a:solidFill>
                  <a:srgbClr val="5EEAD4"/>
                </a:solidFill>
                <a:latin typeface="Calibri" pitchFamily="34" charset="0"/>
                <a:ea typeface="Calibri" pitchFamily="34" charset="-122"/>
                <a:cs typeface="Calibri" pitchFamily="34" charset="-120"/>
              </a:rPr>
              <a:t>Phase 8</a:t>
            </a:r>
            <a:endParaRPr lang="en-US" sz="900" dirty="0"/>
          </a:p>
        </p:txBody>
      </p:sp>
      <p:sp>
        <p:nvSpPr>
          <p:cNvPr id="17" name="Text 15"/>
          <p:cNvSpPr/>
          <p:nvPr/>
        </p:nvSpPr>
        <p:spPr>
          <a:xfrm>
            <a:off x="6217920" y="1097280"/>
            <a:ext cx="2743200" cy="274320"/>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Outcome Evaluation</a:t>
            </a:r>
            <a:endParaRPr lang="en-US" sz="1300" dirty="0"/>
          </a:p>
        </p:txBody>
      </p:sp>
      <p:sp>
        <p:nvSpPr>
          <p:cNvPr id="18" name="Text 16"/>
          <p:cNvSpPr/>
          <p:nvPr/>
        </p:nvSpPr>
        <p:spPr>
          <a:xfrm>
            <a:off x="6355080" y="1600200"/>
            <a:ext cx="2468880" cy="2926080"/>
          </a:xfrm>
          <a:prstGeom prst="rect">
            <a:avLst/>
          </a:prstGeom>
          <a:noFill/>
          <a:ln/>
        </p:spPr>
        <p:txBody>
          <a:bodyPr wrap="square" rtlCol="0" anchor="t"/>
          <a:lstStyle/>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Long-term reduction in depression and anxiety prevalence</a:t>
            </a:r>
            <a:endParaRPr lang="en-US" sz="1000" dirty="0"/>
          </a:p>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Improvement in student retention and academic performance</a:t>
            </a:r>
            <a:endParaRPr lang="en-US" sz="1000" dirty="0"/>
          </a:p>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Cost-effectiveness analysis relative to traditional services</a:t>
            </a:r>
            <a:endParaRPr lang="en-US" sz="1000" dirty="0"/>
          </a:p>
          <a:p>
            <a:pPr marL="342900" indent="-342900">
              <a:spcAft>
                <a:spcPts val="800"/>
              </a:spcAft>
              <a:buSzPct val="100000"/>
              <a:buChar char="•"/>
            </a:pPr>
            <a:r>
              <a:rPr lang="en-US" sz="1000" dirty="0">
                <a:solidFill>
                  <a:srgbClr val="1E293B"/>
                </a:solidFill>
                <a:latin typeface="Calibri" pitchFamily="34" charset="0"/>
                <a:ea typeface="Calibri" pitchFamily="34" charset="-122"/>
                <a:cs typeface="Calibri" pitchFamily="34" charset="-120"/>
              </a:rPr>
              <a:t>Contribution to reducing mental health inequalities (Green and Kreuter, 2005)</a:t>
            </a:r>
            <a:endParaRPr lang="en-US" sz="10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0D9488"/>
          </a:solidFill>
          <a:ln/>
        </p:spPr>
      </p:sp>
      <p:sp>
        <p:nvSpPr>
          <p:cNvPr id="3" name="Text 1"/>
          <p:cNvSpPr/>
          <p:nvPr/>
        </p:nvSpPr>
        <p:spPr>
          <a:xfrm>
            <a:off x="457200" y="228600"/>
            <a:ext cx="8229600" cy="548640"/>
          </a:xfrm>
          <a:prstGeom prst="rect">
            <a:avLst/>
          </a:prstGeom>
          <a:noFill/>
          <a:ln/>
        </p:spPr>
        <p:txBody>
          <a:bodyPr wrap="square" lIns="0" tIns="0" rIns="0" bIns="0" rtlCol="0" anchor="ctr"/>
          <a:lstStyle/>
          <a:p>
            <a:pPr marL="0" indent="0">
              <a:buNone/>
            </a:pPr>
            <a:r>
              <a:rPr lang="en-US" sz="2600" b="1" dirty="0">
                <a:solidFill>
                  <a:srgbClr val="1B2A4A"/>
                </a:solidFill>
                <a:latin typeface="Georgia" pitchFamily="34" charset="0"/>
                <a:ea typeface="Georgia" pitchFamily="34" charset="-122"/>
                <a:cs typeface="Georgia" pitchFamily="34" charset="-120"/>
              </a:rPr>
              <a:t>How PRECEDE-PROCEED Delivers MindBridge</a:t>
            </a:r>
            <a:endParaRPr lang="en-US" sz="2600" dirty="0"/>
          </a:p>
        </p:txBody>
      </p:sp>
      <p:sp>
        <p:nvSpPr>
          <p:cNvPr id="4" name="Shape 2"/>
          <p:cNvSpPr/>
          <p:nvPr/>
        </p:nvSpPr>
        <p:spPr>
          <a:xfrm>
            <a:off x="457200" y="914400"/>
            <a:ext cx="8229600" cy="411480"/>
          </a:xfrm>
          <a:prstGeom prst="rect">
            <a:avLst/>
          </a:prstGeom>
          <a:solidFill>
            <a:srgbClr val="1B2A4A"/>
          </a:solidFill>
          <a:ln/>
        </p:spPr>
      </p:sp>
      <p:sp>
        <p:nvSpPr>
          <p:cNvPr id="5" name="Text 3"/>
          <p:cNvSpPr/>
          <p:nvPr/>
        </p:nvSpPr>
        <p:spPr>
          <a:xfrm>
            <a:off x="457200" y="914400"/>
            <a:ext cx="2743200" cy="411480"/>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PRECEDE-PROCEED Phase</a:t>
            </a:r>
            <a:endParaRPr lang="en-US" sz="1200" dirty="0"/>
          </a:p>
        </p:txBody>
      </p:sp>
      <p:sp>
        <p:nvSpPr>
          <p:cNvPr id="6" name="Text 4"/>
          <p:cNvSpPr/>
          <p:nvPr/>
        </p:nvSpPr>
        <p:spPr>
          <a:xfrm>
            <a:off x="3200400" y="914400"/>
            <a:ext cx="5486400" cy="411480"/>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Application to MindBridge Intervention</a:t>
            </a:r>
            <a:endParaRPr lang="en-US" sz="1200" dirty="0"/>
          </a:p>
        </p:txBody>
      </p:sp>
      <p:sp>
        <p:nvSpPr>
          <p:cNvPr id="7" name="Shape 5"/>
          <p:cNvSpPr/>
          <p:nvPr/>
        </p:nvSpPr>
        <p:spPr>
          <a:xfrm>
            <a:off x="457200" y="1325880"/>
            <a:ext cx="8229600" cy="566928"/>
          </a:xfrm>
          <a:prstGeom prst="rect">
            <a:avLst/>
          </a:prstGeom>
          <a:solidFill>
            <a:srgbClr val="F0FDFA"/>
          </a:solidFill>
          <a:ln/>
        </p:spPr>
      </p:sp>
      <p:sp>
        <p:nvSpPr>
          <p:cNvPr id="8" name="Text 6"/>
          <p:cNvSpPr/>
          <p:nvPr/>
        </p:nvSpPr>
        <p:spPr>
          <a:xfrm>
            <a:off x="548640" y="1325880"/>
            <a:ext cx="2560320" cy="566928"/>
          </a:xfrm>
          <a:prstGeom prst="rect">
            <a:avLst/>
          </a:prstGeom>
          <a:noFill/>
          <a:ln/>
        </p:spPr>
        <p:txBody>
          <a:bodyPr wrap="square" lIns="0" tIns="0" rIns="0" bIns="0" rtlCol="0" anchor="ctr"/>
          <a:lstStyle/>
          <a:p>
            <a:pPr marL="0" indent="0">
              <a:buNone/>
            </a:pPr>
            <a:r>
              <a:rPr lang="en-US" sz="1000" b="1" dirty="0">
                <a:solidFill>
                  <a:srgbClr val="0D9488"/>
                </a:solidFill>
                <a:latin typeface="Calibri" pitchFamily="34" charset="0"/>
                <a:ea typeface="Calibri" pitchFamily="34" charset="-122"/>
                <a:cs typeface="Calibri" pitchFamily="34" charset="-120"/>
              </a:rPr>
              <a:t>Social Assessment</a:t>
            </a:r>
            <a:endParaRPr lang="en-US" sz="1000" dirty="0"/>
          </a:p>
        </p:txBody>
      </p:sp>
      <p:sp>
        <p:nvSpPr>
          <p:cNvPr id="9" name="Text 7"/>
          <p:cNvSpPr/>
          <p:nvPr/>
        </p:nvSpPr>
        <p:spPr>
          <a:xfrm>
            <a:off x="3291840" y="1325880"/>
            <a:ext cx="5212080" cy="566928"/>
          </a:xfrm>
          <a:prstGeom prst="rect">
            <a:avLst/>
          </a:prstGeom>
          <a:noFill/>
          <a:ln/>
        </p:spPr>
        <p:txBody>
          <a:bodyPr wrap="square" lIns="0" tIns="0" rIns="0" bIns="0" rtlCol="0" anchor="ctr"/>
          <a:lstStyle/>
          <a:p>
            <a:pPr marL="0" indent="0">
              <a:buNone/>
            </a:pPr>
            <a:r>
              <a:rPr lang="en-US" sz="1000" dirty="0">
                <a:solidFill>
                  <a:srgbClr val="1E293B"/>
                </a:solidFill>
                <a:latin typeface="Calibri" pitchFamily="34" charset="0"/>
                <a:ea typeface="Calibri" pitchFamily="34" charset="-122"/>
                <a:cs typeface="Calibri" pitchFamily="34" charset="-120"/>
              </a:rPr>
              <a:t>Identified student quality of life concerns through participatory research, confirming depression and anxiety as priority issues</a:t>
            </a:r>
            <a:endParaRPr lang="en-US" sz="1000" dirty="0"/>
          </a:p>
        </p:txBody>
      </p:sp>
      <p:sp>
        <p:nvSpPr>
          <p:cNvPr id="10" name="Shape 8"/>
          <p:cNvSpPr/>
          <p:nvPr/>
        </p:nvSpPr>
        <p:spPr>
          <a:xfrm>
            <a:off x="457200" y="1920240"/>
            <a:ext cx="8229600" cy="566928"/>
          </a:xfrm>
          <a:prstGeom prst="rect">
            <a:avLst/>
          </a:prstGeom>
          <a:solidFill>
            <a:srgbClr val="FFFFFF"/>
          </a:solidFill>
          <a:ln/>
        </p:spPr>
      </p:sp>
      <p:sp>
        <p:nvSpPr>
          <p:cNvPr id="11" name="Text 9"/>
          <p:cNvSpPr/>
          <p:nvPr/>
        </p:nvSpPr>
        <p:spPr>
          <a:xfrm>
            <a:off x="548640" y="1920240"/>
            <a:ext cx="2560320" cy="566928"/>
          </a:xfrm>
          <a:prstGeom prst="rect">
            <a:avLst/>
          </a:prstGeom>
          <a:noFill/>
          <a:ln/>
        </p:spPr>
        <p:txBody>
          <a:bodyPr wrap="square" lIns="0" tIns="0" rIns="0" bIns="0" rtlCol="0" anchor="ctr"/>
          <a:lstStyle/>
          <a:p>
            <a:pPr marL="0" indent="0">
              <a:buNone/>
            </a:pPr>
            <a:r>
              <a:rPr lang="en-US" sz="1000" b="1" dirty="0">
                <a:solidFill>
                  <a:srgbClr val="0D9488"/>
                </a:solidFill>
                <a:latin typeface="Calibri" pitchFamily="34" charset="0"/>
                <a:ea typeface="Calibri" pitchFamily="34" charset="-122"/>
                <a:cs typeface="Calibri" pitchFamily="34" charset="-120"/>
              </a:rPr>
              <a:t>Epidemiological Assessment</a:t>
            </a:r>
            <a:endParaRPr lang="en-US" sz="1000" dirty="0"/>
          </a:p>
        </p:txBody>
      </p:sp>
      <p:sp>
        <p:nvSpPr>
          <p:cNvPr id="12" name="Text 10"/>
          <p:cNvSpPr/>
          <p:nvPr/>
        </p:nvSpPr>
        <p:spPr>
          <a:xfrm>
            <a:off x="3291840" y="1920240"/>
            <a:ext cx="5212080" cy="566928"/>
          </a:xfrm>
          <a:prstGeom prst="rect">
            <a:avLst/>
          </a:prstGeom>
          <a:noFill/>
          <a:ln/>
        </p:spPr>
        <p:txBody>
          <a:bodyPr wrap="square" lIns="0" tIns="0" rIns="0" bIns="0" rtlCol="0" anchor="ctr"/>
          <a:lstStyle/>
          <a:p>
            <a:pPr marL="0" indent="0">
              <a:buNone/>
            </a:pPr>
            <a:r>
              <a:rPr lang="en-US" sz="1000" dirty="0">
                <a:solidFill>
                  <a:srgbClr val="1E293B"/>
                </a:solidFill>
                <a:latin typeface="Calibri" pitchFamily="34" charset="0"/>
                <a:ea typeface="Calibri" pitchFamily="34" charset="-122"/>
                <a:cs typeface="Calibri" pitchFamily="34" charset="-120"/>
              </a:rPr>
              <a:t>Established evidence base using prevalence data, behavioural, and environmental risk factors</a:t>
            </a:r>
            <a:endParaRPr lang="en-US" sz="1000" dirty="0"/>
          </a:p>
        </p:txBody>
      </p:sp>
      <p:sp>
        <p:nvSpPr>
          <p:cNvPr id="13" name="Shape 11"/>
          <p:cNvSpPr/>
          <p:nvPr/>
        </p:nvSpPr>
        <p:spPr>
          <a:xfrm>
            <a:off x="457200" y="2514600"/>
            <a:ext cx="8229600" cy="566928"/>
          </a:xfrm>
          <a:prstGeom prst="rect">
            <a:avLst/>
          </a:prstGeom>
          <a:solidFill>
            <a:srgbClr val="F0FDFA"/>
          </a:solidFill>
          <a:ln/>
        </p:spPr>
      </p:sp>
      <p:sp>
        <p:nvSpPr>
          <p:cNvPr id="14" name="Text 12"/>
          <p:cNvSpPr/>
          <p:nvPr/>
        </p:nvSpPr>
        <p:spPr>
          <a:xfrm>
            <a:off x="548640" y="2514600"/>
            <a:ext cx="2560320" cy="566928"/>
          </a:xfrm>
          <a:prstGeom prst="rect">
            <a:avLst/>
          </a:prstGeom>
          <a:noFill/>
          <a:ln/>
        </p:spPr>
        <p:txBody>
          <a:bodyPr wrap="square" lIns="0" tIns="0" rIns="0" bIns="0" rtlCol="0" anchor="ctr"/>
          <a:lstStyle/>
          <a:p>
            <a:pPr marL="0" indent="0">
              <a:buNone/>
            </a:pPr>
            <a:r>
              <a:rPr lang="en-US" sz="1000" b="1" dirty="0">
                <a:solidFill>
                  <a:srgbClr val="0D9488"/>
                </a:solidFill>
                <a:latin typeface="Calibri" pitchFamily="34" charset="0"/>
                <a:ea typeface="Calibri" pitchFamily="34" charset="-122"/>
                <a:cs typeface="Calibri" pitchFamily="34" charset="-120"/>
              </a:rPr>
              <a:t>Educational Assessment</a:t>
            </a:r>
            <a:endParaRPr lang="en-US" sz="1000" dirty="0"/>
          </a:p>
        </p:txBody>
      </p:sp>
      <p:sp>
        <p:nvSpPr>
          <p:cNvPr id="15" name="Text 13"/>
          <p:cNvSpPr/>
          <p:nvPr/>
        </p:nvSpPr>
        <p:spPr>
          <a:xfrm>
            <a:off x="3291840" y="2514600"/>
            <a:ext cx="5212080" cy="566928"/>
          </a:xfrm>
          <a:prstGeom prst="rect">
            <a:avLst/>
          </a:prstGeom>
          <a:noFill/>
          <a:ln/>
        </p:spPr>
        <p:txBody>
          <a:bodyPr wrap="square" lIns="0" tIns="0" rIns="0" bIns="0" rtlCol="0" anchor="ctr"/>
          <a:lstStyle/>
          <a:p>
            <a:pPr marL="0" indent="0">
              <a:buNone/>
            </a:pPr>
            <a:r>
              <a:rPr lang="en-US" sz="1000" dirty="0">
                <a:solidFill>
                  <a:srgbClr val="1E293B"/>
                </a:solidFill>
                <a:latin typeface="Calibri" pitchFamily="34" charset="0"/>
                <a:ea typeface="Calibri" pitchFamily="34" charset="-122"/>
                <a:cs typeface="Calibri" pitchFamily="34" charset="-120"/>
              </a:rPr>
              <a:t>Mapped predisposing, enabling, and reinforcing factors to inform chatbot content and app features</a:t>
            </a:r>
            <a:endParaRPr lang="en-US" sz="1000" dirty="0"/>
          </a:p>
        </p:txBody>
      </p:sp>
      <p:sp>
        <p:nvSpPr>
          <p:cNvPr id="16" name="Shape 14"/>
          <p:cNvSpPr/>
          <p:nvPr/>
        </p:nvSpPr>
        <p:spPr>
          <a:xfrm>
            <a:off x="457200" y="3108960"/>
            <a:ext cx="8229600" cy="566928"/>
          </a:xfrm>
          <a:prstGeom prst="rect">
            <a:avLst/>
          </a:prstGeom>
          <a:solidFill>
            <a:srgbClr val="FFFFFF"/>
          </a:solidFill>
          <a:ln/>
        </p:spPr>
      </p:sp>
      <p:sp>
        <p:nvSpPr>
          <p:cNvPr id="17" name="Text 15"/>
          <p:cNvSpPr/>
          <p:nvPr/>
        </p:nvSpPr>
        <p:spPr>
          <a:xfrm>
            <a:off x="548640" y="3108960"/>
            <a:ext cx="2560320" cy="566928"/>
          </a:xfrm>
          <a:prstGeom prst="rect">
            <a:avLst/>
          </a:prstGeom>
          <a:noFill/>
          <a:ln/>
        </p:spPr>
        <p:txBody>
          <a:bodyPr wrap="square" lIns="0" tIns="0" rIns="0" bIns="0" rtlCol="0" anchor="ctr"/>
          <a:lstStyle/>
          <a:p>
            <a:pPr marL="0" indent="0">
              <a:buNone/>
            </a:pPr>
            <a:r>
              <a:rPr lang="en-US" sz="1000" b="1" dirty="0">
                <a:solidFill>
                  <a:srgbClr val="0D9488"/>
                </a:solidFill>
                <a:latin typeface="Calibri" pitchFamily="34" charset="0"/>
                <a:ea typeface="Calibri" pitchFamily="34" charset="-122"/>
                <a:cs typeface="Calibri" pitchFamily="34" charset="-120"/>
              </a:rPr>
              <a:t>Admin/Policy Assessment</a:t>
            </a:r>
            <a:endParaRPr lang="en-US" sz="1000" dirty="0"/>
          </a:p>
        </p:txBody>
      </p:sp>
      <p:sp>
        <p:nvSpPr>
          <p:cNvPr id="18" name="Text 16"/>
          <p:cNvSpPr/>
          <p:nvPr/>
        </p:nvSpPr>
        <p:spPr>
          <a:xfrm>
            <a:off x="3291840" y="3108960"/>
            <a:ext cx="5212080" cy="566928"/>
          </a:xfrm>
          <a:prstGeom prst="rect">
            <a:avLst/>
          </a:prstGeom>
          <a:noFill/>
          <a:ln/>
        </p:spPr>
        <p:txBody>
          <a:bodyPr wrap="square" lIns="0" tIns="0" rIns="0" bIns="0" rtlCol="0" anchor="ctr"/>
          <a:lstStyle/>
          <a:p>
            <a:pPr marL="0" indent="0">
              <a:buNone/>
            </a:pPr>
            <a:r>
              <a:rPr lang="en-US" sz="1000" dirty="0">
                <a:solidFill>
                  <a:srgbClr val="1E293B"/>
                </a:solidFill>
                <a:latin typeface="Calibri" pitchFamily="34" charset="0"/>
                <a:ea typeface="Calibri" pitchFamily="34" charset="-122"/>
                <a:cs typeface="Calibri" pitchFamily="34" charset="-120"/>
              </a:rPr>
              <a:t>Aligned implementation with NHS, NICE, and university policy frameworks</a:t>
            </a:r>
            <a:endParaRPr lang="en-US" sz="1000" dirty="0"/>
          </a:p>
        </p:txBody>
      </p:sp>
      <p:sp>
        <p:nvSpPr>
          <p:cNvPr id="19" name="Shape 17"/>
          <p:cNvSpPr/>
          <p:nvPr/>
        </p:nvSpPr>
        <p:spPr>
          <a:xfrm>
            <a:off x="457200" y="3703320"/>
            <a:ext cx="8229600" cy="566928"/>
          </a:xfrm>
          <a:prstGeom prst="rect">
            <a:avLst/>
          </a:prstGeom>
          <a:solidFill>
            <a:srgbClr val="F0FDFA"/>
          </a:solidFill>
          <a:ln/>
        </p:spPr>
      </p:sp>
      <p:sp>
        <p:nvSpPr>
          <p:cNvPr id="20" name="Text 18"/>
          <p:cNvSpPr/>
          <p:nvPr/>
        </p:nvSpPr>
        <p:spPr>
          <a:xfrm>
            <a:off x="548640" y="3703320"/>
            <a:ext cx="2560320" cy="566928"/>
          </a:xfrm>
          <a:prstGeom prst="rect">
            <a:avLst/>
          </a:prstGeom>
          <a:noFill/>
          <a:ln/>
        </p:spPr>
        <p:txBody>
          <a:bodyPr wrap="square" lIns="0" tIns="0" rIns="0" bIns="0" rtlCol="0" anchor="ctr"/>
          <a:lstStyle/>
          <a:p>
            <a:pPr marL="0" indent="0">
              <a:buNone/>
            </a:pPr>
            <a:r>
              <a:rPr lang="en-US" sz="1000" b="1" dirty="0">
                <a:solidFill>
                  <a:srgbClr val="0D9488"/>
                </a:solidFill>
                <a:latin typeface="Calibri" pitchFamily="34" charset="0"/>
                <a:ea typeface="Calibri" pitchFamily="34" charset="-122"/>
                <a:cs typeface="Calibri" pitchFamily="34" charset="-120"/>
              </a:rPr>
              <a:t>Implementation</a:t>
            </a:r>
            <a:endParaRPr lang="en-US" sz="1000" dirty="0"/>
          </a:p>
        </p:txBody>
      </p:sp>
      <p:sp>
        <p:nvSpPr>
          <p:cNvPr id="21" name="Text 19"/>
          <p:cNvSpPr/>
          <p:nvPr/>
        </p:nvSpPr>
        <p:spPr>
          <a:xfrm>
            <a:off x="3291840" y="3703320"/>
            <a:ext cx="5212080" cy="566928"/>
          </a:xfrm>
          <a:prstGeom prst="rect">
            <a:avLst/>
          </a:prstGeom>
          <a:noFill/>
          <a:ln/>
        </p:spPr>
        <p:txBody>
          <a:bodyPr wrap="square" lIns="0" tIns="0" rIns="0" bIns="0" rtlCol="0" anchor="ctr"/>
          <a:lstStyle/>
          <a:p>
            <a:pPr marL="0" indent="0">
              <a:buNone/>
            </a:pPr>
            <a:r>
              <a:rPr lang="en-US" sz="1000" dirty="0">
                <a:solidFill>
                  <a:srgbClr val="1E293B"/>
                </a:solidFill>
                <a:latin typeface="Calibri" pitchFamily="34" charset="0"/>
                <a:ea typeface="Calibri" pitchFamily="34" charset="-122"/>
                <a:cs typeface="Calibri" pitchFamily="34" charset="-120"/>
              </a:rPr>
              <a:t>Phased rollout strategy with pilot testing, stakeholder training, and scaled national deployment</a:t>
            </a:r>
            <a:endParaRPr lang="en-US" sz="1000" dirty="0"/>
          </a:p>
        </p:txBody>
      </p:sp>
      <p:sp>
        <p:nvSpPr>
          <p:cNvPr id="22" name="Shape 20"/>
          <p:cNvSpPr/>
          <p:nvPr/>
        </p:nvSpPr>
        <p:spPr>
          <a:xfrm>
            <a:off x="457200" y="4297680"/>
            <a:ext cx="8229600" cy="566928"/>
          </a:xfrm>
          <a:prstGeom prst="rect">
            <a:avLst/>
          </a:prstGeom>
          <a:solidFill>
            <a:srgbClr val="FFFFFF"/>
          </a:solidFill>
          <a:ln/>
        </p:spPr>
      </p:sp>
      <p:sp>
        <p:nvSpPr>
          <p:cNvPr id="23" name="Text 21"/>
          <p:cNvSpPr/>
          <p:nvPr/>
        </p:nvSpPr>
        <p:spPr>
          <a:xfrm>
            <a:off x="548640" y="4297680"/>
            <a:ext cx="2560320" cy="566928"/>
          </a:xfrm>
          <a:prstGeom prst="rect">
            <a:avLst/>
          </a:prstGeom>
          <a:noFill/>
          <a:ln/>
        </p:spPr>
        <p:txBody>
          <a:bodyPr wrap="square" lIns="0" tIns="0" rIns="0" bIns="0" rtlCol="0" anchor="ctr"/>
          <a:lstStyle/>
          <a:p>
            <a:pPr marL="0" indent="0">
              <a:buNone/>
            </a:pPr>
            <a:r>
              <a:rPr lang="en-US" sz="1000" b="1" dirty="0">
                <a:solidFill>
                  <a:srgbClr val="0D9488"/>
                </a:solidFill>
                <a:latin typeface="Calibri" pitchFamily="34" charset="0"/>
                <a:ea typeface="Calibri" pitchFamily="34" charset="-122"/>
                <a:cs typeface="Calibri" pitchFamily="34" charset="-120"/>
              </a:rPr>
              <a:t>Evaluation</a:t>
            </a:r>
            <a:endParaRPr lang="en-US" sz="1000" dirty="0"/>
          </a:p>
        </p:txBody>
      </p:sp>
      <p:sp>
        <p:nvSpPr>
          <p:cNvPr id="24" name="Text 22"/>
          <p:cNvSpPr/>
          <p:nvPr/>
        </p:nvSpPr>
        <p:spPr>
          <a:xfrm>
            <a:off x="3291840" y="4297680"/>
            <a:ext cx="5212080" cy="566928"/>
          </a:xfrm>
          <a:prstGeom prst="rect">
            <a:avLst/>
          </a:prstGeom>
          <a:noFill/>
          <a:ln/>
        </p:spPr>
        <p:txBody>
          <a:bodyPr wrap="square" lIns="0" tIns="0" rIns="0" bIns="0" rtlCol="0" anchor="ctr"/>
          <a:lstStyle/>
          <a:p>
            <a:pPr marL="0" indent="0">
              <a:buNone/>
            </a:pPr>
            <a:r>
              <a:rPr lang="en-US" sz="1000" dirty="0">
                <a:solidFill>
                  <a:srgbClr val="1E293B"/>
                </a:solidFill>
                <a:latin typeface="Calibri" pitchFamily="34" charset="0"/>
                <a:ea typeface="Calibri" pitchFamily="34" charset="-122"/>
                <a:cs typeface="Calibri" pitchFamily="34" charset="-120"/>
              </a:rPr>
              <a:t>Multi-level evaluation using validated tools (PHQ-9, GAD-7) and engagement analytics (Rickwood et al., 2019)</a:t>
            </a:r>
            <a:endParaRPr lang="en-US" sz="10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bg>
      <p:bgPr>
        <a:solidFill>
          <a:srgbClr val="F0FD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D9488"/>
          </a:solidFill>
          <a:ln/>
        </p:spPr>
      </p:sp>
      <p:sp>
        <p:nvSpPr>
          <p:cNvPr id="3" name="Text 1"/>
          <p:cNvSpPr/>
          <p:nvPr/>
        </p:nvSpPr>
        <p:spPr>
          <a:xfrm>
            <a:off x="457200" y="228600"/>
            <a:ext cx="8229600" cy="548640"/>
          </a:xfrm>
          <a:prstGeom prst="rect">
            <a:avLst/>
          </a:prstGeom>
          <a:noFill/>
          <a:ln/>
        </p:spPr>
        <p:txBody>
          <a:bodyPr wrap="square" lIns="0" tIns="0" rIns="0" bIns="0" rtlCol="0" anchor="ctr"/>
          <a:lstStyle/>
          <a:p>
            <a:pPr marL="0" indent="0">
              <a:buNone/>
            </a:pPr>
            <a:r>
              <a:rPr lang="en-US" sz="2600" b="1" dirty="0">
                <a:solidFill>
                  <a:srgbClr val="1B2A4A"/>
                </a:solidFill>
                <a:latin typeface="Georgia" pitchFamily="34" charset="0"/>
                <a:ea typeface="Georgia" pitchFamily="34" charset="-122"/>
                <a:cs typeface="Georgia" pitchFamily="34" charset="-120"/>
              </a:rPr>
              <a:t>Why PRECEDE-PROCEED for This Intervention?</a:t>
            </a:r>
            <a:endParaRPr lang="en-US" sz="2600" dirty="0"/>
          </a:p>
        </p:txBody>
      </p:sp>
      <p:sp>
        <p:nvSpPr>
          <p:cNvPr id="4" name="Shape 2"/>
          <p:cNvSpPr/>
          <p:nvPr/>
        </p:nvSpPr>
        <p:spPr>
          <a:xfrm>
            <a:off x="365760" y="914400"/>
            <a:ext cx="4114800" cy="1737360"/>
          </a:xfrm>
          <a:prstGeom prst="rect">
            <a:avLst/>
          </a:prstGeom>
          <a:solidFill>
            <a:srgbClr val="FFFFFF"/>
          </a:solidFill>
          <a:ln/>
          <a:effectLst>
            <a:outerShdw blurRad="50800" dist="25400" dir="8100000" algn="bl" rotWithShape="0">
              <a:srgbClr val="000000">
                <a:alpha val="10000"/>
              </a:srgbClr>
            </a:outerShdw>
          </a:effectLst>
        </p:spPr>
      </p:sp>
      <p:sp>
        <p:nvSpPr>
          <p:cNvPr id="5" name="Shape 3"/>
          <p:cNvSpPr/>
          <p:nvPr/>
        </p:nvSpPr>
        <p:spPr>
          <a:xfrm>
            <a:off x="365760" y="914400"/>
            <a:ext cx="54864" cy="1737360"/>
          </a:xfrm>
          <a:prstGeom prst="rect">
            <a:avLst/>
          </a:prstGeom>
          <a:solidFill>
            <a:srgbClr val="0D9488"/>
          </a:solidFill>
          <a:ln/>
        </p:spPr>
      </p:sp>
      <p:sp>
        <p:nvSpPr>
          <p:cNvPr id="6" name="Text 4"/>
          <p:cNvSpPr/>
          <p:nvPr/>
        </p:nvSpPr>
        <p:spPr>
          <a:xfrm>
            <a:off x="594360" y="1051560"/>
            <a:ext cx="3657600" cy="274320"/>
          </a:xfrm>
          <a:prstGeom prst="rect">
            <a:avLst/>
          </a:prstGeom>
          <a:noFill/>
          <a:ln/>
        </p:spPr>
        <p:txBody>
          <a:bodyPr wrap="square" lIns="0" tIns="0" rIns="0" bIns="0" rtlCol="0" anchor="ctr"/>
          <a:lstStyle/>
          <a:p>
            <a:pPr marL="0" indent="0">
              <a:buNone/>
            </a:pPr>
            <a:r>
              <a:rPr lang="en-US" sz="1400" b="1" dirty="0">
                <a:solidFill>
                  <a:srgbClr val="1B2A4A"/>
                </a:solidFill>
                <a:latin typeface="Calibri" pitchFamily="34" charset="0"/>
                <a:ea typeface="Calibri" pitchFamily="34" charset="-122"/>
                <a:cs typeface="Calibri" pitchFamily="34" charset="-120"/>
              </a:rPr>
              <a:t>Systematic and Evidence-Based</a:t>
            </a:r>
            <a:endParaRPr lang="en-US" sz="1400" dirty="0"/>
          </a:p>
        </p:txBody>
      </p:sp>
      <p:sp>
        <p:nvSpPr>
          <p:cNvPr id="7" name="Text 5"/>
          <p:cNvSpPr/>
          <p:nvPr/>
        </p:nvSpPr>
        <p:spPr>
          <a:xfrm>
            <a:off x="594360" y="1417320"/>
            <a:ext cx="3657600" cy="1097280"/>
          </a:xfrm>
          <a:prstGeom prst="rect">
            <a:avLst/>
          </a:prstGeom>
          <a:noFill/>
          <a:ln/>
        </p:spPr>
        <p:txBody>
          <a:bodyPr wrap="square" lIns="0" tIns="0" rIns="0" bIns="0" rtlCol="0" anchor="ctr"/>
          <a:lstStyle/>
          <a:p>
            <a:pPr marL="0" indent="0">
              <a:buNone/>
            </a:pPr>
            <a:r>
              <a:rPr lang="en-US" sz="1100" dirty="0">
                <a:solidFill>
                  <a:srgbClr val="64748B"/>
                </a:solidFill>
                <a:latin typeface="Calibri" pitchFamily="34" charset="0"/>
                <a:ea typeface="Calibri" pitchFamily="34" charset="-122"/>
                <a:cs typeface="Calibri" pitchFamily="34" charset="-120"/>
              </a:rPr>
              <a:t>The model ensures all phases of intervention design are grounded in epidemiological data and community needs, ensuring relevance and rigour (Green and Kreuter, 2005)</a:t>
            </a:r>
            <a:endParaRPr lang="en-US" sz="1100" dirty="0"/>
          </a:p>
        </p:txBody>
      </p:sp>
      <p:sp>
        <p:nvSpPr>
          <p:cNvPr id="8" name="Shape 6"/>
          <p:cNvSpPr/>
          <p:nvPr/>
        </p:nvSpPr>
        <p:spPr>
          <a:xfrm>
            <a:off x="4754880" y="914400"/>
            <a:ext cx="4114800" cy="1737360"/>
          </a:xfrm>
          <a:prstGeom prst="rect">
            <a:avLst/>
          </a:prstGeom>
          <a:solidFill>
            <a:srgbClr val="FFFFFF"/>
          </a:solidFill>
          <a:ln/>
          <a:effectLst>
            <a:outerShdw blurRad="50800" dist="25400" dir="8100000" algn="bl" rotWithShape="0">
              <a:srgbClr val="000000">
                <a:alpha val="10000"/>
              </a:srgbClr>
            </a:outerShdw>
          </a:effectLst>
        </p:spPr>
      </p:sp>
      <p:sp>
        <p:nvSpPr>
          <p:cNvPr id="9" name="Shape 7"/>
          <p:cNvSpPr/>
          <p:nvPr/>
        </p:nvSpPr>
        <p:spPr>
          <a:xfrm>
            <a:off x="4754880" y="914400"/>
            <a:ext cx="54864" cy="1737360"/>
          </a:xfrm>
          <a:prstGeom prst="rect">
            <a:avLst/>
          </a:prstGeom>
          <a:solidFill>
            <a:srgbClr val="0D9488"/>
          </a:solidFill>
          <a:ln/>
        </p:spPr>
      </p:sp>
      <p:sp>
        <p:nvSpPr>
          <p:cNvPr id="10" name="Text 8"/>
          <p:cNvSpPr/>
          <p:nvPr/>
        </p:nvSpPr>
        <p:spPr>
          <a:xfrm>
            <a:off x="4983480" y="1051560"/>
            <a:ext cx="3657600" cy="274320"/>
          </a:xfrm>
          <a:prstGeom prst="rect">
            <a:avLst/>
          </a:prstGeom>
          <a:noFill/>
          <a:ln/>
        </p:spPr>
        <p:txBody>
          <a:bodyPr wrap="square" lIns="0" tIns="0" rIns="0" bIns="0" rtlCol="0" anchor="ctr"/>
          <a:lstStyle/>
          <a:p>
            <a:pPr marL="0" indent="0">
              <a:buNone/>
            </a:pPr>
            <a:r>
              <a:rPr lang="en-US" sz="1400" b="1" dirty="0">
                <a:solidFill>
                  <a:srgbClr val="1B2A4A"/>
                </a:solidFill>
                <a:latin typeface="Calibri" pitchFamily="34" charset="0"/>
                <a:ea typeface="Calibri" pitchFamily="34" charset="-122"/>
                <a:cs typeface="Calibri" pitchFamily="34" charset="-120"/>
              </a:rPr>
              <a:t>Participatory Approach</a:t>
            </a:r>
            <a:endParaRPr lang="en-US" sz="1400" dirty="0"/>
          </a:p>
        </p:txBody>
      </p:sp>
      <p:sp>
        <p:nvSpPr>
          <p:cNvPr id="11" name="Text 9"/>
          <p:cNvSpPr/>
          <p:nvPr/>
        </p:nvSpPr>
        <p:spPr>
          <a:xfrm>
            <a:off x="4983480" y="1417320"/>
            <a:ext cx="3657600" cy="1097280"/>
          </a:xfrm>
          <a:prstGeom prst="rect">
            <a:avLst/>
          </a:prstGeom>
          <a:noFill/>
          <a:ln/>
        </p:spPr>
        <p:txBody>
          <a:bodyPr wrap="square" lIns="0" tIns="0" rIns="0" bIns="0" rtlCol="0" anchor="ctr"/>
          <a:lstStyle/>
          <a:p>
            <a:pPr marL="0" indent="0">
              <a:buNone/>
            </a:pPr>
            <a:r>
              <a:rPr lang="en-US" sz="1100" dirty="0">
                <a:solidFill>
                  <a:srgbClr val="64748B"/>
                </a:solidFill>
                <a:latin typeface="Calibri" pitchFamily="34" charset="0"/>
                <a:ea typeface="Calibri" pitchFamily="34" charset="-122"/>
                <a:cs typeface="Calibri" pitchFamily="34" charset="-120"/>
              </a:rPr>
              <a:t>Prioritises community involvement in identifying health needs, aligning with the Ottawa Charter principles of empowerment and participation (WHO, 1986)</a:t>
            </a:r>
            <a:endParaRPr lang="en-US" sz="1100" dirty="0"/>
          </a:p>
        </p:txBody>
      </p:sp>
      <p:sp>
        <p:nvSpPr>
          <p:cNvPr id="12" name="Shape 10"/>
          <p:cNvSpPr/>
          <p:nvPr/>
        </p:nvSpPr>
        <p:spPr>
          <a:xfrm>
            <a:off x="365760" y="2926080"/>
            <a:ext cx="4114800" cy="1737360"/>
          </a:xfrm>
          <a:prstGeom prst="rect">
            <a:avLst/>
          </a:prstGeom>
          <a:solidFill>
            <a:srgbClr val="FFFFFF"/>
          </a:solidFill>
          <a:ln/>
          <a:effectLst>
            <a:outerShdw blurRad="50800" dist="25400" dir="8100000" algn="bl" rotWithShape="0">
              <a:srgbClr val="000000">
                <a:alpha val="10000"/>
              </a:srgbClr>
            </a:outerShdw>
          </a:effectLst>
        </p:spPr>
      </p:sp>
      <p:sp>
        <p:nvSpPr>
          <p:cNvPr id="13" name="Shape 11"/>
          <p:cNvSpPr/>
          <p:nvPr/>
        </p:nvSpPr>
        <p:spPr>
          <a:xfrm>
            <a:off x="365760" y="2926080"/>
            <a:ext cx="54864" cy="1737360"/>
          </a:xfrm>
          <a:prstGeom prst="rect">
            <a:avLst/>
          </a:prstGeom>
          <a:solidFill>
            <a:srgbClr val="0D9488"/>
          </a:solidFill>
          <a:ln/>
        </p:spPr>
      </p:sp>
      <p:sp>
        <p:nvSpPr>
          <p:cNvPr id="14" name="Text 12"/>
          <p:cNvSpPr/>
          <p:nvPr/>
        </p:nvSpPr>
        <p:spPr>
          <a:xfrm>
            <a:off x="594360" y="3063240"/>
            <a:ext cx="3657600" cy="274320"/>
          </a:xfrm>
          <a:prstGeom prst="rect">
            <a:avLst/>
          </a:prstGeom>
          <a:noFill/>
          <a:ln/>
        </p:spPr>
        <p:txBody>
          <a:bodyPr wrap="square" lIns="0" tIns="0" rIns="0" bIns="0" rtlCol="0" anchor="ctr"/>
          <a:lstStyle/>
          <a:p>
            <a:pPr marL="0" indent="0">
              <a:buNone/>
            </a:pPr>
            <a:r>
              <a:rPr lang="en-US" sz="1400" b="1" dirty="0">
                <a:solidFill>
                  <a:srgbClr val="1B2A4A"/>
                </a:solidFill>
                <a:latin typeface="Calibri" pitchFamily="34" charset="0"/>
                <a:ea typeface="Calibri" pitchFamily="34" charset="-122"/>
                <a:cs typeface="Calibri" pitchFamily="34" charset="-120"/>
              </a:rPr>
              <a:t>Multi-Level Assessment</a:t>
            </a:r>
            <a:endParaRPr lang="en-US" sz="1400" dirty="0"/>
          </a:p>
        </p:txBody>
      </p:sp>
      <p:sp>
        <p:nvSpPr>
          <p:cNvPr id="15" name="Text 13"/>
          <p:cNvSpPr/>
          <p:nvPr/>
        </p:nvSpPr>
        <p:spPr>
          <a:xfrm>
            <a:off x="594360" y="3429000"/>
            <a:ext cx="3657600" cy="1097280"/>
          </a:xfrm>
          <a:prstGeom prst="rect">
            <a:avLst/>
          </a:prstGeom>
          <a:noFill/>
          <a:ln/>
        </p:spPr>
        <p:txBody>
          <a:bodyPr wrap="square" lIns="0" tIns="0" rIns="0" bIns="0" rtlCol="0" anchor="ctr"/>
          <a:lstStyle/>
          <a:p>
            <a:pPr marL="0" indent="0">
              <a:buNone/>
            </a:pPr>
            <a:r>
              <a:rPr lang="en-US" sz="1100" dirty="0">
                <a:solidFill>
                  <a:srgbClr val="64748B"/>
                </a:solidFill>
                <a:latin typeface="Calibri" pitchFamily="34" charset="0"/>
                <a:ea typeface="Calibri" pitchFamily="34" charset="-122"/>
                <a:cs typeface="Calibri" pitchFamily="34" charset="-120"/>
              </a:rPr>
              <a:t>Addresses individual, interpersonal, organisational, and policy-level factors affecting student mental health, enabling comprehensive intervention design (Gielen et al., 2008)</a:t>
            </a:r>
            <a:endParaRPr lang="en-US" sz="1100" dirty="0"/>
          </a:p>
        </p:txBody>
      </p:sp>
      <p:sp>
        <p:nvSpPr>
          <p:cNvPr id="16" name="Shape 14"/>
          <p:cNvSpPr/>
          <p:nvPr/>
        </p:nvSpPr>
        <p:spPr>
          <a:xfrm>
            <a:off x="4754880" y="2926080"/>
            <a:ext cx="4114800" cy="1737360"/>
          </a:xfrm>
          <a:prstGeom prst="rect">
            <a:avLst/>
          </a:prstGeom>
          <a:solidFill>
            <a:srgbClr val="FFFFFF"/>
          </a:solidFill>
          <a:ln/>
          <a:effectLst>
            <a:outerShdw blurRad="50800" dist="25400" dir="8100000" algn="bl" rotWithShape="0">
              <a:srgbClr val="000000">
                <a:alpha val="10000"/>
              </a:srgbClr>
            </a:outerShdw>
          </a:effectLst>
        </p:spPr>
      </p:sp>
      <p:sp>
        <p:nvSpPr>
          <p:cNvPr id="17" name="Shape 15"/>
          <p:cNvSpPr/>
          <p:nvPr/>
        </p:nvSpPr>
        <p:spPr>
          <a:xfrm>
            <a:off x="4754880" y="2926080"/>
            <a:ext cx="54864" cy="1737360"/>
          </a:xfrm>
          <a:prstGeom prst="rect">
            <a:avLst/>
          </a:prstGeom>
          <a:solidFill>
            <a:srgbClr val="0D9488"/>
          </a:solidFill>
          <a:ln/>
        </p:spPr>
      </p:sp>
      <p:sp>
        <p:nvSpPr>
          <p:cNvPr id="18" name="Text 16"/>
          <p:cNvSpPr/>
          <p:nvPr/>
        </p:nvSpPr>
        <p:spPr>
          <a:xfrm>
            <a:off x="4983480" y="3063240"/>
            <a:ext cx="3657600" cy="274320"/>
          </a:xfrm>
          <a:prstGeom prst="rect">
            <a:avLst/>
          </a:prstGeom>
          <a:noFill/>
          <a:ln/>
        </p:spPr>
        <p:txBody>
          <a:bodyPr wrap="square" lIns="0" tIns="0" rIns="0" bIns="0" rtlCol="0" anchor="ctr"/>
          <a:lstStyle/>
          <a:p>
            <a:pPr marL="0" indent="0">
              <a:buNone/>
            </a:pPr>
            <a:r>
              <a:rPr lang="en-US" sz="1400" b="1" dirty="0">
                <a:solidFill>
                  <a:srgbClr val="1B2A4A"/>
                </a:solidFill>
                <a:latin typeface="Calibri" pitchFamily="34" charset="0"/>
                <a:ea typeface="Calibri" pitchFamily="34" charset="-122"/>
                <a:cs typeface="Calibri" pitchFamily="34" charset="-120"/>
              </a:rPr>
              <a:t>Built-in Evaluation</a:t>
            </a:r>
            <a:endParaRPr lang="en-US" sz="1400" dirty="0"/>
          </a:p>
        </p:txBody>
      </p:sp>
      <p:sp>
        <p:nvSpPr>
          <p:cNvPr id="19" name="Text 17"/>
          <p:cNvSpPr/>
          <p:nvPr/>
        </p:nvSpPr>
        <p:spPr>
          <a:xfrm>
            <a:off x="4983480" y="3429000"/>
            <a:ext cx="3657600" cy="1097280"/>
          </a:xfrm>
          <a:prstGeom prst="rect">
            <a:avLst/>
          </a:prstGeom>
          <a:noFill/>
          <a:ln/>
        </p:spPr>
        <p:txBody>
          <a:bodyPr wrap="square" lIns="0" tIns="0" rIns="0" bIns="0" rtlCol="0" anchor="ctr"/>
          <a:lstStyle/>
          <a:p>
            <a:pPr marL="0" indent="0">
              <a:buNone/>
            </a:pPr>
            <a:r>
              <a:rPr lang="en-US" sz="1100" dirty="0">
                <a:solidFill>
                  <a:srgbClr val="64748B"/>
                </a:solidFill>
                <a:latin typeface="Calibri" pitchFamily="34" charset="0"/>
                <a:ea typeface="Calibri" pitchFamily="34" charset="-122"/>
                <a:cs typeface="Calibri" pitchFamily="34" charset="-120"/>
              </a:rPr>
              <a:t>The PROCEED component provides a structured framework for process, impact, and outcome evaluation, essential for demonstrating clinical and cost-effectiveness (Crosby and Noar, 2011)</a:t>
            </a:r>
            <a:endParaRPr lang="en-US" sz="11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bg>
      <p:bgPr>
        <a:solidFill>
          <a:srgbClr val="1B2A4A"/>
        </a:solidFill>
        <a:effectLst/>
      </p:bgPr>
    </p:bg>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0D9488"/>
          </a:solidFill>
          <a:ln/>
        </p:spPr>
      </p:sp>
      <p:sp>
        <p:nvSpPr>
          <p:cNvPr id="3" name="Text 1"/>
          <p:cNvSpPr/>
          <p:nvPr/>
        </p:nvSpPr>
        <p:spPr>
          <a:xfrm>
            <a:off x="457200" y="274320"/>
            <a:ext cx="8229600" cy="548640"/>
          </a:xfrm>
          <a:prstGeom prst="rect">
            <a:avLst/>
          </a:prstGeom>
          <a:noFill/>
          <a:ln/>
        </p:spPr>
        <p:txBody>
          <a:bodyPr wrap="square" lIns="0" tIns="0" rIns="0" bIns="0" rtlCol="0" anchor="ctr"/>
          <a:lstStyle/>
          <a:p>
            <a:pPr marL="0" indent="0">
              <a:buNone/>
            </a:pPr>
            <a:r>
              <a:rPr lang="en-US" sz="3000" b="1" dirty="0">
                <a:solidFill>
                  <a:srgbClr val="FFFFFF"/>
                </a:solidFill>
                <a:latin typeface="Georgia" pitchFamily="34" charset="0"/>
                <a:ea typeface="Georgia" pitchFamily="34" charset="-122"/>
                <a:cs typeface="Georgia" pitchFamily="34" charset="-120"/>
              </a:rPr>
              <a:t>Application Summary</a:t>
            </a:r>
            <a:endParaRPr lang="en-US" sz="3000" dirty="0"/>
          </a:p>
        </p:txBody>
      </p:sp>
      <p:sp>
        <p:nvSpPr>
          <p:cNvPr id="4" name="Shape 2"/>
          <p:cNvSpPr/>
          <p:nvPr/>
        </p:nvSpPr>
        <p:spPr>
          <a:xfrm>
            <a:off x="457200" y="1051560"/>
            <a:ext cx="8229600" cy="640080"/>
          </a:xfrm>
          <a:prstGeom prst="rect">
            <a:avLst/>
          </a:prstGeom>
          <a:solidFill>
            <a:srgbClr val="0D9488">
              <a:alpha val="15000"/>
            </a:srgbClr>
          </a:solidFill>
          <a:ln/>
        </p:spPr>
      </p:sp>
      <p:pic>
        <p:nvPicPr>
          <p:cNvPr id="5" name="Image 0" descr="preencoded.png"/>
          <p:cNvPicPr>
            <a:picLocks noChangeAspect="1"/>
          </p:cNvPicPr>
          <p:nvPr/>
        </p:nvPicPr>
        <p:blipFill>
          <a:blip r:embed="rId3"/>
          <a:stretch>
            <a:fillRect/>
          </a:stretch>
        </p:blipFill>
        <p:spPr>
          <a:xfrm>
            <a:off x="640080" y="1188720"/>
            <a:ext cx="320040" cy="320040"/>
          </a:xfrm>
          <a:prstGeom prst="rect">
            <a:avLst/>
          </a:prstGeom>
        </p:spPr>
      </p:pic>
      <p:sp>
        <p:nvSpPr>
          <p:cNvPr id="6" name="Text 3"/>
          <p:cNvSpPr/>
          <p:nvPr/>
        </p:nvSpPr>
        <p:spPr>
          <a:xfrm>
            <a:off x="1097280" y="1097280"/>
            <a:ext cx="7315200" cy="548640"/>
          </a:xfrm>
          <a:prstGeom prst="rect">
            <a:avLst/>
          </a:prstGeom>
          <a:noFill/>
          <a:ln/>
        </p:spPr>
        <p:txBody>
          <a:bodyPr wrap="square" lIns="0" tIns="0" rIns="0" bIns="0" rtlCol="0" anchor="ctr"/>
          <a:lstStyle/>
          <a:p>
            <a:pPr marL="0" indent="0">
              <a:buNone/>
            </a:pPr>
            <a:r>
              <a:rPr lang="en-US" sz="1200" dirty="0">
                <a:solidFill>
                  <a:srgbClr val="FFFFFF"/>
                </a:solidFill>
                <a:latin typeface="Calibri" pitchFamily="34" charset="0"/>
                <a:ea typeface="Calibri" pitchFamily="34" charset="-122"/>
                <a:cs typeface="Calibri" pitchFamily="34" charset="-120"/>
              </a:rPr>
              <a:t>The PRECEDE-PROCEED model provides a systematic, evidence-based framework for planning the MindBridge digital mental health intervention for UK university students</a:t>
            </a:r>
            <a:endParaRPr lang="en-US" sz="1200" dirty="0"/>
          </a:p>
        </p:txBody>
      </p:sp>
      <p:sp>
        <p:nvSpPr>
          <p:cNvPr id="7" name="Shape 4"/>
          <p:cNvSpPr/>
          <p:nvPr/>
        </p:nvSpPr>
        <p:spPr>
          <a:xfrm>
            <a:off x="457200" y="1801368"/>
            <a:ext cx="8229600" cy="640080"/>
          </a:xfrm>
          <a:prstGeom prst="rect">
            <a:avLst/>
          </a:prstGeom>
          <a:solidFill>
            <a:srgbClr val="0D9488">
              <a:alpha val="15000"/>
            </a:srgbClr>
          </a:solidFill>
          <a:ln/>
        </p:spPr>
      </p:sp>
      <p:pic>
        <p:nvPicPr>
          <p:cNvPr id="8" name="Image 1" descr="preencoded.png"/>
          <p:cNvPicPr>
            <a:picLocks noChangeAspect="1"/>
          </p:cNvPicPr>
          <p:nvPr/>
        </p:nvPicPr>
        <p:blipFill>
          <a:blip r:embed="rId3"/>
          <a:stretch>
            <a:fillRect/>
          </a:stretch>
        </p:blipFill>
        <p:spPr>
          <a:xfrm>
            <a:off x="640080" y="1938528"/>
            <a:ext cx="320040" cy="320040"/>
          </a:xfrm>
          <a:prstGeom prst="rect">
            <a:avLst/>
          </a:prstGeom>
        </p:spPr>
      </p:pic>
      <p:sp>
        <p:nvSpPr>
          <p:cNvPr id="9" name="Text 5"/>
          <p:cNvSpPr/>
          <p:nvPr/>
        </p:nvSpPr>
        <p:spPr>
          <a:xfrm>
            <a:off x="1097280" y="1847088"/>
            <a:ext cx="7315200" cy="548640"/>
          </a:xfrm>
          <a:prstGeom prst="rect">
            <a:avLst/>
          </a:prstGeom>
          <a:noFill/>
          <a:ln/>
        </p:spPr>
        <p:txBody>
          <a:bodyPr wrap="square" lIns="0" tIns="0" rIns="0" bIns="0" rtlCol="0" anchor="ctr"/>
          <a:lstStyle/>
          <a:p>
            <a:pPr marL="0" indent="0">
              <a:buNone/>
            </a:pPr>
            <a:r>
              <a:rPr lang="en-US" sz="1200" dirty="0">
                <a:solidFill>
                  <a:srgbClr val="FFFFFF"/>
                </a:solidFill>
                <a:latin typeface="Calibri" pitchFamily="34" charset="0"/>
                <a:ea typeface="Calibri" pitchFamily="34" charset="-122"/>
                <a:cs typeface="Calibri" pitchFamily="34" charset="-120"/>
              </a:rPr>
              <a:t>Social and epidemiological assessments confirmed depression and anxiety as priority concerns, with clear behavioural and environmental determinants</a:t>
            </a:r>
            <a:endParaRPr lang="en-US" sz="1200" dirty="0"/>
          </a:p>
        </p:txBody>
      </p:sp>
      <p:sp>
        <p:nvSpPr>
          <p:cNvPr id="10" name="Shape 6"/>
          <p:cNvSpPr/>
          <p:nvPr/>
        </p:nvSpPr>
        <p:spPr>
          <a:xfrm>
            <a:off x="457200" y="2551176"/>
            <a:ext cx="8229600" cy="640080"/>
          </a:xfrm>
          <a:prstGeom prst="rect">
            <a:avLst/>
          </a:prstGeom>
          <a:solidFill>
            <a:srgbClr val="0D9488">
              <a:alpha val="15000"/>
            </a:srgbClr>
          </a:solidFill>
          <a:ln/>
        </p:spPr>
      </p:sp>
      <p:pic>
        <p:nvPicPr>
          <p:cNvPr id="11" name="Image 2" descr="preencoded.png"/>
          <p:cNvPicPr>
            <a:picLocks noChangeAspect="1"/>
          </p:cNvPicPr>
          <p:nvPr/>
        </p:nvPicPr>
        <p:blipFill>
          <a:blip r:embed="rId3"/>
          <a:stretch>
            <a:fillRect/>
          </a:stretch>
        </p:blipFill>
        <p:spPr>
          <a:xfrm>
            <a:off x="640080" y="2688336"/>
            <a:ext cx="320040" cy="320040"/>
          </a:xfrm>
          <a:prstGeom prst="rect">
            <a:avLst/>
          </a:prstGeom>
        </p:spPr>
      </p:pic>
      <p:sp>
        <p:nvSpPr>
          <p:cNvPr id="12" name="Text 7"/>
          <p:cNvSpPr/>
          <p:nvPr/>
        </p:nvSpPr>
        <p:spPr>
          <a:xfrm>
            <a:off x="1097280" y="2596896"/>
            <a:ext cx="7315200" cy="548640"/>
          </a:xfrm>
          <a:prstGeom prst="rect">
            <a:avLst/>
          </a:prstGeom>
          <a:noFill/>
          <a:ln/>
        </p:spPr>
        <p:txBody>
          <a:bodyPr wrap="square" lIns="0" tIns="0" rIns="0" bIns="0" rtlCol="0" anchor="ctr"/>
          <a:lstStyle/>
          <a:p>
            <a:pPr marL="0" indent="0">
              <a:buNone/>
            </a:pPr>
            <a:r>
              <a:rPr lang="en-US" sz="1200" dirty="0">
                <a:solidFill>
                  <a:srgbClr val="FFFFFF"/>
                </a:solidFill>
                <a:latin typeface="Calibri" pitchFamily="34" charset="0"/>
                <a:ea typeface="Calibri" pitchFamily="34" charset="-122"/>
                <a:cs typeface="Calibri" pitchFamily="34" charset="-120"/>
              </a:rPr>
              <a:t>Educational and ecological assessment identified predisposing factors (low literacy, stigma), enabling factors (smartphone access), and reinforcing factors (peer support, gamification)</a:t>
            </a:r>
            <a:endParaRPr lang="en-US" sz="1200" dirty="0"/>
          </a:p>
        </p:txBody>
      </p:sp>
      <p:sp>
        <p:nvSpPr>
          <p:cNvPr id="13" name="Shape 8"/>
          <p:cNvSpPr/>
          <p:nvPr/>
        </p:nvSpPr>
        <p:spPr>
          <a:xfrm>
            <a:off x="457200" y="3300984"/>
            <a:ext cx="8229600" cy="640080"/>
          </a:xfrm>
          <a:prstGeom prst="rect">
            <a:avLst/>
          </a:prstGeom>
          <a:solidFill>
            <a:srgbClr val="0D9488">
              <a:alpha val="15000"/>
            </a:srgbClr>
          </a:solidFill>
          <a:ln/>
        </p:spPr>
      </p:sp>
      <p:pic>
        <p:nvPicPr>
          <p:cNvPr id="14" name="Image 3" descr="preencoded.png"/>
          <p:cNvPicPr>
            <a:picLocks noChangeAspect="1"/>
          </p:cNvPicPr>
          <p:nvPr/>
        </p:nvPicPr>
        <p:blipFill>
          <a:blip r:embed="rId3"/>
          <a:stretch>
            <a:fillRect/>
          </a:stretch>
        </p:blipFill>
        <p:spPr>
          <a:xfrm>
            <a:off x="640080" y="3438144"/>
            <a:ext cx="320040" cy="320040"/>
          </a:xfrm>
          <a:prstGeom prst="rect">
            <a:avLst/>
          </a:prstGeom>
        </p:spPr>
      </p:pic>
      <p:sp>
        <p:nvSpPr>
          <p:cNvPr id="15" name="Text 9"/>
          <p:cNvSpPr/>
          <p:nvPr/>
        </p:nvSpPr>
        <p:spPr>
          <a:xfrm>
            <a:off x="1097280" y="3346704"/>
            <a:ext cx="7315200" cy="548640"/>
          </a:xfrm>
          <a:prstGeom prst="rect">
            <a:avLst/>
          </a:prstGeom>
          <a:noFill/>
          <a:ln/>
        </p:spPr>
        <p:txBody>
          <a:bodyPr wrap="square" lIns="0" tIns="0" rIns="0" bIns="0" rtlCol="0" anchor="ctr"/>
          <a:lstStyle/>
          <a:p>
            <a:pPr marL="0" indent="0">
              <a:buNone/>
            </a:pPr>
            <a:r>
              <a:rPr lang="en-US" sz="1200" dirty="0">
                <a:solidFill>
                  <a:srgbClr val="FFFFFF"/>
                </a:solidFill>
                <a:latin typeface="Calibri" pitchFamily="34" charset="0"/>
                <a:ea typeface="Calibri" pitchFamily="34" charset="-122"/>
                <a:cs typeface="Calibri" pitchFamily="34" charset="-120"/>
              </a:rPr>
              <a:t>Administrative and policy alignment ensures the intervention fits within existing NHS and university frameworks</a:t>
            </a:r>
            <a:endParaRPr lang="en-US" sz="1200" dirty="0"/>
          </a:p>
        </p:txBody>
      </p:sp>
      <p:sp>
        <p:nvSpPr>
          <p:cNvPr id="16" name="Shape 10"/>
          <p:cNvSpPr/>
          <p:nvPr/>
        </p:nvSpPr>
        <p:spPr>
          <a:xfrm>
            <a:off x="457200" y="4050792"/>
            <a:ext cx="8229600" cy="640080"/>
          </a:xfrm>
          <a:prstGeom prst="rect">
            <a:avLst/>
          </a:prstGeom>
          <a:solidFill>
            <a:srgbClr val="0D9488">
              <a:alpha val="15000"/>
            </a:srgbClr>
          </a:solidFill>
          <a:ln/>
        </p:spPr>
      </p:sp>
      <p:pic>
        <p:nvPicPr>
          <p:cNvPr id="17" name="Image 4" descr="preencoded.png"/>
          <p:cNvPicPr>
            <a:picLocks noChangeAspect="1"/>
          </p:cNvPicPr>
          <p:nvPr/>
        </p:nvPicPr>
        <p:blipFill>
          <a:blip r:embed="rId3"/>
          <a:stretch>
            <a:fillRect/>
          </a:stretch>
        </p:blipFill>
        <p:spPr>
          <a:xfrm>
            <a:off x="640080" y="4187952"/>
            <a:ext cx="320040" cy="320040"/>
          </a:xfrm>
          <a:prstGeom prst="rect">
            <a:avLst/>
          </a:prstGeom>
        </p:spPr>
      </p:pic>
      <p:sp>
        <p:nvSpPr>
          <p:cNvPr id="18" name="Text 11"/>
          <p:cNvSpPr/>
          <p:nvPr/>
        </p:nvSpPr>
        <p:spPr>
          <a:xfrm>
            <a:off x="1097280" y="4096512"/>
            <a:ext cx="7315200" cy="548640"/>
          </a:xfrm>
          <a:prstGeom prst="rect">
            <a:avLst/>
          </a:prstGeom>
          <a:noFill/>
          <a:ln/>
        </p:spPr>
        <p:txBody>
          <a:bodyPr wrap="square" lIns="0" tIns="0" rIns="0" bIns="0" rtlCol="0" anchor="ctr"/>
          <a:lstStyle/>
          <a:p>
            <a:pPr marL="0" indent="0">
              <a:buNone/>
            </a:pPr>
            <a:r>
              <a:rPr lang="en-US" sz="1200" dirty="0">
                <a:solidFill>
                  <a:srgbClr val="FFFFFF"/>
                </a:solidFill>
                <a:latin typeface="Calibri" pitchFamily="34" charset="0"/>
                <a:ea typeface="Calibri" pitchFamily="34" charset="-122"/>
                <a:cs typeface="Calibri" pitchFamily="34" charset="-120"/>
              </a:rPr>
              <a:t>A phased implementation strategy with built-in multi-level evaluation ensures accountability, continuous improvement, and evidence of effectiveness</a:t>
            </a:r>
            <a:endParaRPr lang="en-US" sz="12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9144000" cy="51435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b="-18444"/>
            </a:stretch>
          </a:blipFill>
        </p:spPr>
      </p:sp>
      <p:grpSp>
        <p:nvGrpSpPr>
          <p:cNvPr id="3" name="Group 3"/>
          <p:cNvGrpSpPr/>
          <p:nvPr/>
        </p:nvGrpSpPr>
        <p:grpSpPr>
          <a:xfrm>
            <a:off x="514350" y="514350"/>
            <a:ext cx="8115300" cy="4114800"/>
            <a:chOff x="0" y="0"/>
            <a:chExt cx="4274726" cy="2167467"/>
          </a:xfrm>
        </p:grpSpPr>
        <p:sp>
          <p:nvSpPr>
            <p:cNvPr id="4" name="Freeform 4"/>
            <p:cNvSpPr/>
            <p:nvPr/>
          </p:nvSpPr>
          <p:spPr>
            <a:xfrm>
              <a:off x="0" y="0"/>
              <a:ext cx="4274726" cy="2167467"/>
            </a:xfrm>
            <a:custGeom>
              <a:avLst/>
              <a:gdLst/>
              <a:ahLst/>
              <a:cxnLst/>
              <a:rect l="l" t="t" r="r" b="b"/>
              <a:pathLst>
                <a:path w="4274726" h="2167467">
                  <a:moveTo>
                    <a:pt x="24327" y="0"/>
                  </a:moveTo>
                  <a:lnTo>
                    <a:pt x="4250399" y="0"/>
                  </a:lnTo>
                  <a:cubicBezTo>
                    <a:pt x="4263834" y="0"/>
                    <a:pt x="4274726" y="10891"/>
                    <a:pt x="4274726" y="24327"/>
                  </a:cubicBezTo>
                  <a:lnTo>
                    <a:pt x="4274726" y="2143140"/>
                  </a:lnTo>
                  <a:cubicBezTo>
                    <a:pt x="4274726" y="2156575"/>
                    <a:pt x="4263834" y="2167467"/>
                    <a:pt x="4250399" y="2167467"/>
                  </a:cubicBezTo>
                  <a:lnTo>
                    <a:pt x="24327" y="2167467"/>
                  </a:lnTo>
                  <a:cubicBezTo>
                    <a:pt x="10891" y="2167467"/>
                    <a:pt x="0" y="2156575"/>
                    <a:pt x="0" y="2143140"/>
                  </a:cubicBezTo>
                  <a:lnTo>
                    <a:pt x="0" y="24327"/>
                  </a:lnTo>
                  <a:cubicBezTo>
                    <a:pt x="0" y="10891"/>
                    <a:pt x="10891" y="0"/>
                    <a:pt x="24327" y="0"/>
                  </a:cubicBezTo>
                  <a:close/>
                </a:path>
              </a:pathLst>
            </a:custGeom>
            <a:solidFill>
              <a:srgbClr val="FFFFFF"/>
            </a:solidFill>
          </p:spPr>
        </p:sp>
        <p:sp>
          <p:nvSpPr>
            <p:cNvPr id="5" name="TextBox 5"/>
            <p:cNvSpPr txBox="1"/>
            <p:nvPr/>
          </p:nvSpPr>
          <p:spPr>
            <a:xfrm>
              <a:off x="0" y="-38100"/>
              <a:ext cx="4274726" cy="2205567"/>
            </a:xfrm>
            <a:prstGeom prst="rect">
              <a:avLst/>
            </a:prstGeom>
          </p:spPr>
          <p:txBody>
            <a:bodyPr lIns="25400" tIns="25400" rIns="25400" bIns="25400" rtlCol="0" anchor="ctr"/>
            <a:lstStyle/>
            <a:p>
              <a:pPr algn="ctr">
                <a:lnSpc>
                  <a:spcPts val="1330"/>
                </a:lnSpc>
                <a:spcBef>
                  <a:spcPct val="0"/>
                </a:spcBef>
              </a:pPr>
              <a:endParaRPr sz="900"/>
            </a:p>
          </p:txBody>
        </p:sp>
      </p:grpSp>
      <p:sp>
        <p:nvSpPr>
          <p:cNvPr id="6" name="Freeform 6"/>
          <p:cNvSpPr/>
          <p:nvPr/>
        </p:nvSpPr>
        <p:spPr>
          <a:xfrm>
            <a:off x="6031609" y="247650"/>
            <a:ext cx="2822859" cy="3989907"/>
          </a:xfrm>
          <a:custGeom>
            <a:avLst/>
            <a:gdLst/>
            <a:ahLst/>
            <a:cxnLst/>
            <a:rect l="l" t="t" r="r" b="b"/>
            <a:pathLst>
              <a:path w="5645718" h="7979814">
                <a:moveTo>
                  <a:pt x="0" y="0"/>
                </a:moveTo>
                <a:lnTo>
                  <a:pt x="5645719" y="0"/>
                </a:lnTo>
                <a:lnTo>
                  <a:pt x="5645719" y="7979814"/>
                </a:lnTo>
                <a:lnTo>
                  <a:pt x="0" y="7979814"/>
                </a:lnTo>
                <a:lnTo>
                  <a:pt x="0" y="0"/>
                </a:lnTo>
                <a:close/>
              </a:path>
            </a:pathLst>
          </a:custGeom>
          <a:blipFill>
            <a:blip r:embed="rId3"/>
            <a:stretch>
              <a:fillRect/>
            </a:stretch>
          </a:blipFill>
        </p:spPr>
      </p:sp>
      <p:sp>
        <p:nvSpPr>
          <p:cNvPr id="7" name="TextBox 7"/>
          <p:cNvSpPr txBox="1"/>
          <p:nvPr/>
        </p:nvSpPr>
        <p:spPr>
          <a:xfrm>
            <a:off x="1033303" y="2052029"/>
            <a:ext cx="4485893" cy="551048"/>
          </a:xfrm>
          <a:prstGeom prst="rect">
            <a:avLst/>
          </a:prstGeom>
        </p:spPr>
        <p:txBody>
          <a:bodyPr lIns="0" tIns="0" rIns="0" bIns="0" rtlCol="0" anchor="t">
            <a:spAutoFit/>
          </a:bodyPr>
          <a:lstStyle/>
          <a:p>
            <a:pPr>
              <a:lnSpc>
                <a:spcPts val="5000"/>
              </a:lnSpc>
            </a:pPr>
            <a:r>
              <a:rPr lang="en-US" sz="2400" dirty="0">
                <a:solidFill>
                  <a:srgbClr val="000000"/>
                </a:solidFill>
                <a:latin typeface="Futura"/>
                <a:ea typeface="Futura"/>
                <a:cs typeface="Futura"/>
                <a:sym typeface="Futura"/>
              </a:rPr>
              <a:t>Digital Health Technology Used</a:t>
            </a:r>
          </a:p>
        </p:txBody>
      </p:sp>
      <p:sp>
        <p:nvSpPr>
          <p:cNvPr id="8" name="TextBox 7">
            <a:extLst>
              <a:ext uri="{FF2B5EF4-FFF2-40B4-BE49-F238E27FC236}">
                <a16:creationId xmlns:a16="http://schemas.microsoft.com/office/drawing/2014/main" id="{DF58BB34-76E8-CF40-CEB3-2332DEF1232A}"/>
              </a:ext>
            </a:extLst>
          </p:cNvPr>
          <p:cNvSpPr txBox="1"/>
          <p:nvPr/>
        </p:nvSpPr>
        <p:spPr>
          <a:xfrm>
            <a:off x="800100" y="1481102"/>
            <a:ext cx="4485893" cy="551048"/>
          </a:xfrm>
          <a:prstGeom prst="rect">
            <a:avLst/>
          </a:prstGeom>
        </p:spPr>
        <p:txBody>
          <a:bodyPr lIns="0" tIns="0" rIns="0" bIns="0" rtlCol="0" anchor="t">
            <a:spAutoFit/>
          </a:bodyPr>
          <a:lstStyle/>
          <a:p>
            <a:pPr algn="ctr">
              <a:lnSpc>
                <a:spcPts val="5000"/>
              </a:lnSpc>
            </a:pPr>
            <a:r>
              <a:rPr lang="en-US" sz="2400" dirty="0">
                <a:solidFill>
                  <a:srgbClr val="000000"/>
                </a:solidFill>
                <a:latin typeface="Futura"/>
                <a:ea typeface="Futura"/>
                <a:cs typeface="Futura"/>
                <a:sym typeface="Futura"/>
              </a:rPr>
              <a:t>Title:</a:t>
            </a:r>
          </a:p>
        </p:txBody>
      </p:sp>
      <p:pic>
        <p:nvPicPr>
          <p:cNvPr id="9" name="Picture 8">
            <a:extLst>
              <a:ext uri="{FF2B5EF4-FFF2-40B4-BE49-F238E27FC236}">
                <a16:creationId xmlns:a16="http://schemas.microsoft.com/office/drawing/2014/main" id="{7A1B39E9-DF1E-6288-C53E-96BB579AAEB7}"/>
              </a:ext>
            </a:extLst>
          </p:cNvPr>
          <p:cNvPicPr>
            <a:picLocks noChangeAspect="1"/>
          </p:cNvPicPr>
          <p:nvPr/>
        </p:nvPicPr>
        <p:blipFill>
          <a:blip r:embed="rId4"/>
          <a:stretch>
            <a:fillRect/>
          </a:stretch>
        </p:blipFill>
        <p:spPr>
          <a:xfrm>
            <a:off x="0" y="4424778"/>
            <a:ext cx="9144000" cy="718723"/>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9144000" cy="51435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b="-18444"/>
            </a:stretch>
          </a:blipFill>
        </p:spPr>
      </p:sp>
      <p:grpSp>
        <p:nvGrpSpPr>
          <p:cNvPr id="3" name="Group 3"/>
          <p:cNvGrpSpPr/>
          <p:nvPr/>
        </p:nvGrpSpPr>
        <p:grpSpPr>
          <a:xfrm>
            <a:off x="2628900" y="171450"/>
            <a:ext cx="6000750" cy="4762500"/>
            <a:chOff x="0" y="0"/>
            <a:chExt cx="2137363" cy="2167467"/>
          </a:xfrm>
        </p:grpSpPr>
        <p:sp>
          <p:nvSpPr>
            <p:cNvPr id="4" name="Freeform 4"/>
            <p:cNvSpPr/>
            <p:nvPr/>
          </p:nvSpPr>
          <p:spPr>
            <a:xfrm>
              <a:off x="0" y="0"/>
              <a:ext cx="2137363" cy="2167467"/>
            </a:xfrm>
            <a:custGeom>
              <a:avLst/>
              <a:gdLst/>
              <a:ahLst/>
              <a:cxnLst/>
              <a:rect l="l" t="t" r="r" b="b"/>
              <a:pathLst>
                <a:path w="2137363" h="2167467">
                  <a:moveTo>
                    <a:pt x="48654" y="0"/>
                  </a:moveTo>
                  <a:lnTo>
                    <a:pt x="2088710" y="0"/>
                  </a:lnTo>
                  <a:cubicBezTo>
                    <a:pt x="2115580" y="0"/>
                    <a:pt x="2137363" y="21783"/>
                    <a:pt x="2137363" y="48654"/>
                  </a:cubicBezTo>
                  <a:lnTo>
                    <a:pt x="2137363" y="2118813"/>
                  </a:lnTo>
                  <a:cubicBezTo>
                    <a:pt x="2137363" y="2145684"/>
                    <a:pt x="2115580" y="2167467"/>
                    <a:pt x="2088710" y="2167467"/>
                  </a:cubicBezTo>
                  <a:lnTo>
                    <a:pt x="48654" y="2167467"/>
                  </a:lnTo>
                  <a:cubicBezTo>
                    <a:pt x="21783" y="2167467"/>
                    <a:pt x="0" y="2145684"/>
                    <a:pt x="0" y="2118813"/>
                  </a:cubicBezTo>
                  <a:lnTo>
                    <a:pt x="0" y="48654"/>
                  </a:lnTo>
                  <a:cubicBezTo>
                    <a:pt x="0" y="21783"/>
                    <a:pt x="21783" y="0"/>
                    <a:pt x="48654" y="0"/>
                  </a:cubicBezTo>
                  <a:close/>
                </a:path>
              </a:pathLst>
            </a:custGeom>
            <a:solidFill>
              <a:srgbClr val="FFFFFF"/>
            </a:solidFill>
          </p:spPr>
        </p:sp>
        <p:sp>
          <p:nvSpPr>
            <p:cNvPr id="5" name="TextBox 5"/>
            <p:cNvSpPr txBox="1"/>
            <p:nvPr/>
          </p:nvSpPr>
          <p:spPr>
            <a:xfrm>
              <a:off x="0" y="-38100"/>
              <a:ext cx="2137363" cy="2205567"/>
            </a:xfrm>
            <a:prstGeom prst="rect">
              <a:avLst/>
            </a:prstGeom>
          </p:spPr>
          <p:txBody>
            <a:bodyPr lIns="25400" tIns="25400" rIns="25400" bIns="25400" rtlCol="0" anchor="ctr"/>
            <a:lstStyle/>
            <a:p>
              <a:pPr algn="ctr">
                <a:lnSpc>
                  <a:spcPts val="1330"/>
                </a:lnSpc>
                <a:spcBef>
                  <a:spcPct val="0"/>
                </a:spcBef>
              </a:pPr>
              <a:endParaRPr sz="900"/>
            </a:p>
          </p:txBody>
        </p:sp>
      </p:grpSp>
      <p:sp>
        <p:nvSpPr>
          <p:cNvPr id="6" name="Freeform 6"/>
          <p:cNvSpPr/>
          <p:nvPr/>
        </p:nvSpPr>
        <p:spPr>
          <a:xfrm>
            <a:off x="514351" y="984525"/>
            <a:ext cx="1962150" cy="1892025"/>
          </a:xfrm>
          <a:custGeom>
            <a:avLst/>
            <a:gdLst/>
            <a:ahLst/>
            <a:cxnLst/>
            <a:rect l="l" t="t" r="r" b="b"/>
            <a:pathLst>
              <a:path w="6882277" h="6348900">
                <a:moveTo>
                  <a:pt x="0" y="0"/>
                </a:moveTo>
                <a:lnTo>
                  <a:pt x="6882277" y="0"/>
                </a:lnTo>
                <a:lnTo>
                  <a:pt x="6882277" y="6348900"/>
                </a:lnTo>
                <a:lnTo>
                  <a:pt x="0" y="6348900"/>
                </a:lnTo>
                <a:lnTo>
                  <a:pt x="0" y="0"/>
                </a:lnTo>
                <a:close/>
              </a:path>
            </a:pathLst>
          </a:custGeom>
          <a:blipFill>
            <a:blip r:embed="rId3"/>
            <a:stretch>
              <a:fillRect/>
            </a:stretch>
          </a:blipFill>
        </p:spPr>
        <p:txBody>
          <a:bodyPr/>
          <a:lstStyle/>
          <a:p>
            <a:endParaRPr lang="en-US" sz="900" dirty="0"/>
          </a:p>
        </p:txBody>
      </p:sp>
      <p:sp>
        <p:nvSpPr>
          <p:cNvPr id="7" name="TextBox 7"/>
          <p:cNvSpPr txBox="1"/>
          <p:nvPr/>
        </p:nvSpPr>
        <p:spPr>
          <a:xfrm>
            <a:off x="2819400" y="590550"/>
            <a:ext cx="5271354" cy="596125"/>
          </a:xfrm>
          <a:prstGeom prst="rect">
            <a:avLst/>
          </a:prstGeom>
        </p:spPr>
        <p:txBody>
          <a:bodyPr wrap="square" lIns="0" tIns="0" rIns="0" bIns="0" rtlCol="0" anchor="t">
            <a:spAutoFit/>
          </a:bodyPr>
          <a:lstStyle/>
          <a:p>
            <a:pPr>
              <a:lnSpc>
                <a:spcPts val="2520"/>
              </a:lnSpc>
            </a:pPr>
            <a:r>
              <a:rPr lang="en-US" sz="1200" dirty="0">
                <a:solidFill>
                  <a:srgbClr val="000000"/>
                </a:solidFill>
                <a:latin typeface="Futura"/>
                <a:ea typeface="Futura"/>
                <a:cs typeface="Futura"/>
                <a:sym typeface="Futura"/>
              </a:rPr>
              <a:t>AI-driven chatbots utilize natural language processing (NLP) to simulate human conversation and provide instant psychological support.</a:t>
            </a:r>
          </a:p>
        </p:txBody>
      </p:sp>
      <p:sp>
        <p:nvSpPr>
          <p:cNvPr id="8" name="TextBox 8"/>
          <p:cNvSpPr txBox="1"/>
          <p:nvPr/>
        </p:nvSpPr>
        <p:spPr>
          <a:xfrm>
            <a:off x="3262940" y="247650"/>
            <a:ext cx="4384273" cy="398122"/>
          </a:xfrm>
          <a:prstGeom prst="rect">
            <a:avLst/>
          </a:prstGeom>
        </p:spPr>
        <p:txBody>
          <a:bodyPr wrap="square" lIns="0" tIns="0" rIns="0" bIns="0" rtlCol="0" anchor="t">
            <a:spAutoFit/>
          </a:bodyPr>
          <a:lstStyle/>
          <a:p>
            <a:pPr algn="ctr">
              <a:lnSpc>
                <a:spcPts val="3499"/>
              </a:lnSpc>
            </a:pPr>
            <a:r>
              <a:rPr lang="en-US" sz="2200" b="1" dirty="0">
                <a:solidFill>
                  <a:srgbClr val="000000"/>
                </a:solidFill>
                <a:latin typeface="Futura Bold"/>
                <a:ea typeface="Futura Bold"/>
                <a:cs typeface="Futura Bold"/>
                <a:sym typeface="Futura Bold"/>
              </a:rPr>
              <a:t>AI Mental-Health Chatbot</a:t>
            </a:r>
          </a:p>
        </p:txBody>
      </p:sp>
      <p:sp>
        <p:nvSpPr>
          <p:cNvPr id="9" name="TextBox 7">
            <a:extLst>
              <a:ext uri="{FF2B5EF4-FFF2-40B4-BE49-F238E27FC236}">
                <a16:creationId xmlns:a16="http://schemas.microsoft.com/office/drawing/2014/main" id="{1FB4A44E-D14C-1DAA-7C31-EEDB39DCAE3C}"/>
              </a:ext>
            </a:extLst>
          </p:cNvPr>
          <p:cNvSpPr txBox="1"/>
          <p:nvPr/>
        </p:nvSpPr>
        <p:spPr>
          <a:xfrm>
            <a:off x="2990851" y="1200150"/>
            <a:ext cx="5505450" cy="3155094"/>
          </a:xfrm>
          <a:prstGeom prst="rect">
            <a:avLst/>
          </a:prstGeom>
        </p:spPr>
        <p:txBody>
          <a:bodyPr wrap="square" lIns="0" tIns="0" rIns="0" bIns="0" rtlCol="0" anchor="t">
            <a:spAutoFit/>
          </a:bodyPr>
          <a:lstStyle/>
          <a:p>
            <a:pPr marL="228600" indent="-228600">
              <a:lnSpc>
                <a:spcPts val="2520"/>
              </a:lnSpc>
              <a:buFont typeface="+mj-lt"/>
              <a:buAutoNum type="arabicPeriod"/>
            </a:pPr>
            <a:r>
              <a:rPr lang="en-US" sz="1000" b="1" dirty="0">
                <a:solidFill>
                  <a:srgbClr val="000000"/>
                </a:solidFill>
                <a:latin typeface="Futura"/>
                <a:ea typeface="Futura"/>
                <a:cs typeface="Futura"/>
                <a:sym typeface="Futura"/>
              </a:rPr>
              <a:t>Accessible Support: </a:t>
            </a:r>
            <a:r>
              <a:rPr lang="en-US" sz="1000" dirty="0">
                <a:solidFill>
                  <a:srgbClr val="000000"/>
                </a:solidFill>
                <a:latin typeface="Futura"/>
                <a:ea typeface="Futura"/>
                <a:cs typeface="Futura"/>
                <a:sym typeface="Futura"/>
              </a:rPr>
              <a:t>Tools like </a:t>
            </a:r>
            <a:r>
              <a:rPr lang="en-US" sz="1000" dirty="0" err="1">
                <a:solidFill>
                  <a:srgbClr val="000000"/>
                </a:solidFill>
                <a:latin typeface="Futura"/>
                <a:ea typeface="Futura"/>
                <a:cs typeface="Futura"/>
                <a:sym typeface="Futura"/>
              </a:rPr>
              <a:t>Wysa</a:t>
            </a:r>
            <a:r>
              <a:rPr lang="en-US" sz="1000" dirty="0">
                <a:solidFill>
                  <a:srgbClr val="000000"/>
                </a:solidFill>
                <a:latin typeface="Futura"/>
                <a:ea typeface="Futura"/>
                <a:cs typeface="Futura"/>
                <a:sym typeface="Futura"/>
              </a:rPr>
              <a:t> and </a:t>
            </a:r>
            <a:r>
              <a:rPr lang="en-US" sz="1000" dirty="0" err="1">
                <a:solidFill>
                  <a:srgbClr val="000000"/>
                </a:solidFill>
                <a:latin typeface="Futura"/>
                <a:ea typeface="Futura"/>
                <a:cs typeface="Futura"/>
                <a:sym typeface="Futura"/>
              </a:rPr>
              <a:t>Woebot</a:t>
            </a:r>
            <a:r>
              <a:rPr lang="en-US" sz="1000" dirty="0">
                <a:solidFill>
                  <a:srgbClr val="000000"/>
                </a:solidFill>
                <a:latin typeface="Futura"/>
                <a:ea typeface="Futura"/>
                <a:cs typeface="Futura"/>
                <a:sym typeface="Futura"/>
              </a:rPr>
              <a:t> offer 24/7 availability, allowing users to manage distress in real-time without the wait times associated with traditional therapy (Naslund et al., 2020).</a:t>
            </a:r>
          </a:p>
          <a:p>
            <a:pPr marL="228600" indent="-228600">
              <a:lnSpc>
                <a:spcPts val="2520"/>
              </a:lnSpc>
              <a:buFont typeface="+mj-lt"/>
              <a:buAutoNum type="arabicPeriod"/>
            </a:pPr>
            <a:r>
              <a:rPr lang="en-US" sz="1000" b="1" dirty="0">
                <a:solidFill>
                  <a:srgbClr val="000000"/>
                </a:solidFill>
                <a:latin typeface="Futura"/>
                <a:ea typeface="Futura"/>
                <a:cs typeface="Futura"/>
                <a:sym typeface="Futura"/>
              </a:rPr>
              <a:t>Evidence-Based Techniques: </a:t>
            </a:r>
            <a:r>
              <a:rPr lang="en-US" sz="1000" dirty="0">
                <a:solidFill>
                  <a:srgbClr val="000000"/>
                </a:solidFill>
                <a:latin typeface="Futura"/>
                <a:ea typeface="Futura"/>
                <a:cs typeface="Futura"/>
                <a:sym typeface="Futura"/>
              </a:rPr>
              <a:t>These bots deliver structured Cognitive Behavioural Therapy (CBT) exercises, such as cognitive restructuring and mindfulness.</a:t>
            </a:r>
          </a:p>
          <a:p>
            <a:pPr marL="228600" indent="-228600">
              <a:lnSpc>
                <a:spcPts val="2520"/>
              </a:lnSpc>
              <a:buFont typeface="+mj-lt"/>
              <a:buAutoNum type="arabicPeriod"/>
            </a:pPr>
            <a:r>
              <a:rPr lang="en-US" sz="1000" b="1" dirty="0">
                <a:solidFill>
                  <a:srgbClr val="000000"/>
                </a:solidFill>
                <a:latin typeface="Futura"/>
                <a:ea typeface="Futura"/>
                <a:cs typeface="Futura"/>
                <a:sym typeface="Futura"/>
              </a:rPr>
              <a:t>Symptom Reduction: </a:t>
            </a:r>
            <a:r>
              <a:rPr lang="en-US" sz="1000" dirty="0">
                <a:solidFill>
                  <a:srgbClr val="000000"/>
                </a:solidFill>
                <a:latin typeface="Futura"/>
                <a:ea typeface="Futura"/>
                <a:cs typeface="Futura"/>
                <a:sym typeface="Futura"/>
              </a:rPr>
              <a:t>Research indicates that chatbots can achieve moderate improvements in reducing symptoms of depression and anxiety, particularly within student populations (Li et al., 2025).</a:t>
            </a:r>
          </a:p>
          <a:p>
            <a:pPr marL="228600" indent="-228600">
              <a:lnSpc>
                <a:spcPts val="2520"/>
              </a:lnSpc>
              <a:buFont typeface="+mj-lt"/>
              <a:buAutoNum type="arabicPeriod"/>
            </a:pPr>
            <a:r>
              <a:rPr lang="en-US" sz="1000" b="1" dirty="0">
                <a:solidFill>
                  <a:srgbClr val="000000"/>
                </a:solidFill>
                <a:latin typeface="Futura"/>
                <a:ea typeface="Futura"/>
                <a:cs typeface="Futura"/>
                <a:sym typeface="Futura"/>
              </a:rPr>
              <a:t>Stigma Mitigation: </a:t>
            </a:r>
            <a:r>
              <a:rPr lang="en-US" sz="1000" dirty="0">
                <a:solidFill>
                  <a:srgbClr val="000000"/>
                </a:solidFill>
                <a:latin typeface="Futura"/>
                <a:ea typeface="Futura"/>
                <a:cs typeface="Futura"/>
                <a:sym typeface="Futura"/>
              </a:rPr>
              <a:t>The anonymity of AI interactions encourages help-seeking among individuals who may feel stigmatized by face-to-face clinical environments.</a:t>
            </a:r>
          </a:p>
        </p:txBody>
      </p:sp>
      <p:pic>
        <p:nvPicPr>
          <p:cNvPr id="10" name="Picture 9">
            <a:extLst>
              <a:ext uri="{FF2B5EF4-FFF2-40B4-BE49-F238E27FC236}">
                <a16:creationId xmlns:a16="http://schemas.microsoft.com/office/drawing/2014/main" id="{6DA1AFF0-0B78-6008-E3C4-7F5FD37105D5}"/>
              </a:ext>
            </a:extLst>
          </p:cNvPr>
          <p:cNvPicPr>
            <a:picLocks noChangeAspect="1"/>
          </p:cNvPicPr>
          <p:nvPr/>
        </p:nvPicPr>
        <p:blipFill>
          <a:blip r:embed="rId4"/>
          <a:stretch>
            <a:fillRect/>
          </a:stretch>
        </p:blipFill>
        <p:spPr>
          <a:xfrm>
            <a:off x="0" y="4424778"/>
            <a:ext cx="9144000" cy="718723"/>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9144000" cy="51435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b="-18444"/>
            </a:stretch>
          </a:blipFill>
        </p:spPr>
      </p:sp>
      <p:grpSp>
        <p:nvGrpSpPr>
          <p:cNvPr id="3" name="Group 3"/>
          <p:cNvGrpSpPr/>
          <p:nvPr/>
        </p:nvGrpSpPr>
        <p:grpSpPr>
          <a:xfrm>
            <a:off x="304800" y="204044"/>
            <a:ext cx="5448300" cy="4729907"/>
            <a:chOff x="0" y="-38100"/>
            <a:chExt cx="2411433" cy="2205567"/>
          </a:xfrm>
        </p:grpSpPr>
        <p:sp>
          <p:nvSpPr>
            <p:cNvPr id="4" name="Freeform 4"/>
            <p:cNvSpPr/>
            <p:nvPr/>
          </p:nvSpPr>
          <p:spPr>
            <a:xfrm>
              <a:off x="0" y="0"/>
              <a:ext cx="2411433" cy="2043104"/>
            </a:xfrm>
            <a:custGeom>
              <a:avLst/>
              <a:gdLst/>
              <a:ahLst/>
              <a:cxnLst/>
              <a:rect l="l" t="t" r="r" b="b"/>
              <a:pathLst>
                <a:path w="2411433" h="2167467">
                  <a:moveTo>
                    <a:pt x="43124" y="0"/>
                  </a:moveTo>
                  <a:lnTo>
                    <a:pt x="2368309" y="0"/>
                  </a:lnTo>
                  <a:cubicBezTo>
                    <a:pt x="2392125" y="0"/>
                    <a:pt x="2411433" y="19307"/>
                    <a:pt x="2411433" y="43124"/>
                  </a:cubicBezTo>
                  <a:lnTo>
                    <a:pt x="2411433" y="2124343"/>
                  </a:lnTo>
                  <a:cubicBezTo>
                    <a:pt x="2411433" y="2135780"/>
                    <a:pt x="2406889" y="2146749"/>
                    <a:pt x="2398802" y="2154836"/>
                  </a:cubicBezTo>
                  <a:cubicBezTo>
                    <a:pt x="2390715" y="2162923"/>
                    <a:pt x="2379746" y="2167467"/>
                    <a:pt x="2368309" y="2167467"/>
                  </a:cubicBezTo>
                  <a:lnTo>
                    <a:pt x="43124" y="2167467"/>
                  </a:lnTo>
                  <a:cubicBezTo>
                    <a:pt x="31687" y="2167467"/>
                    <a:pt x="20718" y="2162923"/>
                    <a:pt x="12631" y="2154836"/>
                  </a:cubicBezTo>
                  <a:cubicBezTo>
                    <a:pt x="4543" y="2146749"/>
                    <a:pt x="0" y="2135780"/>
                    <a:pt x="0" y="2124343"/>
                  </a:cubicBezTo>
                  <a:lnTo>
                    <a:pt x="0" y="43124"/>
                  </a:lnTo>
                  <a:cubicBezTo>
                    <a:pt x="0" y="19307"/>
                    <a:pt x="19307" y="0"/>
                    <a:pt x="43124" y="0"/>
                  </a:cubicBezTo>
                  <a:close/>
                </a:path>
              </a:pathLst>
            </a:custGeom>
            <a:solidFill>
              <a:srgbClr val="FFFFFF"/>
            </a:solidFill>
          </p:spPr>
        </p:sp>
        <p:sp>
          <p:nvSpPr>
            <p:cNvPr id="5" name="TextBox 5"/>
            <p:cNvSpPr txBox="1"/>
            <p:nvPr/>
          </p:nvSpPr>
          <p:spPr>
            <a:xfrm>
              <a:off x="0" y="-38100"/>
              <a:ext cx="2411433" cy="2205567"/>
            </a:xfrm>
            <a:prstGeom prst="rect">
              <a:avLst/>
            </a:prstGeom>
          </p:spPr>
          <p:txBody>
            <a:bodyPr lIns="25400" tIns="25400" rIns="25400" bIns="25400" rtlCol="0" anchor="ctr"/>
            <a:lstStyle/>
            <a:p>
              <a:pPr algn="ctr">
                <a:lnSpc>
                  <a:spcPts val="1330"/>
                </a:lnSpc>
                <a:spcBef>
                  <a:spcPct val="0"/>
                </a:spcBef>
              </a:pPr>
              <a:endParaRPr sz="900"/>
            </a:p>
          </p:txBody>
        </p:sp>
      </p:grpSp>
      <p:sp>
        <p:nvSpPr>
          <p:cNvPr id="6" name="Freeform 6"/>
          <p:cNvSpPr/>
          <p:nvPr/>
        </p:nvSpPr>
        <p:spPr>
          <a:xfrm>
            <a:off x="6096000" y="969594"/>
            <a:ext cx="2533650" cy="2478457"/>
          </a:xfrm>
          <a:custGeom>
            <a:avLst/>
            <a:gdLst/>
            <a:ahLst/>
            <a:cxnLst/>
            <a:rect l="l" t="t" r="r" b="b"/>
            <a:pathLst>
              <a:path w="6547766" h="6408626">
                <a:moveTo>
                  <a:pt x="0" y="0"/>
                </a:moveTo>
                <a:lnTo>
                  <a:pt x="6547766" y="0"/>
                </a:lnTo>
                <a:lnTo>
                  <a:pt x="6547766" y="6408626"/>
                </a:lnTo>
                <a:lnTo>
                  <a:pt x="0" y="6408626"/>
                </a:lnTo>
                <a:lnTo>
                  <a:pt x="0" y="0"/>
                </a:lnTo>
                <a:close/>
              </a:path>
            </a:pathLst>
          </a:custGeom>
          <a:blipFill>
            <a:blip r:embed="rId3"/>
            <a:stretch>
              <a:fillRect/>
            </a:stretch>
          </a:blipFill>
        </p:spPr>
      </p:sp>
      <p:sp>
        <p:nvSpPr>
          <p:cNvPr id="7" name="TextBox 7"/>
          <p:cNvSpPr txBox="1"/>
          <p:nvPr/>
        </p:nvSpPr>
        <p:spPr>
          <a:xfrm>
            <a:off x="514351" y="1009650"/>
            <a:ext cx="4241155" cy="1125693"/>
          </a:xfrm>
          <a:prstGeom prst="rect">
            <a:avLst/>
          </a:prstGeom>
        </p:spPr>
        <p:txBody>
          <a:bodyPr wrap="square" lIns="0" tIns="0" rIns="0" bIns="0" rtlCol="0" anchor="t">
            <a:spAutoFit/>
          </a:bodyPr>
          <a:lstStyle/>
          <a:p>
            <a:pPr marL="388620" lvl="1" indent="-194310">
              <a:lnSpc>
                <a:spcPct val="150000"/>
              </a:lnSpc>
              <a:buFont typeface="Arial"/>
              <a:buChar char="•"/>
            </a:pPr>
            <a:r>
              <a:rPr lang="en-US" sz="1000" dirty="0">
                <a:solidFill>
                  <a:srgbClr val="000000"/>
                </a:solidFill>
                <a:latin typeface="Futura"/>
                <a:ea typeface="Futura"/>
                <a:cs typeface="Futura"/>
                <a:sym typeface="Futura"/>
              </a:rPr>
              <a:t>Wellbeing mobile applications serve as scalable public health interventions designed to enhance resilience and self-management. Applications like </a:t>
            </a:r>
            <a:r>
              <a:rPr lang="en-US" sz="1000" dirty="0" err="1">
                <a:solidFill>
                  <a:srgbClr val="000000"/>
                </a:solidFill>
                <a:latin typeface="Futura"/>
                <a:ea typeface="Futura"/>
                <a:cs typeface="Futura"/>
                <a:sym typeface="Futura"/>
              </a:rPr>
              <a:t>Wysa</a:t>
            </a:r>
            <a:r>
              <a:rPr lang="en-US" sz="1000" dirty="0">
                <a:solidFill>
                  <a:srgbClr val="000000"/>
                </a:solidFill>
                <a:latin typeface="Futura"/>
                <a:ea typeface="Futura"/>
                <a:cs typeface="Futura"/>
                <a:sym typeface="Futura"/>
              </a:rPr>
              <a:t> leverage a hybrid approach, combining AI interaction with professional human coaching to foster a holistic support ecosystem.</a:t>
            </a:r>
          </a:p>
        </p:txBody>
      </p:sp>
      <p:sp>
        <p:nvSpPr>
          <p:cNvPr id="8" name="TextBox 8"/>
          <p:cNvSpPr txBox="1"/>
          <p:nvPr/>
        </p:nvSpPr>
        <p:spPr>
          <a:xfrm>
            <a:off x="1098077" y="323850"/>
            <a:ext cx="3626324" cy="386965"/>
          </a:xfrm>
          <a:prstGeom prst="rect">
            <a:avLst/>
          </a:prstGeom>
        </p:spPr>
        <p:txBody>
          <a:bodyPr lIns="0" tIns="0" rIns="0" bIns="0" rtlCol="0" anchor="t">
            <a:spAutoFit/>
          </a:bodyPr>
          <a:lstStyle/>
          <a:p>
            <a:pPr algn="ctr">
              <a:lnSpc>
                <a:spcPts val="3499"/>
              </a:lnSpc>
            </a:pPr>
            <a:r>
              <a:rPr lang="en-US" b="1" dirty="0">
                <a:solidFill>
                  <a:srgbClr val="000000"/>
                </a:solidFill>
                <a:latin typeface="Futura Bold"/>
                <a:ea typeface="Futura Bold"/>
                <a:cs typeface="Futura Bold"/>
                <a:sym typeface="Futura Bold"/>
              </a:rPr>
              <a:t>Wellbeing Mobile Application</a:t>
            </a:r>
          </a:p>
        </p:txBody>
      </p:sp>
      <p:sp>
        <p:nvSpPr>
          <p:cNvPr id="9" name="TextBox 9"/>
          <p:cNvSpPr txBox="1"/>
          <p:nvPr/>
        </p:nvSpPr>
        <p:spPr>
          <a:xfrm>
            <a:off x="507893" y="2272539"/>
            <a:ext cx="3904356" cy="894860"/>
          </a:xfrm>
          <a:prstGeom prst="rect">
            <a:avLst/>
          </a:prstGeom>
        </p:spPr>
        <p:txBody>
          <a:bodyPr lIns="0" tIns="0" rIns="0" bIns="0" rtlCol="0" anchor="t">
            <a:spAutoFit/>
          </a:bodyPr>
          <a:lstStyle/>
          <a:p>
            <a:pPr marL="388620" lvl="1" indent="-194310">
              <a:lnSpc>
                <a:spcPct val="150000"/>
              </a:lnSpc>
              <a:buFont typeface="Arial"/>
              <a:buChar char="•"/>
            </a:pPr>
            <a:r>
              <a:rPr lang="en-US" sz="1000" dirty="0">
                <a:solidFill>
                  <a:srgbClr val="000000"/>
                </a:solidFill>
                <a:latin typeface="Futura"/>
                <a:ea typeface="Futura"/>
                <a:cs typeface="Futura"/>
                <a:sym typeface="Futura"/>
              </a:rPr>
              <a:t>Systematic reviews suggest that consistent use of these digital tools can significantly improve subjective well-being and lower Generalized Anxiety Disorder (GAD-7) scores (</a:t>
            </a:r>
            <a:r>
              <a:rPr lang="en-US" sz="1000" dirty="0" err="1">
                <a:solidFill>
                  <a:srgbClr val="000000"/>
                </a:solidFill>
                <a:latin typeface="Futura"/>
                <a:ea typeface="Futura"/>
                <a:cs typeface="Futura"/>
                <a:sym typeface="Futura"/>
              </a:rPr>
              <a:t>Alonazi</a:t>
            </a:r>
            <a:r>
              <a:rPr lang="en-US" sz="1000" dirty="0">
                <a:solidFill>
                  <a:srgbClr val="000000"/>
                </a:solidFill>
                <a:latin typeface="Futura"/>
                <a:ea typeface="Futura"/>
                <a:cs typeface="Futura"/>
                <a:sym typeface="Futura"/>
              </a:rPr>
              <a:t> et al., 2025).</a:t>
            </a:r>
          </a:p>
        </p:txBody>
      </p:sp>
      <p:sp>
        <p:nvSpPr>
          <p:cNvPr id="10" name="TextBox 10"/>
          <p:cNvSpPr txBox="1"/>
          <p:nvPr/>
        </p:nvSpPr>
        <p:spPr>
          <a:xfrm>
            <a:off x="419101" y="3371850"/>
            <a:ext cx="4336405" cy="433196"/>
          </a:xfrm>
          <a:prstGeom prst="rect">
            <a:avLst/>
          </a:prstGeom>
        </p:spPr>
        <p:txBody>
          <a:bodyPr wrap="square" lIns="0" tIns="0" rIns="0" bIns="0" rtlCol="0" anchor="t">
            <a:spAutoFit/>
          </a:bodyPr>
          <a:lstStyle/>
          <a:p>
            <a:pPr marL="194310" lvl="1">
              <a:lnSpc>
                <a:spcPct val="150000"/>
              </a:lnSpc>
            </a:pPr>
            <a:r>
              <a:rPr lang="en-US" sz="1000" dirty="0">
                <a:solidFill>
                  <a:srgbClr val="000000"/>
                </a:solidFill>
                <a:latin typeface="Futura"/>
                <a:ea typeface="Futura"/>
                <a:cs typeface="Futura"/>
                <a:sym typeface="Futura"/>
              </a:rPr>
              <a:t>By integrating seamlessly into daily life, wellbeing apps bridge the gap between clinical care and preventative self-help.</a:t>
            </a:r>
          </a:p>
        </p:txBody>
      </p:sp>
      <p:pic>
        <p:nvPicPr>
          <p:cNvPr id="11" name="Picture 10">
            <a:extLst>
              <a:ext uri="{FF2B5EF4-FFF2-40B4-BE49-F238E27FC236}">
                <a16:creationId xmlns:a16="http://schemas.microsoft.com/office/drawing/2014/main" id="{4CC8A558-AE96-F733-730C-2137986F7A2C}"/>
              </a:ext>
            </a:extLst>
          </p:cNvPr>
          <p:cNvPicPr>
            <a:picLocks noChangeAspect="1"/>
          </p:cNvPicPr>
          <p:nvPr/>
        </p:nvPicPr>
        <p:blipFill>
          <a:blip r:embed="rId4"/>
          <a:stretch>
            <a:fillRect/>
          </a:stretch>
        </p:blipFill>
        <p:spPr>
          <a:xfrm>
            <a:off x="0" y="4424778"/>
            <a:ext cx="9144000" cy="718723"/>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9144000" cy="51435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b="-18444"/>
            </a:stretch>
          </a:blipFill>
        </p:spPr>
      </p:sp>
      <p:grpSp>
        <p:nvGrpSpPr>
          <p:cNvPr id="3" name="Group 3"/>
          <p:cNvGrpSpPr/>
          <p:nvPr/>
        </p:nvGrpSpPr>
        <p:grpSpPr>
          <a:xfrm>
            <a:off x="514350" y="514350"/>
            <a:ext cx="8115300" cy="4114800"/>
            <a:chOff x="0" y="0"/>
            <a:chExt cx="4274726" cy="2167467"/>
          </a:xfrm>
        </p:grpSpPr>
        <p:sp>
          <p:nvSpPr>
            <p:cNvPr id="4" name="Freeform 4"/>
            <p:cNvSpPr/>
            <p:nvPr/>
          </p:nvSpPr>
          <p:spPr>
            <a:xfrm>
              <a:off x="0" y="0"/>
              <a:ext cx="4274726" cy="2167467"/>
            </a:xfrm>
            <a:custGeom>
              <a:avLst/>
              <a:gdLst/>
              <a:ahLst/>
              <a:cxnLst/>
              <a:rect l="l" t="t" r="r" b="b"/>
              <a:pathLst>
                <a:path w="4274726" h="2167467">
                  <a:moveTo>
                    <a:pt x="24327" y="0"/>
                  </a:moveTo>
                  <a:lnTo>
                    <a:pt x="4250399" y="0"/>
                  </a:lnTo>
                  <a:cubicBezTo>
                    <a:pt x="4263834" y="0"/>
                    <a:pt x="4274726" y="10891"/>
                    <a:pt x="4274726" y="24327"/>
                  </a:cubicBezTo>
                  <a:lnTo>
                    <a:pt x="4274726" y="2143140"/>
                  </a:lnTo>
                  <a:cubicBezTo>
                    <a:pt x="4274726" y="2156575"/>
                    <a:pt x="4263834" y="2167467"/>
                    <a:pt x="4250399" y="2167467"/>
                  </a:cubicBezTo>
                  <a:lnTo>
                    <a:pt x="24327" y="2167467"/>
                  </a:lnTo>
                  <a:cubicBezTo>
                    <a:pt x="10891" y="2167467"/>
                    <a:pt x="0" y="2156575"/>
                    <a:pt x="0" y="2143140"/>
                  </a:cubicBezTo>
                  <a:lnTo>
                    <a:pt x="0" y="24327"/>
                  </a:lnTo>
                  <a:cubicBezTo>
                    <a:pt x="0" y="10891"/>
                    <a:pt x="10891" y="0"/>
                    <a:pt x="24327" y="0"/>
                  </a:cubicBezTo>
                  <a:close/>
                </a:path>
              </a:pathLst>
            </a:custGeom>
            <a:solidFill>
              <a:srgbClr val="FFFFFF"/>
            </a:solidFill>
          </p:spPr>
        </p:sp>
        <p:sp>
          <p:nvSpPr>
            <p:cNvPr id="5" name="TextBox 5"/>
            <p:cNvSpPr txBox="1"/>
            <p:nvPr/>
          </p:nvSpPr>
          <p:spPr>
            <a:xfrm>
              <a:off x="0" y="-38100"/>
              <a:ext cx="4274726" cy="2205567"/>
            </a:xfrm>
            <a:prstGeom prst="rect">
              <a:avLst/>
            </a:prstGeom>
          </p:spPr>
          <p:txBody>
            <a:bodyPr lIns="25400" tIns="25400" rIns="25400" bIns="25400" rtlCol="0" anchor="ctr"/>
            <a:lstStyle/>
            <a:p>
              <a:pPr algn="ctr">
                <a:lnSpc>
                  <a:spcPts val="1330"/>
                </a:lnSpc>
                <a:spcBef>
                  <a:spcPct val="0"/>
                </a:spcBef>
              </a:pPr>
              <a:endParaRPr sz="900"/>
            </a:p>
          </p:txBody>
        </p:sp>
      </p:grpSp>
      <p:sp>
        <p:nvSpPr>
          <p:cNvPr id="6" name="Freeform 6"/>
          <p:cNvSpPr/>
          <p:nvPr/>
        </p:nvSpPr>
        <p:spPr>
          <a:xfrm>
            <a:off x="1366961" y="842456"/>
            <a:ext cx="1846014" cy="3786694"/>
          </a:xfrm>
          <a:custGeom>
            <a:avLst/>
            <a:gdLst/>
            <a:ahLst/>
            <a:cxnLst/>
            <a:rect l="l" t="t" r="r" b="b"/>
            <a:pathLst>
              <a:path w="3692027" h="7573388">
                <a:moveTo>
                  <a:pt x="0" y="0"/>
                </a:moveTo>
                <a:lnTo>
                  <a:pt x="3692027" y="0"/>
                </a:lnTo>
                <a:lnTo>
                  <a:pt x="3692027" y="7573388"/>
                </a:lnTo>
                <a:lnTo>
                  <a:pt x="0" y="7573388"/>
                </a:lnTo>
                <a:lnTo>
                  <a:pt x="0" y="0"/>
                </a:lnTo>
                <a:close/>
              </a:path>
            </a:pathLst>
          </a:custGeom>
          <a:blipFill>
            <a:blip r:embed="rId3"/>
            <a:stretch>
              <a:fillRect/>
            </a:stretch>
          </a:blipFill>
        </p:spPr>
      </p:sp>
      <p:sp>
        <p:nvSpPr>
          <p:cNvPr id="7" name="TextBox 7"/>
          <p:cNvSpPr txBox="1"/>
          <p:nvPr/>
        </p:nvSpPr>
        <p:spPr>
          <a:xfrm>
            <a:off x="3619500" y="1836748"/>
            <a:ext cx="4638212" cy="2510687"/>
          </a:xfrm>
          <a:prstGeom prst="rect">
            <a:avLst/>
          </a:prstGeom>
        </p:spPr>
        <p:txBody>
          <a:bodyPr wrap="square" lIns="0" tIns="0" rIns="0" bIns="0" rtlCol="0" anchor="t">
            <a:spAutoFit/>
          </a:bodyPr>
          <a:lstStyle/>
          <a:p>
            <a:pPr marL="388620" lvl="1" indent="-194310">
              <a:lnSpc>
                <a:spcPct val="150000"/>
              </a:lnSpc>
              <a:buFont typeface="Arial"/>
              <a:buChar char="•"/>
            </a:pPr>
            <a:r>
              <a:rPr lang="en-US" sz="1000" b="1" dirty="0">
                <a:solidFill>
                  <a:srgbClr val="000000"/>
                </a:solidFill>
                <a:latin typeface="Futura"/>
                <a:ea typeface="Futura"/>
                <a:cs typeface="Futura"/>
                <a:sym typeface="Futura"/>
              </a:rPr>
              <a:t>Self-Awareness: </a:t>
            </a:r>
            <a:r>
              <a:rPr lang="en-US" sz="1000" dirty="0">
                <a:solidFill>
                  <a:srgbClr val="000000"/>
                </a:solidFill>
                <a:latin typeface="Futura"/>
                <a:ea typeface="Futura"/>
                <a:cs typeface="Futura"/>
                <a:sym typeface="Futura"/>
              </a:rPr>
              <a:t>Regular tracking helps users gain insight into the relationship between their activities, environment, and emotional health (Kornfield et al., 2024).</a:t>
            </a:r>
          </a:p>
          <a:p>
            <a:pPr marL="388620" lvl="1" indent="-194310">
              <a:lnSpc>
                <a:spcPct val="150000"/>
              </a:lnSpc>
              <a:buFont typeface="Arial"/>
              <a:buChar char="•"/>
            </a:pPr>
            <a:r>
              <a:rPr lang="en-US" sz="1000" b="1" dirty="0">
                <a:solidFill>
                  <a:srgbClr val="000000"/>
                </a:solidFill>
                <a:latin typeface="Futura"/>
                <a:ea typeface="Futura"/>
                <a:cs typeface="Futura"/>
                <a:sym typeface="Futura"/>
              </a:rPr>
              <a:t>Data-Driven Insights: </a:t>
            </a:r>
            <a:r>
              <a:rPr lang="en-US" sz="1000" dirty="0">
                <a:solidFill>
                  <a:srgbClr val="000000"/>
                </a:solidFill>
                <a:latin typeface="Futura"/>
                <a:ea typeface="Futura"/>
                <a:cs typeface="Futura"/>
                <a:sym typeface="Futura"/>
              </a:rPr>
              <a:t>Systems like </a:t>
            </a:r>
            <a:r>
              <a:rPr lang="en-US" sz="1000" dirty="0" err="1">
                <a:solidFill>
                  <a:srgbClr val="000000"/>
                </a:solidFill>
                <a:latin typeface="Futura"/>
                <a:ea typeface="Futura"/>
                <a:cs typeface="Futura"/>
                <a:sym typeface="Futura"/>
              </a:rPr>
              <a:t>Woebot</a:t>
            </a:r>
            <a:r>
              <a:rPr lang="en-US" sz="1000" dirty="0">
                <a:solidFill>
                  <a:srgbClr val="000000"/>
                </a:solidFill>
                <a:latin typeface="Futura"/>
                <a:ea typeface="Futura"/>
                <a:cs typeface="Futura"/>
                <a:sym typeface="Futura"/>
              </a:rPr>
              <a:t> visualize mood trends over time, providing a clear "mood map" that can be shared with healthcare providers to inform treatment plans.</a:t>
            </a:r>
          </a:p>
          <a:p>
            <a:pPr marL="388620" lvl="1" indent="-194310">
              <a:lnSpc>
                <a:spcPct val="150000"/>
              </a:lnSpc>
              <a:buFont typeface="Arial"/>
              <a:buChar char="•"/>
            </a:pPr>
            <a:r>
              <a:rPr lang="en-US" sz="1000" b="1" dirty="0">
                <a:solidFill>
                  <a:srgbClr val="000000"/>
                </a:solidFill>
                <a:latin typeface="Futura"/>
                <a:ea typeface="Futura"/>
                <a:cs typeface="Futura"/>
                <a:sym typeface="Futura"/>
              </a:rPr>
              <a:t>Relapse Prevention: </a:t>
            </a:r>
            <a:r>
              <a:rPr lang="en-US" sz="1000" dirty="0">
                <a:solidFill>
                  <a:srgbClr val="000000"/>
                </a:solidFill>
                <a:latin typeface="Futura"/>
                <a:ea typeface="Futura"/>
                <a:cs typeface="Futura"/>
                <a:sym typeface="Futura"/>
              </a:rPr>
              <a:t>While effects vary, mood tracking is a core feature in over 50% of mental health apps, serving as a critical tool for early intervention and symptom management (Lagan et al., 2020).</a:t>
            </a:r>
          </a:p>
          <a:p>
            <a:pPr marL="388620" lvl="1" indent="-194310">
              <a:lnSpc>
                <a:spcPct val="150000"/>
              </a:lnSpc>
              <a:buFont typeface="Arial"/>
              <a:buChar char="•"/>
            </a:pPr>
            <a:r>
              <a:rPr lang="en-US" sz="1000" b="1" dirty="0">
                <a:solidFill>
                  <a:srgbClr val="000000"/>
                </a:solidFill>
                <a:latin typeface="Futura"/>
                <a:ea typeface="Futura"/>
                <a:cs typeface="Futura"/>
                <a:sym typeface="Futura"/>
              </a:rPr>
              <a:t>Engagement: </a:t>
            </a:r>
            <a:r>
              <a:rPr lang="en-US" sz="1000" dirty="0">
                <a:solidFill>
                  <a:srgbClr val="000000"/>
                </a:solidFill>
                <a:latin typeface="Futura"/>
                <a:ea typeface="Futura"/>
                <a:cs typeface="Futura"/>
                <a:sym typeface="Futura"/>
              </a:rPr>
              <a:t>Passive and active monitoring encourages consistent interaction with digital health platforms.</a:t>
            </a:r>
          </a:p>
        </p:txBody>
      </p:sp>
      <p:sp>
        <p:nvSpPr>
          <p:cNvPr id="8" name="TextBox 8"/>
          <p:cNvSpPr txBox="1"/>
          <p:nvPr/>
        </p:nvSpPr>
        <p:spPr>
          <a:xfrm>
            <a:off x="4025391" y="514350"/>
            <a:ext cx="4232321" cy="400879"/>
          </a:xfrm>
          <a:prstGeom prst="rect">
            <a:avLst/>
          </a:prstGeom>
        </p:spPr>
        <p:txBody>
          <a:bodyPr lIns="0" tIns="0" rIns="0" bIns="0" rtlCol="0" anchor="t">
            <a:spAutoFit/>
          </a:bodyPr>
          <a:lstStyle/>
          <a:p>
            <a:pPr>
              <a:lnSpc>
                <a:spcPts val="3499"/>
              </a:lnSpc>
            </a:pPr>
            <a:r>
              <a:rPr lang="en-US" sz="2200" b="1" dirty="0">
                <a:solidFill>
                  <a:srgbClr val="000000"/>
                </a:solidFill>
                <a:latin typeface="Futura Bold"/>
                <a:ea typeface="Futura Bold"/>
                <a:cs typeface="Futura Bold"/>
                <a:sym typeface="Futura Bold"/>
              </a:rPr>
              <a:t>Mood Monitoring System</a:t>
            </a:r>
          </a:p>
        </p:txBody>
      </p:sp>
      <p:sp>
        <p:nvSpPr>
          <p:cNvPr id="11" name="TextBox 7">
            <a:extLst>
              <a:ext uri="{FF2B5EF4-FFF2-40B4-BE49-F238E27FC236}">
                <a16:creationId xmlns:a16="http://schemas.microsoft.com/office/drawing/2014/main" id="{10D97C1C-41DD-3E82-8664-FA45F2FF59C5}"/>
              </a:ext>
            </a:extLst>
          </p:cNvPr>
          <p:cNvSpPr txBox="1"/>
          <p:nvPr/>
        </p:nvSpPr>
        <p:spPr>
          <a:xfrm>
            <a:off x="3218787" y="1054355"/>
            <a:ext cx="5038925" cy="519822"/>
          </a:xfrm>
          <a:prstGeom prst="rect">
            <a:avLst/>
          </a:prstGeom>
        </p:spPr>
        <p:txBody>
          <a:bodyPr wrap="square" lIns="0" tIns="0" rIns="0" bIns="0" rtlCol="0" anchor="t">
            <a:spAutoFit/>
          </a:bodyPr>
          <a:lstStyle/>
          <a:p>
            <a:pPr marL="194310" lvl="1">
              <a:lnSpc>
                <a:spcPct val="150000"/>
              </a:lnSpc>
            </a:pPr>
            <a:r>
              <a:rPr lang="en-US" sz="1200" dirty="0">
                <a:solidFill>
                  <a:srgbClr val="000000"/>
                </a:solidFill>
                <a:latin typeface="Futura"/>
                <a:ea typeface="Futura"/>
                <a:cs typeface="Futura"/>
                <a:sym typeface="Futura"/>
              </a:rPr>
              <a:t>Mood monitoring systems enable users to systematically track their emotional states and identify triggers for mental health fluctuations.</a:t>
            </a:r>
          </a:p>
        </p:txBody>
      </p:sp>
      <p:pic>
        <p:nvPicPr>
          <p:cNvPr id="9" name="Picture 8">
            <a:extLst>
              <a:ext uri="{FF2B5EF4-FFF2-40B4-BE49-F238E27FC236}">
                <a16:creationId xmlns:a16="http://schemas.microsoft.com/office/drawing/2014/main" id="{58780F0F-AC37-0DBC-95E4-EC221CD539AC}"/>
              </a:ext>
            </a:extLst>
          </p:cNvPr>
          <p:cNvPicPr>
            <a:picLocks noChangeAspect="1"/>
          </p:cNvPicPr>
          <p:nvPr/>
        </p:nvPicPr>
        <p:blipFill>
          <a:blip r:embed="rId4"/>
          <a:stretch>
            <a:fillRect/>
          </a:stretch>
        </p:blipFill>
        <p:spPr>
          <a:xfrm>
            <a:off x="0" y="4424778"/>
            <a:ext cx="9144000" cy="718723"/>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9144000" cy="51435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b="-18444"/>
            </a:stretch>
          </a:blipFill>
        </p:spPr>
      </p:sp>
      <p:grpSp>
        <p:nvGrpSpPr>
          <p:cNvPr id="3" name="Group 3"/>
          <p:cNvGrpSpPr/>
          <p:nvPr/>
        </p:nvGrpSpPr>
        <p:grpSpPr>
          <a:xfrm>
            <a:off x="2705100" y="171450"/>
            <a:ext cx="5924550" cy="4762500"/>
            <a:chOff x="0" y="0"/>
            <a:chExt cx="2415006" cy="2167467"/>
          </a:xfrm>
        </p:grpSpPr>
        <p:sp>
          <p:nvSpPr>
            <p:cNvPr id="4" name="Freeform 4"/>
            <p:cNvSpPr/>
            <p:nvPr/>
          </p:nvSpPr>
          <p:spPr>
            <a:xfrm>
              <a:off x="0" y="0"/>
              <a:ext cx="2415006" cy="2167467"/>
            </a:xfrm>
            <a:custGeom>
              <a:avLst/>
              <a:gdLst/>
              <a:ahLst/>
              <a:cxnLst/>
              <a:rect l="l" t="t" r="r" b="b"/>
              <a:pathLst>
                <a:path w="2415006" h="2167467">
                  <a:moveTo>
                    <a:pt x="43060" y="0"/>
                  </a:moveTo>
                  <a:lnTo>
                    <a:pt x="2371946" y="0"/>
                  </a:lnTo>
                  <a:cubicBezTo>
                    <a:pt x="2395727" y="0"/>
                    <a:pt x="2415006" y="19279"/>
                    <a:pt x="2415006" y="43060"/>
                  </a:cubicBezTo>
                  <a:lnTo>
                    <a:pt x="2415006" y="2124407"/>
                  </a:lnTo>
                  <a:cubicBezTo>
                    <a:pt x="2415006" y="2148188"/>
                    <a:pt x="2395727" y="2167467"/>
                    <a:pt x="2371946" y="2167467"/>
                  </a:cubicBezTo>
                  <a:lnTo>
                    <a:pt x="43060" y="2167467"/>
                  </a:lnTo>
                  <a:cubicBezTo>
                    <a:pt x="19279" y="2167467"/>
                    <a:pt x="0" y="2148188"/>
                    <a:pt x="0" y="2124407"/>
                  </a:cubicBezTo>
                  <a:lnTo>
                    <a:pt x="0" y="43060"/>
                  </a:lnTo>
                  <a:cubicBezTo>
                    <a:pt x="0" y="19279"/>
                    <a:pt x="19279" y="0"/>
                    <a:pt x="43060" y="0"/>
                  </a:cubicBezTo>
                  <a:close/>
                </a:path>
              </a:pathLst>
            </a:custGeom>
            <a:solidFill>
              <a:srgbClr val="FFFFFF"/>
            </a:solidFill>
          </p:spPr>
        </p:sp>
        <p:sp>
          <p:nvSpPr>
            <p:cNvPr id="5" name="TextBox 5"/>
            <p:cNvSpPr txBox="1"/>
            <p:nvPr/>
          </p:nvSpPr>
          <p:spPr>
            <a:xfrm>
              <a:off x="0" y="-38100"/>
              <a:ext cx="2415006" cy="2205567"/>
            </a:xfrm>
            <a:prstGeom prst="rect">
              <a:avLst/>
            </a:prstGeom>
          </p:spPr>
          <p:txBody>
            <a:bodyPr lIns="25400" tIns="25400" rIns="25400" bIns="25400" rtlCol="0" anchor="ctr"/>
            <a:lstStyle/>
            <a:p>
              <a:pPr algn="ctr">
                <a:lnSpc>
                  <a:spcPts val="1330"/>
                </a:lnSpc>
                <a:spcBef>
                  <a:spcPct val="0"/>
                </a:spcBef>
              </a:pPr>
              <a:endParaRPr sz="900"/>
            </a:p>
          </p:txBody>
        </p:sp>
      </p:grpSp>
      <p:sp>
        <p:nvSpPr>
          <p:cNvPr id="6" name="Freeform 6"/>
          <p:cNvSpPr/>
          <p:nvPr/>
        </p:nvSpPr>
        <p:spPr>
          <a:xfrm>
            <a:off x="501435" y="1543050"/>
            <a:ext cx="1750571" cy="1697712"/>
          </a:xfrm>
          <a:custGeom>
            <a:avLst/>
            <a:gdLst/>
            <a:ahLst/>
            <a:cxnLst/>
            <a:rect l="l" t="t" r="r" b="b"/>
            <a:pathLst>
              <a:path w="4504845" h="4504845">
                <a:moveTo>
                  <a:pt x="0" y="0"/>
                </a:moveTo>
                <a:lnTo>
                  <a:pt x="4504845" y="0"/>
                </a:lnTo>
                <a:lnTo>
                  <a:pt x="4504845" y="4504846"/>
                </a:lnTo>
                <a:lnTo>
                  <a:pt x="0" y="4504846"/>
                </a:lnTo>
                <a:lnTo>
                  <a:pt x="0" y="0"/>
                </a:lnTo>
                <a:close/>
              </a:path>
            </a:pathLst>
          </a:custGeom>
          <a:blipFill>
            <a:blip r:embed="rId3"/>
            <a:stretch>
              <a:fillRect/>
            </a:stretch>
          </a:blipFill>
        </p:spPr>
        <p:txBody>
          <a:bodyPr/>
          <a:lstStyle/>
          <a:p>
            <a:endParaRPr lang="en-US" sz="900" dirty="0"/>
          </a:p>
        </p:txBody>
      </p:sp>
      <p:sp>
        <p:nvSpPr>
          <p:cNvPr id="7" name="TextBox 7"/>
          <p:cNvSpPr txBox="1"/>
          <p:nvPr/>
        </p:nvSpPr>
        <p:spPr>
          <a:xfrm>
            <a:off x="3200400" y="997601"/>
            <a:ext cx="5121197" cy="3475695"/>
          </a:xfrm>
          <a:prstGeom prst="rect">
            <a:avLst/>
          </a:prstGeom>
        </p:spPr>
        <p:txBody>
          <a:bodyPr wrap="square" lIns="0" tIns="0" rIns="0" bIns="0" rtlCol="0" anchor="t">
            <a:spAutoFit/>
          </a:bodyPr>
          <a:lstStyle/>
          <a:p>
            <a:pPr marL="388620" lvl="1" indent="-194310">
              <a:lnSpc>
                <a:spcPts val="2520"/>
              </a:lnSpc>
              <a:buFont typeface="Arial"/>
              <a:buChar char="•"/>
            </a:pPr>
            <a:r>
              <a:rPr lang="en-US" sz="1000" b="1" spc="-27" dirty="0">
                <a:solidFill>
                  <a:srgbClr val="000000"/>
                </a:solidFill>
                <a:latin typeface="Futura"/>
                <a:ea typeface="Futura"/>
                <a:cs typeface="Futura"/>
                <a:sym typeface="Futura"/>
              </a:rPr>
              <a:t>Tailored Interventions: </a:t>
            </a:r>
            <a:r>
              <a:rPr lang="en-US" sz="1000" spc="-27" dirty="0">
                <a:solidFill>
                  <a:srgbClr val="000000"/>
                </a:solidFill>
                <a:latin typeface="Futura"/>
                <a:ea typeface="Futura"/>
                <a:cs typeface="Futura"/>
                <a:sym typeface="Futura"/>
              </a:rPr>
              <a:t>Algorithms analyze user input and mood data to suggest specific exercises, such as suggesting a "deep sleep" module if the user reports insomnia (Kornfield et al., 2024).</a:t>
            </a:r>
          </a:p>
          <a:p>
            <a:pPr marL="388620" lvl="1" indent="-194310">
              <a:lnSpc>
                <a:spcPts val="2520"/>
              </a:lnSpc>
              <a:buFont typeface="Arial"/>
              <a:buChar char="•"/>
            </a:pPr>
            <a:r>
              <a:rPr lang="en-US" sz="1000" b="1" spc="-27" dirty="0">
                <a:solidFill>
                  <a:srgbClr val="000000"/>
                </a:solidFill>
                <a:latin typeface="Futura"/>
                <a:ea typeface="Futura"/>
                <a:cs typeface="Futura"/>
                <a:sym typeface="Futura"/>
              </a:rPr>
              <a:t>Increased Engagement: </a:t>
            </a:r>
            <a:r>
              <a:rPr lang="en-US" sz="1000" spc="-27" dirty="0" err="1">
                <a:solidFill>
                  <a:srgbClr val="000000"/>
                </a:solidFill>
                <a:latin typeface="Futura"/>
                <a:ea typeface="Futura"/>
                <a:cs typeface="Futura"/>
                <a:sym typeface="Futura"/>
              </a:rPr>
              <a:t>Personalised</a:t>
            </a:r>
            <a:r>
              <a:rPr lang="en-US" sz="1000" spc="-27" dirty="0">
                <a:solidFill>
                  <a:srgbClr val="000000"/>
                </a:solidFill>
                <a:latin typeface="Futura"/>
                <a:ea typeface="Futura"/>
                <a:cs typeface="Futura"/>
                <a:sym typeface="Futura"/>
              </a:rPr>
              <a:t> feedback loops make the user feel "heard," which can improve adherence rates to digital treatment programs.</a:t>
            </a:r>
          </a:p>
          <a:p>
            <a:pPr marL="388620" lvl="1" indent="-194310">
              <a:lnSpc>
                <a:spcPts val="2520"/>
              </a:lnSpc>
              <a:buFont typeface="Arial"/>
              <a:buChar char="•"/>
            </a:pPr>
            <a:r>
              <a:rPr lang="en-US" sz="1000" b="1" spc="-27" dirty="0">
                <a:solidFill>
                  <a:srgbClr val="000000"/>
                </a:solidFill>
                <a:latin typeface="Futura"/>
                <a:ea typeface="Futura"/>
                <a:cs typeface="Futura"/>
                <a:sym typeface="Futura"/>
              </a:rPr>
              <a:t>Adaptive Learning: </a:t>
            </a:r>
            <a:r>
              <a:rPr lang="en-US" sz="1000" spc="-27" dirty="0">
                <a:solidFill>
                  <a:srgbClr val="000000"/>
                </a:solidFill>
                <a:latin typeface="Futura"/>
                <a:ea typeface="Futura"/>
                <a:cs typeface="Futura"/>
                <a:sym typeface="Futura"/>
              </a:rPr>
              <a:t>Platforms evolve based on user responses, ensuring that the difficulty and type of therapeutic content remain relevant to the user’s progress (</a:t>
            </a:r>
            <a:r>
              <a:rPr lang="en-US" sz="1000" spc="-27" dirty="0" err="1">
                <a:solidFill>
                  <a:srgbClr val="000000"/>
                </a:solidFill>
                <a:latin typeface="Futura"/>
                <a:ea typeface="Futura"/>
                <a:cs typeface="Futura"/>
                <a:sym typeface="Futura"/>
              </a:rPr>
              <a:t>Pieritz</a:t>
            </a:r>
            <a:r>
              <a:rPr lang="en-US" sz="1000" spc="-27" dirty="0">
                <a:solidFill>
                  <a:srgbClr val="000000"/>
                </a:solidFill>
                <a:latin typeface="Futura"/>
                <a:ea typeface="Futura"/>
                <a:cs typeface="Futura"/>
                <a:sym typeface="Futura"/>
              </a:rPr>
              <a:t> et al., 2021).</a:t>
            </a:r>
          </a:p>
          <a:p>
            <a:pPr marL="388620" lvl="1" indent="-194310">
              <a:lnSpc>
                <a:spcPts val="2520"/>
              </a:lnSpc>
              <a:buFont typeface="Arial"/>
              <a:buChar char="•"/>
            </a:pPr>
            <a:r>
              <a:rPr lang="en-US" sz="1000" b="1" spc="-27" dirty="0">
                <a:solidFill>
                  <a:srgbClr val="000000"/>
                </a:solidFill>
                <a:latin typeface="Futura"/>
                <a:ea typeface="Futura"/>
                <a:cs typeface="Futura"/>
                <a:sym typeface="Futura"/>
              </a:rPr>
              <a:t>Outcome Optimization: </a:t>
            </a:r>
            <a:r>
              <a:rPr lang="en-US" sz="1000" spc="-27" dirty="0">
                <a:solidFill>
                  <a:srgbClr val="000000"/>
                </a:solidFill>
                <a:latin typeface="Futura"/>
                <a:ea typeface="Futura"/>
                <a:cs typeface="Futura"/>
                <a:sym typeface="Futura"/>
              </a:rPr>
              <a:t>Tailoring factors like guidance and demographics are shown to significantly impact the overall effectiveness of digital workplace and student interventions (Phillips et al., 2025).</a:t>
            </a:r>
          </a:p>
        </p:txBody>
      </p:sp>
      <p:sp>
        <p:nvSpPr>
          <p:cNvPr id="8" name="TextBox 8"/>
          <p:cNvSpPr txBox="1"/>
          <p:nvPr/>
        </p:nvSpPr>
        <p:spPr>
          <a:xfrm>
            <a:off x="3962400" y="209550"/>
            <a:ext cx="4232321" cy="849720"/>
          </a:xfrm>
          <a:prstGeom prst="rect">
            <a:avLst/>
          </a:prstGeom>
        </p:spPr>
        <p:txBody>
          <a:bodyPr lIns="0" tIns="0" rIns="0" bIns="0" rtlCol="0" anchor="t">
            <a:spAutoFit/>
          </a:bodyPr>
          <a:lstStyle/>
          <a:p>
            <a:pPr algn="ctr">
              <a:lnSpc>
                <a:spcPts val="3499"/>
              </a:lnSpc>
            </a:pPr>
            <a:r>
              <a:rPr lang="en-US" sz="2200" b="1" dirty="0" err="1">
                <a:solidFill>
                  <a:srgbClr val="000000"/>
                </a:solidFill>
                <a:latin typeface="Futura Bold"/>
                <a:ea typeface="Futura Bold"/>
                <a:cs typeface="Futura Bold"/>
                <a:sym typeface="Futura Bold"/>
              </a:rPr>
              <a:t>Personalised</a:t>
            </a:r>
            <a:r>
              <a:rPr lang="en-US" sz="2200" b="1" dirty="0">
                <a:solidFill>
                  <a:srgbClr val="000000"/>
                </a:solidFill>
                <a:latin typeface="Futura Bold"/>
                <a:ea typeface="Futura Bold"/>
                <a:cs typeface="Futura Bold"/>
                <a:sym typeface="Futura Bold"/>
              </a:rPr>
              <a:t> Recommendations</a:t>
            </a:r>
          </a:p>
        </p:txBody>
      </p:sp>
      <p:pic>
        <p:nvPicPr>
          <p:cNvPr id="9" name="Picture 8">
            <a:extLst>
              <a:ext uri="{FF2B5EF4-FFF2-40B4-BE49-F238E27FC236}">
                <a16:creationId xmlns:a16="http://schemas.microsoft.com/office/drawing/2014/main" id="{C654D45C-37C3-AFF7-C964-C3B2529A2DD4}"/>
              </a:ext>
            </a:extLst>
          </p:cNvPr>
          <p:cNvPicPr>
            <a:picLocks noChangeAspect="1"/>
          </p:cNvPicPr>
          <p:nvPr/>
        </p:nvPicPr>
        <p:blipFill>
          <a:blip r:embed="rId4"/>
          <a:stretch>
            <a:fillRect/>
          </a:stretch>
        </p:blipFill>
        <p:spPr>
          <a:xfrm>
            <a:off x="0" y="4424778"/>
            <a:ext cx="9144000" cy="718723"/>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53FAEAD-420D-0BB1-EA86-673969A18503}"/>
              </a:ext>
            </a:extLst>
          </p:cNvPr>
          <p:cNvSpPr>
            <a:spLocks noGrp="1"/>
          </p:cNvSpPr>
          <p:nvPr>
            <p:ph type="subTitle" idx="1"/>
          </p:nvPr>
        </p:nvSpPr>
        <p:spPr>
          <a:xfrm>
            <a:off x="1315423" y="1315422"/>
            <a:ext cx="6858000" cy="2512655"/>
          </a:xfrm>
        </p:spPr>
        <p:txBody>
          <a:bodyPr>
            <a:noAutofit/>
          </a:bodyPr>
          <a:lstStyle/>
          <a:p>
            <a:pPr algn="ctr">
              <a:lnSpc>
                <a:spcPct val="150000"/>
              </a:lnSpc>
            </a:pPr>
            <a:r>
              <a:rPr lang="en-GB" b="1" dirty="0">
                <a:solidFill>
                  <a:schemeClr val="tx1"/>
                </a:solidFill>
                <a:latin typeface="Arial" panose="020B0604020202020204" pitchFamily="34" charset="0"/>
                <a:cs typeface="Arial" panose="020B0604020202020204" pitchFamily="34" charset="0"/>
              </a:rPr>
              <a:t>Programme: </a:t>
            </a:r>
            <a:r>
              <a:rPr lang="en-US" b="1" dirty="0">
                <a:solidFill>
                  <a:schemeClr val="tx1"/>
                </a:solidFill>
                <a:latin typeface="Arial" panose="020B0604020202020204" pitchFamily="34" charset="0"/>
                <a:cs typeface="Arial" panose="020B0604020202020204" pitchFamily="34" charset="0"/>
              </a:rPr>
              <a:t>MSc Public Health and Social Care in Practice</a:t>
            </a:r>
            <a:br>
              <a:rPr lang="en-US" b="1" dirty="0">
                <a:solidFill>
                  <a:schemeClr val="tx1"/>
                </a:solidFill>
                <a:latin typeface="Arial" panose="020B0604020202020204" pitchFamily="34" charset="0"/>
                <a:cs typeface="Arial" panose="020B0604020202020204" pitchFamily="34" charset="0"/>
              </a:rPr>
            </a:br>
            <a:r>
              <a:rPr lang="en-GB" b="1" dirty="0">
                <a:solidFill>
                  <a:schemeClr val="tx1"/>
                </a:solidFill>
                <a:latin typeface="Arial" panose="020B0604020202020204" pitchFamily="34" charset="0"/>
                <a:cs typeface="Arial" panose="020B0604020202020204" pitchFamily="34" charset="0"/>
              </a:rPr>
              <a:t>Module: </a:t>
            </a:r>
            <a:r>
              <a:rPr lang="en-US" b="1" dirty="0">
                <a:solidFill>
                  <a:schemeClr val="tx1"/>
                </a:solidFill>
                <a:latin typeface="Arial" panose="020B0604020202020204" pitchFamily="34" charset="0"/>
                <a:cs typeface="Arial" panose="020B0604020202020204" pitchFamily="34" charset="0"/>
              </a:rPr>
              <a:t>Population Health and Digital Health Promotion </a:t>
            </a:r>
            <a:br>
              <a:rPr lang="en-US" b="1" dirty="0">
                <a:solidFill>
                  <a:schemeClr val="tx1"/>
                </a:solidFill>
                <a:latin typeface="Arial" panose="020B0604020202020204" pitchFamily="34" charset="0"/>
                <a:cs typeface="Arial" panose="020B0604020202020204" pitchFamily="34" charset="0"/>
              </a:rPr>
            </a:br>
            <a:r>
              <a:rPr lang="en-US" b="1" dirty="0">
                <a:solidFill>
                  <a:schemeClr val="tx1"/>
                </a:solidFill>
                <a:latin typeface="Arial" panose="020B0604020202020204" pitchFamily="34" charset="0"/>
                <a:cs typeface="Arial" panose="020B0604020202020204" pitchFamily="34" charset="0"/>
              </a:rPr>
              <a:t> </a:t>
            </a:r>
            <a:r>
              <a:rPr lang="en-GB" b="1" dirty="0">
                <a:solidFill>
                  <a:schemeClr val="tx1"/>
                </a:solidFill>
                <a:latin typeface="Arial" panose="020B0604020202020204" pitchFamily="34" charset="0"/>
                <a:cs typeface="Arial" panose="020B0604020202020204" pitchFamily="34" charset="0"/>
              </a:rPr>
              <a:t>Module code: LCHS7009</a:t>
            </a:r>
            <a:br>
              <a:rPr lang="en-GB" b="1" dirty="0">
                <a:solidFill>
                  <a:schemeClr val="tx1"/>
                </a:solidFill>
                <a:latin typeface="Arial" panose="020B0604020202020204" pitchFamily="34" charset="0"/>
                <a:cs typeface="Arial" panose="020B0604020202020204" pitchFamily="34" charset="0"/>
              </a:rPr>
            </a:br>
            <a:r>
              <a:rPr lang="en-GB" b="1" dirty="0">
                <a:solidFill>
                  <a:schemeClr val="tx1"/>
                </a:solidFill>
                <a:latin typeface="Arial" panose="020B0604020202020204" pitchFamily="34" charset="0"/>
                <a:cs typeface="Arial" panose="020B0604020202020204" pitchFamily="34" charset="0"/>
              </a:rPr>
              <a:t>Lecturer: Dr Ping Wu</a:t>
            </a:r>
            <a:br>
              <a:rPr lang="en-GB" b="1" dirty="0">
                <a:solidFill>
                  <a:schemeClr val="tx1"/>
                </a:solidFill>
                <a:latin typeface="Arial" panose="020B0604020202020204" pitchFamily="34" charset="0"/>
                <a:cs typeface="Arial" panose="020B0604020202020204" pitchFamily="34" charset="0"/>
              </a:rPr>
            </a:br>
            <a:r>
              <a:rPr lang="en-GB" b="1" dirty="0">
                <a:solidFill>
                  <a:schemeClr val="tx1"/>
                </a:solidFill>
                <a:latin typeface="Arial" panose="020B0604020202020204" pitchFamily="34" charset="0"/>
                <a:cs typeface="Arial" panose="020B0604020202020204" pitchFamily="34" charset="0"/>
              </a:rPr>
              <a:t>Assignment Title: Component 3 Group Project Presentation</a:t>
            </a:r>
          </a:p>
          <a:p>
            <a:pPr algn="ctr">
              <a:lnSpc>
                <a:spcPct val="150000"/>
              </a:lnSpc>
            </a:pPr>
            <a:r>
              <a:rPr lang="en-US" b="1" dirty="0">
                <a:solidFill>
                  <a:schemeClr val="tx1"/>
                </a:solidFill>
                <a:latin typeface="Arial" panose="020B0604020202020204" pitchFamily="34" charset="0"/>
                <a:cs typeface="Arial" panose="020B0604020202020204" pitchFamily="34" charset="0"/>
              </a:rPr>
              <a:t>Student name: </a:t>
            </a:r>
            <a:r>
              <a:rPr lang="en-US" b="1" dirty="0" err="1">
                <a:solidFill>
                  <a:schemeClr val="tx1"/>
                </a:solidFill>
                <a:latin typeface="Arial" panose="020B0604020202020204" pitchFamily="34" charset="0"/>
                <a:cs typeface="Arial" panose="020B0604020202020204" pitchFamily="34" charset="0"/>
              </a:rPr>
              <a:t>Ashvinbhai</a:t>
            </a:r>
            <a:r>
              <a:rPr lang="en-US" b="1" dirty="0">
                <a:solidFill>
                  <a:schemeClr val="tx1"/>
                </a:solidFill>
                <a:latin typeface="Arial" panose="020B0604020202020204" pitchFamily="34" charset="0"/>
                <a:cs typeface="Arial" panose="020B0604020202020204" pitchFamily="34" charset="0"/>
              </a:rPr>
              <a:t> </a:t>
            </a:r>
            <a:r>
              <a:rPr lang="en-US" b="1" dirty="0" err="1">
                <a:solidFill>
                  <a:schemeClr val="tx1"/>
                </a:solidFill>
                <a:latin typeface="Arial" panose="020B0604020202020204" pitchFamily="34" charset="0"/>
                <a:cs typeface="Arial" panose="020B0604020202020204" pitchFamily="34" charset="0"/>
              </a:rPr>
              <a:t>Raymalbhai</a:t>
            </a:r>
            <a:r>
              <a:rPr lang="en-US" b="1" dirty="0">
                <a:solidFill>
                  <a:schemeClr val="tx1"/>
                </a:solidFill>
                <a:latin typeface="Arial" panose="020B0604020202020204" pitchFamily="34" charset="0"/>
                <a:cs typeface="Arial" panose="020B0604020202020204" pitchFamily="34" charset="0"/>
              </a:rPr>
              <a:t> Chaudhary</a:t>
            </a:r>
          </a:p>
          <a:p>
            <a:pPr algn="ctr">
              <a:lnSpc>
                <a:spcPct val="150000"/>
              </a:lnSpc>
            </a:pPr>
            <a:r>
              <a:rPr lang="en-US" b="1" dirty="0">
                <a:solidFill>
                  <a:schemeClr val="tx1"/>
                </a:solidFill>
                <a:latin typeface="Arial" panose="020B0604020202020204" pitchFamily="34" charset="0"/>
                <a:cs typeface="Arial" panose="020B0604020202020204" pitchFamily="34" charset="0"/>
              </a:rPr>
              <a:t>Student number: 2408901</a:t>
            </a:r>
            <a:endParaRPr lang="en-GB" b="1" dirty="0">
              <a:solidFill>
                <a:schemeClr val="tx1"/>
              </a:solidFill>
              <a:latin typeface="Arial" panose="020B0604020202020204" pitchFamily="34" charset="0"/>
              <a:cs typeface="Arial" panose="020B0604020202020204" pitchFamily="34" charset="0"/>
            </a:endParaRPr>
          </a:p>
          <a:p>
            <a:pPr algn="ctr">
              <a:lnSpc>
                <a:spcPct val="150000"/>
              </a:lnSpc>
            </a:pPr>
            <a:r>
              <a:rPr lang="en-GB" b="1" dirty="0">
                <a:solidFill>
                  <a:schemeClr val="tx1"/>
                </a:solidFill>
                <a:latin typeface="Arial" panose="020B0604020202020204" pitchFamily="34" charset="0"/>
                <a:cs typeface="Arial" panose="020B0604020202020204" pitchFamily="34" charset="0"/>
              </a:rPr>
              <a:t> </a:t>
            </a:r>
            <a:endParaRPr lang="en-IN" dirty="0">
              <a:solidFill>
                <a:schemeClr val="tx1"/>
              </a:solidFill>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7F4DF120-7D3B-7719-D2E1-1E77EE6673F3}"/>
              </a:ext>
            </a:extLst>
          </p:cNvPr>
          <p:cNvPicPr/>
          <p:nvPr/>
        </p:nvPicPr>
        <p:blipFill>
          <a:blip r:embed="rId2"/>
          <a:stretch>
            <a:fillRect/>
          </a:stretch>
        </p:blipFill>
        <p:spPr>
          <a:xfrm>
            <a:off x="3609591" y="445357"/>
            <a:ext cx="1500498" cy="546416"/>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34119577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CE161-6319-4DE2-31DD-4044A22F6BD9}"/>
              </a:ext>
            </a:extLst>
          </p:cNvPr>
          <p:cNvSpPr>
            <a:spLocks noGrp="1"/>
          </p:cNvSpPr>
          <p:nvPr>
            <p:ph type="title"/>
          </p:nvPr>
        </p:nvSpPr>
        <p:spPr>
          <a:xfrm>
            <a:off x="307146" y="157786"/>
            <a:ext cx="8478982" cy="376967"/>
          </a:xfrm>
        </p:spPr>
        <p:txBody>
          <a:bodyPr>
            <a:noAutofit/>
          </a:bodyPr>
          <a:lstStyle/>
          <a:p>
            <a:pPr algn="ctr"/>
            <a:r>
              <a:rPr lang="en-GB" sz="1350" b="1" dirty="0">
                <a:latin typeface="Arial" panose="020B0604020202020204" pitchFamily="34" charset="0"/>
                <a:cs typeface="Arial" panose="020B0604020202020204" pitchFamily="34" charset="0"/>
              </a:rPr>
              <a:t>Key Stakeholders</a:t>
            </a:r>
            <a:endParaRPr lang="en-IN" sz="135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4DB4980-0EB0-E7F8-188B-CAB4C58D8EA1}"/>
              </a:ext>
            </a:extLst>
          </p:cNvPr>
          <p:cNvSpPr>
            <a:spLocks noGrp="1"/>
          </p:cNvSpPr>
          <p:nvPr>
            <p:ph idx="1"/>
          </p:nvPr>
        </p:nvSpPr>
        <p:spPr>
          <a:xfrm>
            <a:off x="222740" y="768514"/>
            <a:ext cx="5886156" cy="4232552"/>
          </a:xfrm>
        </p:spPr>
        <p:txBody>
          <a:bodyPr>
            <a:noAutofit/>
          </a:bodyPr>
          <a:lstStyle/>
          <a:p>
            <a:pPr lvl="0" algn="just"/>
            <a:r>
              <a:rPr lang="en-GB" sz="1400" dirty="0">
                <a:latin typeface="Arial" panose="020B0604020202020204" pitchFamily="34" charset="0"/>
                <a:cs typeface="Arial" panose="020B0604020202020204" pitchFamily="34" charset="0"/>
              </a:rPr>
              <a:t>University counselling services play a major role in supporting the students, dealing with depression (Okolo et al., 2024). </a:t>
            </a:r>
            <a:endParaRPr lang="en-IN" sz="1400" dirty="0">
              <a:latin typeface="Arial" panose="020B0604020202020204" pitchFamily="34" charset="0"/>
              <a:cs typeface="Arial" panose="020B0604020202020204" pitchFamily="34" charset="0"/>
            </a:endParaRPr>
          </a:p>
          <a:p>
            <a:pPr lvl="0" algn="just"/>
            <a:r>
              <a:rPr lang="en-GB" sz="1400" dirty="0">
                <a:latin typeface="Arial" panose="020B0604020202020204" pitchFamily="34" charset="0"/>
                <a:cs typeface="Arial" panose="020B0604020202020204" pitchFamily="34" charset="0"/>
              </a:rPr>
              <a:t>Government and public health organisations are also necessary stakeholders for developing policy and funding for addressing student mental health issues (Okolo et al., 2024). </a:t>
            </a:r>
            <a:endParaRPr lang="en-IN" sz="1400" dirty="0">
              <a:latin typeface="Arial" panose="020B0604020202020204" pitchFamily="34" charset="0"/>
              <a:cs typeface="Arial" panose="020B0604020202020204" pitchFamily="34" charset="0"/>
            </a:endParaRPr>
          </a:p>
          <a:p>
            <a:pPr lvl="0" algn="just"/>
            <a:r>
              <a:rPr lang="en-GB" sz="1400" dirty="0">
                <a:latin typeface="Arial" panose="020B0604020202020204" pitchFamily="34" charset="0"/>
                <a:cs typeface="Arial" panose="020B0604020202020204" pitchFamily="34" charset="0"/>
              </a:rPr>
              <a:t>The student community organisations can help in promotion of the awareness and increasing engagement with the intervention (Riccardi et al., 2025). </a:t>
            </a:r>
            <a:endParaRPr lang="en-IN" sz="1400" dirty="0">
              <a:latin typeface="Arial" panose="020B0604020202020204" pitchFamily="34" charset="0"/>
              <a:cs typeface="Arial" panose="020B0604020202020204" pitchFamily="34" charset="0"/>
            </a:endParaRPr>
          </a:p>
          <a:p>
            <a:pPr lvl="0" algn="just"/>
            <a:r>
              <a:rPr lang="en-GB" sz="1400" dirty="0">
                <a:latin typeface="Arial" panose="020B0604020202020204" pitchFamily="34" charset="0"/>
                <a:cs typeface="Arial" panose="020B0604020202020204" pitchFamily="34" charset="0"/>
              </a:rPr>
              <a:t>The technology developers are responsible for creating the AI chatbot and wellbeing mobile applications, modified according to students’ requirements (Riccardi et al., 2025). </a:t>
            </a:r>
            <a:endParaRPr lang="en-IN" sz="1400" dirty="0">
              <a:latin typeface="Arial" panose="020B0604020202020204" pitchFamily="34" charset="0"/>
              <a:cs typeface="Arial" panose="020B0604020202020204" pitchFamily="34" charset="0"/>
            </a:endParaRPr>
          </a:p>
          <a:p>
            <a:pPr lvl="0" algn="just"/>
            <a:r>
              <a:rPr lang="en-GB" sz="1400" dirty="0">
                <a:latin typeface="Arial" panose="020B0604020202020204" pitchFamily="34" charset="0"/>
                <a:cs typeface="Arial" panose="020B0604020202020204" pitchFamily="34" charset="0"/>
              </a:rPr>
              <a:t>Academic and research institutions also help in integrating through the promotion of the app and encouraging the students for participation (Okolo et al., 2024). </a:t>
            </a:r>
            <a:endParaRPr lang="en-IN" sz="1400" dirty="0">
              <a:latin typeface="Arial" panose="020B0604020202020204" pitchFamily="34" charset="0"/>
              <a:cs typeface="Arial" panose="020B0604020202020204" pitchFamily="34" charset="0"/>
            </a:endParaRPr>
          </a:p>
          <a:p>
            <a:pPr lvl="0" algn="just"/>
            <a:r>
              <a:rPr lang="en-GB" sz="1400" dirty="0">
                <a:latin typeface="Arial" panose="020B0604020202020204" pitchFamily="34" charset="0"/>
                <a:cs typeface="Arial" panose="020B0604020202020204" pitchFamily="34" charset="0"/>
              </a:rPr>
              <a:t>Therefore, for effectively implementing the interventions, ensuring consumer engagement and clinical safety, all the stakeholders should collaborate significantly (Riccardi et al., 2025).</a:t>
            </a:r>
            <a:endParaRPr lang="en-IN" sz="1400" dirty="0">
              <a:latin typeface="Arial" panose="020B0604020202020204" pitchFamily="34" charset="0"/>
              <a:cs typeface="Arial" panose="020B0604020202020204" pitchFamily="34" charset="0"/>
            </a:endParaRPr>
          </a:p>
        </p:txBody>
      </p:sp>
      <p:pic>
        <p:nvPicPr>
          <p:cNvPr id="1026" name="Picture 2" descr="Stakeholders Examples: Who are Stakeholders &amp; its Various Example">
            <a:extLst>
              <a:ext uri="{FF2B5EF4-FFF2-40B4-BE49-F238E27FC236}">
                <a16:creationId xmlns:a16="http://schemas.microsoft.com/office/drawing/2014/main" id="{267DF726-4B93-DEB3-D437-2857DB6473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64439" y="1421947"/>
            <a:ext cx="2321688" cy="2334842"/>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13605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DF3CBC-C0AA-810B-E38C-D2A0BB530A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6E6A86-690A-DD62-7BBA-4CCDD6E2C20A}"/>
              </a:ext>
            </a:extLst>
          </p:cNvPr>
          <p:cNvSpPr>
            <a:spLocks noGrp="1"/>
          </p:cNvSpPr>
          <p:nvPr>
            <p:ph type="title"/>
          </p:nvPr>
        </p:nvSpPr>
        <p:spPr>
          <a:xfrm>
            <a:off x="149629" y="460390"/>
            <a:ext cx="8778240" cy="648869"/>
          </a:xfrm>
        </p:spPr>
        <p:txBody>
          <a:bodyPr>
            <a:normAutofit/>
          </a:bodyPr>
          <a:lstStyle/>
          <a:p>
            <a:pPr algn="ctr">
              <a:lnSpc>
                <a:spcPct val="150000"/>
              </a:lnSpc>
            </a:pPr>
            <a:r>
              <a:rPr lang="en-GB" sz="1350" b="1" dirty="0">
                <a:latin typeface="Arial" panose="020B0604020202020204" pitchFamily="34" charset="0"/>
                <a:cs typeface="Arial" panose="020B0604020202020204" pitchFamily="34" charset="0"/>
              </a:rPr>
              <a:t>Digital and Accessibility Barriers</a:t>
            </a:r>
            <a:endParaRPr lang="en-IN" sz="1350" dirty="0">
              <a:solidFill>
                <a:schemeClr val="accent2"/>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E82CA0F-C88F-1CE1-7D7A-47A08C88D28A}"/>
              </a:ext>
            </a:extLst>
          </p:cNvPr>
          <p:cNvSpPr>
            <a:spLocks noGrp="1"/>
          </p:cNvSpPr>
          <p:nvPr>
            <p:ph idx="1"/>
          </p:nvPr>
        </p:nvSpPr>
        <p:spPr>
          <a:xfrm>
            <a:off x="3832539" y="1534200"/>
            <a:ext cx="4892948" cy="3487967"/>
          </a:xfrm>
        </p:spPr>
        <p:txBody>
          <a:bodyPr anchor="t">
            <a:noAutofit/>
          </a:bodyPr>
          <a:lstStyle/>
          <a:p>
            <a:pPr lvl="0" algn="just"/>
            <a:r>
              <a:rPr lang="en-GB" sz="1400" dirty="0">
                <a:latin typeface="Arial" panose="020B0604020202020204" pitchFamily="34" charset="0"/>
                <a:cs typeface="Arial" panose="020B0604020202020204" pitchFamily="34" charset="0"/>
              </a:rPr>
              <a:t>Low levels of digital literacy among the UK students of the intervention can reduce their capability of effectively using AI chatbot features (Durmuş, 2024).</a:t>
            </a:r>
            <a:endParaRPr lang="en-IN" sz="1400" dirty="0">
              <a:latin typeface="Arial" panose="020B0604020202020204" pitchFamily="34" charset="0"/>
              <a:cs typeface="Arial" panose="020B0604020202020204" pitchFamily="34" charset="0"/>
            </a:endParaRPr>
          </a:p>
          <a:p>
            <a:pPr lvl="0" algn="just"/>
            <a:r>
              <a:rPr lang="en-GB" sz="1400" dirty="0">
                <a:latin typeface="Arial" panose="020B0604020202020204" pitchFamily="34" charset="0"/>
                <a:cs typeface="Arial" panose="020B0604020202020204" pitchFamily="34" charset="0"/>
              </a:rPr>
              <a:t>Also, restricted access to smartphones, digital devices and stable internet connectivity can limit participation of the students in the universities (Chen and Wang, 2025). </a:t>
            </a:r>
            <a:endParaRPr lang="en-IN" sz="1400" dirty="0">
              <a:latin typeface="Arial" panose="020B0604020202020204" pitchFamily="34" charset="0"/>
              <a:cs typeface="Arial" panose="020B0604020202020204" pitchFamily="34" charset="0"/>
            </a:endParaRPr>
          </a:p>
          <a:p>
            <a:pPr lvl="0" algn="just"/>
            <a:r>
              <a:rPr lang="en-GB" sz="1400" dirty="0">
                <a:latin typeface="Arial" panose="020B0604020202020204" pitchFamily="34" charset="0"/>
                <a:cs typeface="Arial" panose="020B0604020202020204" pitchFamily="34" charset="0"/>
              </a:rPr>
              <a:t>Additionally, technical challenges, including poor implication design, and failures of the system, can ultimately discourage the students with the intervention (Durmuş, 2024). </a:t>
            </a:r>
            <a:endParaRPr lang="en-IN" sz="1400" dirty="0">
              <a:latin typeface="Arial" panose="020B0604020202020204" pitchFamily="34" charset="0"/>
              <a:cs typeface="Arial" panose="020B0604020202020204" pitchFamily="34" charset="0"/>
            </a:endParaRPr>
          </a:p>
          <a:p>
            <a:pPr lvl="0" algn="just"/>
            <a:r>
              <a:rPr lang="en-GB" sz="1400" dirty="0">
                <a:latin typeface="Arial" panose="020B0604020202020204" pitchFamily="34" charset="0"/>
                <a:cs typeface="Arial" panose="020B0604020202020204" pitchFamily="34" charset="0"/>
              </a:rPr>
              <a:t>The deviation digitally can aggravate existing health inequalities between the students from disadvantaged populations (Durmuş, 2024). </a:t>
            </a:r>
            <a:endParaRPr lang="en-IN" sz="1400" dirty="0">
              <a:latin typeface="Arial" panose="020B0604020202020204" pitchFamily="34" charset="0"/>
              <a:cs typeface="Arial" panose="020B0604020202020204" pitchFamily="34" charset="0"/>
            </a:endParaRPr>
          </a:p>
        </p:txBody>
      </p:sp>
      <p:pic>
        <p:nvPicPr>
          <p:cNvPr id="4" name="image12.png">
            <a:extLst>
              <a:ext uri="{FF2B5EF4-FFF2-40B4-BE49-F238E27FC236}">
                <a16:creationId xmlns:a16="http://schemas.microsoft.com/office/drawing/2014/main" id="{964AE123-D461-D3D9-163B-AF480AE0F872}"/>
              </a:ext>
            </a:extLst>
          </p:cNvPr>
          <p:cNvPicPr/>
          <p:nvPr/>
        </p:nvPicPr>
        <p:blipFill>
          <a:blip r:embed="rId2"/>
          <a:srcRect/>
          <a:stretch>
            <a:fillRect/>
          </a:stretch>
        </p:blipFill>
        <p:spPr>
          <a:xfrm>
            <a:off x="327348" y="1534199"/>
            <a:ext cx="3311788" cy="2408912"/>
          </a:xfrm>
          <a:prstGeom prst="rect">
            <a:avLst/>
          </a:prstGeom>
          <a:ln w="25400">
            <a:solidFill>
              <a:srgbClr val="000000"/>
            </a:solidFill>
            <a:prstDash val="solid"/>
          </a:ln>
        </p:spPr>
      </p:pic>
      <p:sp>
        <p:nvSpPr>
          <p:cNvPr id="6" name="TextBox 5">
            <a:extLst>
              <a:ext uri="{FF2B5EF4-FFF2-40B4-BE49-F238E27FC236}">
                <a16:creationId xmlns:a16="http://schemas.microsoft.com/office/drawing/2014/main" id="{B3AF7782-6E9C-CFE2-E878-F4CD01619FBA}"/>
              </a:ext>
            </a:extLst>
          </p:cNvPr>
          <p:cNvSpPr txBox="1"/>
          <p:nvPr/>
        </p:nvSpPr>
        <p:spPr>
          <a:xfrm>
            <a:off x="327347" y="4006462"/>
            <a:ext cx="3407625" cy="677045"/>
          </a:xfrm>
          <a:prstGeom prst="rect">
            <a:avLst/>
          </a:prstGeom>
          <a:noFill/>
        </p:spPr>
        <p:txBody>
          <a:bodyPr wrap="square">
            <a:spAutoFit/>
          </a:bodyPr>
          <a:lstStyle/>
          <a:p>
            <a:pPr algn="ctr">
              <a:lnSpc>
                <a:spcPct val="150000"/>
              </a:lnSpc>
              <a:buNone/>
            </a:pPr>
            <a:r>
              <a:rPr lang="en-GB" sz="1350" dirty="0">
                <a:latin typeface="Arial" panose="020B0604020202020204" pitchFamily="34" charset="0"/>
                <a:ea typeface="Times New Roman" panose="02020603050405020304" pitchFamily="18" charset="0"/>
                <a:cs typeface="Arial" panose="020B0604020202020204" pitchFamily="34" charset="0"/>
              </a:rPr>
              <a:t>Global internet access 2025, by device</a:t>
            </a:r>
            <a:endParaRPr lang="en-IN" sz="1350" dirty="0">
              <a:latin typeface="Arial" panose="020B0604020202020204" pitchFamily="34" charset="0"/>
              <a:ea typeface="Arial" panose="020B0604020202020204" pitchFamily="34" charset="0"/>
              <a:cs typeface="Arial" panose="020B0604020202020204" pitchFamily="34" charset="0"/>
            </a:endParaRPr>
          </a:p>
          <a:p>
            <a:pPr algn="ctr">
              <a:lnSpc>
                <a:spcPct val="150000"/>
              </a:lnSpc>
              <a:buNone/>
            </a:pPr>
            <a:r>
              <a:rPr lang="en-GB" sz="1350" dirty="0">
                <a:latin typeface="Arial" panose="020B0604020202020204" pitchFamily="34" charset="0"/>
                <a:ea typeface="Times New Roman" panose="02020603050405020304" pitchFamily="18" charset="0"/>
                <a:cs typeface="Arial" panose="020B0604020202020204" pitchFamily="34" charset="0"/>
              </a:rPr>
              <a:t>(Source: Tila, 2025)</a:t>
            </a:r>
            <a:endParaRPr lang="en-IN" sz="1350" dirty="0">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350635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6C4A68-63A1-59FC-BB1E-AF35C4E181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6CFC0D-3966-15C3-6D12-726F64754F2B}"/>
              </a:ext>
            </a:extLst>
          </p:cNvPr>
          <p:cNvSpPr>
            <a:spLocks noGrp="1"/>
          </p:cNvSpPr>
          <p:nvPr>
            <p:ph type="title"/>
          </p:nvPr>
        </p:nvSpPr>
        <p:spPr>
          <a:xfrm>
            <a:off x="101831" y="370918"/>
            <a:ext cx="8940338" cy="661338"/>
          </a:xfrm>
        </p:spPr>
        <p:txBody>
          <a:bodyPr>
            <a:normAutofit/>
          </a:bodyPr>
          <a:lstStyle/>
          <a:p>
            <a:pPr algn="ctr"/>
            <a:r>
              <a:rPr lang="en-GB" sz="1350" b="1" dirty="0">
                <a:latin typeface="Arial" panose="020B0604020202020204" pitchFamily="34" charset="0"/>
                <a:cs typeface="Arial" panose="020B0604020202020204" pitchFamily="34" charset="0"/>
              </a:rPr>
              <a:t>Financial and Organisational Barriers</a:t>
            </a:r>
            <a:endParaRPr lang="en-IN" sz="135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329BBAF-DF4C-A342-33D9-03091BBD8346}"/>
              </a:ext>
            </a:extLst>
          </p:cNvPr>
          <p:cNvSpPr>
            <a:spLocks noGrp="1"/>
          </p:cNvSpPr>
          <p:nvPr>
            <p:ph idx="1"/>
          </p:nvPr>
        </p:nvSpPr>
        <p:spPr>
          <a:xfrm>
            <a:off x="432580" y="905647"/>
            <a:ext cx="5450936" cy="3937157"/>
          </a:xfrm>
        </p:spPr>
        <p:txBody>
          <a:bodyPr>
            <a:noAutofit/>
          </a:bodyPr>
          <a:lstStyle/>
          <a:p>
            <a:pPr lvl="0" algn="just"/>
            <a:r>
              <a:rPr lang="en-GB" sz="1400" dirty="0">
                <a:latin typeface="Arial" panose="020B0604020202020204" pitchFamily="34" charset="0"/>
                <a:cs typeface="Arial" panose="020B0604020202020204" pitchFamily="34" charset="0"/>
              </a:rPr>
              <a:t>The higher costs associated with the development and maintenance of AI-based chatbots and mobile apps, </a:t>
            </a:r>
            <a:r>
              <a:rPr lang="en-GB" sz="1400" dirty="0" err="1">
                <a:latin typeface="Arial" panose="020B0604020202020204" pitchFamily="34" charset="0"/>
                <a:cs typeface="Arial" panose="020B0604020202020204" pitchFamily="34" charset="0"/>
              </a:rPr>
              <a:t>approx</a:t>
            </a:r>
            <a:r>
              <a:rPr lang="en-GB" sz="1400" dirty="0">
                <a:latin typeface="Arial" panose="020B0604020202020204" pitchFamily="34" charset="0"/>
                <a:cs typeface="Arial" panose="020B0604020202020204" pitchFamily="34" charset="0"/>
              </a:rPr>
              <a:t>, £25 billion, may require financial investments (Gentili et al., 2022). </a:t>
            </a:r>
            <a:endParaRPr lang="en-IN" sz="1400" dirty="0">
              <a:latin typeface="Arial" panose="020B0604020202020204" pitchFamily="34" charset="0"/>
              <a:cs typeface="Arial" panose="020B0604020202020204" pitchFamily="34" charset="0"/>
            </a:endParaRPr>
          </a:p>
          <a:p>
            <a:pPr lvl="0" algn="just"/>
            <a:r>
              <a:rPr lang="en-GB" sz="1400" dirty="0">
                <a:latin typeface="Arial" panose="020B0604020202020204" pitchFamily="34" charset="0"/>
                <a:cs typeface="Arial" panose="020B0604020202020204" pitchFamily="34" charset="0"/>
              </a:rPr>
              <a:t>Shortage of trained professionals for managing and supporting the digital interventions can impact the delivery of its services (Durmuş, 2024). </a:t>
            </a:r>
            <a:endParaRPr lang="en-IN" sz="1400" dirty="0">
              <a:latin typeface="Arial" panose="020B0604020202020204" pitchFamily="34" charset="0"/>
              <a:cs typeface="Arial" panose="020B0604020202020204" pitchFamily="34" charset="0"/>
            </a:endParaRPr>
          </a:p>
          <a:p>
            <a:pPr lvl="0" algn="just"/>
            <a:r>
              <a:rPr lang="en-GB" sz="1400" dirty="0">
                <a:latin typeface="Arial" panose="020B0604020202020204" pitchFamily="34" charset="0"/>
                <a:cs typeface="Arial" panose="020B0604020202020204" pitchFamily="34" charset="0"/>
              </a:rPr>
              <a:t>Lack of cooperation among the universities and technology providers can ultimately lead to inefficiencies and delays in integration (Gentili et al., 2022). </a:t>
            </a:r>
            <a:endParaRPr lang="en-IN" sz="1400" dirty="0">
              <a:latin typeface="Arial" panose="020B0604020202020204" pitchFamily="34" charset="0"/>
              <a:cs typeface="Arial" panose="020B0604020202020204" pitchFamily="34" charset="0"/>
            </a:endParaRPr>
          </a:p>
          <a:p>
            <a:pPr lvl="0" algn="just"/>
            <a:r>
              <a:rPr lang="en-GB" sz="1400" dirty="0">
                <a:latin typeface="Arial" panose="020B0604020202020204" pitchFamily="34" charset="0"/>
                <a:cs typeface="Arial" panose="020B0604020202020204" pitchFamily="34" charset="0"/>
              </a:rPr>
              <a:t>Moreover, the universities can face budget constraints in the implementation and sustaining of digital mental health solutions (Okolo et al., 2024). </a:t>
            </a:r>
            <a:endParaRPr lang="en-IN" sz="1400" dirty="0">
              <a:latin typeface="Arial" panose="020B0604020202020204" pitchFamily="34" charset="0"/>
              <a:cs typeface="Arial" panose="020B0604020202020204" pitchFamily="34" charset="0"/>
            </a:endParaRPr>
          </a:p>
          <a:p>
            <a:pPr lvl="0" algn="just"/>
            <a:r>
              <a:rPr lang="en-GB" sz="1400" dirty="0">
                <a:latin typeface="Arial" panose="020B0604020202020204" pitchFamily="34" charset="0"/>
                <a:cs typeface="Arial" panose="020B0604020202020204" pitchFamily="34" charset="0"/>
              </a:rPr>
              <a:t>Universities can provide resistance to adopting new digital technologies because of existing traditional counselling procedures (Durmus, 2024). </a:t>
            </a:r>
            <a:endParaRPr lang="en-IN" sz="1400" dirty="0">
              <a:latin typeface="Arial" panose="020B0604020202020204" pitchFamily="34" charset="0"/>
              <a:cs typeface="Arial" panose="020B0604020202020204" pitchFamily="34" charset="0"/>
            </a:endParaRPr>
          </a:p>
          <a:p>
            <a:pPr lvl="0" algn="just"/>
            <a:r>
              <a:rPr lang="en-GB" sz="1400" dirty="0">
                <a:latin typeface="Arial" panose="020B0604020202020204" pitchFamily="34" charset="0"/>
                <a:cs typeface="Arial" panose="020B0604020202020204" pitchFamily="34" charset="0"/>
              </a:rPr>
              <a:t>However, these barriers can be balanced through staff training and strategic funding (Gentili et al., 2022).</a:t>
            </a:r>
            <a:endParaRPr lang="en-IN" sz="1400" dirty="0">
              <a:latin typeface="Arial" panose="020B0604020202020204" pitchFamily="34" charset="0"/>
              <a:cs typeface="Arial" panose="020B0604020202020204" pitchFamily="34" charset="0"/>
            </a:endParaRPr>
          </a:p>
        </p:txBody>
      </p:sp>
      <p:pic>
        <p:nvPicPr>
          <p:cNvPr id="4" name="image14.png">
            <a:extLst>
              <a:ext uri="{FF2B5EF4-FFF2-40B4-BE49-F238E27FC236}">
                <a16:creationId xmlns:a16="http://schemas.microsoft.com/office/drawing/2014/main" id="{A959F6CE-74C4-9CB1-88C0-06C6D3E52234}"/>
              </a:ext>
            </a:extLst>
          </p:cNvPr>
          <p:cNvPicPr/>
          <p:nvPr/>
        </p:nvPicPr>
        <p:blipFill>
          <a:blip r:embed="rId2"/>
          <a:srcRect/>
          <a:stretch>
            <a:fillRect/>
          </a:stretch>
        </p:blipFill>
        <p:spPr>
          <a:xfrm>
            <a:off x="5978473" y="1183985"/>
            <a:ext cx="2736916" cy="2022610"/>
          </a:xfrm>
          <a:prstGeom prst="rect">
            <a:avLst/>
          </a:prstGeom>
          <a:ln w="25400">
            <a:solidFill>
              <a:srgbClr val="000000"/>
            </a:solidFill>
            <a:prstDash val="solid"/>
          </a:ln>
        </p:spPr>
      </p:pic>
      <p:sp>
        <p:nvSpPr>
          <p:cNvPr id="6" name="TextBox 5">
            <a:extLst>
              <a:ext uri="{FF2B5EF4-FFF2-40B4-BE49-F238E27FC236}">
                <a16:creationId xmlns:a16="http://schemas.microsoft.com/office/drawing/2014/main" id="{96F8A877-7327-68B6-DC27-121BC4F4D26D}"/>
              </a:ext>
            </a:extLst>
          </p:cNvPr>
          <p:cNvSpPr txBox="1"/>
          <p:nvPr/>
        </p:nvSpPr>
        <p:spPr>
          <a:xfrm>
            <a:off x="5928073" y="3358323"/>
            <a:ext cx="2837715" cy="988669"/>
          </a:xfrm>
          <a:prstGeom prst="rect">
            <a:avLst/>
          </a:prstGeom>
          <a:noFill/>
        </p:spPr>
        <p:txBody>
          <a:bodyPr wrap="square">
            <a:spAutoFit/>
          </a:bodyPr>
          <a:lstStyle/>
          <a:p>
            <a:pPr algn="ctr">
              <a:lnSpc>
                <a:spcPct val="150000"/>
              </a:lnSpc>
              <a:buNone/>
            </a:pPr>
            <a:r>
              <a:rPr lang="en-GB" sz="1350" dirty="0">
                <a:latin typeface="Arial" panose="020B0604020202020204" pitchFamily="34" charset="0"/>
                <a:ea typeface="Times New Roman" panose="02020603050405020304" pitchFamily="18" charset="0"/>
                <a:cs typeface="Arial" panose="020B0604020202020204" pitchFamily="34" charset="0"/>
              </a:rPr>
              <a:t>Technology budget spent on AI in the UK 2024-2025</a:t>
            </a:r>
            <a:endParaRPr lang="en-IN" sz="1350" dirty="0">
              <a:latin typeface="Arial" panose="020B0604020202020204" pitchFamily="34" charset="0"/>
              <a:ea typeface="Arial" panose="020B0604020202020204" pitchFamily="34" charset="0"/>
              <a:cs typeface="Arial" panose="020B0604020202020204" pitchFamily="34" charset="0"/>
            </a:endParaRPr>
          </a:p>
          <a:p>
            <a:pPr algn="ctr">
              <a:lnSpc>
                <a:spcPct val="150000"/>
              </a:lnSpc>
              <a:buNone/>
            </a:pPr>
            <a:r>
              <a:rPr lang="en-GB" sz="1350" dirty="0">
                <a:latin typeface="Arial" panose="020B0604020202020204" pitchFamily="34" charset="0"/>
                <a:ea typeface="Times New Roman" panose="02020603050405020304" pitchFamily="18" charset="0"/>
                <a:cs typeface="Arial" panose="020B0604020202020204" pitchFamily="34" charset="0"/>
              </a:rPr>
              <a:t>(Source: Statista, 2025)</a:t>
            </a:r>
            <a:endParaRPr lang="en-IN" sz="1350" dirty="0">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522390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7CDE07-94F0-7E00-7821-52526D8DEB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FFA60A-1272-57A1-429D-76A5FBFCB02B}"/>
              </a:ext>
            </a:extLst>
          </p:cNvPr>
          <p:cNvSpPr>
            <a:spLocks noGrp="1"/>
          </p:cNvSpPr>
          <p:nvPr>
            <p:ph type="title"/>
          </p:nvPr>
        </p:nvSpPr>
        <p:spPr>
          <a:xfrm>
            <a:off x="151708" y="125361"/>
            <a:ext cx="8840585" cy="582216"/>
          </a:xfrm>
        </p:spPr>
        <p:txBody>
          <a:bodyPr>
            <a:normAutofit/>
          </a:bodyPr>
          <a:lstStyle/>
          <a:p>
            <a:pPr algn="ctr"/>
            <a:r>
              <a:rPr lang="en-GB" sz="1350" b="1" dirty="0">
                <a:latin typeface="Arial" panose="020B0604020202020204" pitchFamily="34" charset="0"/>
                <a:cs typeface="Arial" panose="020B0604020202020204" pitchFamily="34" charset="0"/>
              </a:rPr>
              <a:t>Legal and Ethical Issues</a:t>
            </a:r>
            <a:endParaRPr lang="en-IN" sz="135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0F1F596-0AD8-0ABC-CEB0-253F07D1C57A}"/>
              </a:ext>
            </a:extLst>
          </p:cNvPr>
          <p:cNvSpPr>
            <a:spLocks noGrp="1"/>
          </p:cNvSpPr>
          <p:nvPr>
            <p:ph idx="1"/>
          </p:nvPr>
        </p:nvSpPr>
        <p:spPr>
          <a:xfrm>
            <a:off x="2795954" y="707577"/>
            <a:ext cx="6003388" cy="4203636"/>
          </a:xfrm>
        </p:spPr>
        <p:txBody>
          <a:bodyPr anchor="t">
            <a:noAutofit/>
          </a:bodyPr>
          <a:lstStyle/>
          <a:p>
            <a:pPr lvl="0" algn="just">
              <a:lnSpc>
                <a:spcPct val="100000"/>
              </a:lnSpc>
            </a:pPr>
            <a:r>
              <a:rPr lang="en-GB" sz="1350" dirty="0">
                <a:latin typeface="Arial" panose="020B0604020202020204" pitchFamily="34" charset="0"/>
                <a:cs typeface="Arial" panose="020B0604020202020204" pitchFamily="34" charset="0"/>
              </a:rPr>
              <a:t>The AI chatbot will contain the data of the sensitive mental health issues, which can increase concerns regarding the data privacy and confidentiality (Gentili et al., 2022).</a:t>
            </a:r>
            <a:endParaRPr lang="en-IN" sz="1350" dirty="0">
              <a:latin typeface="Arial" panose="020B0604020202020204" pitchFamily="34" charset="0"/>
              <a:cs typeface="Arial" panose="020B0604020202020204" pitchFamily="34" charset="0"/>
            </a:endParaRPr>
          </a:p>
          <a:p>
            <a:pPr lvl="0" algn="just">
              <a:lnSpc>
                <a:spcPct val="100000"/>
              </a:lnSpc>
            </a:pPr>
            <a:r>
              <a:rPr lang="en-GB" sz="1350" dirty="0">
                <a:latin typeface="Arial" panose="020B0604020202020204" pitchFamily="34" charset="0"/>
                <a:cs typeface="Arial" panose="020B0604020202020204" pitchFamily="34" charset="0"/>
              </a:rPr>
              <a:t>Additionally, there is a risk of data breaches, which may negatively affect the trust of the students in the platforms (Durmus, 2024). </a:t>
            </a:r>
            <a:endParaRPr lang="en-IN" sz="1350" dirty="0">
              <a:latin typeface="Arial" panose="020B0604020202020204" pitchFamily="34" charset="0"/>
              <a:cs typeface="Arial" panose="020B0604020202020204" pitchFamily="34" charset="0"/>
            </a:endParaRPr>
          </a:p>
          <a:p>
            <a:pPr lvl="0" algn="just">
              <a:lnSpc>
                <a:spcPct val="100000"/>
              </a:lnSpc>
            </a:pPr>
            <a:r>
              <a:rPr lang="en-GB" sz="1350" dirty="0">
                <a:latin typeface="Arial" panose="020B0604020202020204" pitchFamily="34" charset="0"/>
                <a:cs typeface="Arial" panose="020B0604020202020204" pitchFamily="34" charset="0"/>
              </a:rPr>
              <a:t>The intervention must comply with the GDPR for ensuring lawful and secured handling of the student’s mental health data (Riccardi et al., 2025). </a:t>
            </a:r>
            <a:endParaRPr lang="en-IN" sz="1350" dirty="0">
              <a:latin typeface="Arial" panose="020B0604020202020204" pitchFamily="34" charset="0"/>
              <a:cs typeface="Arial" panose="020B0604020202020204" pitchFamily="34" charset="0"/>
            </a:endParaRPr>
          </a:p>
          <a:p>
            <a:pPr lvl="0" algn="just">
              <a:lnSpc>
                <a:spcPct val="100000"/>
              </a:lnSpc>
            </a:pPr>
            <a:r>
              <a:rPr lang="en-GB" sz="1350" dirty="0">
                <a:latin typeface="Arial" panose="020B0604020202020204" pitchFamily="34" charset="0"/>
                <a:cs typeface="Arial" panose="020B0604020202020204" pitchFamily="34" charset="0"/>
              </a:rPr>
              <a:t>Besides that, lack of compliance with the UK data protection laws can ultimately lead to unsafe implementation of the platforms (Okolo et al., 2024). </a:t>
            </a:r>
            <a:endParaRPr lang="en-IN" sz="1350" dirty="0">
              <a:latin typeface="Arial" panose="020B0604020202020204" pitchFamily="34" charset="0"/>
              <a:cs typeface="Arial" panose="020B0604020202020204" pitchFamily="34" charset="0"/>
            </a:endParaRPr>
          </a:p>
          <a:p>
            <a:pPr lvl="0" algn="just">
              <a:lnSpc>
                <a:spcPct val="100000"/>
              </a:lnSpc>
            </a:pPr>
            <a:r>
              <a:rPr lang="en-GB" sz="1350" dirty="0">
                <a:latin typeface="Arial" panose="020B0604020202020204" pitchFamily="34" charset="0"/>
                <a:cs typeface="Arial" panose="020B0604020202020204" pitchFamily="34" charset="0"/>
              </a:rPr>
              <a:t>Lastly, concern of the students must be taken on the application, otherwise the interventions may face lawsuits from the UK Data Protection Act 2018 (Chen and Wang, 2025). </a:t>
            </a:r>
            <a:endParaRPr lang="en-IN" sz="1350" dirty="0">
              <a:latin typeface="Arial" panose="020B0604020202020204" pitchFamily="34" charset="0"/>
              <a:cs typeface="Arial" panose="020B0604020202020204" pitchFamily="34" charset="0"/>
            </a:endParaRPr>
          </a:p>
          <a:p>
            <a:pPr lvl="0" algn="just">
              <a:lnSpc>
                <a:spcPct val="100000"/>
              </a:lnSpc>
            </a:pPr>
            <a:r>
              <a:rPr lang="en-GB" sz="1350" dirty="0">
                <a:latin typeface="Arial" panose="020B0604020202020204" pitchFamily="34" charset="0"/>
                <a:cs typeface="Arial" panose="020B0604020202020204" pitchFamily="34" charset="0"/>
              </a:rPr>
              <a:t>Overall, these issues can be managed through a clear consent procedure, complying with the legal regulations and following data protection law (Riccardi et al., 2025). </a:t>
            </a:r>
            <a:endParaRPr lang="en-IN" sz="1350" dirty="0">
              <a:latin typeface="Arial" panose="020B0604020202020204" pitchFamily="34" charset="0"/>
              <a:cs typeface="Arial" panose="020B0604020202020204" pitchFamily="34" charset="0"/>
            </a:endParaRPr>
          </a:p>
        </p:txBody>
      </p:sp>
      <p:pic>
        <p:nvPicPr>
          <p:cNvPr id="2052" name="Picture 4" descr="Understanding and Navigating Ethical Concerns in Law - eLearning for Legal  Professionals">
            <a:extLst>
              <a:ext uri="{FF2B5EF4-FFF2-40B4-BE49-F238E27FC236}">
                <a16:creationId xmlns:a16="http://schemas.microsoft.com/office/drawing/2014/main" id="{BF339E1E-64EF-5136-6BCA-DD2B2C55D6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485391"/>
            <a:ext cx="2795954" cy="20718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354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24017A-D6FA-CCE8-E797-8055BF5EE3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737995-235A-222E-3DF3-EB48F6592906}"/>
              </a:ext>
            </a:extLst>
          </p:cNvPr>
          <p:cNvSpPr>
            <a:spLocks noGrp="1"/>
          </p:cNvSpPr>
          <p:nvPr>
            <p:ph type="title"/>
          </p:nvPr>
        </p:nvSpPr>
        <p:spPr>
          <a:xfrm>
            <a:off x="162099" y="273844"/>
            <a:ext cx="8803178" cy="723683"/>
          </a:xfrm>
        </p:spPr>
        <p:txBody>
          <a:bodyPr/>
          <a:lstStyle/>
          <a:p>
            <a:pPr algn="ctr"/>
            <a:r>
              <a:rPr lang="en-GB" sz="1350" b="1" dirty="0">
                <a:latin typeface="Arial" panose="020B0604020202020204" pitchFamily="34" charset="0"/>
                <a:cs typeface="Arial" panose="020B0604020202020204" pitchFamily="34" charset="0"/>
              </a:rPr>
              <a:t>Cultural and Behavioural Barriers</a:t>
            </a:r>
            <a:endParaRPr lang="en-IN" sz="135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2878C67-B006-074A-5604-E1D75AB6C721}"/>
              </a:ext>
            </a:extLst>
          </p:cNvPr>
          <p:cNvSpPr>
            <a:spLocks noGrp="1"/>
          </p:cNvSpPr>
          <p:nvPr>
            <p:ph idx="1"/>
          </p:nvPr>
        </p:nvSpPr>
        <p:spPr>
          <a:xfrm>
            <a:off x="162099" y="783548"/>
            <a:ext cx="4962698" cy="4206965"/>
          </a:xfrm>
        </p:spPr>
        <p:txBody>
          <a:bodyPr>
            <a:noAutofit/>
          </a:bodyPr>
          <a:lstStyle/>
          <a:p>
            <a:pPr lvl="0" algn="just"/>
            <a:r>
              <a:rPr lang="en-GB" sz="1350" dirty="0">
                <a:latin typeface="Arial" panose="020B0604020202020204" pitchFamily="34" charset="0"/>
                <a:cs typeface="Arial" panose="020B0604020202020204" pitchFamily="34" charset="0"/>
              </a:rPr>
              <a:t>Language barriers and lack of culturally reliable contents can further restrict the accessibility and engagement of the students as in the UK universities, there are diverse cultures that can be seen (Chen and Wang, 2025).</a:t>
            </a:r>
            <a:endParaRPr lang="en-IN" sz="1350" dirty="0">
              <a:latin typeface="Arial" panose="020B0604020202020204" pitchFamily="34" charset="0"/>
              <a:cs typeface="Arial" panose="020B0604020202020204" pitchFamily="34" charset="0"/>
            </a:endParaRPr>
          </a:p>
          <a:p>
            <a:pPr lvl="0" algn="just"/>
            <a:r>
              <a:rPr lang="en-GB" sz="1350" dirty="0">
                <a:latin typeface="Arial" panose="020B0604020202020204" pitchFamily="34" charset="0"/>
                <a:cs typeface="Arial" panose="020B0604020202020204" pitchFamily="34" charset="0"/>
              </a:rPr>
              <a:t>Certain students can prefer one-to-one </a:t>
            </a:r>
            <a:r>
              <a:rPr lang="en-GB" sz="1350" dirty="0" err="1">
                <a:latin typeface="Arial" panose="020B0604020202020204" pitchFamily="34" charset="0"/>
                <a:cs typeface="Arial" panose="020B0604020202020204" pitchFamily="34" charset="0"/>
              </a:rPr>
              <a:t>counseling</a:t>
            </a:r>
            <a:r>
              <a:rPr lang="en-GB" sz="1350" dirty="0">
                <a:latin typeface="Arial" panose="020B0604020202020204" pitchFamily="34" charset="0"/>
                <a:cs typeface="Arial" panose="020B0604020202020204" pitchFamily="34" charset="0"/>
              </a:rPr>
              <a:t> over digital interventions, reducing application usage (Okolo et al., 2024).</a:t>
            </a:r>
            <a:endParaRPr lang="en-IN" sz="1350" dirty="0">
              <a:latin typeface="Arial" panose="020B0604020202020204" pitchFamily="34" charset="0"/>
              <a:cs typeface="Arial" panose="020B0604020202020204" pitchFamily="34" charset="0"/>
            </a:endParaRPr>
          </a:p>
          <a:p>
            <a:pPr lvl="0" algn="just"/>
            <a:r>
              <a:rPr lang="en-GB" sz="1350" dirty="0">
                <a:latin typeface="Arial" panose="020B0604020202020204" pitchFamily="34" charset="0"/>
                <a:cs typeface="Arial" panose="020B0604020202020204" pitchFamily="34" charset="0"/>
              </a:rPr>
              <a:t>Students can lose interest and lack motivation for consistently engaging with the digital mental health application due to technical issues or poor usability (Durmus, 2024). </a:t>
            </a:r>
            <a:endParaRPr lang="en-IN" sz="1350" dirty="0">
              <a:latin typeface="Arial" panose="020B0604020202020204" pitchFamily="34" charset="0"/>
              <a:cs typeface="Arial" panose="020B0604020202020204" pitchFamily="34" charset="0"/>
            </a:endParaRPr>
          </a:p>
          <a:p>
            <a:pPr lvl="0" algn="just"/>
            <a:r>
              <a:rPr lang="en-GB" sz="1350" dirty="0">
                <a:latin typeface="Arial" panose="020B0604020202020204" pitchFamily="34" charset="0"/>
                <a:cs typeface="Arial" panose="020B0604020202020204" pitchFamily="34" charset="0"/>
              </a:rPr>
              <a:t>Trust issues in the AI-based systems can discourage UK students from sharing information regarding their personal mental health conditions (Durmus, 2024).</a:t>
            </a:r>
            <a:endParaRPr lang="en-IN" sz="1350" dirty="0">
              <a:latin typeface="Arial" panose="020B0604020202020204" pitchFamily="34" charset="0"/>
              <a:cs typeface="Arial" panose="020B0604020202020204" pitchFamily="34" charset="0"/>
            </a:endParaRPr>
          </a:p>
          <a:p>
            <a:pPr algn="just"/>
            <a:r>
              <a:rPr lang="en-GB" sz="1350" dirty="0">
                <a:latin typeface="Arial" panose="020B0604020202020204" pitchFamily="34" charset="0"/>
                <a:cs typeface="Arial" panose="020B0604020202020204" pitchFamily="34" charset="0"/>
              </a:rPr>
              <a:t>In conclusion, by addressing these issues through a secure, user-centred and well-regulated digital intervention, supported by strong stakeholder collaboration, intervention can be implemented effectively. </a:t>
            </a:r>
            <a:endParaRPr lang="en-US" sz="1350" dirty="0">
              <a:latin typeface="Arial" panose="020B0604020202020204" pitchFamily="34" charset="0"/>
              <a:cs typeface="Arial" panose="020B0604020202020204" pitchFamily="34" charset="0"/>
            </a:endParaRPr>
          </a:p>
        </p:txBody>
      </p:sp>
      <p:pic>
        <p:nvPicPr>
          <p:cNvPr id="3074" name="Picture 2" descr="How to Overcome Language and Cultural Barriers in the Workplace">
            <a:extLst>
              <a:ext uri="{FF2B5EF4-FFF2-40B4-BE49-F238E27FC236}">
                <a16:creationId xmlns:a16="http://schemas.microsoft.com/office/drawing/2014/main" id="{B7284B21-9BA0-4447-7412-CC9DE0A3F2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03475" y="1423220"/>
            <a:ext cx="2742971" cy="234340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624646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28700" y="693241"/>
            <a:ext cx="7086600" cy="2338613"/>
          </a:xfrm>
        </p:spPr>
        <p:txBody>
          <a:bodyPr>
            <a:normAutofit/>
          </a:bodyPr>
          <a:lstStyle/>
          <a:p>
            <a:pPr algn="ctr">
              <a:lnSpc>
                <a:spcPct val="120000"/>
              </a:lnSpc>
            </a:pPr>
            <a:r>
              <a:rPr lang="en-GB" sz="1350" b="1" dirty="0">
                <a:latin typeface="Arial" panose="020B0604020202020204" pitchFamily="34" charset="0"/>
                <a:cs typeface="Arial" panose="020B0604020202020204" pitchFamily="34" charset="0"/>
              </a:rPr>
              <a:t>Programme: </a:t>
            </a:r>
            <a:r>
              <a:rPr lang="en-US" sz="1350" b="1" dirty="0">
                <a:latin typeface="Arial" panose="020B0604020202020204" pitchFamily="34" charset="0"/>
                <a:cs typeface="Arial" panose="020B0604020202020204" pitchFamily="34" charset="0"/>
              </a:rPr>
              <a:t>MSc Public Health and Social Care in Practice</a:t>
            </a:r>
            <a:br>
              <a:rPr lang="en-US" sz="1350" b="1" dirty="0">
                <a:latin typeface="Arial" panose="020B0604020202020204" pitchFamily="34" charset="0"/>
                <a:cs typeface="Arial" panose="020B0604020202020204" pitchFamily="34" charset="0"/>
              </a:rPr>
            </a:br>
            <a:r>
              <a:rPr lang="en-GB" sz="1350" b="1" dirty="0">
                <a:latin typeface="Arial" panose="020B0604020202020204" pitchFamily="34" charset="0"/>
                <a:cs typeface="Arial" panose="020B0604020202020204" pitchFamily="34" charset="0"/>
              </a:rPr>
              <a:t>Module: </a:t>
            </a:r>
            <a:r>
              <a:rPr lang="en-US" sz="1350" b="1" dirty="0">
                <a:latin typeface="Arial" panose="020B0604020202020204" pitchFamily="34" charset="0"/>
                <a:cs typeface="Arial" panose="020B0604020202020204" pitchFamily="34" charset="0"/>
              </a:rPr>
              <a:t>Population Health and Digital Health Promotion </a:t>
            </a:r>
            <a:br>
              <a:rPr lang="en-US" sz="1350" b="1" dirty="0">
                <a:latin typeface="Arial" panose="020B0604020202020204" pitchFamily="34" charset="0"/>
                <a:cs typeface="Arial" panose="020B0604020202020204" pitchFamily="34" charset="0"/>
              </a:rPr>
            </a:br>
            <a:r>
              <a:rPr lang="en-US" sz="1350" b="1" dirty="0">
                <a:latin typeface="Arial" panose="020B0604020202020204" pitchFamily="34" charset="0"/>
                <a:cs typeface="Arial" panose="020B0604020202020204" pitchFamily="34" charset="0"/>
              </a:rPr>
              <a:t> </a:t>
            </a:r>
            <a:r>
              <a:rPr lang="en-GB" sz="1350" b="1" dirty="0">
                <a:latin typeface="Arial" panose="020B0604020202020204" pitchFamily="34" charset="0"/>
                <a:cs typeface="Arial" panose="020B0604020202020204" pitchFamily="34" charset="0"/>
              </a:rPr>
              <a:t>Module code: LCHS7009</a:t>
            </a:r>
            <a:br>
              <a:rPr lang="en-GB" sz="1350" b="1" dirty="0">
                <a:latin typeface="Arial" panose="020B0604020202020204" pitchFamily="34" charset="0"/>
                <a:cs typeface="Arial" panose="020B0604020202020204" pitchFamily="34" charset="0"/>
              </a:rPr>
            </a:br>
            <a:r>
              <a:rPr lang="en-GB" sz="1350" b="1" dirty="0">
                <a:latin typeface="Arial" panose="020B0604020202020204" pitchFamily="34" charset="0"/>
                <a:cs typeface="Arial" panose="020B0604020202020204" pitchFamily="34" charset="0"/>
              </a:rPr>
              <a:t>Lecturer: Dr Ping Wu</a:t>
            </a:r>
            <a:br>
              <a:rPr lang="en-GB" sz="1350" b="1" dirty="0">
                <a:latin typeface="Arial" panose="020B0604020202020204" pitchFamily="34" charset="0"/>
                <a:cs typeface="Arial" panose="020B0604020202020204" pitchFamily="34" charset="0"/>
              </a:rPr>
            </a:br>
            <a:r>
              <a:rPr lang="en-GB" sz="1350" b="1" dirty="0">
                <a:latin typeface="Arial" panose="020B0604020202020204" pitchFamily="34" charset="0"/>
                <a:cs typeface="Arial" panose="020B0604020202020204" pitchFamily="34" charset="0"/>
              </a:rPr>
              <a:t>Assignment Title: </a:t>
            </a:r>
            <a:r>
              <a:rPr lang="en-US" sz="1350" b="1" dirty="0">
                <a:latin typeface="Arial" panose="020B0604020202020204" pitchFamily="34" charset="0"/>
                <a:ea typeface="Georgia" pitchFamily="34" charset="-122"/>
                <a:cs typeface="Arial" panose="020B0604020202020204" pitchFamily="34" charset="0"/>
              </a:rPr>
              <a:t>AI-Powered Mental Health Support</a:t>
            </a:r>
            <a:br>
              <a:rPr lang="en-US" sz="1350" dirty="0">
                <a:latin typeface="Arial" panose="020B0604020202020204" pitchFamily="34" charset="0"/>
                <a:cs typeface="Arial" panose="020B0604020202020204" pitchFamily="34" charset="0"/>
              </a:rPr>
            </a:br>
            <a:r>
              <a:rPr lang="en-US" sz="1350" b="1" dirty="0">
                <a:latin typeface="Arial" panose="020B0604020202020204" pitchFamily="34" charset="0"/>
                <a:ea typeface="Georgia" pitchFamily="34" charset="-122"/>
                <a:cs typeface="Arial" panose="020B0604020202020204" pitchFamily="34" charset="0"/>
              </a:rPr>
              <a:t>for UK University Students</a:t>
            </a:r>
            <a:endParaRPr lang="en-GB" sz="1350" b="1"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700728" y="3242184"/>
            <a:ext cx="7086600" cy="870131"/>
          </a:xfrm>
        </p:spPr>
        <p:txBody>
          <a:bodyPr>
            <a:noAutofit/>
          </a:bodyPr>
          <a:lstStyle/>
          <a:p>
            <a:pPr>
              <a:lnSpc>
                <a:spcPct val="150000"/>
              </a:lnSpc>
            </a:pPr>
            <a:r>
              <a:rPr lang="en-US" sz="1350" b="1" dirty="0">
                <a:latin typeface="Arial" panose="020B0604020202020204" pitchFamily="34" charset="0"/>
                <a:cs typeface="Arial" panose="020B0604020202020204" pitchFamily="34" charset="0"/>
              </a:rPr>
              <a:t>Group Leader Name : Pratham </a:t>
            </a:r>
            <a:r>
              <a:rPr lang="en-US" sz="1350" b="1" dirty="0" err="1">
                <a:latin typeface="Arial" panose="020B0604020202020204" pitchFamily="34" charset="0"/>
                <a:cs typeface="Arial" panose="020B0604020202020204" pitchFamily="34" charset="0"/>
              </a:rPr>
              <a:t>Ravindrakumar</a:t>
            </a:r>
            <a:r>
              <a:rPr lang="en-US" sz="1350" b="1" dirty="0">
                <a:latin typeface="Arial" panose="020B0604020202020204" pitchFamily="34" charset="0"/>
                <a:cs typeface="Arial" panose="020B0604020202020204" pitchFamily="34" charset="0"/>
              </a:rPr>
              <a:t> </a:t>
            </a:r>
            <a:r>
              <a:rPr lang="en-US" sz="1350" b="1" dirty="0" err="1">
                <a:latin typeface="Arial" panose="020B0604020202020204" pitchFamily="34" charset="0"/>
                <a:cs typeface="Arial" panose="020B0604020202020204" pitchFamily="34" charset="0"/>
              </a:rPr>
              <a:t>Luhar</a:t>
            </a:r>
            <a:r>
              <a:rPr lang="en-US" sz="1350" b="1" dirty="0">
                <a:latin typeface="Arial" panose="020B0604020202020204" pitchFamily="34" charset="0"/>
                <a:cs typeface="Arial" panose="020B0604020202020204" pitchFamily="34" charset="0"/>
              </a:rPr>
              <a:t> </a:t>
            </a:r>
          </a:p>
          <a:p>
            <a:pPr>
              <a:lnSpc>
                <a:spcPct val="150000"/>
              </a:lnSpc>
            </a:pPr>
            <a:r>
              <a:rPr lang="en-US" sz="1350" b="1" dirty="0">
                <a:latin typeface="Arial" panose="020B0604020202020204" pitchFamily="34" charset="0"/>
                <a:cs typeface="Arial" panose="020B0604020202020204" pitchFamily="34" charset="0"/>
              </a:rPr>
              <a:t>Student number: 2426580</a:t>
            </a:r>
            <a:endParaRPr lang="en-GB" sz="1350" b="1"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7807932" y="0"/>
            <a:ext cx="1336068" cy="543001"/>
          </a:xfrm>
          <a:prstGeom prst="rect">
            <a:avLst/>
          </a:prstGeom>
        </p:spPr>
      </p:pic>
    </p:spTree>
    <p:extLst>
      <p:ext uri="{BB962C8B-B14F-4D97-AF65-F5344CB8AC3E}">
        <p14:creationId xmlns:p14="http://schemas.microsoft.com/office/powerpoint/2010/main" val="25994411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95604" y="457201"/>
            <a:ext cx="4755063" cy="333375"/>
          </a:xfrm>
        </p:spPr>
        <p:txBody>
          <a:bodyPr>
            <a:normAutofit/>
          </a:bodyPr>
          <a:lstStyle/>
          <a:p>
            <a:r>
              <a:rPr lang="en-US" sz="1350" b="1" dirty="0">
                <a:latin typeface="Arial" panose="020B0604020202020204" pitchFamily="34" charset="0"/>
                <a:cs typeface="Arial" panose="020B0604020202020204" pitchFamily="34" charset="0"/>
              </a:rPr>
              <a:t>Overview of the intervention Benefits</a:t>
            </a:r>
            <a:endParaRPr lang="en-GB" sz="1350" dirty="0">
              <a:latin typeface="Arial" panose="020B0604020202020204" pitchFamily="34" charset="0"/>
              <a:cs typeface="Arial" panose="020B0604020202020204" pitchFamily="34" charset="0"/>
            </a:endParaRPr>
          </a:p>
        </p:txBody>
      </p:sp>
      <p:pic>
        <p:nvPicPr>
          <p:cNvPr id="1028" name="Picture 4" descr="https://cjni.net/journal/wp-content/uploads/2023/03/Narvaez-apps-MHealth.p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56393" y="1032851"/>
            <a:ext cx="2223421" cy="1478574"/>
          </a:xfrm>
          <a:prstGeom prst="rect">
            <a:avLst/>
          </a:prstGeom>
          <a:extLst>
            <a:ext uri="{909E8E84-426E-40DD-AFC4-6F175D3DCCD1}">
              <a14:hiddenFill xmlns:a14="http://schemas.microsoft.com/office/drawing/2010/main">
                <a:solidFill>
                  <a:srgbClr val="FFFFFF"/>
                </a:solidFill>
              </a14:hiddenFill>
            </a:ext>
          </a:extLst>
        </p:spPr>
      </p:pic>
      <p:pic>
        <p:nvPicPr>
          <p:cNvPr id="1026" name="Picture 2" descr="https://media.springernature.com/lw685/springer-static/image/art%3A10.1038%2Fs44184-023-00033-y/MediaObjects/44184_2023_33_Fig4_HTML.pn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56392" y="2632075"/>
            <a:ext cx="2223421" cy="1272908"/>
          </a:xfrm>
          <a:prstGeom prst="rect">
            <a:avLst/>
          </a:prstGeom>
          <a:extLst>
            <a:ext uri="{909E8E84-426E-40DD-AFC4-6F175D3DCCD1}">
              <a14:hiddenFill xmlns:a14="http://schemas.microsoft.com/office/drawing/2010/main">
                <a:solidFill>
                  <a:srgbClr val="FFFFFF"/>
                </a:solidFill>
              </a14:hiddenFill>
            </a:ext>
          </a:extLst>
        </p:spPr>
      </p:pic>
      <p:sp>
        <p:nvSpPr>
          <p:cNvPr id="5" name="Content Placeholder 4"/>
          <p:cNvSpPr>
            <a:spLocks noGrp="1"/>
          </p:cNvSpPr>
          <p:nvPr>
            <p:ph idx="1"/>
          </p:nvPr>
        </p:nvSpPr>
        <p:spPr>
          <a:xfrm>
            <a:off x="3695604" y="962026"/>
            <a:ext cx="5200747" cy="3848099"/>
          </a:xfrm>
        </p:spPr>
        <p:txBody>
          <a:bodyPr>
            <a:noAutofit/>
          </a:bodyPr>
          <a:lstStyle/>
          <a:p>
            <a:pPr lvl="0" rtl="0">
              <a:lnSpc>
                <a:spcPct val="110000"/>
              </a:lnSpc>
            </a:pPr>
            <a:r>
              <a:rPr lang="en-US" sz="1350" dirty="0">
                <a:latin typeface="Arial" panose="020B0604020202020204" pitchFamily="34" charset="0"/>
                <a:cs typeface="Arial" panose="020B0604020202020204" pitchFamily="34" charset="0"/>
              </a:rPr>
              <a:t>Providing scalable and cost-effective mental health support helps in addressing the increasing demand for digital mental health interventions (WHO, 2025). </a:t>
            </a:r>
            <a:endParaRPr lang="en-GB" sz="1350" dirty="0">
              <a:latin typeface="Arial" panose="020B0604020202020204" pitchFamily="34" charset="0"/>
              <a:cs typeface="Arial" panose="020B0604020202020204" pitchFamily="34" charset="0"/>
            </a:endParaRPr>
          </a:p>
          <a:p>
            <a:pPr lvl="0" rtl="0">
              <a:lnSpc>
                <a:spcPct val="110000"/>
              </a:lnSpc>
            </a:pPr>
            <a:r>
              <a:rPr lang="en-US" sz="1350" dirty="0">
                <a:latin typeface="Arial" panose="020B0604020202020204" pitchFamily="34" charset="0"/>
                <a:cs typeface="Arial" panose="020B0604020202020204" pitchFamily="34" charset="0"/>
              </a:rPr>
              <a:t>These rising public health concerns increase the urgency to implement an early digital intervention and accessible mental health support for young adults (McGorry et al., 2025). </a:t>
            </a:r>
            <a:endParaRPr lang="en-GB" sz="1350" dirty="0">
              <a:latin typeface="Arial" panose="020B0604020202020204" pitchFamily="34" charset="0"/>
              <a:cs typeface="Arial" panose="020B0604020202020204" pitchFamily="34" charset="0"/>
            </a:endParaRPr>
          </a:p>
          <a:p>
            <a:pPr lvl="0" rtl="0">
              <a:lnSpc>
                <a:spcPct val="110000"/>
              </a:lnSpc>
            </a:pPr>
            <a:r>
              <a:rPr lang="en-US" sz="1350" dirty="0">
                <a:latin typeface="Arial" panose="020B0604020202020204" pitchFamily="34" charset="0"/>
                <a:cs typeface="Arial" panose="020B0604020202020204" pitchFamily="34" charset="0"/>
              </a:rPr>
              <a:t>If not addressed, these issues (depression and anxiety), consequences include poor academic performance, increased suicide risk and dropout (WHO, 2025). </a:t>
            </a:r>
            <a:endParaRPr lang="en-GB" sz="1350" dirty="0">
              <a:latin typeface="Arial" panose="020B0604020202020204" pitchFamily="34" charset="0"/>
              <a:cs typeface="Arial" panose="020B0604020202020204" pitchFamily="34" charset="0"/>
            </a:endParaRPr>
          </a:p>
          <a:p>
            <a:pPr lvl="0" rtl="0">
              <a:lnSpc>
                <a:spcPct val="110000"/>
              </a:lnSpc>
            </a:pPr>
            <a:r>
              <a:rPr lang="en-US" sz="1350" dirty="0">
                <a:latin typeface="Arial" panose="020B0604020202020204" pitchFamily="34" charset="0"/>
                <a:cs typeface="Arial" panose="020B0604020202020204" pitchFamily="34" charset="0"/>
              </a:rPr>
              <a:t>Proposed intervention: An AI mental health chatbot + wellbeing mobile app is beneficial to provide support for early detection of anxiety and depression symptoms among young adults in the UK. </a:t>
            </a:r>
            <a:endParaRPr lang="en-GB" sz="1350" dirty="0">
              <a:latin typeface="Arial" panose="020B0604020202020204" pitchFamily="34" charset="0"/>
              <a:cs typeface="Arial" panose="020B0604020202020204" pitchFamily="34" charset="0"/>
            </a:endParaRPr>
          </a:p>
          <a:p>
            <a:pPr lvl="0" rtl="0">
              <a:lnSpc>
                <a:spcPct val="110000"/>
              </a:lnSpc>
            </a:pPr>
            <a:r>
              <a:rPr lang="en-US" sz="1350" dirty="0">
                <a:latin typeface="Arial" panose="020B0604020202020204" pitchFamily="34" charset="0"/>
                <a:cs typeface="Arial" panose="020B0604020202020204" pitchFamily="34" charset="0"/>
              </a:rPr>
              <a:t>Notably, this intervention will align with national priorities of mental health support embedded by the NHS.</a:t>
            </a:r>
            <a:endParaRPr lang="en-GB" sz="13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29587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357" y="123825"/>
            <a:ext cx="8687985" cy="317379"/>
          </a:xfrm>
          <a:solidFill>
            <a:schemeClr val="bg1">
              <a:lumMod val="85000"/>
            </a:schemeClr>
          </a:solidFill>
          <a:ln>
            <a:solidFill>
              <a:schemeClr val="tx1"/>
            </a:solidFill>
          </a:ln>
        </p:spPr>
        <p:txBody>
          <a:bodyPr>
            <a:normAutofit/>
          </a:bodyPr>
          <a:lstStyle/>
          <a:p>
            <a:pPr algn="ctr"/>
            <a:r>
              <a:rPr lang="en-US" sz="1350" b="1" dirty="0">
                <a:latin typeface="Arial" panose="020B0604020202020204" pitchFamily="34" charset="0"/>
                <a:cs typeface="Arial" panose="020B0604020202020204" pitchFamily="34" charset="0"/>
              </a:rPr>
              <a:t>BENEFITS TO TARGET POPULATION</a:t>
            </a:r>
            <a:endParaRPr lang="en-GB" sz="135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155357" y="1228725"/>
            <a:ext cx="3901032" cy="23145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Rectangle 4"/>
          <p:cNvSpPr/>
          <p:nvPr/>
        </p:nvSpPr>
        <p:spPr>
          <a:xfrm>
            <a:off x="155357" y="4009799"/>
            <a:ext cx="3901032" cy="715581"/>
          </a:xfrm>
          <a:prstGeom prst="rect">
            <a:avLst/>
          </a:prstGeom>
          <a:solidFill>
            <a:schemeClr val="accent1">
              <a:lumMod val="20000"/>
              <a:lumOff val="80000"/>
            </a:schemeClr>
          </a:solidFill>
          <a:ln>
            <a:solidFill>
              <a:schemeClr val="tx1"/>
            </a:solidFill>
          </a:ln>
        </p:spPr>
        <p:txBody>
          <a:bodyPr wrap="square">
            <a:spAutoFit/>
          </a:bodyPr>
          <a:lstStyle/>
          <a:p>
            <a:pPr algn="ctr"/>
            <a:r>
              <a:rPr lang="en-US" sz="1350" b="1" dirty="0">
                <a:latin typeface="Arial" panose="020B0604020202020204" pitchFamily="34" charset="0"/>
                <a:cs typeface="Arial" panose="020B0604020202020204" pitchFamily="34" charset="0"/>
              </a:rPr>
              <a:t>Mental health conditions growing among young adults in UK </a:t>
            </a:r>
            <a:endParaRPr lang="en-US" sz="1350" dirty="0">
              <a:latin typeface="Arial" panose="020B0604020202020204" pitchFamily="34" charset="0"/>
              <a:cs typeface="Arial" panose="020B0604020202020204" pitchFamily="34" charset="0"/>
            </a:endParaRPr>
          </a:p>
          <a:p>
            <a:pPr algn="ctr"/>
            <a:r>
              <a:rPr lang="en-US" sz="1350" dirty="0">
                <a:latin typeface="Arial" panose="020B0604020202020204" pitchFamily="34" charset="0"/>
                <a:cs typeface="Arial" panose="020B0604020202020204" pitchFamily="34" charset="0"/>
              </a:rPr>
              <a:t>(Source: </a:t>
            </a:r>
            <a:r>
              <a:rPr lang="en-US" sz="1350" dirty="0" err="1">
                <a:latin typeface="Arial" panose="020B0604020202020204" pitchFamily="34" charset="0"/>
                <a:cs typeface="Arial" panose="020B0604020202020204" pitchFamily="34" charset="0"/>
              </a:rPr>
              <a:t>Bawden</a:t>
            </a:r>
            <a:r>
              <a:rPr lang="en-US" sz="1350" dirty="0">
                <a:latin typeface="Arial" panose="020B0604020202020204" pitchFamily="34" charset="0"/>
                <a:cs typeface="Arial" panose="020B0604020202020204" pitchFamily="34" charset="0"/>
              </a:rPr>
              <a:t>, 2025) </a:t>
            </a:r>
          </a:p>
        </p:txBody>
      </p:sp>
      <p:sp>
        <p:nvSpPr>
          <p:cNvPr id="7" name="Content Placeholder 6"/>
          <p:cNvSpPr>
            <a:spLocks noGrp="1"/>
          </p:cNvSpPr>
          <p:nvPr>
            <p:ph idx="1"/>
          </p:nvPr>
        </p:nvSpPr>
        <p:spPr>
          <a:xfrm>
            <a:off x="4303644" y="723900"/>
            <a:ext cx="4539698" cy="3978396"/>
          </a:xfrm>
          <a:solidFill>
            <a:schemeClr val="accent1">
              <a:lumMod val="20000"/>
              <a:lumOff val="80000"/>
            </a:schemeClr>
          </a:solidFill>
          <a:ln>
            <a:solidFill>
              <a:schemeClr val="tx1"/>
            </a:solidFill>
          </a:ln>
        </p:spPr>
        <p:txBody>
          <a:bodyPr>
            <a:noAutofit/>
          </a:bodyPr>
          <a:lstStyle/>
          <a:p>
            <a:pPr lvl="0" algn="just" rtl="0">
              <a:lnSpc>
                <a:spcPct val="100000"/>
              </a:lnSpc>
            </a:pPr>
            <a:r>
              <a:rPr lang="en-US" sz="1350" dirty="0">
                <a:latin typeface="Arial" panose="020B0604020202020204" pitchFamily="34" charset="0"/>
                <a:cs typeface="Arial" panose="020B0604020202020204" pitchFamily="34" charset="0"/>
              </a:rPr>
              <a:t>Depression and anxiety among 18-25-year-old university students are a growing concern in the UK (Hall, 2023) which ensures relevance. </a:t>
            </a:r>
            <a:endParaRPr lang="en-GB" sz="1350" dirty="0">
              <a:latin typeface="Arial" panose="020B0604020202020204" pitchFamily="34" charset="0"/>
              <a:cs typeface="Arial" panose="020B0604020202020204" pitchFamily="34" charset="0"/>
            </a:endParaRPr>
          </a:p>
          <a:p>
            <a:pPr lvl="0" algn="just" rtl="0">
              <a:lnSpc>
                <a:spcPct val="100000"/>
              </a:lnSpc>
            </a:pPr>
            <a:r>
              <a:rPr lang="en-US" sz="1350" dirty="0">
                <a:latin typeface="Arial" panose="020B0604020202020204" pitchFamily="34" charset="0"/>
                <a:cs typeface="Arial" panose="020B0604020202020204" pitchFamily="34" charset="0"/>
              </a:rPr>
              <a:t>1 in 4 young students are experiencing depression and anxiety-related mental health conditions, where 36.1% are women and 16.3% men are included (</a:t>
            </a:r>
            <a:r>
              <a:rPr lang="en-US" sz="1350" dirty="0" err="1">
                <a:latin typeface="Arial" panose="020B0604020202020204" pitchFamily="34" charset="0"/>
                <a:cs typeface="Arial" panose="020B0604020202020204" pitchFamily="34" charset="0"/>
              </a:rPr>
              <a:t>Bawden</a:t>
            </a:r>
            <a:r>
              <a:rPr lang="en-US" sz="1350" dirty="0">
                <a:latin typeface="Arial" panose="020B0604020202020204" pitchFamily="34" charset="0"/>
                <a:cs typeface="Arial" panose="020B0604020202020204" pitchFamily="34" charset="0"/>
              </a:rPr>
              <a:t>, 2025). </a:t>
            </a:r>
            <a:endParaRPr lang="en-GB" sz="1350" dirty="0">
              <a:latin typeface="Arial" panose="020B0604020202020204" pitchFamily="34" charset="0"/>
              <a:cs typeface="Arial" panose="020B0604020202020204" pitchFamily="34" charset="0"/>
            </a:endParaRPr>
          </a:p>
          <a:p>
            <a:pPr lvl="0" algn="just" rtl="0">
              <a:lnSpc>
                <a:spcPct val="100000"/>
              </a:lnSpc>
            </a:pPr>
            <a:r>
              <a:rPr lang="en-US" sz="1350" dirty="0">
                <a:latin typeface="Arial" panose="020B0604020202020204" pitchFamily="34" charset="0"/>
                <a:cs typeface="Arial" panose="020B0604020202020204" pitchFamily="34" charset="0"/>
              </a:rPr>
              <a:t>An AI mental health </a:t>
            </a:r>
            <a:r>
              <a:rPr lang="en-US" sz="1350" dirty="0" err="1">
                <a:latin typeface="Arial" panose="020B0604020202020204" pitchFamily="34" charset="0"/>
                <a:cs typeface="Arial" panose="020B0604020202020204" pitchFamily="34" charset="0"/>
              </a:rPr>
              <a:t>chatbot</a:t>
            </a:r>
            <a:r>
              <a:rPr lang="en-US" sz="1350" dirty="0">
                <a:latin typeface="Arial" panose="020B0604020202020204" pitchFamily="34" charset="0"/>
                <a:cs typeface="Arial" panose="020B0604020202020204" pitchFamily="34" charset="0"/>
              </a:rPr>
              <a:t> + wellbeing mobile app is beneficial to provide 24*7 accessible, convenient and free mental health support to bridge the gap in traditional treatment.</a:t>
            </a:r>
            <a:endParaRPr lang="en-GB" sz="1350" dirty="0">
              <a:latin typeface="Arial" panose="020B0604020202020204" pitchFamily="34" charset="0"/>
              <a:cs typeface="Arial" panose="020B0604020202020204" pitchFamily="34" charset="0"/>
            </a:endParaRPr>
          </a:p>
          <a:p>
            <a:pPr lvl="0" algn="just" rtl="0">
              <a:lnSpc>
                <a:spcPct val="100000"/>
              </a:lnSpc>
            </a:pPr>
            <a:r>
              <a:rPr lang="en-US" sz="1350" dirty="0">
                <a:latin typeface="Arial" panose="020B0604020202020204" pitchFamily="34" charset="0"/>
                <a:cs typeface="Arial" panose="020B0604020202020204" pitchFamily="34" charset="0"/>
              </a:rPr>
              <a:t>This digital platform can help increase help-seeking behaviour among affected students who prefer anonymity and avoid face-to-face services due to stigma. </a:t>
            </a:r>
            <a:endParaRPr lang="en-GB" sz="13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68364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250" y="162339"/>
            <a:ext cx="5314950" cy="475060"/>
          </a:xfrm>
          <a:ln>
            <a:solidFill>
              <a:schemeClr val="accent1"/>
            </a:solidFill>
          </a:ln>
        </p:spPr>
        <p:txBody>
          <a:bodyPr>
            <a:normAutofit/>
          </a:bodyPr>
          <a:lstStyle/>
          <a:p>
            <a:pPr algn="ctr"/>
            <a:r>
              <a:rPr lang="en-GB" sz="1350" b="1" dirty="0">
                <a:latin typeface="Arial" panose="020B0604020202020204" pitchFamily="34" charset="0"/>
                <a:cs typeface="Arial" panose="020B0604020202020204" pitchFamily="34" charset="0"/>
              </a:rPr>
              <a:t>HEALTH AND CLINICAL BENEFITS</a:t>
            </a:r>
            <a:endParaRPr lang="en-GB" sz="1350" dirty="0">
              <a:latin typeface="Arial" panose="020B0604020202020204" pitchFamily="34" charset="0"/>
              <a:cs typeface="Arial" panose="020B0604020202020204" pitchFamily="34" charset="0"/>
            </a:endParaRPr>
          </a:p>
        </p:txBody>
      </p:sp>
      <p:sp>
        <p:nvSpPr>
          <p:cNvPr id="5" name="Content Placeholder 4"/>
          <p:cNvSpPr>
            <a:spLocks noGrp="1"/>
          </p:cNvSpPr>
          <p:nvPr>
            <p:ph idx="1"/>
          </p:nvPr>
        </p:nvSpPr>
        <p:spPr>
          <a:xfrm>
            <a:off x="273250" y="664368"/>
            <a:ext cx="5314950" cy="4232673"/>
          </a:xfrm>
          <a:noFill/>
        </p:spPr>
        <p:style>
          <a:lnRef idx="2">
            <a:schemeClr val="accent1">
              <a:shade val="50000"/>
            </a:schemeClr>
          </a:lnRef>
          <a:fillRef idx="1">
            <a:schemeClr val="accent1"/>
          </a:fillRef>
          <a:effectRef idx="0">
            <a:schemeClr val="accent1"/>
          </a:effectRef>
          <a:fontRef idx="minor">
            <a:schemeClr val="lt1"/>
          </a:fontRef>
        </p:style>
        <p:txBody>
          <a:bodyPr>
            <a:noAutofit/>
          </a:bodyPr>
          <a:lstStyle/>
          <a:p>
            <a:pPr lvl="0" algn="just" rtl="0"/>
            <a:r>
              <a:rPr lang="en-US" sz="1350" dirty="0">
                <a:solidFill>
                  <a:schemeClr val="tx1"/>
                </a:solidFill>
                <a:latin typeface="Arial" panose="020B0604020202020204" pitchFamily="34" charset="0"/>
                <a:cs typeface="Arial" panose="020B0604020202020204" pitchFamily="34" charset="0"/>
              </a:rPr>
              <a:t>This intervention can improve mental health literacy rate, which enables students to early detect mental health issues and adopt coping strategies.  </a:t>
            </a:r>
            <a:endParaRPr lang="en-GB" sz="1350" dirty="0">
              <a:solidFill>
                <a:schemeClr val="tx1"/>
              </a:solidFill>
              <a:latin typeface="Arial" panose="020B0604020202020204" pitchFamily="34" charset="0"/>
              <a:cs typeface="Arial" panose="020B0604020202020204" pitchFamily="34" charset="0"/>
            </a:endParaRPr>
          </a:p>
          <a:p>
            <a:pPr lvl="0" algn="just" rtl="0"/>
            <a:r>
              <a:rPr lang="en-US" sz="1350" dirty="0">
                <a:solidFill>
                  <a:schemeClr val="tx1"/>
                </a:solidFill>
                <a:latin typeface="Arial" panose="020B0604020202020204" pitchFamily="34" charset="0"/>
                <a:cs typeface="Arial" panose="020B0604020202020204" pitchFamily="34" charset="0"/>
              </a:rPr>
              <a:t>It will reduce depression and anxiety symptoms by adopting long-term behavioural change and self-managing mental health issues. </a:t>
            </a:r>
            <a:endParaRPr lang="en-GB" sz="1350" dirty="0">
              <a:solidFill>
                <a:schemeClr val="tx1"/>
              </a:solidFill>
              <a:latin typeface="Arial" panose="020B0604020202020204" pitchFamily="34" charset="0"/>
              <a:cs typeface="Arial" panose="020B0604020202020204" pitchFamily="34" charset="0"/>
            </a:endParaRPr>
          </a:p>
          <a:p>
            <a:pPr lvl="0" algn="just" rtl="0"/>
            <a:r>
              <a:rPr lang="en-US" sz="1350" dirty="0">
                <a:solidFill>
                  <a:schemeClr val="tx1"/>
                </a:solidFill>
                <a:latin typeface="Arial" panose="020B0604020202020204" pitchFamily="34" charset="0"/>
                <a:cs typeface="Arial" panose="020B0604020202020204" pitchFamily="34" charset="0"/>
              </a:rPr>
              <a:t>Digital mental health apps enhance coping strategies by offering 27*7 access to cognitive behavioural therapy tools, mindfulness exercises and mood tracking, which reduced anxiety and depression (Bakker and Rickard, 2018).</a:t>
            </a:r>
            <a:endParaRPr lang="en-GB" sz="1350" dirty="0">
              <a:solidFill>
                <a:schemeClr val="tx1"/>
              </a:solidFill>
              <a:latin typeface="Arial" panose="020B0604020202020204" pitchFamily="34" charset="0"/>
              <a:cs typeface="Arial" panose="020B0604020202020204" pitchFamily="34" charset="0"/>
            </a:endParaRPr>
          </a:p>
          <a:p>
            <a:pPr lvl="0" algn="just" rtl="0"/>
            <a:r>
              <a:rPr lang="en-US" sz="1350" dirty="0">
                <a:solidFill>
                  <a:schemeClr val="tx1"/>
                </a:solidFill>
                <a:latin typeface="Arial" panose="020B0604020202020204" pitchFamily="34" charset="0"/>
                <a:cs typeface="Arial" panose="020B0604020202020204" pitchFamily="34" charset="0"/>
              </a:rPr>
              <a:t>Lastly, AI-based interventions can facilitate health detection, potentially preventing the progression of mental health conditions among UK university students. </a:t>
            </a:r>
            <a:endParaRPr lang="en-GB" sz="1350" dirty="0">
              <a:solidFill>
                <a:schemeClr val="tx1"/>
              </a:solidFill>
              <a:latin typeface="Arial" panose="020B0604020202020204" pitchFamily="34" charset="0"/>
              <a:cs typeface="Arial" panose="020B0604020202020204" pitchFamily="34" charset="0"/>
            </a:endParaRPr>
          </a:p>
          <a:p>
            <a:pPr lvl="0" algn="just" rtl="0"/>
            <a:r>
              <a:rPr lang="en-US" sz="1350" dirty="0">
                <a:solidFill>
                  <a:schemeClr val="tx1"/>
                </a:solidFill>
                <a:latin typeface="Arial" panose="020B0604020202020204" pitchFamily="34" charset="0"/>
                <a:cs typeface="Arial" panose="020B0604020202020204" pitchFamily="34" charset="0"/>
              </a:rPr>
              <a:t>This app can also reduce physical hospital visits by supporting convenient and continuous monitoring of well-being; it might raise privacy policy concerns.</a:t>
            </a:r>
            <a:endParaRPr lang="en-GB" sz="1350" dirty="0">
              <a:solidFill>
                <a:schemeClr val="tx1"/>
              </a:solidFill>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3"/>
          <a:stretch>
            <a:fillRect/>
          </a:stretch>
        </p:blipFill>
        <p:spPr>
          <a:xfrm>
            <a:off x="5861449" y="399869"/>
            <a:ext cx="2461311" cy="267374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2050" name="Picture 2" descr="https://b1167102.smushcdn.com/1167102/wp-content/uploads/2025/07/anxiety04.jpg?lossy=2&amp;strip=1&amp;webp=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75723" y="3257806"/>
            <a:ext cx="2461312" cy="163923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215281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6404" y="1"/>
            <a:ext cx="6446520" cy="460772"/>
          </a:xfrm>
        </p:spPr>
        <p:txBody>
          <a:bodyPr anchor="t">
            <a:normAutofit/>
          </a:bodyPr>
          <a:lstStyle/>
          <a:p>
            <a:pPr algn="ctr"/>
            <a:r>
              <a:rPr lang="en-GB" sz="1350" b="1" dirty="0">
                <a:latin typeface="Arial" panose="020B0604020202020204" pitchFamily="34" charset="0"/>
                <a:cs typeface="Arial" panose="020B0604020202020204" pitchFamily="34" charset="0"/>
              </a:rPr>
              <a:t> SYSTEM AND POLICY IMPLICATIONS </a:t>
            </a:r>
            <a:endParaRPr lang="en-GB" sz="1350" dirty="0">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077966656"/>
              </p:ext>
            </p:extLst>
          </p:nvPr>
        </p:nvGraphicFramePr>
        <p:xfrm>
          <a:off x="3219865" y="610791"/>
          <a:ext cx="5431965" cy="4393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p:cNvPicPr>
          <p:nvPr/>
        </p:nvPicPr>
        <p:blipFill>
          <a:blip r:embed="rId7"/>
          <a:stretch>
            <a:fillRect/>
          </a:stretch>
        </p:blipFill>
        <p:spPr>
          <a:xfrm>
            <a:off x="117872" y="653654"/>
            <a:ext cx="3198522" cy="1789649"/>
          </a:xfrm>
          <a:prstGeom prst="rect">
            <a:avLst/>
          </a:prstGeom>
        </p:spPr>
      </p:pic>
      <p:sp>
        <p:nvSpPr>
          <p:cNvPr id="6" name="Rectangle 5"/>
          <p:cNvSpPr/>
          <p:nvPr/>
        </p:nvSpPr>
        <p:spPr>
          <a:xfrm>
            <a:off x="117872" y="2504107"/>
            <a:ext cx="3101993" cy="715581"/>
          </a:xfrm>
          <a:prstGeom prst="rect">
            <a:avLst/>
          </a:prstGeom>
        </p:spPr>
        <p:txBody>
          <a:bodyPr wrap="square">
            <a:spAutoFit/>
          </a:bodyPr>
          <a:lstStyle/>
          <a:p>
            <a:pPr algn="ctr"/>
            <a:r>
              <a:rPr lang="en-US" sz="1350" b="1" dirty="0">
                <a:latin typeface="Arial" panose="020B0604020202020204" pitchFamily="34" charset="0"/>
                <a:cs typeface="Arial" panose="020B0604020202020204" pitchFamily="34" charset="0"/>
              </a:rPr>
              <a:t>Mental Health conditions reported by students </a:t>
            </a:r>
            <a:endParaRPr lang="en-US" sz="1350" dirty="0">
              <a:latin typeface="Arial" panose="020B0604020202020204" pitchFamily="34" charset="0"/>
              <a:cs typeface="Arial" panose="020B0604020202020204" pitchFamily="34" charset="0"/>
            </a:endParaRPr>
          </a:p>
          <a:p>
            <a:pPr algn="ctr"/>
            <a:r>
              <a:rPr lang="en-US" sz="1350" dirty="0">
                <a:latin typeface="Arial" panose="020B0604020202020204" pitchFamily="34" charset="0"/>
                <a:cs typeface="Arial" panose="020B0604020202020204" pitchFamily="34" charset="0"/>
              </a:rPr>
              <a:t>(Source: Parliament.UK. 2026)</a:t>
            </a:r>
          </a:p>
        </p:txBody>
      </p:sp>
      <p:pic>
        <p:nvPicPr>
          <p:cNvPr id="3074" name="Picture 2" descr="https://mobisoftinfotech.com/resources/wp-content/uploads/2021/06/og-digital-mental-health-tools-are-revolutionizing-mental-health-care.pn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15817" y="3257409"/>
            <a:ext cx="3107961" cy="16316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56359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8856" y="80977"/>
            <a:ext cx="5968748" cy="528624"/>
          </a:xfrm>
        </p:spPr>
        <p:txBody>
          <a:bodyPr>
            <a:normAutofit/>
          </a:bodyPr>
          <a:lstStyle/>
          <a:p>
            <a:pPr algn="ctr"/>
            <a:r>
              <a:rPr lang="en-GB" sz="1350" b="1" dirty="0">
                <a:latin typeface="Arial" panose="020B0604020202020204" pitchFamily="34" charset="0"/>
                <a:cs typeface="Arial" panose="020B0604020202020204" pitchFamily="34" charset="0"/>
              </a:rPr>
              <a:t>RESEARCH AND EDUCATIONAL IMPLICATIONS </a:t>
            </a:r>
            <a:endParaRPr lang="en-GB" sz="135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200526" y="888898"/>
            <a:ext cx="4219997" cy="4253604"/>
          </a:xfrm>
        </p:spPr>
        <p:txBody>
          <a:bodyPr>
            <a:noAutofit/>
          </a:bodyPr>
          <a:lstStyle/>
          <a:p>
            <a:pPr algn="just" fontAlgn="base"/>
            <a:r>
              <a:rPr lang="en-US" sz="1350" dirty="0">
                <a:latin typeface="Arial" panose="020B0604020202020204" pitchFamily="34" charset="0"/>
                <a:cs typeface="Arial" panose="020B0604020202020204" pitchFamily="34" charset="0"/>
              </a:rPr>
              <a:t>This intervention will focus on the need for long-term effectiveness studies to track whether the AI </a:t>
            </a:r>
            <a:r>
              <a:rPr lang="en-US" sz="1350" dirty="0" err="1">
                <a:latin typeface="Arial" panose="020B0604020202020204" pitchFamily="34" charset="0"/>
                <a:cs typeface="Arial" panose="020B0604020202020204" pitchFamily="34" charset="0"/>
              </a:rPr>
              <a:t>chatbot</a:t>
            </a:r>
            <a:r>
              <a:rPr lang="en-US" sz="1350" dirty="0">
                <a:latin typeface="Arial" panose="020B0604020202020204" pitchFamily="34" charset="0"/>
                <a:cs typeface="Arial" panose="020B0604020202020204" pitchFamily="34" charset="0"/>
              </a:rPr>
              <a:t> intervention delivers a sustained reduction in anxiety and depression across UK university students. </a:t>
            </a:r>
          </a:p>
          <a:p>
            <a:pPr algn="just" fontAlgn="base"/>
            <a:r>
              <a:rPr lang="en-US" sz="1350" dirty="0">
                <a:latin typeface="Arial" panose="020B0604020202020204" pitchFamily="34" charset="0"/>
                <a:cs typeface="Arial" panose="020B0604020202020204" pitchFamily="34" charset="0"/>
              </a:rPr>
              <a:t>Ongoing research needs to evaluate AI reliability, clinical accuracy and safety, especially in identifying high-risk cases such as suicide cases (Parliament.UK. 2026). </a:t>
            </a:r>
          </a:p>
          <a:p>
            <a:pPr algn="just" fontAlgn="base"/>
            <a:r>
              <a:rPr lang="en-US" sz="1350" dirty="0">
                <a:latin typeface="Arial" panose="020B0604020202020204" pitchFamily="34" charset="0"/>
                <a:cs typeface="Arial" panose="020B0604020202020204" pitchFamily="34" charset="0"/>
              </a:rPr>
              <a:t>This intervention can enable students to self-manage their mental health through digital apps by improving digital health literacy. </a:t>
            </a:r>
          </a:p>
          <a:p>
            <a:pPr algn="just" fontAlgn="base"/>
            <a:r>
              <a:rPr lang="en-US" sz="1350" dirty="0">
                <a:latin typeface="Arial" panose="020B0604020202020204" pitchFamily="34" charset="0"/>
                <a:cs typeface="Arial" panose="020B0604020202020204" pitchFamily="34" charset="0"/>
              </a:rPr>
              <a:t>Lastly, a hybrid model combining professional support and AI tools is effective in reducing mental health issues among UK university students. </a:t>
            </a:r>
          </a:p>
        </p:txBody>
      </p:sp>
      <p:pic>
        <p:nvPicPr>
          <p:cNvPr id="4" name="Picture 3"/>
          <p:cNvPicPr>
            <a:picLocks noChangeAspect="1"/>
          </p:cNvPicPr>
          <p:nvPr/>
        </p:nvPicPr>
        <p:blipFill>
          <a:blip r:embed="rId2"/>
          <a:stretch>
            <a:fillRect/>
          </a:stretch>
        </p:blipFill>
        <p:spPr>
          <a:xfrm>
            <a:off x="892629" y="888898"/>
            <a:ext cx="3307897" cy="1709057"/>
          </a:xfrm>
          <a:prstGeom prst="rect">
            <a:avLst/>
          </a:prstGeom>
        </p:spPr>
      </p:pic>
      <p:pic>
        <p:nvPicPr>
          <p:cNvPr id="5" name="Picture 4"/>
          <p:cNvPicPr>
            <a:picLocks noChangeAspect="1"/>
          </p:cNvPicPr>
          <p:nvPr/>
        </p:nvPicPr>
        <p:blipFill>
          <a:blip r:embed="rId3"/>
          <a:stretch>
            <a:fillRect/>
          </a:stretch>
        </p:blipFill>
        <p:spPr>
          <a:xfrm>
            <a:off x="814785" y="2699657"/>
            <a:ext cx="3385740" cy="2020360"/>
          </a:xfrm>
          <a:prstGeom prst="rect">
            <a:avLst/>
          </a:prstGeom>
        </p:spPr>
      </p:pic>
    </p:spTree>
    <p:extLst>
      <p:ext uri="{BB962C8B-B14F-4D97-AF65-F5344CB8AC3E}">
        <p14:creationId xmlns:p14="http://schemas.microsoft.com/office/powerpoint/2010/main" val="18883906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8FA705-5F00-490D-0DD5-B9307F94A236}"/>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38DD14C2-1DDD-1D22-AD28-9C8E4355D1FB}"/>
              </a:ext>
            </a:extLst>
          </p:cNvPr>
          <p:cNvSpPr/>
          <p:nvPr/>
        </p:nvSpPr>
        <p:spPr>
          <a:xfrm>
            <a:off x="0" y="0"/>
            <a:ext cx="9144000" cy="73152"/>
          </a:xfrm>
          <a:prstGeom prst="rect">
            <a:avLst/>
          </a:prstGeom>
          <a:solidFill>
            <a:srgbClr val="0D9488"/>
          </a:solidFill>
          <a:ln/>
        </p:spPr>
      </p:sp>
      <p:sp>
        <p:nvSpPr>
          <p:cNvPr id="3" name="Text 1">
            <a:extLst>
              <a:ext uri="{FF2B5EF4-FFF2-40B4-BE49-F238E27FC236}">
                <a16:creationId xmlns:a16="http://schemas.microsoft.com/office/drawing/2014/main" id="{989E5923-B3CF-4D63-52C7-BCCF3C5C3202}"/>
              </a:ext>
            </a:extLst>
          </p:cNvPr>
          <p:cNvSpPr/>
          <p:nvPr/>
        </p:nvSpPr>
        <p:spPr>
          <a:xfrm>
            <a:off x="457200" y="182880"/>
            <a:ext cx="8229600" cy="457200"/>
          </a:xfrm>
          <a:prstGeom prst="rect">
            <a:avLst/>
          </a:prstGeom>
          <a:noFill/>
          <a:ln/>
        </p:spPr>
        <p:txBody>
          <a:bodyPr wrap="square" lIns="0" tIns="0" rIns="0" bIns="0" rtlCol="0" anchor="ctr"/>
          <a:lstStyle/>
          <a:p>
            <a:pPr marL="0" indent="0">
              <a:buNone/>
            </a:pPr>
            <a:r>
              <a:rPr lang="en-US" sz="2400" b="1" dirty="0">
                <a:solidFill>
                  <a:srgbClr val="1B2A4A"/>
                </a:solidFill>
                <a:latin typeface="Georgia" pitchFamily="34" charset="0"/>
                <a:ea typeface="Georgia" pitchFamily="34" charset="-122"/>
                <a:cs typeface="Georgia" pitchFamily="34" charset="-120"/>
              </a:rPr>
              <a:t>References — Group Member 1</a:t>
            </a:r>
            <a:endParaRPr lang="en-US" sz="2400" dirty="0"/>
          </a:p>
        </p:txBody>
      </p:sp>
      <p:sp>
        <p:nvSpPr>
          <p:cNvPr id="4" name="Text 2">
            <a:extLst>
              <a:ext uri="{FF2B5EF4-FFF2-40B4-BE49-F238E27FC236}">
                <a16:creationId xmlns:a16="http://schemas.microsoft.com/office/drawing/2014/main" id="{3D4902F6-D51D-CFA9-6B60-00872952BE8B}"/>
              </a:ext>
            </a:extLst>
          </p:cNvPr>
          <p:cNvSpPr/>
          <p:nvPr/>
        </p:nvSpPr>
        <p:spPr>
          <a:xfrm>
            <a:off x="457200" y="731520"/>
            <a:ext cx="8229600" cy="4206240"/>
          </a:xfrm>
          <a:prstGeom prst="rect">
            <a:avLst/>
          </a:prstGeom>
          <a:noFill/>
          <a:ln/>
        </p:spPr>
        <p:txBody>
          <a:bodyPr wrap="square" rtlCol="0" anchor="t"/>
          <a:lstStyle/>
          <a:p>
            <a:pPr marL="0" indent="0">
              <a:spcAft>
                <a:spcPts val="400"/>
              </a:spcAft>
              <a:buNone/>
            </a:pPr>
            <a:r>
              <a:rPr lang="en-US" sz="850" dirty="0">
                <a:solidFill>
                  <a:srgbClr val="1E293B"/>
                </a:solidFill>
                <a:latin typeface="Calibri" pitchFamily="34" charset="0"/>
                <a:ea typeface="Calibri" pitchFamily="34" charset="-122"/>
                <a:cs typeface="Calibri" pitchFamily="34" charset="-120"/>
              </a:rPr>
              <a:t>Andrews, G., Basu, A., Cuijpers, P., Craske, M.G., McEvoy, P., English, C.L. and Newby, J.M. (2018) 'Computer therapy for the anxiety and depression disorders is effective, acceptable and practical health care: An updated meta-analysis', Journal of Anxiety Disorders, 55, pp. 70–78.</a:t>
            </a:r>
            <a:endParaRPr lang="en-US" sz="850" dirty="0"/>
          </a:p>
          <a:p>
            <a:pPr marL="0" indent="0">
              <a:spcAft>
                <a:spcPts val="400"/>
              </a:spcAft>
              <a:buNone/>
            </a:pPr>
            <a:r>
              <a:rPr lang="en-US" sz="850" dirty="0">
                <a:solidFill>
                  <a:srgbClr val="1E293B"/>
                </a:solidFill>
                <a:latin typeface="Calibri" pitchFamily="34" charset="0"/>
                <a:ea typeface="Calibri" pitchFamily="34" charset="-122"/>
                <a:cs typeface="Calibri" pitchFamily="34" charset="-120"/>
              </a:rPr>
              <a:t>Barkham, M., Broglia, E., Sherrer, G. and Sherrer, T. (2019) 'Student counselling service outcomes through a practice research network', Counselling and Psychotherapy Research, 19(3), pp. 276–284.</a:t>
            </a:r>
            <a:endParaRPr lang="en-US" sz="850" dirty="0"/>
          </a:p>
          <a:p>
            <a:pPr marL="0" indent="0">
              <a:spcAft>
                <a:spcPts val="400"/>
              </a:spcAft>
              <a:buNone/>
            </a:pPr>
            <a:r>
              <a:rPr lang="en-US" sz="850" dirty="0">
                <a:solidFill>
                  <a:srgbClr val="1E293B"/>
                </a:solidFill>
                <a:latin typeface="Calibri" pitchFamily="34" charset="0"/>
                <a:ea typeface="Calibri" pitchFamily="34" charset="-122"/>
                <a:cs typeface="Calibri" pitchFamily="34" charset="-120"/>
              </a:rPr>
              <a:t>Centre for Mental Health (2019) The Economic and Social Costs of Mental Health Problems in 2009/10. London: Centre for Mental Health.</a:t>
            </a:r>
            <a:endParaRPr lang="en-US" sz="850" dirty="0"/>
          </a:p>
          <a:p>
            <a:pPr marL="0" indent="0">
              <a:spcAft>
                <a:spcPts val="400"/>
              </a:spcAft>
              <a:buNone/>
            </a:pPr>
            <a:r>
              <a:rPr lang="en-US" sz="850" dirty="0">
                <a:solidFill>
                  <a:srgbClr val="1E293B"/>
                </a:solidFill>
                <a:latin typeface="Calibri" pitchFamily="34" charset="0"/>
                <a:ea typeface="Calibri" pitchFamily="34" charset="-122"/>
                <a:cs typeface="Calibri" pitchFamily="34" charset="-120"/>
              </a:rPr>
              <a:t>Eisenberg, D., Hunt, J. and Speer, N. (2011) 'Help seeking for mental health on college campuses: Review of evidence and next steps for research and practice', Harvard Review of Psychiatry, 21(4), pp. 222–232.</a:t>
            </a:r>
            <a:endParaRPr lang="en-US" sz="850" dirty="0"/>
          </a:p>
          <a:p>
            <a:pPr marL="0" indent="0">
              <a:spcAft>
                <a:spcPts val="400"/>
              </a:spcAft>
              <a:buNone/>
            </a:pPr>
            <a:r>
              <a:rPr lang="en-US" sz="850" dirty="0">
                <a:solidFill>
                  <a:srgbClr val="1E293B"/>
                </a:solidFill>
                <a:latin typeface="Calibri" pitchFamily="34" charset="0"/>
                <a:ea typeface="Calibri" pitchFamily="34" charset="-122"/>
                <a:cs typeface="Calibri" pitchFamily="34" charset="-120"/>
              </a:rPr>
              <a:t>Fitzpatrick, K.K., Darcy, A. and Vierhile, M. (2017) 'Delivering cognitive behavior therapy to young adults with symptoms of depression via a fully automated conversational agent (Woebot)', JMIR Mental Health, 4(2), e19.</a:t>
            </a:r>
            <a:endParaRPr lang="en-US" sz="850" dirty="0"/>
          </a:p>
          <a:p>
            <a:pPr marL="0" indent="0">
              <a:spcAft>
                <a:spcPts val="400"/>
              </a:spcAft>
              <a:buNone/>
            </a:pPr>
            <a:r>
              <a:rPr lang="en-US" sz="850" dirty="0">
                <a:solidFill>
                  <a:srgbClr val="1E293B"/>
                </a:solidFill>
                <a:latin typeface="Calibri" pitchFamily="34" charset="0"/>
                <a:ea typeface="Calibri" pitchFamily="34" charset="-122"/>
                <a:cs typeface="Calibri" pitchFamily="34" charset="-120"/>
              </a:rPr>
              <a:t>Goodwin, R.D., Dierker, L.C., Wu, M., Galea, S., Hoven, C.W. and Weinberger, A.H. (2020) 'Trends in US depression prevalence from 2015 to 2020', American Journal of Preventive Medicine, 63(5), pp. 726–733.</a:t>
            </a:r>
            <a:endParaRPr lang="en-US" sz="850" dirty="0"/>
          </a:p>
          <a:p>
            <a:pPr marL="0" indent="0">
              <a:spcAft>
                <a:spcPts val="400"/>
              </a:spcAft>
              <a:buNone/>
            </a:pPr>
            <a:r>
              <a:rPr lang="en-US" sz="850" dirty="0">
                <a:solidFill>
                  <a:srgbClr val="1E293B"/>
                </a:solidFill>
                <a:latin typeface="Calibri" pitchFamily="34" charset="0"/>
                <a:ea typeface="Calibri" pitchFamily="34" charset="-122"/>
                <a:cs typeface="Calibri" pitchFamily="34" charset="-120"/>
              </a:rPr>
              <a:t>Gulliver, A., Griffiths, K.M. and Christensen, H. (2010) 'Perceived barriers and facilitators to mental health help-seeking in young people: A systematic review', BMC Psychiatry, 10(1), p. 113.</a:t>
            </a:r>
            <a:endParaRPr lang="en-US" sz="850" dirty="0"/>
          </a:p>
          <a:p>
            <a:pPr marL="0" indent="0">
              <a:spcAft>
                <a:spcPts val="400"/>
              </a:spcAft>
              <a:buNone/>
            </a:pPr>
            <a:r>
              <a:rPr lang="en-US" sz="850" dirty="0">
                <a:solidFill>
                  <a:srgbClr val="1E293B"/>
                </a:solidFill>
                <a:latin typeface="Calibri" pitchFamily="34" charset="0"/>
                <a:ea typeface="Calibri" pitchFamily="34" charset="-122"/>
                <a:cs typeface="Calibri" pitchFamily="34" charset="-120"/>
              </a:rPr>
              <a:t>Hubble, S. and Bolton, P. (2024) Support for Students with Mental Health Issues in Higher Education in England. London: House of Commons Library.</a:t>
            </a:r>
            <a:endParaRPr lang="en-US" sz="850" dirty="0"/>
          </a:p>
          <a:p>
            <a:pPr marL="0" indent="0">
              <a:spcAft>
                <a:spcPts val="400"/>
              </a:spcAft>
              <a:buNone/>
            </a:pPr>
            <a:r>
              <a:rPr lang="en-US" sz="850" dirty="0">
                <a:solidFill>
                  <a:srgbClr val="1E293B"/>
                </a:solidFill>
                <a:latin typeface="Calibri" pitchFamily="34" charset="0"/>
                <a:ea typeface="Calibri" pitchFamily="34" charset="-122"/>
                <a:cs typeface="Calibri" pitchFamily="34" charset="-120"/>
              </a:rPr>
              <a:t>Marmot, M. (2020) Health Equity in England: The Marmot Review 10 Years On. London: Institute of Health Equity.</a:t>
            </a:r>
            <a:endParaRPr lang="en-US" sz="850" dirty="0"/>
          </a:p>
          <a:p>
            <a:pPr marL="0" indent="0">
              <a:spcAft>
                <a:spcPts val="400"/>
              </a:spcAft>
              <a:buNone/>
            </a:pPr>
            <a:r>
              <a:rPr lang="en-US" sz="850" dirty="0">
                <a:solidFill>
                  <a:srgbClr val="1E293B"/>
                </a:solidFill>
                <a:latin typeface="Calibri" pitchFamily="34" charset="0"/>
                <a:ea typeface="Calibri" pitchFamily="34" charset="-122"/>
                <a:cs typeface="Calibri" pitchFamily="34" charset="-120"/>
              </a:rPr>
              <a:t>Universities UK (2020) Stepchange: Mentally Healthy Universities. London: Universities UK.</a:t>
            </a:r>
            <a:endParaRPr lang="en-US" sz="850" dirty="0"/>
          </a:p>
        </p:txBody>
      </p:sp>
    </p:spTree>
    <p:extLst>
      <p:ext uri="{BB962C8B-B14F-4D97-AF65-F5344CB8AC3E}">
        <p14:creationId xmlns:p14="http://schemas.microsoft.com/office/powerpoint/2010/main" val="269521807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B21CBA-9F1F-79F3-785A-913B5069C70F}"/>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47B4CF8A-74EB-F46D-C94D-D8EE8065A7F9}"/>
              </a:ext>
            </a:extLst>
          </p:cNvPr>
          <p:cNvSpPr/>
          <p:nvPr/>
        </p:nvSpPr>
        <p:spPr>
          <a:xfrm>
            <a:off x="0" y="0"/>
            <a:ext cx="9144000" cy="73152"/>
          </a:xfrm>
          <a:prstGeom prst="rect">
            <a:avLst/>
          </a:prstGeom>
          <a:solidFill>
            <a:srgbClr val="0D9488"/>
          </a:solidFill>
          <a:ln/>
        </p:spPr>
      </p:sp>
      <p:sp>
        <p:nvSpPr>
          <p:cNvPr id="3" name="Text 1">
            <a:extLst>
              <a:ext uri="{FF2B5EF4-FFF2-40B4-BE49-F238E27FC236}">
                <a16:creationId xmlns:a16="http://schemas.microsoft.com/office/drawing/2014/main" id="{86ADC672-F92D-0320-2FFF-8A4386AEF558}"/>
              </a:ext>
            </a:extLst>
          </p:cNvPr>
          <p:cNvSpPr/>
          <p:nvPr/>
        </p:nvSpPr>
        <p:spPr>
          <a:xfrm>
            <a:off x="457200" y="182880"/>
            <a:ext cx="8229600" cy="457200"/>
          </a:xfrm>
          <a:prstGeom prst="rect">
            <a:avLst/>
          </a:prstGeom>
          <a:noFill/>
          <a:ln/>
        </p:spPr>
        <p:txBody>
          <a:bodyPr wrap="square" lIns="0" tIns="0" rIns="0" bIns="0" rtlCol="0" anchor="ctr"/>
          <a:lstStyle/>
          <a:p>
            <a:pPr marL="0" indent="0">
              <a:buNone/>
            </a:pPr>
            <a:r>
              <a:rPr lang="en-US" sz="2400" b="1" dirty="0">
                <a:solidFill>
                  <a:srgbClr val="1B2A4A"/>
                </a:solidFill>
                <a:latin typeface="Georgia" pitchFamily="34" charset="0"/>
                <a:ea typeface="Georgia" pitchFamily="34" charset="-122"/>
                <a:cs typeface="Georgia" pitchFamily="34" charset="-120"/>
              </a:rPr>
              <a:t>References — Group Member 2</a:t>
            </a:r>
            <a:endParaRPr lang="en-US" sz="2400" dirty="0"/>
          </a:p>
        </p:txBody>
      </p:sp>
      <p:sp>
        <p:nvSpPr>
          <p:cNvPr id="4" name="Text 2">
            <a:extLst>
              <a:ext uri="{FF2B5EF4-FFF2-40B4-BE49-F238E27FC236}">
                <a16:creationId xmlns:a16="http://schemas.microsoft.com/office/drawing/2014/main" id="{E75FB7EE-7A2F-15D2-A160-C9EAE6CD15FD}"/>
              </a:ext>
            </a:extLst>
          </p:cNvPr>
          <p:cNvSpPr/>
          <p:nvPr/>
        </p:nvSpPr>
        <p:spPr>
          <a:xfrm>
            <a:off x="457200" y="731520"/>
            <a:ext cx="8229600" cy="4206240"/>
          </a:xfrm>
          <a:prstGeom prst="rect">
            <a:avLst/>
          </a:prstGeom>
          <a:noFill/>
          <a:ln/>
        </p:spPr>
        <p:txBody>
          <a:bodyPr wrap="square" rtlCol="0" anchor="t"/>
          <a:lstStyle/>
          <a:p>
            <a:pPr marL="0" indent="0">
              <a:spcAft>
                <a:spcPts val="400"/>
              </a:spcAft>
              <a:buNone/>
            </a:pPr>
            <a:r>
              <a:rPr lang="en-US" sz="850" dirty="0">
                <a:solidFill>
                  <a:srgbClr val="1E293B"/>
                </a:solidFill>
                <a:latin typeface="Calibri" pitchFamily="34" charset="0"/>
                <a:ea typeface="Calibri" pitchFamily="34" charset="-122"/>
                <a:cs typeface="Calibri" pitchFamily="34" charset="-120"/>
              </a:rPr>
              <a:t>Broglia, E., Millings, A. and Barkham, M. (2018) 'Challenges to addressing student mental health in embedded counselling services: A survey of UK higher and further education institutions', British Journal of Guidance and Counselling, 46(4), pp. 441–455.</a:t>
            </a:r>
            <a:endParaRPr lang="en-US" sz="850" dirty="0"/>
          </a:p>
          <a:p>
            <a:pPr marL="0" indent="0">
              <a:spcAft>
                <a:spcPts val="400"/>
              </a:spcAft>
              <a:buNone/>
            </a:pPr>
            <a:r>
              <a:rPr lang="en-US" sz="850" dirty="0">
                <a:solidFill>
                  <a:srgbClr val="1E293B"/>
                </a:solidFill>
                <a:latin typeface="Calibri" pitchFamily="34" charset="0"/>
                <a:ea typeface="Calibri" pitchFamily="34" charset="-122"/>
                <a:cs typeface="Calibri" pitchFamily="34" charset="-120"/>
              </a:rPr>
              <a:t>Crosby, R.A. and Noar, S.M. (2011) 'What is a planning model? An introduction to PRECEDE-PROCEED', Journal of Public Health Dentistry, 71(S1), pp. S7–S15.</a:t>
            </a:r>
            <a:endParaRPr lang="en-US" sz="850" dirty="0"/>
          </a:p>
          <a:p>
            <a:pPr marL="0" indent="0">
              <a:spcAft>
                <a:spcPts val="400"/>
              </a:spcAft>
              <a:buNone/>
            </a:pPr>
            <a:r>
              <a:rPr lang="en-US" sz="850" dirty="0">
                <a:solidFill>
                  <a:srgbClr val="1E293B"/>
                </a:solidFill>
                <a:latin typeface="Calibri" pitchFamily="34" charset="0"/>
                <a:ea typeface="Calibri" pitchFamily="34" charset="-122"/>
                <a:cs typeface="Calibri" pitchFamily="34" charset="-120"/>
              </a:rPr>
              <a:t>Gielen, A.C., McDonald, E.M., Gary, T.L. and Bone, L.R. (2008) 'Using the PRECEDE-PROCEED model to apply health behaviour theories', in Glanz, K., Rimer, B.K. and Viswanath, K. (eds.) Health Behavior and Health Education. 4th edn. San Francisco: Jossey-Bass, pp. 407–433.</a:t>
            </a:r>
            <a:endParaRPr lang="en-US" sz="850" dirty="0"/>
          </a:p>
          <a:p>
            <a:pPr marL="0" indent="0">
              <a:spcAft>
                <a:spcPts val="400"/>
              </a:spcAft>
              <a:buNone/>
            </a:pPr>
            <a:r>
              <a:rPr lang="en-US" sz="850" dirty="0">
                <a:solidFill>
                  <a:srgbClr val="1E293B"/>
                </a:solidFill>
                <a:latin typeface="Calibri" pitchFamily="34" charset="0"/>
                <a:ea typeface="Calibri" pitchFamily="34" charset="-122"/>
                <a:cs typeface="Calibri" pitchFamily="34" charset="-120"/>
              </a:rPr>
              <a:t>Gorczynski, P., Sims-Schouten, W., Hill, D. and Wilson, J.C. (2017) 'Examining mental health literacy, help seeking behaviours, and mental health outcomes in UK university students', Journal of Mental Health Training, Education and Practice, 12(2), pp. 111–120.</a:t>
            </a:r>
            <a:endParaRPr lang="en-US" sz="850" dirty="0"/>
          </a:p>
          <a:p>
            <a:pPr marL="0" indent="0">
              <a:spcAft>
                <a:spcPts val="400"/>
              </a:spcAft>
              <a:buNone/>
            </a:pPr>
            <a:r>
              <a:rPr lang="en-US" sz="850" dirty="0">
                <a:solidFill>
                  <a:srgbClr val="1E293B"/>
                </a:solidFill>
                <a:latin typeface="Calibri" pitchFamily="34" charset="0"/>
                <a:ea typeface="Calibri" pitchFamily="34" charset="-122"/>
                <a:cs typeface="Calibri" pitchFamily="34" charset="-120"/>
              </a:rPr>
              <a:t>Green, L.W. and Kreuter, M.W. (2005) Health Program Planning: An Educational and Ecological Approach. 4th edn. New York: McGraw-Hill.</a:t>
            </a:r>
            <a:endParaRPr lang="en-US" sz="850" dirty="0"/>
          </a:p>
          <a:p>
            <a:pPr marL="0" indent="0">
              <a:spcAft>
                <a:spcPts val="400"/>
              </a:spcAft>
              <a:buNone/>
            </a:pPr>
            <a:r>
              <a:rPr lang="en-US" sz="850" dirty="0">
                <a:solidFill>
                  <a:srgbClr val="1E293B"/>
                </a:solidFill>
                <a:latin typeface="Calibri" pitchFamily="34" charset="0"/>
                <a:ea typeface="Calibri" pitchFamily="34" charset="-122"/>
                <a:cs typeface="Calibri" pitchFamily="34" charset="-120"/>
              </a:rPr>
              <a:t>Inkster, B., Sarda, S. and Subramanian, V. (2018) 'An empathy-driven, conversational artificial intelligence agent (Wysa) for digital mental well-being', JMIR mHealth and uHealth, 6(11), e12106.</a:t>
            </a:r>
            <a:endParaRPr lang="en-US" sz="850" dirty="0"/>
          </a:p>
          <a:p>
            <a:pPr marL="0" indent="0">
              <a:spcAft>
                <a:spcPts val="400"/>
              </a:spcAft>
              <a:buNone/>
            </a:pPr>
            <a:r>
              <a:rPr lang="en-US" sz="850" dirty="0">
                <a:solidFill>
                  <a:srgbClr val="1E293B"/>
                </a:solidFill>
                <a:latin typeface="Calibri" pitchFamily="34" charset="0"/>
                <a:ea typeface="Calibri" pitchFamily="34" charset="-122"/>
                <a:cs typeface="Calibri" pitchFamily="34" charset="-120"/>
              </a:rPr>
              <a:t>Lattie, E.G., Adkins, E.C., Winquist, N., Stiles-Shields, C., Wafford, Q.E. and Graham, A.K. (2019) 'Digital mental health interventions for depression, anxiety, and enhancement of psychological well-being among college students', Journal of Medical Internet Research, 21(7), e12869.</a:t>
            </a:r>
            <a:endParaRPr lang="en-US" sz="850" dirty="0"/>
          </a:p>
          <a:p>
            <a:pPr marL="0" indent="0">
              <a:spcAft>
                <a:spcPts val="400"/>
              </a:spcAft>
              <a:buNone/>
            </a:pPr>
            <a:r>
              <a:rPr lang="en-US" sz="850" dirty="0">
                <a:solidFill>
                  <a:srgbClr val="1E293B"/>
                </a:solidFill>
                <a:latin typeface="Calibri" pitchFamily="34" charset="0"/>
                <a:ea typeface="Calibri" pitchFamily="34" charset="-122"/>
                <a:cs typeface="Calibri" pitchFamily="34" charset="-120"/>
              </a:rPr>
              <a:t>McIntyre, J.C., Worsley, J., Corcoran, R., Harrison Woods, P. and Bentall, R.P. (2018) 'Academic and non-academic predictors of student psychological distress', Psychology in Education Review, 53, pp. 93–109.</a:t>
            </a:r>
            <a:endParaRPr lang="en-US" sz="850" dirty="0"/>
          </a:p>
          <a:p>
            <a:pPr marL="0" indent="0">
              <a:spcAft>
                <a:spcPts val="400"/>
              </a:spcAft>
              <a:buNone/>
            </a:pPr>
            <a:r>
              <a:rPr lang="en-US" sz="850" dirty="0">
                <a:solidFill>
                  <a:srgbClr val="1E293B"/>
                </a:solidFill>
                <a:latin typeface="Calibri" pitchFamily="34" charset="0"/>
                <a:ea typeface="Calibri" pitchFamily="34" charset="-122"/>
                <a:cs typeface="Calibri" pitchFamily="34" charset="-120"/>
              </a:rPr>
              <a:t>Rickwood, D., Paraskakis, M., Quin, D., Hobbs, N., Ryall, V., Trethowan, J. and McGorry, P. (2019) 'Australia's innovation in youth mental health care: The headspace centre model', Early Intervention in Psychiatry, 13(1), pp. 159–166.</a:t>
            </a:r>
            <a:endParaRPr lang="en-US" sz="850" dirty="0"/>
          </a:p>
          <a:p>
            <a:pPr marL="0" indent="0">
              <a:spcAft>
                <a:spcPts val="400"/>
              </a:spcAft>
              <a:buNone/>
            </a:pPr>
            <a:r>
              <a:rPr lang="en-US" sz="850" dirty="0">
                <a:solidFill>
                  <a:srgbClr val="1E293B"/>
                </a:solidFill>
                <a:latin typeface="Calibri" pitchFamily="34" charset="0"/>
                <a:ea typeface="Calibri" pitchFamily="34" charset="-122"/>
                <a:cs typeface="Calibri" pitchFamily="34" charset="-120"/>
              </a:rPr>
              <a:t>Stallman, H.M. (2010) 'Psychological distress in university students: A comparison with general population data', Australian Psychologist, 45(4), pp. 249–257.</a:t>
            </a:r>
            <a:endParaRPr lang="en-US" sz="850" dirty="0"/>
          </a:p>
        </p:txBody>
      </p:sp>
    </p:spTree>
    <p:extLst>
      <p:ext uri="{BB962C8B-B14F-4D97-AF65-F5344CB8AC3E}">
        <p14:creationId xmlns:p14="http://schemas.microsoft.com/office/powerpoint/2010/main" val="128136915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C20E25-7375-13D8-9275-41DDFC27F35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71E792B0-73C9-FFF1-51A2-2023AFBE8EE6}"/>
              </a:ext>
            </a:extLst>
          </p:cNvPr>
          <p:cNvSpPr/>
          <p:nvPr/>
        </p:nvSpPr>
        <p:spPr>
          <a:xfrm>
            <a:off x="0" y="0"/>
            <a:ext cx="9144000" cy="51435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b="-18444"/>
            </a:stretch>
          </a:blipFill>
        </p:spPr>
      </p:sp>
      <p:grpSp>
        <p:nvGrpSpPr>
          <p:cNvPr id="3" name="Group 3">
            <a:extLst>
              <a:ext uri="{FF2B5EF4-FFF2-40B4-BE49-F238E27FC236}">
                <a16:creationId xmlns:a16="http://schemas.microsoft.com/office/drawing/2014/main" id="{E4BD6F68-FBD5-2971-088C-F3D432822D11}"/>
              </a:ext>
            </a:extLst>
          </p:cNvPr>
          <p:cNvGrpSpPr/>
          <p:nvPr/>
        </p:nvGrpSpPr>
        <p:grpSpPr>
          <a:xfrm>
            <a:off x="514350" y="97839"/>
            <a:ext cx="8115300" cy="4229100"/>
            <a:chOff x="0" y="0"/>
            <a:chExt cx="4274726" cy="2167467"/>
          </a:xfrm>
        </p:grpSpPr>
        <p:sp>
          <p:nvSpPr>
            <p:cNvPr id="4" name="Freeform 4">
              <a:extLst>
                <a:ext uri="{FF2B5EF4-FFF2-40B4-BE49-F238E27FC236}">
                  <a16:creationId xmlns:a16="http://schemas.microsoft.com/office/drawing/2014/main" id="{999F64DE-486A-6C45-E38B-ABC7CCE11544}"/>
                </a:ext>
              </a:extLst>
            </p:cNvPr>
            <p:cNvSpPr/>
            <p:nvPr/>
          </p:nvSpPr>
          <p:spPr>
            <a:xfrm>
              <a:off x="0" y="0"/>
              <a:ext cx="4274726" cy="2167467"/>
            </a:xfrm>
            <a:custGeom>
              <a:avLst/>
              <a:gdLst/>
              <a:ahLst/>
              <a:cxnLst/>
              <a:rect l="l" t="t" r="r" b="b"/>
              <a:pathLst>
                <a:path w="4274726" h="2167467">
                  <a:moveTo>
                    <a:pt x="24327" y="0"/>
                  </a:moveTo>
                  <a:lnTo>
                    <a:pt x="4250399" y="0"/>
                  </a:lnTo>
                  <a:cubicBezTo>
                    <a:pt x="4263834" y="0"/>
                    <a:pt x="4274726" y="10891"/>
                    <a:pt x="4274726" y="24327"/>
                  </a:cubicBezTo>
                  <a:lnTo>
                    <a:pt x="4274726" y="2143140"/>
                  </a:lnTo>
                  <a:cubicBezTo>
                    <a:pt x="4274726" y="2156575"/>
                    <a:pt x="4263834" y="2167467"/>
                    <a:pt x="4250399" y="2167467"/>
                  </a:cubicBezTo>
                  <a:lnTo>
                    <a:pt x="24327" y="2167467"/>
                  </a:lnTo>
                  <a:cubicBezTo>
                    <a:pt x="10891" y="2167467"/>
                    <a:pt x="0" y="2156575"/>
                    <a:pt x="0" y="2143140"/>
                  </a:cubicBezTo>
                  <a:lnTo>
                    <a:pt x="0" y="24327"/>
                  </a:lnTo>
                  <a:cubicBezTo>
                    <a:pt x="0" y="10891"/>
                    <a:pt x="10891" y="0"/>
                    <a:pt x="24327" y="0"/>
                  </a:cubicBezTo>
                  <a:close/>
                </a:path>
              </a:pathLst>
            </a:custGeom>
            <a:solidFill>
              <a:srgbClr val="FFFFFF"/>
            </a:solidFill>
          </p:spPr>
        </p:sp>
        <p:sp>
          <p:nvSpPr>
            <p:cNvPr id="5" name="TextBox 5">
              <a:extLst>
                <a:ext uri="{FF2B5EF4-FFF2-40B4-BE49-F238E27FC236}">
                  <a16:creationId xmlns:a16="http://schemas.microsoft.com/office/drawing/2014/main" id="{6B292C32-98EF-A23C-4422-A39C5852C0F7}"/>
                </a:ext>
              </a:extLst>
            </p:cNvPr>
            <p:cNvSpPr txBox="1"/>
            <p:nvPr/>
          </p:nvSpPr>
          <p:spPr>
            <a:xfrm>
              <a:off x="0" y="-38100"/>
              <a:ext cx="4274726" cy="2205567"/>
            </a:xfrm>
            <a:prstGeom prst="rect">
              <a:avLst/>
            </a:prstGeom>
          </p:spPr>
          <p:txBody>
            <a:bodyPr lIns="25400" tIns="25400" rIns="25400" bIns="25400" rtlCol="0" anchor="ctr"/>
            <a:lstStyle/>
            <a:p>
              <a:pPr algn="ctr">
                <a:lnSpc>
                  <a:spcPts val="1330"/>
                </a:lnSpc>
                <a:spcBef>
                  <a:spcPct val="0"/>
                </a:spcBef>
              </a:pPr>
              <a:endParaRPr sz="900"/>
            </a:p>
          </p:txBody>
        </p:sp>
      </p:grpSp>
      <p:sp>
        <p:nvSpPr>
          <p:cNvPr id="7" name="TextBox 7">
            <a:extLst>
              <a:ext uri="{FF2B5EF4-FFF2-40B4-BE49-F238E27FC236}">
                <a16:creationId xmlns:a16="http://schemas.microsoft.com/office/drawing/2014/main" id="{5EB3A571-639A-E602-1AF8-6F6EBBA02B06}"/>
              </a:ext>
            </a:extLst>
          </p:cNvPr>
          <p:cNvSpPr txBox="1"/>
          <p:nvPr/>
        </p:nvSpPr>
        <p:spPr>
          <a:xfrm>
            <a:off x="1028700" y="1123950"/>
            <a:ext cx="6705600" cy="2308324"/>
          </a:xfrm>
          <a:prstGeom prst="rect">
            <a:avLst/>
          </a:prstGeom>
        </p:spPr>
        <p:txBody>
          <a:bodyPr wrap="square" lIns="0" tIns="0" rIns="0" bIns="0" rtlCol="0" anchor="t">
            <a:spAutoFit/>
          </a:bodyPr>
          <a:lstStyle/>
          <a:p>
            <a:pPr marL="228600" indent="-228600">
              <a:buFont typeface="+mj-lt"/>
              <a:buAutoNum type="arabicPeriod"/>
            </a:pPr>
            <a:r>
              <a:rPr lang="en-US" sz="1000" dirty="0" err="1"/>
              <a:t>Alonazi</a:t>
            </a:r>
            <a:r>
              <a:rPr lang="en-US" sz="1000" dirty="0"/>
              <a:t>, A.M., Al-Shehri, A., </a:t>
            </a:r>
            <a:r>
              <a:rPr lang="en-US" sz="1000" dirty="0" err="1"/>
              <a:t>Alkhashan</a:t>
            </a:r>
            <a:r>
              <a:rPr lang="en-US" sz="1000" dirty="0"/>
              <a:t>, H.I., Al-Dahi, S.A., Al-Dosari, A.S. and Al-Madi, A.S. (2025) 'Cultivating Digital Wellness: Embracing Mobile Mental Health Apps in Saudi Arabia', </a:t>
            </a:r>
            <a:r>
              <a:rPr lang="en-US" sz="1000" i="1" dirty="0"/>
              <a:t>Healthcare</a:t>
            </a:r>
            <a:r>
              <a:rPr lang="en-US" sz="1000" dirty="0"/>
              <a:t>, 13(21), p. 2685. Available at: </a:t>
            </a:r>
            <a:r>
              <a:rPr lang="en-US" sz="1000" dirty="0">
                <a:hlinkClick r:id="rId3"/>
              </a:rPr>
              <a:t>https://www.mdpi.com/2227-9032/13/21/2685</a:t>
            </a:r>
            <a:r>
              <a:rPr lang="en-US" sz="1000" dirty="0"/>
              <a:t> (Accessed: 12 April 2026).</a:t>
            </a:r>
          </a:p>
          <a:p>
            <a:pPr marL="228600" indent="-228600">
              <a:buFont typeface="+mj-lt"/>
              <a:buAutoNum type="arabicPeriod"/>
            </a:pPr>
            <a:r>
              <a:rPr lang="en-US" sz="1000" dirty="0"/>
              <a:t>Kornfield, R., Stamatis, C.A., Gil, K., Zhang, R., Meyerhoff, J. and Mohr, D.C. (2024) '</a:t>
            </a:r>
            <a:r>
              <a:rPr lang="en-US" sz="1000" dirty="0" err="1"/>
              <a:t>Personalisation</a:t>
            </a:r>
            <a:r>
              <a:rPr lang="en-US" sz="1000" dirty="0"/>
              <a:t> and Recommendation for Mental Health Apps: A Scoping Review', </a:t>
            </a:r>
            <a:r>
              <a:rPr lang="en-US" sz="1000" i="1" dirty="0" err="1"/>
              <a:t>Behaviour</a:t>
            </a:r>
            <a:r>
              <a:rPr lang="en-US" sz="1000" i="1" dirty="0"/>
              <a:t> &amp; Information Technology</a:t>
            </a:r>
            <a:r>
              <a:rPr lang="en-US" sz="1000" dirty="0"/>
              <a:t>. Available at: </a:t>
            </a:r>
            <a:r>
              <a:rPr lang="en-US" sz="1000" dirty="0">
                <a:hlinkClick r:id="rId4"/>
              </a:rPr>
              <a:t>https://www.tandfonline.com/doi/full/10.1080/0144929X.2024.2356630</a:t>
            </a:r>
            <a:r>
              <a:rPr lang="en-US" sz="1000" dirty="0"/>
              <a:t> (Accessed: 12 April 2026).</a:t>
            </a:r>
          </a:p>
          <a:p>
            <a:pPr marL="228600" indent="-228600">
              <a:buFont typeface="+mj-lt"/>
              <a:buAutoNum type="arabicPeriod"/>
            </a:pPr>
            <a:r>
              <a:rPr lang="en-US" sz="1000" dirty="0"/>
              <a:t>Li, J., Wang, Y., Sun, X. and Liu, Y. (2025) 'Artificial Intelligence-Powered Cognitive Behavioral Therapy Chatbots, a Systematic Review', </a:t>
            </a:r>
            <a:r>
              <a:rPr lang="en-US" sz="1000" i="1" dirty="0"/>
              <a:t>Frontiers in Psychiatry</a:t>
            </a:r>
            <a:r>
              <a:rPr lang="en-US" sz="1000" dirty="0"/>
              <a:t>, 16, p. 11904749. Available at: </a:t>
            </a:r>
            <a:r>
              <a:rPr lang="en-US" sz="1000" dirty="0">
                <a:hlinkClick r:id="rId5"/>
              </a:rPr>
              <a:t>https://pmc.ncbi.nlm.nih.gov/articles/PMC11904749/</a:t>
            </a:r>
            <a:r>
              <a:rPr lang="en-US" sz="1000" dirty="0"/>
              <a:t> (Accessed: 12 April 2026).</a:t>
            </a:r>
          </a:p>
          <a:p>
            <a:pPr marL="228600" indent="-228600">
              <a:buFont typeface="+mj-lt"/>
              <a:buAutoNum type="arabicPeriod"/>
            </a:pPr>
            <a:r>
              <a:rPr lang="en-US" sz="1000" dirty="0"/>
              <a:t>Naslund, J.A., Bondre, A., </a:t>
            </a:r>
            <a:r>
              <a:rPr lang="en-US" sz="1000" dirty="0" err="1"/>
              <a:t>Torous</a:t>
            </a:r>
            <a:r>
              <a:rPr lang="en-US" sz="1000" dirty="0"/>
              <a:t>, J. and Aschbrenner, K.A. (2020) 'Social Media and Mental Health: Benefits, Risks, and Opportunities for Research and Practice', </a:t>
            </a:r>
            <a:r>
              <a:rPr lang="en-US" sz="1000" i="1" dirty="0"/>
              <a:t>Journal of Medical Internet Research</a:t>
            </a:r>
            <a:r>
              <a:rPr lang="en-US" sz="1000" dirty="0"/>
              <a:t>, 22(9). Available at: </a:t>
            </a:r>
            <a:r>
              <a:rPr lang="en-US" sz="1000" dirty="0">
                <a:hlinkClick r:id="rId6"/>
              </a:rPr>
              <a:t>https://www.ijfmr.com/papers/2025/5/57193.pdf</a:t>
            </a:r>
            <a:r>
              <a:rPr lang="en-US" sz="1000" dirty="0"/>
              <a:t> (Accessed: 12 April 2026).</a:t>
            </a:r>
          </a:p>
          <a:p>
            <a:pPr marL="228600" indent="-228600">
              <a:buFont typeface="+mj-lt"/>
              <a:buAutoNum type="arabicPeriod"/>
            </a:pPr>
            <a:r>
              <a:rPr lang="en-US" sz="1000" dirty="0"/>
              <a:t>Phillips, R., Wright, A., Tingle, A. and Shiers, D. (2025) 'Effectiveness of Digital Mental Health Interventions in the Workplace: Umbrella Review of Systematic Reviews', </a:t>
            </a:r>
            <a:r>
              <a:rPr lang="en-US" sz="1000" i="1" dirty="0"/>
              <a:t>JMIR Mental Health</a:t>
            </a:r>
            <a:r>
              <a:rPr lang="en-US" sz="1000" dirty="0"/>
              <a:t>, 12, p. e67785. Available at: </a:t>
            </a:r>
            <a:r>
              <a:rPr lang="en-US" sz="1000" dirty="0">
                <a:hlinkClick r:id="rId7"/>
              </a:rPr>
              <a:t>https://mental.jmir.org/2025/1/e67785</a:t>
            </a:r>
            <a:r>
              <a:rPr lang="en-US" sz="1000" dirty="0"/>
              <a:t> (Accessed: 12 April 2026).</a:t>
            </a:r>
          </a:p>
        </p:txBody>
      </p:sp>
      <p:sp>
        <p:nvSpPr>
          <p:cNvPr id="8" name="TextBox 8">
            <a:extLst>
              <a:ext uri="{FF2B5EF4-FFF2-40B4-BE49-F238E27FC236}">
                <a16:creationId xmlns:a16="http://schemas.microsoft.com/office/drawing/2014/main" id="{AD9CDB3D-66DD-3C6D-8400-7F405F497E68}"/>
              </a:ext>
            </a:extLst>
          </p:cNvPr>
          <p:cNvSpPr txBox="1"/>
          <p:nvPr/>
        </p:nvSpPr>
        <p:spPr>
          <a:xfrm>
            <a:off x="3135196" y="464109"/>
            <a:ext cx="4446221" cy="398122"/>
          </a:xfrm>
          <a:prstGeom prst="rect">
            <a:avLst/>
          </a:prstGeom>
        </p:spPr>
        <p:txBody>
          <a:bodyPr wrap="square" lIns="0" tIns="0" rIns="0" bIns="0" rtlCol="0" anchor="t">
            <a:spAutoFit/>
          </a:bodyPr>
          <a:lstStyle/>
          <a:p>
            <a:pPr algn="ctr">
              <a:lnSpc>
                <a:spcPts val="3499"/>
              </a:lnSpc>
            </a:pPr>
            <a:r>
              <a:rPr lang="en-US" sz="2200" b="1" dirty="0">
                <a:solidFill>
                  <a:srgbClr val="000000"/>
                </a:solidFill>
                <a:latin typeface="Futura Bold"/>
                <a:ea typeface="Futura Bold"/>
                <a:cs typeface="Futura Bold"/>
                <a:sym typeface="Futura Bold"/>
              </a:rPr>
              <a:t>References- Group member 3</a:t>
            </a:r>
          </a:p>
        </p:txBody>
      </p:sp>
      <p:pic>
        <p:nvPicPr>
          <p:cNvPr id="6" name="Picture 5">
            <a:extLst>
              <a:ext uri="{FF2B5EF4-FFF2-40B4-BE49-F238E27FC236}">
                <a16:creationId xmlns:a16="http://schemas.microsoft.com/office/drawing/2014/main" id="{50E9EA4B-FD7B-3971-E1CE-9E93AF11EE96}"/>
              </a:ext>
            </a:extLst>
          </p:cNvPr>
          <p:cNvPicPr>
            <a:picLocks noChangeAspect="1"/>
          </p:cNvPicPr>
          <p:nvPr/>
        </p:nvPicPr>
        <p:blipFill>
          <a:blip r:embed="rId8"/>
          <a:stretch>
            <a:fillRect/>
          </a:stretch>
        </p:blipFill>
        <p:spPr>
          <a:xfrm>
            <a:off x="0" y="4424778"/>
            <a:ext cx="9144000" cy="718723"/>
          </a:xfrm>
          <a:prstGeom prst="rect">
            <a:avLst/>
          </a:prstGeom>
        </p:spPr>
      </p:pic>
    </p:spTree>
    <p:extLst>
      <p:ext uri="{BB962C8B-B14F-4D97-AF65-F5344CB8AC3E}">
        <p14:creationId xmlns:p14="http://schemas.microsoft.com/office/powerpoint/2010/main" val="320560947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43E03B-44A5-2480-F4D2-DA52571DD3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A5BAC6-224F-808B-53FE-A42AFF43842C}"/>
              </a:ext>
            </a:extLst>
          </p:cNvPr>
          <p:cNvSpPr>
            <a:spLocks noGrp="1"/>
          </p:cNvSpPr>
          <p:nvPr>
            <p:ph type="title"/>
          </p:nvPr>
        </p:nvSpPr>
        <p:spPr>
          <a:xfrm>
            <a:off x="727763" y="131165"/>
            <a:ext cx="7886700" cy="349219"/>
          </a:xfrm>
        </p:spPr>
        <p:txBody>
          <a:bodyPr>
            <a:normAutofit/>
          </a:bodyPr>
          <a:lstStyle/>
          <a:p>
            <a:pPr algn="ctr"/>
            <a:r>
              <a:rPr lang="en-IN" sz="1350" b="1" dirty="0">
                <a:latin typeface="Arial" panose="020B0604020202020204" pitchFamily="34" charset="0"/>
                <a:cs typeface="Arial" panose="020B0604020202020204" pitchFamily="34" charset="0"/>
              </a:rPr>
              <a:t>References- Group Member 4</a:t>
            </a:r>
            <a:endParaRPr lang="en-IN" sz="135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A73BBF2-98BC-C35D-E253-3653BA2C2B31}"/>
              </a:ext>
            </a:extLst>
          </p:cNvPr>
          <p:cNvSpPr>
            <a:spLocks noGrp="1"/>
          </p:cNvSpPr>
          <p:nvPr>
            <p:ph idx="1"/>
          </p:nvPr>
        </p:nvSpPr>
        <p:spPr>
          <a:xfrm>
            <a:off x="1070688" y="480383"/>
            <a:ext cx="7952618" cy="4467174"/>
          </a:xfrm>
        </p:spPr>
        <p:txBody>
          <a:bodyPr>
            <a:noAutofit/>
          </a:bodyPr>
          <a:lstStyle/>
          <a:p>
            <a:pPr lvl="0" algn="just"/>
            <a:r>
              <a:rPr lang="en-GB" sz="1125" dirty="0">
                <a:latin typeface="Arial" panose="020B0604020202020204" pitchFamily="34" charset="0"/>
                <a:cs typeface="Arial" panose="020B0604020202020204" pitchFamily="34" charset="0"/>
              </a:rPr>
              <a:t>Chen, X. and Wang, N (2025) ‘How does digital literacy affect the health status of senior citizens? Micro-level evidence from the CFPS data’.</a:t>
            </a:r>
            <a:r>
              <a:rPr lang="en-GB" sz="1125" i="1" dirty="0">
                <a:latin typeface="Arial" panose="020B0604020202020204" pitchFamily="34" charset="0"/>
                <a:cs typeface="Arial" panose="020B0604020202020204" pitchFamily="34" charset="0"/>
              </a:rPr>
              <a:t> BMC health services research, </a:t>
            </a:r>
            <a:r>
              <a:rPr lang="en-GB" sz="1125" dirty="0">
                <a:latin typeface="Arial" panose="020B0604020202020204" pitchFamily="34" charset="0"/>
                <a:cs typeface="Arial" panose="020B0604020202020204" pitchFamily="34" charset="0"/>
              </a:rPr>
              <a:t>25(1), p.153. Available at: </a:t>
            </a:r>
            <a:r>
              <a:rPr lang="en-GB" sz="1125" dirty="0">
                <a:latin typeface="Arial" panose="020B0604020202020204" pitchFamily="34" charset="0"/>
                <a:cs typeface="Arial" panose="020B0604020202020204" pitchFamily="34" charset="0"/>
                <a:hlinkClick r:id="rId2"/>
              </a:rPr>
              <a:t>https://link.springer.com/content/pdf/10.1186/s12913-025-12314-7.pdf</a:t>
            </a:r>
            <a:r>
              <a:rPr lang="en-GB" sz="1125" dirty="0">
                <a:latin typeface="Arial" panose="020B0604020202020204" pitchFamily="34" charset="0"/>
                <a:cs typeface="Arial" panose="020B0604020202020204" pitchFamily="34" charset="0"/>
              </a:rPr>
              <a:t> </a:t>
            </a:r>
            <a:endParaRPr lang="en-IN" sz="1125" dirty="0">
              <a:latin typeface="Arial" panose="020B0604020202020204" pitchFamily="34" charset="0"/>
              <a:cs typeface="Arial" panose="020B0604020202020204" pitchFamily="34" charset="0"/>
            </a:endParaRPr>
          </a:p>
          <a:p>
            <a:pPr lvl="0" algn="just"/>
            <a:r>
              <a:rPr lang="en-GB" sz="1125" dirty="0">
                <a:latin typeface="Arial" panose="020B0604020202020204" pitchFamily="34" charset="0"/>
                <a:cs typeface="Arial" panose="020B0604020202020204" pitchFamily="34" charset="0"/>
              </a:rPr>
              <a:t>Durmuş, A. (2024) ‘The influence of digital literacy on mHealth app usability: the mediating role of patient expertise’ </a:t>
            </a:r>
            <a:r>
              <a:rPr lang="en-GB" sz="1125" i="1" dirty="0">
                <a:latin typeface="Arial" panose="020B0604020202020204" pitchFamily="34" charset="0"/>
                <a:cs typeface="Arial" panose="020B0604020202020204" pitchFamily="34" charset="0"/>
              </a:rPr>
              <a:t>Digital Health,</a:t>
            </a:r>
            <a:r>
              <a:rPr lang="en-GB" sz="1125" dirty="0">
                <a:latin typeface="Arial" panose="020B0604020202020204" pitchFamily="34" charset="0"/>
                <a:cs typeface="Arial" panose="020B0604020202020204" pitchFamily="34" charset="0"/>
              </a:rPr>
              <a:t> 10, p.20552076241299061. Available at: </a:t>
            </a:r>
            <a:r>
              <a:rPr lang="en-GB" sz="1125" dirty="0">
                <a:latin typeface="Arial" panose="020B0604020202020204" pitchFamily="34" charset="0"/>
                <a:cs typeface="Arial" panose="020B0604020202020204" pitchFamily="34" charset="0"/>
                <a:hlinkClick r:id="rId3"/>
              </a:rPr>
              <a:t>https://journals.sagepub.com/doi/pdf/10.1177/20552076241299061</a:t>
            </a:r>
            <a:r>
              <a:rPr lang="en-GB" sz="1125" dirty="0">
                <a:latin typeface="Arial" panose="020B0604020202020204" pitchFamily="34" charset="0"/>
                <a:cs typeface="Arial" panose="020B0604020202020204" pitchFamily="34" charset="0"/>
              </a:rPr>
              <a:t>  </a:t>
            </a:r>
            <a:endParaRPr lang="en-IN" sz="1125" dirty="0">
              <a:latin typeface="Arial" panose="020B0604020202020204" pitchFamily="34" charset="0"/>
              <a:cs typeface="Arial" panose="020B0604020202020204" pitchFamily="34" charset="0"/>
            </a:endParaRPr>
          </a:p>
          <a:p>
            <a:pPr lvl="0" algn="just"/>
            <a:r>
              <a:rPr lang="en-GB" sz="1125" dirty="0">
                <a:latin typeface="Arial" panose="020B0604020202020204" pitchFamily="34" charset="0"/>
                <a:cs typeface="Arial" panose="020B0604020202020204" pitchFamily="34" charset="0"/>
              </a:rPr>
              <a:t>Gentili, A., Failla, G., Melnyk, A., Puleo, V., Tanna, G.L.D., Ricciardi, W. and </a:t>
            </a:r>
            <a:r>
              <a:rPr lang="en-GB" sz="1125" dirty="0" err="1">
                <a:latin typeface="Arial" panose="020B0604020202020204" pitchFamily="34" charset="0"/>
                <a:cs typeface="Arial" panose="020B0604020202020204" pitchFamily="34" charset="0"/>
              </a:rPr>
              <a:t>Cascini</a:t>
            </a:r>
            <a:r>
              <a:rPr lang="en-GB" sz="1125" dirty="0">
                <a:latin typeface="Arial" panose="020B0604020202020204" pitchFamily="34" charset="0"/>
                <a:cs typeface="Arial" panose="020B0604020202020204" pitchFamily="34" charset="0"/>
              </a:rPr>
              <a:t>, F. (2022) ‘The cost-effectiveness of digital health interventions: a systematic review of the literature’. </a:t>
            </a:r>
            <a:r>
              <a:rPr lang="en-GB" sz="1125" i="1" dirty="0">
                <a:latin typeface="Arial" panose="020B0604020202020204" pitchFamily="34" charset="0"/>
                <a:cs typeface="Arial" panose="020B0604020202020204" pitchFamily="34" charset="0"/>
              </a:rPr>
              <a:t>Frontiers in public health</a:t>
            </a:r>
            <a:r>
              <a:rPr lang="en-GB" sz="1125" dirty="0">
                <a:latin typeface="Arial" panose="020B0604020202020204" pitchFamily="34" charset="0"/>
                <a:cs typeface="Arial" panose="020B0604020202020204" pitchFamily="34" charset="0"/>
              </a:rPr>
              <a:t>, 10, p.787135. Available at: </a:t>
            </a:r>
            <a:r>
              <a:rPr lang="en-GB" sz="1125" dirty="0">
                <a:latin typeface="Arial" panose="020B0604020202020204" pitchFamily="34" charset="0"/>
                <a:cs typeface="Arial" panose="020B0604020202020204" pitchFamily="34" charset="0"/>
                <a:hlinkClick r:id="rId4"/>
              </a:rPr>
              <a:t>https://www.frontiersin.org/journals/public-health/articles/10.3389/fpubh.2022.787135/full?utm_source=chatgpt.com</a:t>
            </a:r>
            <a:r>
              <a:rPr lang="en-GB" sz="1125" dirty="0">
                <a:latin typeface="Arial" panose="020B0604020202020204" pitchFamily="34" charset="0"/>
                <a:cs typeface="Arial" panose="020B0604020202020204" pitchFamily="34" charset="0"/>
              </a:rPr>
              <a:t> </a:t>
            </a:r>
            <a:endParaRPr lang="en-IN" sz="1125" dirty="0">
              <a:latin typeface="Arial" panose="020B0604020202020204" pitchFamily="34" charset="0"/>
              <a:cs typeface="Arial" panose="020B0604020202020204" pitchFamily="34" charset="0"/>
            </a:endParaRPr>
          </a:p>
          <a:p>
            <a:pPr lvl="0" algn="just"/>
            <a:r>
              <a:rPr lang="en-GB" sz="1125" dirty="0">
                <a:latin typeface="Arial" panose="020B0604020202020204" pitchFamily="34" charset="0"/>
                <a:cs typeface="Arial" panose="020B0604020202020204" pitchFamily="34" charset="0"/>
              </a:rPr>
              <a:t>Okolo, C.A., </a:t>
            </a:r>
            <a:r>
              <a:rPr lang="en-GB" sz="1125" dirty="0" err="1">
                <a:latin typeface="Arial" panose="020B0604020202020204" pitchFamily="34" charset="0"/>
                <a:cs typeface="Arial" panose="020B0604020202020204" pitchFamily="34" charset="0"/>
              </a:rPr>
              <a:t>Babawarun</a:t>
            </a:r>
            <a:r>
              <a:rPr lang="en-GB" sz="1125" dirty="0">
                <a:latin typeface="Arial" panose="020B0604020202020204" pitchFamily="34" charset="0"/>
                <a:cs typeface="Arial" panose="020B0604020202020204" pitchFamily="34" charset="0"/>
              </a:rPr>
              <a:t>, O. and </a:t>
            </a:r>
            <a:r>
              <a:rPr lang="en-GB" sz="1125" dirty="0" err="1">
                <a:latin typeface="Arial" panose="020B0604020202020204" pitchFamily="34" charset="0"/>
                <a:cs typeface="Arial" panose="020B0604020202020204" pitchFamily="34" charset="0"/>
              </a:rPr>
              <a:t>Olorunsogo</a:t>
            </a:r>
            <a:r>
              <a:rPr lang="en-GB" sz="1125" dirty="0">
                <a:latin typeface="Arial" panose="020B0604020202020204" pitchFamily="34" charset="0"/>
                <a:cs typeface="Arial" panose="020B0604020202020204" pitchFamily="34" charset="0"/>
              </a:rPr>
              <a:t>, T.O. (2024) ‘Mobile health (</a:t>
            </a:r>
            <a:r>
              <a:rPr lang="en-GB" sz="1125" dirty="0" err="1">
                <a:latin typeface="Arial" panose="020B0604020202020204" pitchFamily="34" charset="0"/>
                <a:cs typeface="Arial" panose="020B0604020202020204" pitchFamily="34" charset="0"/>
              </a:rPr>
              <a:t>mhealth</a:t>
            </a:r>
            <a:r>
              <a:rPr lang="en-GB" sz="1125" dirty="0">
                <a:latin typeface="Arial" panose="020B0604020202020204" pitchFamily="34" charset="0"/>
                <a:cs typeface="Arial" panose="020B0604020202020204" pitchFamily="34" charset="0"/>
              </a:rPr>
              <a:t>) innovations for public health feedback: a global perspective’</a:t>
            </a:r>
            <a:r>
              <a:rPr lang="en-GB" sz="1125" i="1" dirty="0">
                <a:latin typeface="Arial" panose="020B0604020202020204" pitchFamily="34" charset="0"/>
                <a:cs typeface="Arial" panose="020B0604020202020204" pitchFamily="34" charset="0"/>
              </a:rPr>
              <a:t> Int Med Sci Res J, 4</a:t>
            </a:r>
            <a:r>
              <a:rPr lang="en-GB" sz="1125" dirty="0">
                <a:latin typeface="Arial" panose="020B0604020202020204" pitchFamily="34" charset="0"/>
                <a:cs typeface="Arial" panose="020B0604020202020204" pitchFamily="34" charset="0"/>
              </a:rPr>
              <a:t>(3), pp.235-246. Available at: </a:t>
            </a:r>
            <a:r>
              <a:rPr lang="en-GB" sz="1125" dirty="0">
                <a:latin typeface="Arial" panose="020B0604020202020204" pitchFamily="34" charset="0"/>
                <a:cs typeface="Arial" panose="020B0604020202020204" pitchFamily="34" charset="0"/>
                <a:hlinkClick r:id="rId5"/>
              </a:rPr>
              <a:t>https://www.researchgate.net/publication/379042487_MOBILE_HEALTH_MHEALTH_INNOVATIONS_FOR_PUBLIC_HEALTH_FEEDBACK_A_GLOBAL_PERSPECTIVE</a:t>
            </a:r>
            <a:r>
              <a:rPr lang="en-GB" sz="1125" dirty="0">
                <a:latin typeface="Arial" panose="020B0604020202020204" pitchFamily="34" charset="0"/>
                <a:cs typeface="Arial" panose="020B0604020202020204" pitchFamily="34" charset="0"/>
              </a:rPr>
              <a:t> </a:t>
            </a:r>
            <a:endParaRPr lang="en-IN" sz="1125" dirty="0">
              <a:latin typeface="Arial" panose="020B0604020202020204" pitchFamily="34" charset="0"/>
              <a:cs typeface="Arial" panose="020B0604020202020204" pitchFamily="34" charset="0"/>
            </a:endParaRPr>
          </a:p>
          <a:p>
            <a:pPr lvl="0" algn="just"/>
            <a:r>
              <a:rPr lang="en-GB" sz="1125" dirty="0">
                <a:latin typeface="Arial" panose="020B0604020202020204" pitchFamily="34" charset="0"/>
                <a:cs typeface="Arial" panose="020B0604020202020204" pitchFamily="34" charset="0"/>
              </a:rPr>
              <a:t>Riccardi, M.T., Heidar Alizadeh, A., </a:t>
            </a:r>
            <a:r>
              <a:rPr lang="en-GB" sz="1125" dirty="0" err="1">
                <a:latin typeface="Arial" panose="020B0604020202020204" pitchFamily="34" charset="0"/>
                <a:cs typeface="Arial" panose="020B0604020202020204" pitchFamily="34" charset="0"/>
              </a:rPr>
              <a:t>Costigliolo</a:t>
            </a:r>
            <a:r>
              <a:rPr lang="en-GB" sz="1125" dirty="0">
                <a:latin typeface="Arial" panose="020B0604020202020204" pitchFamily="34" charset="0"/>
                <a:cs typeface="Arial" panose="020B0604020202020204" pitchFamily="34" charset="0"/>
              </a:rPr>
              <a:t>, B.M., </a:t>
            </a:r>
            <a:r>
              <a:rPr lang="en-GB" sz="1125" dirty="0" err="1">
                <a:latin typeface="Arial" panose="020B0604020202020204" pitchFamily="34" charset="0"/>
                <a:cs typeface="Arial" panose="020B0604020202020204" pitchFamily="34" charset="0"/>
              </a:rPr>
              <a:t>Nisticò</a:t>
            </a:r>
            <a:r>
              <a:rPr lang="en-GB" sz="1125" dirty="0">
                <a:latin typeface="Arial" panose="020B0604020202020204" pitchFamily="34" charset="0"/>
                <a:cs typeface="Arial" panose="020B0604020202020204" pitchFamily="34" charset="0"/>
              </a:rPr>
              <a:t>, A., Olivo, L., </a:t>
            </a:r>
            <a:r>
              <a:rPr lang="en-GB" sz="1125" dirty="0" err="1">
                <a:latin typeface="Arial" panose="020B0604020202020204" pitchFamily="34" charset="0"/>
                <a:cs typeface="Arial" panose="020B0604020202020204" pitchFamily="34" charset="0"/>
              </a:rPr>
              <a:t>Nurchis</a:t>
            </a:r>
            <a:r>
              <a:rPr lang="en-GB" sz="1125" dirty="0">
                <a:latin typeface="Arial" panose="020B0604020202020204" pitchFamily="34" charset="0"/>
                <a:cs typeface="Arial" panose="020B0604020202020204" pitchFamily="34" charset="0"/>
              </a:rPr>
              <a:t>, M.C., Maurici, M., </a:t>
            </a:r>
            <a:r>
              <a:rPr lang="en-GB" sz="1125" dirty="0" err="1">
                <a:latin typeface="Arial" panose="020B0604020202020204" pitchFamily="34" charset="0"/>
                <a:cs typeface="Arial" panose="020B0604020202020204" pitchFamily="34" charset="0"/>
              </a:rPr>
              <a:t>Graps</a:t>
            </a:r>
            <a:r>
              <a:rPr lang="en-GB" sz="1125" dirty="0">
                <a:latin typeface="Arial" panose="020B0604020202020204" pitchFamily="34" charset="0"/>
                <a:cs typeface="Arial" panose="020B0604020202020204" pitchFamily="34" charset="0"/>
              </a:rPr>
              <a:t>, E.A., Oddone </a:t>
            </a:r>
            <a:r>
              <a:rPr lang="en-GB" sz="1125" dirty="0" err="1">
                <a:latin typeface="Arial" panose="020B0604020202020204" pitchFamily="34" charset="0"/>
                <a:cs typeface="Arial" panose="020B0604020202020204" pitchFamily="34" charset="0"/>
              </a:rPr>
              <a:t>Trinito</a:t>
            </a:r>
            <a:r>
              <a:rPr lang="en-GB" sz="1125" dirty="0">
                <a:latin typeface="Arial" panose="020B0604020202020204" pitchFamily="34" charset="0"/>
                <a:cs typeface="Arial" panose="020B0604020202020204" pitchFamily="34" charset="0"/>
              </a:rPr>
              <a:t>, M. and Damiani, G (2025) May. ‘Implementing mHealth Apps Through Community Engagement to Promote Cancer Screening: A Scoping Review’</a:t>
            </a:r>
            <a:r>
              <a:rPr lang="en-GB" sz="1125" i="1" dirty="0">
                <a:latin typeface="Arial" panose="020B0604020202020204" pitchFamily="34" charset="0"/>
                <a:cs typeface="Arial" panose="020B0604020202020204" pitchFamily="34" charset="0"/>
              </a:rPr>
              <a:t>. In Healthcare </a:t>
            </a:r>
            <a:r>
              <a:rPr lang="en-GB" sz="1125" dirty="0">
                <a:latin typeface="Arial" panose="020B0604020202020204" pitchFamily="34" charset="0"/>
                <a:cs typeface="Arial" panose="020B0604020202020204" pitchFamily="34" charset="0"/>
              </a:rPr>
              <a:t>(Vol. 13, No. 10, p. 1161). MDPI. Available at: </a:t>
            </a:r>
            <a:r>
              <a:rPr lang="en-GB" sz="1125" dirty="0">
                <a:latin typeface="Arial" panose="020B0604020202020204" pitchFamily="34" charset="0"/>
                <a:cs typeface="Arial" panose="020B0604020202020204" pitchFamily="34" charset="0"/>
                <a:hlinkClick r:id="rId6"/>
              </a:rPr>
              <a:t>https://www.mdpi.com/2227-9032/13/10/1161</a:t>
            </a:r>
            <a:r>
              <a:rPr lang="en-GB" sz="1125" dirty="0">
                <a:latin typeface="Arial" panose="020B0604020202020204" pitchFamily="34" charset="0"/>
                <a:cs typeface="Arial" panose="020B0604020202020204" pitchFamily="34" charset="0"/>
              </a:rPr>
              <a:t> </a:t>
            </a:r>
            <a:endParaRPr lang="en-IN" sz="1125" dirty="0">
              <a:latin typeface="Arial" panose="020B0604020202020204" pitchFamily="34" charset="0"/>
              <a:cs typeface="Arial" panose="020B0604020202020204" pitchFamily="34" charset="0"/>
            </a:endParaRPr>
          </a:p>
          <a:p>
            <a:pPr lvl="0" algn="just"/>
            <a:r>
              <a:rPr lang="en-GB" sz="1125" dirty="0">
                <a:latin typeface="Arial" panose="020B0604020202020204" pitchFamily="34" charset="0"/>
                <a:cs typeface="Arial" panose="020B0604020202020204" pitchFamily="34" charset="0"/>
              </a:rPr>
              <a:t>Statista (2025) ‘Share of technology budget spent on generative artificial intelligence (AI) in the United Kingdom (UK) 2024 and 2025, by industry’. Available at: </a:t>
            </a:r>
            <a:r>
              <a:rPr lang="en-GB" sz="1125" dirty="0">
                <a:latin typeface="Arial" panose="020B0604020202020204" pitchFamily="34" charset="0"/>
                <a:cs typeface="Arial" panose="020B0604020202020204" pitchFamily="34" charset="0"/>
                <a:hlinkClick r:id="rId7"/>
              </a:rPr>
              <a:t>https://www.statista.com/statistics/1558873/share-tech-budget-generative-ai-uk/?srsltid=AfmBOorhWPxcYzmi-z4GtibXIgRdyDFOEIVStcpaJ7d1c_nlfGE1ifED</a:t>
            </a:r>
            <a:r>
              <a:rPr lang="en-GB" sz="1125" dirty="0">
                <a:latin typeface="Arial" panose="020B0604020202020204" pitchFamily="34" charset="0"/>
                <a:cs typeface="Arial" panose="020B0604020202020204" pitchFamily="34" charset="0"/>
              </a:rPr>
              <a:t> [</a:t>
            </a:r>
            <a:r>
              <a:rPr lang="en-GB" sz="1125" dirty="0" err="1">
                <a:latin typeface="Arial" panose="020B0604020202020204" pitchFamily="34" charset="0"/>
                <a:cs typeface="Arial" panose="020B0604020202020204" pitchFamily="34" charset="0"/>
              </a:rPr>
              <a:t>Acceseed</a:t>
            </a:r>
            <a:r>
              <a:rPr lang="en-GB" sz="1125" dirty="0">
                <a:latin typeface="Arial" panose="020B0604020202020204" pitchFamily="34" charset="0"/>
                <a:cs typeface="Arial" panose="020B0604020202020204" pitchFamily="34" charset="0"/>
              </a:rPr>
              <a:t> on: 12 April 2026]. </a:t>
            </a:r>
            <a:endParaRPr lang="en-IN" sz="1125" dirty="0">
              <a:latin typeface="Arial" panose="020B0604020202020204" pitchFamily="34" charset="0"/>
              <a:cs typeface="Arial" panose="020B0604020202020204" pitchFamily="34" charset="0"/>
            </a:endParaRPr>
          </a:p>
          <a:p>
            <a:pPr lvl="0" algn="just"/>
            <a:r>
              <a:rPr lang="en-GB" sz="1125" dirty="0">
                <a:latin typeface="Arial" panose="020B0604020202020204" pitchFamily="34" charset="0"/>
                <a:cs typeface="Arial" panose="020B0604020202020204" pitchFamily="34" charset="0"/>
              </a:rPr>
              <a:t>Tila, C. (2025) ‘Share of users worldwide accessing the internet in 2nd quarter 2025, by device’ Available at: </a:t>
            </a:r>
            <a:r>
              <a:rPr lang="en-GB" sz="1125" dirty="0">
                <a:latin typeface="Arial" panose="020B0604020202020204" pitchFamily="34" charset="0"/>
                <a:cs typeface="Arial" panose="020B0604020202020204" pitchFamily="34" charset="0"/>
                <a:hlinkClick r:id="rId8"/>
              </a:rPr>
              <a:t>https://www.statista.com/statistics/1289755/internet-access-by-device-worldwide/?srsltid=AfmBOoq2OhqkIyNAACDU0-wNSpaZxMXfRnxkOQ2lzMQGQLGM7d4rvqJ_</a:t>
            </a:r>
            <a:r>
              <a:rPr lang="en-GB" sz="1125" dirty="0">
                <a:latin typeface="Arial" panose="020B0604020202020204" pitchFamily="34" charset="0"/>
                <a:cs typeface="Arial" panose="020B0604020202020204" pitchFamily="34" charset="0"/>
              </a:rPr>
              <a:t> [</a:t>
            </a:r>
            <a:r>
              <a:rPr lang="en-GB" sz="1125" dirty="0" err="1">
                <a:latin typeface="Arial" panose="020B0604020202020204" pitchFamily="34" charset="0"/>
                <a:cs typeface="Arial" panose="020B0604020202020204" pitchFamily="34" charset="0"/>
              </a:rPr>
              <a:t>Acceseed</a:t>
            </a:r>
            <a:r>
              <a:rPr lang="en-GB" sz="1125" dirty="0">
                <a:latin typeface="Arial" panose="020B0604020202020204" pitchFamily="34" charset="0"/>
                <a:cs typeface="Arial" panose="020B0604020202020204" pitchFamily="34" charset="0"/>
              </a:rPr>
              <a:t> on: 12 April 2026]. </a:t>
            </a:r>
            <a:endParaRPr lang="en-IN" sz="1125"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3329896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DD5D96-CF2A-30BC-E4D5-DFBC2290BC08}"/>
              </a:ext>
            </a:extLst>
          </p:cNvPr>
          <p:cNvSpPr txBox="1"/>
          <p:nvPr/>
        </p:nvSpPr>
        <p:spPr>
          <a:xfrm>
            <a:off x="221713" y="1542568"/>
            <a:ext cx="8700573" cy="2862322"/>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Bakker, D. and Rickard, N. (2018) ‘Engagement in mobile phone app for self-monitoring of emotional wellbeing predicts changes in mental health: </a:t>
            </a:r>
            <a:r>
              <a:rPr lang="en-GB" sz="1200" dirty="0" err="1">
                <a:latin typeface="Arial" panose="020B0604020202020204" pitchFamily="34" charset="0"/>
                <a:cs typeface="Arial" panose="020B0604020202020204" pitchFamily="34" charset="0"/>
              </a:rPr>
              <a:t>MoodPrism</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Journal of affective disorders,</a:t>
            </a:r>
            <a:r>
              <a:rPr lang="en-GB" sz="1200" dirty="0">
                <a:latin typeface="Arial" panose="020B0604020202020204" pitchFamily="34" charset="0"/>
                <a:cs typeface="Arial" panose="020B0604020202020204" pitchFamily="34" charset="0"/>
              </a:rPr>
              <a:t> 227, pp.432-442. Available at: </a:t>
            </a:r>
            <a:r>
              <a:rPr lang="en-GB" sz="1200" u="sng" dirty="0">
                <a:latin typeface="Arial" panose="020B0604020202020204" pitchFamily="34" charset="0"/>
                <a:cs typeface="Arial" panose="020B0604020202020204" pitchFamily="34" charset="0"/>
                <a:hlinkClick r:id="rId2"/>
              </a:rPr>
              <a:t>https://doi.org/10.1016/j.jad.2017.11.016</a:t>
            </a:r>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Bawden, A. (2025) ‘One in four young people in England have mental health condition, NHS survey finds’ </a:t>
            </a:r>
            <a:r>
              <a:rPr lang="en-GB" sz="1200" i="1" dirty="0">
                <a:latin typeface="Arial" panose="020B0604020202020204" pitchFamily="34" charset="0"/>
                <a:cs typeface="Arial" panose="020B0604020202020204" pitchFamily="34" charset="0"/>
              </a:rPr>
              <a:t>The Guardian. </a:t>
            </a:r>
            <a:r>
              <a:rPr lang="en-GB" sz="1200" dirty="0">
                <a:latin typeface="Arial" panose="020B0604020202020204" pitchFamily="34" charset="0"/>
                <a:cs typeface="Arial" panose="020B0604020202020204" pitchFamily="34" charset="0"/>
              </a:rPr>
              <a:t>26 June. Available at: </a:t>
            </a:r>
            <a:r>
              <a:rPr lang="en-GB" sz="1200" u="sng" dirty="0">
                <a:latin typeface="Arial" panose="020B0604020202020204" pitchFamily="34" charset="0"/>
                <a:cs typeface="Arial" panose="020B0604020202020204" pitchFamily="34" charset="0"/>
                <a:hlinkClick r:id="rId3"/>
              </a:rPr>
              <a:t>https://www.theguardian.com/society/2025/jun/26/young-people-england-common-mental-health-conditions-nhs-survey</a:t>
            </a:r>
            <a:r>
              <a:rPr lang="en-GB" sz="1200" dirty="0">
                <a:latin typeface="Arial" panose="020B0604020202020204" pitchFamily="34" charset="0"/>
                <a:cs typeface="Arial" panose="020B0604020202020204" pitchFamily="34" charset="0"/>
              </a:rPr>
              <a:t> [Accessed: 13 April 2026] </a:t>
            </a:r>
          </a:p>
          <a:p>
            <a:r>
              <a:rPr lang="en-GB" sz="1200" dirty="0">
                <a:latin typeface="Arial" panose="020B0604020202020204" pitchFamily="34" charset="0"/>
                <a:cs typeface="Arial" panose="020B0604020202020204" pitchFamily="34" charset="0"/>
              </a:rPr>
              <a:t>Hall, R. (2023) ‘University students more at risk of depression than non-students – study’. </a:t>
            </a:r>
            <a:r>
              <a:rPr lang="en-GB" sz="1200" i="1" dirty="0">
                <a:latin typeface="Arial" panose="020B0604020202020204" pitchFamily="34" charset="0"/>
                <a:cs typeface="Arial" panose="020B0604020202020204" pitchFamily="34" charset="0"/>
              </a:rPr>
              <a:t>The Guardian, </a:t>
            </a:r>
            <a:r>
              <a:rPr lang="en-GB" sz="1200" dirty="0">
                <a:latin typeface="Arial" panose="020B0604020202020204" pitchFamily="34" charset="0"/>
                <a:cs typeface="Arial" panose="020B0604020202020204" pitchFamily="34" charset="0"/>
              </a:rPr>
              <a:t>29 </a:t>
            </a:r>
            <a:r>
              <a:rPr lang="en-GB" sz="1200" dirty="0" err="1">
                <a:latin typeface="Arial" panose="020B0604020202020204" pitchFamily="34" charset="0"/>
                <a:cs typeface="Arial" panose="020B0604020202020204" pitchFamily="34" charset="0"/>
              </a:rPr>
              <a:t>sep.</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4"/>
              </a:rPr>
              <a:t>https://www.theguardian.com/education/2023/sep/29/university-students-more-at-risk-of-depression-than-non-students-study</a:t>
            </a:r>
            <a:r>
              <a:rPr lang="en-GB" sz="1200" dirty="0">
                <a:latin typeface="Arial" panose="020B0604020202020204" pitchFamily="34" charset="0"/>
                <a:cs typeface="Arial" panose="020B0604020202020204" pitchFamily="34" charset="0"/>
              </a:rPr>
              <a:t> [Accessed: 13 April 2026] </a:t>
            </a:r>
          </a:p>
          <a:p>
            <a:r>
              <a:rPr lang="en-GB" sz="1200" dirty="0">
                <a:latin typeface="Arial" panose="020B0604020202020204" pitchFamily="34" charset="0"/>
                <a:cs typeface="Arial" panose="020B0604020202020204" pitchFamily="34" charset="0"/>
              </a:rPr>
              <a:t>McGorry, P., </a:t>
            </a:r>
            <a:r>
              <a:rPr lang="en-GB" sz="1200" dirty="0" err="1">
                <a:latin typeface="Arial" panose="020B0604020202020204" pitchFamily="34" charset="0"/>
                <a:cs typeface="Arial" panose="020B0604020202020204" pitchFamily="34" charset="0"/>
              </a:rPr>
              <a:t>Gunasiri</a:t>
            </a:r>
            <a:r>
              <a:rPr lang="en-GB" sz="1200" dirty="0">
                <a:latin typeface="Arial" panose="020B0604020202020204" pitchFamily="34" charset="0"/>
                <a:cs typeface="Arial" panose="020B0604020202020204" pitchFamily="34" charset="0"/>
              </a:rPr>
              <a:t>, H., Mei, C., Rice, S. and Gao, C.X. (2025) ‘The youth mental health crisis: analysis and solutions’. </a:t>
            </a:r>
            <a:r>
              <a:rPr lang="en-GB" sz="1200" i="1" dirty="0">
                <a:latin typeface="Arial" panose="020B0604020202020204" pitchFamily="34" charset="0"/>
                <a:cs typeface="Arial" panose="020B0604020202020204" pitchFamily="34" charset="0"/>
              </a:rPr>
              <a:t>Frontiers in Psychiatry, </a:t>
            </a:r>
            <a:r>
              <a:rPr lang="en-GB" sz="1200" dirty="0">
                <a:latin typeface="Arial" panose="020B0604020202020204" pitchFamily="34" charset="0"/>
                <a:cs typeface="Arial" panose="020B0604020202020204" pitchFamily="34" charset="0"/>
              </a:rPr>
              <a:t>15, p.1517533. Available at: </a:t>
            </a:r>
            <a:r>
              <a:rPr lang="en-GB" sz="1200" u="sng" dirty="0">
                <a:latin typeface="Arial" panose="020B0604020202020204" pitchFamily="34" charset="0"/>
                <a:cs typeface="Arial" panose="020B0604020202020204" pitchFamily="34" charset="0"/>
                <a:hlinkClick r:id="rId5"/>
              </a:rPr>
              <a:t>https://doi.org/10.3389/fpsyt.2024.1517533</a:t>
            </a:r>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Parliament.UK. (2026) ‘</a:t>
            </a:r>
            <a:r>
              <a:rPr lang="en-GB" sz="1200" i="1" dirty="0">
                <a:latin typeface="Arial" panose="020B0604020202020204" pitchFamily="34" charset="0"/>
                <a:cs typeface="Arial" panose="020B0604020202020204" pitchFamily="34" charset="0"/>
              </a:rPr>
              <a:t>Prevalence of mental health issues among university students’. </a:t>
            </a:r>
            <a:r>
              <a:rPr lang="en-GB" sz="1200" dirty="0">
                <a:latin typeface="Arial" panose="020B0604020202020204" pitchFamily="34" charset="0"/>
                <a:cs typeface="Arial" panose="020B0604020202020204" pitchFamily="34" charset="0"/>
              </a:rPr>
              <a:t>Available at: </a:t>
            </a:r>
            <a:r>
              <a:rPr lang="en-GB" sz="1200" u="sng" dirty="0">
                <a:latin typeface="Arial" panose="020B0604020202020204" pitchFamily="34" charset="0"/>
                <a:cs typeface="Arial" panose="020B0604020202020204" pitchFamily="34" charset="0"/>
                <a:hlinkClick r:id="rId6"/>
              </a:rPr>
              <a:t>https://commonslibrary.parliament.uk/research-briefings/cbp-8593/</a:t>
            </a:r>
            <a:r>
              <a:rPr lang="en-GB" sz="1200" dirty="0">
                <a:latin typeface="Arial" panose="020B0604020202020204" pitchFamily="34" charset="0"/>
                <a:cs typeface="Arial" panose="020B0604020202020204" pitchFamily="34" charset="0"/>
              </a:rPr>
              <a:t> [Accessed: 13 April 2026] WHO (2025) </a:t>
            </a:r>
            <a:r>
              <a:rPr lang="en-GB" sz="1200" i="1" dirty="0">
                <a:latin typeface="Arial" panose="020B0604020202020204" pitchFamily="34" charset="0"/>
                <a:cs typeface="Arial" panose="020B0604020202020204" pitchFamily="34" charset="0"/>
              </a:rPr>
              <a:t>‘Anxiety disorders’. </a:t>
            </a:r>
            <a:r>
              <a:rPr lang="en-GB" sz="1200" dirty="0">
                <a:latin typeface="Arial" panose="020B0604020202020204" pitchFamily="34" charset="0"/>
                <a:cs typeface="Arial" panose="020B0604020202020204" pitchFamily="34" charset="0"/>
              </a:rPr>
              <a:t>8 Sep. Available at: </a:t>
            </a:r>
            <a:r>
              <a:rPr lang="en-GB" sz="1200" u="sng" dirty="0">
                <a:latin typeface="Arial" panose="020B0604020202020204" pitchFamily="34" charset="0"/>
                <a:cs typeface="Arial" panose="020B0604020202020204" pitchFamily="34" charset="0"/>
                <a:hlinkClick r:id="rId7"/>
              </a:rPr>
              <a:t>https://www.who.int/news-room/fact-sheets/detail/anxiety-disorders</a:t>
            </a:r>
            <a:r>
              <a:rPr lang="en-GB" sz="1200" dirty="0">
                <a:latin typeface="Arial" panose="020B0604020202020204" pitchFamily="34" charset="0"/>
                <a:cs typeface="Arial" panose="020B0604020202020204" pitchFamily="34" charset="0"/>
              </a:rPr>
              <a:t> [Accessed: 13 April 2026] </a:t>
            </a:r>
          </a:p>
          <a:p>
            <a:endParaRPr lang="en-GB" sz="12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64EEF837-ACB1-4DCA-10DE-F9EFE4ABA40E}"/>
              </a:ext>
            </a:extLst>
          </p:cNvPr>
          <p:cNvSpPr txBox="1"/>
          <p:nvPr/>
        </p:nvSpPr>
        <p:spPr>
          <a:xfrm>
            <a:off x="2801073" y="407624"/>
            <a:ext cx="3738623" cy="369332"/>
          </a:xfrm>
          <a:prstGeom prst="rect">
            <a:avLst/>
          </a:prstGeom>
          <a:noFill/>
        </p:spPr>
        <p:txBody>
          <a:bodyPr wrap="square" rtlCol="0">
            <a:spAutoFit/>
          </a:bodyPr>
          <a:lstStyle/>
          <a:p>
            <a:r>
              <a:rPr lang="en-US" b="1" dirty="0"/>
              <a:t>References- Group Member 5</a:t>
            </a:r>
            <a:endParaRPr lang="en-IN" b="1" dirty="0"/>
          </a:p>
        </p:txBody>
      </p:sp>
    </p:spTree>
    <p:extLst>
      <p:ext uri="{BB962C8B-B14F-4D97-AF65-F5344CB8AC3E}">
        <p14:creationId xmlns:p14="http://schemas.microsoft.com/office/powerpoint/2010/main" val="371210839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FCCFC03-970B-73FD-5446-3325B98A2586}"/>
              </a:ext>
            </a:extLst>
          </p:cNvPr>
          <p:cNvSpPr txBox="1"/>
          <p:nvPr/>
        </p:nvSpPr>
        <p:spPr>
          <a:xfrm>
            <a:off x="2820318" y="1881274"/>
            <a:ext cx="3084723" cy="769441"/>
          </a:xfrm>
          <a:prstGeom prst="rect">
            <a:avLst/>
          </a:prstGeom>
          <a:noFill/>
        </p:spPr>
        <p:txBody>
          <a:bodyPr wrap="square" rtlCol="0">
            <a:spAutoFit/>
          </a:bodyPr>
          <a:lstStyle/>
          <a:p>
            <a:r>
              <a:rPr lang="en-US" sz="4400" b="1" i="1" dirty="0"/>
              <a:t>Thank you!</a:t>
            </a:r>
            <a:endParaRPr lang="en-IN" sz="4400" b="1" i="1" dirty="0"/>
          </a:p>
        </p:txBody>
      </p:sp>
    </p:spTree>
    <p:extLst>
      <p:ext uri="{BB962C8B-B14F-4D97-AF65-F5344CB8AC3E}">
        <p14:creationId xmlns:p14="http://schemas.microsoft.com/office/powerpoint/2010/main" val="24858289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6334</Words>
  <Application>Microsoft Office PowerPoint</Application>
  <PresentationFormat>On-screen Show (16:9)</PresentationFormat>
  <Paragraphs>430</Paragraphs>
  <Slides>48</Slides>
  <Notes>27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48</vt:i4>
      </vt:variant>
    </vt:vector>
  </HeadingPairs>
  <TitlesOfParts>
    <vt:vector size="54" baseType="lpstr">
      <vt:lpstr>Arial</vt:lpstr>
      <vt:lpstr>Calibri</vt:lpstr>
      <vt:lpstr>Futura</vt:lpstr>
      <vt:lpstr>Futura Bold</vt:lpstr>
      <vt:lpstr>Georgia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Key Stakeholders</vt:lpstr>
      <vt:lpstr>Digital and Accessibility Barriers</vt:lpstr>
      <vt:lpstr>Financial and Organisational Barriers</vt:lpstr>
      <vt:lpstr>Legal and Ethical Issues</vt:lpstr>
      <vt:lpstr>Cultural and Behavioural Barriers</vt:lpstr>
      <vt:lpstr>Programme: MSc Public Health and Social Care in Practice Module: Population Health and Digital Health Promotion   Module code: LCHS7009 Lecturer: Dr Ping Wu Assignment Title: AI-Powered Mental Health Support for UK University Students</vt:lpstr>
      <vt:lpstr>Overview of the intervention Benefits</vt:lpstr>
      <vt:lpstr>BENEFITS TO TARGET POPULATION</vt:lpstr>
      <vt:lpstr>HEALTH AND CLINICAL BENEFITS</vt:lpstr>
      <vt:lpstr> SYSTEM AND POLICY IMPLICATIONS </vt:lpstr>
      <vt:lpstr>RESEARCH AND EDUCATIONAL IMPLICATIONS </vt:lpstr>
      <vt:lpstr>PowerPoint Presentation</vt:lpstr>
      <vt:lpstr>PowerPoint Presentation</vt:lpstr>
      <vt:lpstr>PowerPoint Presentation</vt:lpstr>
      <vt:lpstr>References- Group Member 4</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created xsi:type="dcterms:W3CDTF">2026-03-26T14:32:30Z</dcterms:created>
  <dcterms:modified xsi:type="dcterms:W3CDTF">2026-04-15T22:01:11Z</dcterms:modified>
</cp:coreProperties>
</file>