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36"/>
  </p:notesMasterIdLst>
  <p:sldIdLst>
    <p:sldId id="256" r:id="rId2"/>
    <p:sldId id="291" r:id="rId3"/>
    <p:sldId id="292" r:id="rId4"/>
    <p:sldId id="293" r:id="rId5"/>
    <p:sldId id="294" r:id="rId6"/>
    <p:sldId id="296" r:id="rId7"/>
    <p:sldId id="295" r:id="rId8"/>
    <p:sldId id="330" r:id="rId9"/>
    <p:sldId id="297" r:id="rId10"/>
    <p:sldId id="328" r:id="rId11"/>
    <p:sldId id="329" r:id="rId12"/>
    <p:sldId id="325" r:id="rId13"/>
    <p:sldId id="298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1" r:id="rId26"/>
    <p:sldId id="315" r:id="rId27"/>
    <p:sldId id="316" r:id="rId28"/>
    <p:sldId id="317" r:id="rId29"/>
    <p:sldId id="318" r:id="rId30"/>
    <p:sldId id="319" r:id="rId31"/>
    <p:sldId id="320" r:id="rId32"/>
    <p:sldId id="327" r:id="rId33"/>
    <p:sldId id="324" r:id="rId34"/>
    <p:sldId id="290" r:id="rId3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Calibri Light" panose="020F0302020204030204" pitchFamily="34" charset="0"/>
      <p:regular r:id="rId41"/>
      <p:italic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8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408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961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090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010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756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062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6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187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925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207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15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1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030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043492"/>
            <a:ext cx="7886700" cy="51334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601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6</a:t>
            </a:r>
          </a:p>
          <a:p>
            <a:r>
              <a:rPr lang="en-GB" dirty="0"/>
              <a:t>Different types </a:t>
            </a:r>
            <a:r>
              <a:rPr lang="en-GB"/>
              <a:t>of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Basic Task</a:t>
            </a:r>
            <a:endParaRPr lang="en-US"/>
          </a:p>
        </p:txBody>
      </p:sp>
      <p:sp>
        <p:nvSpPr>
          <p:cNvPr id="2252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3816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When dealing with quantitative data we are trying to select one item from many based upon the numerical values of their attributes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For instance, when buying a car we may consider price, fuel consumption, engine size, number of passengers…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We need to be able to present this data and allow it to be rearranged in a manner that makes the decision task easier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90AF3-67CC-4D1A-98F3-12CABB860EB1}" type="slidenum">
              <a:rPr lang="en-GB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44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Dimensionality</a:t>
            </a:r>
            <a:endParaRPr lang="en-US"/>
          </a:p>
        </p:txBody>
      </p:sp>
      <p:sp>
        <p:nvSpPr>
          <p:cNvPr id="226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472518" cy="5286412"/>
          </a:xfrm>
        </p:spPr>
        <p:txBody>
          <a:bodyPr>
            <a:normAutofit/>
          </a:bodyPr>
          <a:lstStyle/>
          <a:p>
            <a:r>
              <a:rPr lang="en-GB" dirty="0"/>
              <a:t>The complexity of a display is generally dependent upon the number of attributes (variables) involved </a:t>
            </a:r>
          </a:p>
          <a:p>
            <a:r>
              <a:rPr lang="en-GB" dirty="0"/>
              <a:t>This is the </a:t>
            </a:r>
            <a:r>
              <a:rPr lang="en-GB" i="1" dirty="0"/>
              <a:t>dimensionality</a:t>
            </a:r>
            <a:r>
              <a:rPr lang="en-GB" dirty="0"/>
              <a:t> of the problem</a:t>
            </a:r>
          </a:p>
          <a:p>
            <a:endParaRPr lang="en-GB" sz="1300" dirty="0"/>
          </a:p>
          <a:p>
            <a:r>
              <a:rPr lang="en-GB" dirty="0"/>
              <a:t>If we have only one attribute (such as price) then we are dealing with </a:t>
            </a:r>
            <a:r>
              <a:rPr lang="en-GB" i="1" dirty="0" err="1"/>
              <a:t>univariate</a:t>
            </a:r>
            <a:r>
              <a:rPr lang="en-GB" dirty="0"/>
              <a:t> data and the problem is relatively straightforward</a:t>
            </a:r>
          </a:p>
          <a:p>
            <a:endParaRPr lang="en-GB" sz="1200" dirty="0"/>
          </a:p>
          <a:p>
            <a:r>
              <a:rPr lang="en-GB" dirty="0"/>
              <a:t>If we add a second attribute (such as fuel consumption) then we are dealing with </a:t>
            </a:r>
            <a:r>
              <a:rPr lang="en-GB" i="1" dirty="0"/>
              <a:t>bivariate</a:t>
            </a:r>
            <a:r>
              <a:rPr lang="en-GB" dirty="0"/>
              <a:t> data and the problem is a little more difficult</a:t>
            </a:r>
          </a:p>
          <a:p>
            <a:endParaRPr lang="en-GB" sz="1200" dirty="0"/>
          </a:p>
          <a:p>
            <a:r>
              <a:rPr lang="en-GB" dirty="0"/>
              <a:t>Three attributes – </a:t>
            </a:r>
            <a:r>
              <a:rPr lang="en-GB" i="1" dirty="0" err="1"/>
              <a:t>trivariate</a:t>
            </a:r>
            <a:r>
              <a:rPr lang="en-GB" dirty="0"/>
              <a:t> data – leads to even more difficulty in display, and anything more than that – </a:t>
            </a:r>
            <a:r>
              <a:rPr lang="en-GB" i="1" dirty="0"/>
              <a:t>hypervariate</a:t>
            </a:r>
            <a:r>
              <a:rPr lang="en-GB" dirty="0"/>
              <a:t> data – is a very difficult task indeed</a:t>
            </a:r>
          </a:p>
          <a:p>
            <a:endParaRPr lang="en-GB" sz="1200" dirty="0"/>
          </a:p>
          <a:p>
            <a:r>
              <a:rPr lang="en-GB" dirty="0"/>
              <a:t>We will consider, in turn, </a:t>
            </a:r>
            <a:r>
              <a:rPr lang="en-GB" dirty="0" err="1"/>
              <a:t>univariate</a:t>
            </a:r>
            <a:r>
              <a:rPr lang="en-GB" dirty="0"/>
              <a:t>, </a:t>
            </a:r>
            <a:r>
              <a:rPr lang="en-GB" dirty="0" err="1"/>
              <a:t>bivariate</a:t>
            </a:r>
            <a:r>
              <a:rPr lang="en-GB" dirty="0"/>
              <a:t>, </a:t>
            </a:r>
            <a:r>
              <a:rPr lang="en-GB" dirty="0" err="1"/>
              <a:t>trivariate</a:t>
            </a:r>
            <a:r>
              <a:rPr lang="en-GB" dirty="0"/>
              <a:t> and hypervariate data and how we can display it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CD46E-9011-436D-9D23-6352FF20E5B9}" type="slidenum">
              <a:rPr lang="en-GB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982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Univariate Data</a:t>
            </a:r>
            <a:endParaRPr lang="en-US"/>
          </a:p>
        </p:txBody>
      </p:sp>
      <p:sp>
        <p:nvSpPr>
          <p:cNvPr id="2293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238766"/>
          </a:xfrm>
        </p:spPr>
        <p:txBody>
          <a:bodyPr/>
          <a:lstStyle/>
          <a:p>
            <a:r>
              <a:rPr lang="en-GB" dirty="0"/>
              <a:t>Suppose we have a list of cars that are characterised by price</a:t>
            </a:r>
          </a:p>
          <a:p>
            <a:r>
              <a:rPr lang="en-GB" dirty="0"/>
              <a:t>This is an example of a collection of </a:t>
            </a:r>
            <a:r>
              <a:rPr lang="en-GB" dirty="0" err="1"/>
              <a:t>univariate</a:t>
            </a:r>
            <a:r>
              <a:rPr lang="en-GB" dirty="0"/>
              <a:t> data</a:t>
            </a:r>
          </a:p>
          <a:p>
            <a:r>
              <a:rPr lang="en-GB" dirty="0"/>
              <a:t>We could present this data as a table or, more effectively, as a plot of points against some scale</a:t>
            </a:r>
          </a:p>
          <a:p>
            <a:r>
              <a:rPr lang="en-GB" dirty="0"/>
              <a:t>Which we choose may depend on how much space is available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72D0-0401-4A44-A7A2-BF690D2288B8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150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72518" cy="725470"/>
          </a:xfrm>
        </p:spPr>
        <p:txBody>
          <a:bodyPr>
            <a:normAutofit/>
          </a:bodyPr>
          <a:lstStyle/>
          <a:p>
            <a:r>
              <a:rPr lang="en-GB" dirty="0"/>
              <a:t>Simple Plot</a:t>
            </a:r>
            <a:endParaRPr lang="en-US" dirty="0"/>
          </a:p>
        </p:txBody>
      </p:sp>
      <p:sp>
        <p:nvSpPr>
          <p:cNvPr id="2324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643314"/>
            <a:ext cx="8472518" cy="2928958"/>
          </a:xfrm>
        </p:spPr>
        <p:txBody>
          <a:bodyPr>
            <a:normAutofit/>
          </a:bodyPr>
          <a:lstStyle/>
          <a:p>
            <a:r>
              <a:rPr lang="en-GB" sz="2400" dirty="0"/>
              <a:t>The simple plot makes it easy to see </a:t>
            </a:r>
          </a:p>
          <a:p>
            <a:pPr lvl="1"/>
            <a:r>
              <a:rPr lang="en-GB" sz="2400" dirty="0"/>
              <a:t>The lowest and highest values</a:t>
            </a:r>
          </a:p>
          <a:p>
            <a:pPr lvl="1"/>
            <a:r>
              <a:rPr lang="en-GB" sz="2400" dirty="0"/>
              <a:t>The general distribution of points</a:t>
            </a:r>
          </a:p>
          <a:p>
            <a:pPr lvl="1"/>
            <a:r>
              <a:rPr lang="en-GB" sz="2400" dirty="0"/>
              <a:t>Any bunching of points</a:t>
            </a:r>
          </a:p>
          <a:p>
            <a:r>
              <a:rPr lang="en-GB" sz="2400" dirty="0"/>
              <a:t>It is not easy to add labels </a:t>
            </a:r>
          </a:p>
          <a:p>
            <a:r>
              <a:rPr lang="en-GB" sz="2400" dirty="0"/>
              <a:t>It is not easy to make any judgements based on aggregation, e.g. the mean price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DBB69-3BDD-4881-BC56-A1E1693361BE}" type="slidenum">
              <a:rPr lang="en-GB"/>
              <a:pPr/>
              <a:t>5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214282" y="1311275"/>
            <a:ext cx="8713787" cy="2189163"/>
            <a:chOff x="179388" y="2705100"/>
            <a:chExt cx="8713787" cy="2189163"/>
          </a:xfrm>
        </p:grpSpPr>
        <p:sp>
          <p:nvSpPr>
            <p:cNvPr id="8" name="Line 5"/>
            <p:cNvSpPr>
              <a:spLocks noChangeShapeType="1"/>
            </p:cNvSpPr>
            <p:nvPr/>
          </p:nvSpPr>
          <p:spPr bwMode="auto">
            <a:xfrm>
              <a:off x="395288" y="3644900"/>
              <a:ext cx="8280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6"/>
            <p:cNvSpPr>
              <a:spLocks noChangeShapeType="1"/>
            </p:cNvSpPr>
            <p:nvPr/>
          </p:nvSpPr>
          <p:spPr bwMode="auto">
            <a:xfrm>
              <a:off x="3952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7"/>
            <p:cNvSpPr>
              <a:spLocks noChangeShapeType="1"/>
            </p:cNvSpPr>
            <p:nvPr/>
          </p:nvSpPr>
          <p:spPr bwMode="auto">
            <a:xfrm>
              <a:off x="17748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8"/>
            <p:cNvSpPr>
              <a:spLocks noChangeShapeType="1"/>
            </p:cNvSpPr>
            <p:nvPr/>
          </p:nvSpPr>
          <p:spPr bwMode="auto">
            <a:xfrm>
              <a:off x="31543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>
              <a:off x="45354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>
              <a:off x="59150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>
              <a:off x="72945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>
              <a:off x="86756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3"/>
            <p:cNvSpPr>
              <a:spLocks noChangeArrowheads="1"/>
            </p:cNvSpPr>
            <p:nvPr/>
          </p:nvSpPr>
          <p:spPr bwMode="auto">
            <a:xfrm rot="10800000">
              <a:off x="766603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Oval 14"/>
            <p:cNvSpPr>
              <a:spLocks noChangeArrowheads="1"/>
            </p:cNvSpPr>
            <p:nvPr/>
          </p:nvSpPr>
          <p:spPr bwMode="auto">
            <a:xfrm rot="10800000">
              <a:off x="39211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" name="Oval 15"/>
            <p:cNvSpPr>
              <a:spLocks noChangeArrowheads="1"/>
            </p:cNvSpPr>
            <p:nvPr/>
          </p:nvSpPr>
          <p:spPr bwMode="auto">
            <a:xfrm rot="10800000">
              <a:off x="377666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" name="Oval 16"/>
            <p:cNvSpPr>
              <a:spLocks noChangeArrowheads="1"/>
            </p:cNvSpPr>
            <p:nvPr/>
          </p:nvSpPr>
          <p:spPr bwMode="auto">
            <a:xfrm rot="10800000">
              <a:off x="363220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Oval 17"/>
            <p:cNvSpPr>
              <a:spLocks noChangeArrowheads="1"/>
            </p:cNvSpPr>
            <p:nvPr/>
          </p:nvSpPr>
          <p:spPr bwMode="auto">
            <a:xfrm rot="10800000">
              <a:off x="34893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Oval 18"/>
            <p:cNvSpPr>
              <a:spLocks noChangeArrowheads="1"/>
            </p:cNvSpPr>
            <p:nvPr/>
          </p:nvSpPr>
          <p:spPr bwMode="auto">
            <a:xfrm rot="10800000">
              <a:off x="3416300" y="27082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Oval 19"/>
            <p:cNvSpPr>
              <a:spLocks noChangeArrowheads="1"/>
            </p:cNvSpPr>
            <p:nvPr/>
          </p:nvSpPr>
          <p:spPr bwMode="auto">
            <a:xfrm rot="10800000">
              <a:off x="29829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Oval 20"/>
            <p:cNvSpPr>
              <a:spLocks noChangeArrowheads="1"/>
            </p:cNvSpPr>
            <p:nvPr/>
          </p:nvSpPr>
          <p:spPr bwMode="auto">
            <a:xfrm rot="10800000">
              <a:off x="27670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1"/>
            <p:cNvSpPr>
              <a:spLocks noChangeArrowheads="1"/>
            </p:cNvSpPr>
            <p:nvPr/>
          </p:nvSpPr>
          <p:spPr bwMode="auto">
            <a:xfrm rot="10800000">
              <a:off x="26225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2"/>
            <p:cNvSpPr>
              <a:spLocks noChangeArrowheads="1"/>
            </p:cNvSpPr>
            <p:nvPr/>
          </p:nvSpPr>
          <p:spPr bwMode="auto">
            <a:xfrm rot="10800000">
              <a:off x="2479675" y="27082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3"/>
            <p:cNvSpPr>
              <a:spLocks noChangeArrowheads="1"/>
            </p:cNvSpPr>
            <p:nvPr/>
          </p:nvSpPr>
          <p:spPr bwMode="auto">
            <a:xfrm rot="10800000">
              <a:off x="21907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24"/>
            <p:cNvSpPr>
              <a:spLocks noChangeArrowheads="1"/>
            </p:cNvSpPr>
            <p:nvPr/>
          </p:nvSpPr>
          <p:spPr bwMode="auto">
            <a:xfrm rot="10800000">
              <a:off x="204787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25"/>
            <p:cNvSpPr>
              <a:spLocks noChangeArrowheads="1"/>
            </p:cNvSpPr>
            <p:nvPr/>
          </p:nvSpPr>
          <p:spPr bwMode="auto">
            <a:xfrm rot="10800000">
              <a:off x="13985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26"/>
            <p:cNvSpPr>
              <a:spLocks noChangeArrowheads="1"/>
            </p:cNvSpPr>
            <p:nvPr/>
          </p:nvSpPr>
          <p:spPr bwMode="auto">
            <a:xfrm rot="10800000">
              <a:off x="125571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28"/>
            <p:cNvSpPr>
              <a:spLocks noChangeArrowheads="1"/>
            </p:cNvSpPr>
            <p:nvPr/>
          </p:nvSpPr>
          <p:spPr bwMode="auto">
            <a:xfrm rot="10800000">
              <a:off x="7305675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29"/>
            <p:cNvSpPr>
              <a:spLocks noChangeArrowheads="1"/>
            </p:cNvSpPr>
            <p:nvPr/>
          </p:nvSpPr>
          <p:spPr bwMode="auto">
            <a:xfrm rot="10800000">
              <a:off x="4641850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0"/>
            <p:cNvSpPr>
              <a:spLocks noChangeArrowheads="1"/>
            </p:cNvSpPr>
            <p:nvPr/>
          </p:nvSpPr>
          <p:spPr bwMode="auto">
            <a:xfrm rot="10800000">
              <a:off x="5937250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1"/>
            <p:cNvSpPr>
              <a:spLocks noChangeArrowheads="1"/>
            </p:cNvSpPr>
            <p:nvPr/>
          </p:nvSpPr>
          <p:spPr bwMode="auto">
            <a:xfrm rot="10800000">
              <a:off x="64404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2"/>
            <p:cNvSpPr>
              <a:spLocks noChangeArrowheads="1"/>
            </p:cNvSpPr>
            <p:nvPr/>
          </p:nvSpPr>
          <p:spPr bwMode="auto">
            <a:xfrm rot="10800000">
              <a:off x="57927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3"/>
            <p:cNvSpPr>
              <a:spLocks noChangeArrowheads="1"/>
            </p:cNvSpPr>
            <p:nvPr/>
          </p:nvSpPr>
          <p:spPr bwMode="auto">
            <a:xfrm rot="10800000">
              <a:off x="62245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4"/>
            <p:cNvSpPr>
              <a:spLocks noChangeArrowheads="1"/>
            </p:cNvSpPr>
            <p:nvPr/>
          </p:nvSpPr>
          <p:spPr bwMode="auto">
            <a:xfrm rot="10800000">
              <a:off x="5649913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auto">
            <a:xfrm rot="10800000">
              <a:off x="5360988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auto">
            <a:xfrm rot="10800000">
              <a:off x="5216525" y="27051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auto">
            <a:xfrm rot="10800000">
              <a:off x="50006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auto">
            <a:xfrm rot="10800000">
              <a:off x="4857750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auto">
            <a:xfrm rot="10800000">
              <a:off x="4713288" y="27051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auto">
            <a:xfrm rot="10800000">
              <a:off x="4352925" y="270668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auto">
            <a:xfrm rot="10800000">
              <a:off x="4208463" y="27066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Text Box 42"/>
            <p:cNvSpPr txBox="1">
              <a:spLocks noChangeArrowheads="1"/>
            </p:cNvSpPr>
            <p:nvPr/>
          </p:nvSpPr>
          <p:spPr bwMode="auto">
            <a:xfrm>
              <a:off x="179388" y="40036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0</a:t>
              </a:r>
              <a:endParaRPr lang="en-US"/>
            </a:p>
          </p:txBody>
        </p:sp>
        <p:sp>
          <p:nvSpPr>
            <p:cNvPr id="45" name="Text Box 43"/>
            <p:cNvSpPr txBox="1">
              <a:spLocks noChangeArrowheads="1"/>
            </p:cNvSpPr>
            <p:nvPr/>
          </p:nvSpPr>
          <p:spPr bwMode="auto">
            <a:xfrm>
              <a:off x="154781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</a:t>
              </a:r>
              <a:endParaRPr lang="en-US"/>
            </a:p>
          </p:txBody>
        </p:sp>
        <p:sp>
          <p:nvSpPr>
            <p:cNvPr id="46" name="Text Box 44"/>
            <p:cNvSpPr txBox="1">
              <a:spLocks noChangeArrowheads="1"/>
            </p:cNvSpPr>
            <p:nvPr/>
          </p:nvSpPr>
          <p:spPr bwMode="auto">
            <a:xfrm>
              <a:off x="2916238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</a:t>
              </a:r>
              <a:endParaRPr lang="en-US"/>
            </a:p>
          </p:txBody>
        </p:sp>
        <p:sp>
          <p:nvSpPr>
            <p:cNvPr id="47" name="Text Box 45"/>
            <p:cNvSpPr txBox="1">
              <a:spLocks noChangeArrowheads="1"/>
            </p:cNvSpPr>
            <p:nvPr/>
          </p:nvSpPr>
          <p:spPr bwMode="auto">
            <a:xfrm>
              <a:off x="428466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</a:t>
              </a:r>
              <a:endParaRPr lang="en-US"/>
            </a:p>
          </p:txBody>
        </p:sp>
        <p:sp>
          <p:nvSpPr>
            <p:cNvPr id="48" name="Text Box 46"/>
            <p:cNvSpPr txBox="1">
              <a:spLocks noChangeArrowheads="1"/>
            </p:cNvSpPr>
            <p:nvPr/>
          </p:nvSpPr>
          <p:spPr bwMode="auto">
            <a:xfrm>
              <a:off x="571817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40</a:t>
              </a:r>
              <a:endParaRPr lang="en-US"/>
            </a:p>
          </p:txBody>
        </p:sp>
        <p:sp>
          <p:nvSpPr>
            <p:cNvPr id="49" name="Text Box 47"/>
            <p:cNvSpPr txBox="1">
              <a:spLocks noChangeArrowheads="1"/>
            </p:cNvSpPr>
            <p:nvPr/>
          </p:nvSpPr>
          <p:spPr bwMode="auto">
            <a:xfrm>
              <a:off x="70199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</a:t>
              </a:r>
              <a:endParaRPr lang="en-US"/>
            </a:p>
          </p:txBody>
        </p:sp>
        <p:sp>
          <p:nvSpPr>
            <p:cNvPr id="50" name="Text Box 48"/>
            <p:cNvSpPr txBox="1">
              <a:spLocks noChangeArrowheads="1"/>
            </p:cNvSpPr>
            <p:nvPr/>
          </p:nvSpPr>
          <p:spPr bwMode="auto">
            <a:xfrm>
              <a:off x="84550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60</a:t>
              </a:r>
              <a:endParaRPr lang="en-US"/>
            </a:p>
          </p:txBody>
        </p:sp>
        <p:sp>
          <p:nvSpPr>
            <p:cNvPr id="51" name="Text Box 50"/>
            <p:cNvSpPr txBox="1">
              <a:spLocks noChangeArrowheads="1"/>
            </p:cNvSpPr>
            <p:nvPr/>
          </p:nvSpPr>
          <p:spPr bwMode="auto">
            <a:xfrm>
              <a:off x="3948113" y="4527550"/>
              <a:ext cx="1200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£K)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458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Simple Plots</a:t>
            </a:r>
            <a:endParaRPr lang="en-US"/>
          </a:p>
        </p:txBody>
      </p:sp>
      <p:sp>
        <p:nvSpPr>
          <p:cNvPr id="2365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475163" cy="4530725"/>
          </a:xfrm>
        </p:spPr>
        <p:txBody>
          <a:bodyPr/>
          <a:lstStyle/>
          <a:p>
            <a:r>
              <a:rPr lang="en-GB"/>
              <a:t>It is very useful to be able to zoom in to examine particular ranges in detail</a:t>
            </a:r>
          </a:p>
          <a:p>
            <a:pPr>
              <a:buFont typeface="Wingdings" pitchFamily="2" charset="2"/>
              <a:buNone/>
            </a:pPr>
            <a:r>
              <a:rPr lang="en-GB"/>
              <a:t>		     BUT</a:t>
            </a:r>
          </a:p>
          <a:p>
            <a:r>
              <a:rPr lang="en-GB"/>
              <a:t>Zooming should reveal more detail, not larger dots!</a:t>
            </a:r>
            <a:endParaRPr lang="en-US"/>
          </a:p>
        </p:txBody>
      </p:sp>
      <p:sp>
        <p:nvSpPr>
          <p:cNvPr id="5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1EEC5-19EC-416D-BCAE-03CB07561E28}" type="slidenum">
              <a:rPr lang="en-GB"/>
              <a:pPr/>
              <a:t>6</a:t>
            </a:fld>
            <a:endParaRPr lang="en-GB"/>
          </a:p>
        </p:txBody>
      </p:sp>
      <p:sp>
        <p:nvSpPr>
          <p:cNvPr id="236548" name="Line 4"/>
          <p:cNvSpPr>
            <a:spLocks noChangeShapeType="1"/>
          </p:cNvSpPr>
          <p:nvPr/>
        </p:nvSpPr>
        <p:spPr bwMode="auto">
          <a:xfrm>
            <a:off x="5508625" y="2708275"/>
            <a:ext cx="2951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49" name="Line 5"/>
          <p:cNvSpPr>
            <a:spLocks noChangeShapeType="1"/>
          </p:cNvSpPr>
          <p:nvPr/>
        </p:nvSpPr>
        <p:spPr bwMode="auto">
          <a:xfrm>
            <a:off x="5795963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50" name="Line 6"/>
          <p:cNvSpPr>
            <a:spLocks noChangeShapeType="1"/>
          </p:cNvSpPr>
          <p:nvPr/>
        </p:nvSpPr>
        <p:spPr bwMode="auto">
          <a:xfrm>
            <a:off x="8243888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51" name="Text Box 7"/>
          <p:cNvSpPr txBox="1">
            <a:spLocks noChangeArrowheads="1"/>
          </p:cNvSpPr>
          <p:nvPr/>
        </p:nvSpPr>
        <p:spPr bwMode="auto">
          <a:xfrm>
            <a:off x="5559425" y="30686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</a:t>
            </a:r>
            <a:endParaRPr lang="en-US"/>
          </a:p>
        </p:txBody>
      </p:sp>
      <p:sp>
        <p:nvSpPr>
          <p:cNvPr id="236552" name="Text Box 8"/>
          <p:cNvSpPr txBox="1">
            <a:spLocks noChangeArrowheads="1"/>
          </p:cNvSpPr>
          <p:nvPr/>
        </p:nvSpPr>
        <p:spPr bwMode="auto">
          <a:xfrm>
            <a:off x="8008938" y="3089275"/>
            <a:ext cx="43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40</a:t>
            </a:r>
            <a:endParaRPr lang="en-US"/>
          </a:p>
        </p:txBody>
      </p:sp>
      <p:grpSp>
        <p:nvGrpSpPr>
          <p:cNvPr id="236562" name="Group 18"/>
          <p:cNvGrpSpPr>
            <a:grpSpLocks/>
          </p:cNvGrpSpPr>
          <p:nvPr/>
        </p:nvGrpSpPr>
        <p:grpSpPr bwMode="auto">
          <a:xfrm>
            <a:off x="5795963" y="1916113"/>
            <a:ext cx="2592387" cy="288925"/>
            <a:chOff x="2924" y="1704"/>
            <a:chExt cx="816" cy="92"/>
          </a:xfrm>
        </p:grpSpPr>
        <p:sp>
          <p:nvSpPr>
            <p:cNvPr id="236554" name="Oval 10"/>
            <p:cNvSpPr>
              <a:spLocks noChangeArrowheads="1"/>
            </p:cNvSpPr>
            <p:nvPr/>
          </p:nvSpPr>
          <p:spPr bwMode="auto">
            <a:xfrm rot="10800000">
              <a:off x="2924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5" name="Oval 11"/>
            <p:cNvSpPr>
              <a:spLocks noChangeArrowheads="1"/>
            </p:cNvSpPr>
            <p:nvPr/>
          </p:nvSpPr>
          <p:spPr bwMode="auto">
            <a:xfrm rot="10800000">
              <a:off x="3649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6" name="Oval 12"/>
            <p:cNvSpPr>
              <a:spLocks noChangeArrowheads="1"/>
            </p:cNvSpPr>
            <p:nvPr/>
          </p:nvSpPr>
          <p:spPr bwMode="auto">
            <a:xfrm rot="10800000">
              <a:off x="3559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7" name="Oval 13"/>
            <p:cNvSpPr>
              <a:spLocks noChangeArrowheads="1"/>
            </p:cNvSpPr>
            <p:nvPr/>
          </p:nvSpPr>
          <p:spPr bwMode="auto">
            <a:xfrm rot="10800000">
              <a:off x="3377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8" name="Oval 14"/>
            <p:cNvSpPr>
              <a:spLocks noChangeArrowheads="1"/>
            </p:cNvSpPr>
            <p:nvPr/>
          </p:nvSpPr>
          <p:spPr bwMode="auto">
            <a:xfrm rot="10800000">
              <a:off x="3286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59" name="Oval 15"/>
            <p:cNvSpPr>
              <a:spLocks noChangeArrowheads="1"/>
            </p:cNvSpPr>
            <p:nvPr/>
          </p:nvSpPr>
          <p:spPr bwMode="auto">
            <a:xfrm rot="10800000">
              <a:off x="3150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60" name="Oval 16"/>
            <p:cNvSpPr>
              <a:spLocks noChangeArrowheads="1"/>
            </p:cNvSpPr>
            <p:nvPr/>
          </p:nvSpPr>
          <p:spPr bwMode="auto">
            <a:xfrm rot="10800000">
              <a:off x="3060" y="1705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6561" name="Oval 17"/>
            <p:cNvSpPr>
              <a:spLocks noChangeArrowheads="1"/>
            </p:cNvSpPr>
            <p:nvPr/>
          </p:nvSpPr>
          <p:spPr bwMode="auto">
            <a:xfrm rot="10800000">
              <a:off x="2969" y="1704"/>
              <a:ext cx="91" cy="9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6563" name="Line 19"/>
          <p:cNvSpPr>
            <a:spLocks noChangeShapeType="1"/>
          </p:cNvSpPr>
          <p:nvPr/>
        </p:nvSpPr>
        <p:spPr bwMode="auto">
          <a:xfrm>
            <a:off x="5508625" y="5418138"/>
            <a:ext cx="2951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4" name="Line 20"/>
          <p:cNvSpPr>
            <a:spLocks noChangeShapeType="1"/>
          </p:cNvSpPr>
          <p:nvPr/>
        </p:nvSpPr>
        <p:spPr bwMode="auto">
          <a:xfrm>
            <a:off x="5795963" y="54181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5" name="Line 21"/>
          <p:cNvSpPr>
            <a:spLocks noChangeShapeType="1"/>
          </p:cNvSpPr>
          <p:nvPr/>
        </p:nvSpPr>
        <p:spPr bwMode="auto">
          <a:xfrm>
            <a:off x="8243888" y="54181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66" name="Text Box 22"/>
          <p:cNvSpPr txBox="1">
            <a:spLocks noChangeArrowheads="1"/>
          </p:cNvSpPr>
          <p:nvPr/>
        </p:nvSpPr>
        <p:spPr bwMode="auto">
          <a:xfrm>
            <a:off x="5559425" y="57991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</a:t>
            </a:r>
            <a:endParaRPr lang="en-US"/>
          </a:p>
        </p:txBody>
      </p:sp>
      <p:sp>
        <p:nvSpPr>
          <p:cNvPr id="236567" name="Text Box 23"/>
          <p:cNvSpPr txBox="1">
            <a:spLocks noChangeArrowheads="1"/>
          </p:cNvSpPr>
          <p:nvPr/>
        </p:nvSpPr>
        <p:spPr bwMode="auto">
          <a:xfrm>
            <a:off x="8008938" y="5799138"/>
            <a:ext cx="43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40</a:t>
            </a:r>
            <a:endParaRPr lang="en-US"/>
          </a:p>
        </p:txBody>
      </p:sp>
      <p:sp>
        <p:nvSpPr>
          <p:cNvPr id="236569" name="Oval 25"/>
          <p:cNvSpPr>
            <a:spLocks noChangeArrowheads="1"/>
          </p:cNvSpPr>
          <p:nvPr/>
        </p:nvSpPr>
        <p:spPr bwMode="auto">
          <a:xfrm rot="10800000">
            <a:off x="580548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0" name="Oval 26"/>
          <p:cNvSpPr>
            <a:spLocks noChangeArrowheads="1"/>
          </p:cNvSpPr>
          <p:nvPr/>
        </p:nvSpPr>
        <p:spPr bwMode="auto">
          <a:xfrm rot="10800000">
            <a:off x="8172450" y="4913313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1" name="Oval 27"/>
          <p:cNvSpPr>
            <a:spLocks noChangeArrowheads="1"/>
          </p:cNvSpPr>
          <p:nvPr/>
        </p:nvSpPr>
        <p:spPr bwMode="auto">
          <a:xfrm rot="10800000">
            <a:off x="789463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2" name="Oval 28"/>
          <p:cNvSpPr>
            <a:spLocks noChangeArrowheads="1"/>
          </p:cNvSpPr>
          <p:nvPr/>
        </p:nvSpPr>
        <p:spPr bwMode="auto">
          <a:xfrm rot="10800000">
            <a:off x="7318375" y="4913313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3" name="Oval 29"/>
          <p:cNvSpPr>
            <a:spLocks noChangeArrowheads="1"/>
          </p:cNvSpPr>
          <p:nvPr/>
        </p:nvSpPr>
        <p:spPr bwMode="auto">
          <a:xfrm rot="10800000">
            <a:off x="7029450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4" name="Oval 30"/>
          <p:cNvSpPr>
            <a:spLocks noChangeArrowheads="1"/>
          </p:cNvSpPr>
          <p:nvPr/>
        </p:nvSpPr>
        <p:spPr bwMode="auto">
          <a:xfrm rot="10800000">
            <a:off x="6662738" y="4913313"/>
            <a:ext cx="223837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5" name="Oval 31"/>
          <p:cNvSpPr>
            <a:spLocks noChangeArrowheads="1"/>
          </p:cNvSpPr>
          <p:nvPr/>
        </p:nvSpPr>
        <p:spPr bwMode="auto">
          <a:xfrm rot="10800000">
            <a:off x="6373813" y="4913313"/>
            <a:ext cx="223837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6" name="Oval 32"/>
          <p:cNvSpPr>
            <a:spLocks noChangeArrowheads="1"/>
          </p:cNvSpPr>
          <p:nvPr/>
        </p:nvSpPr>
        <p:spPr bwMode="auto">
          <a:xfrm rot="10800000">
            <a:off x="6021388" y="4910138"/>
            <a:ext cx="225425" cy="2222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77" name="Line 33"/>
          <p:cNvSpPr>
            <a:spLocks noChangeShapeType="1"/>
          </p:cNvSpPr>
          <p:nvPr/>
        </p:nvSpPr>
        <p:spPr bwMode="auto">
          <a:xfrm>
            <a:off x="6284913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78" name="Line 34"/>
          <p:cNvSpPr>
            <a:spLocks noChangeShapeType="1"/>
          </p:cNvSpPr>
          <p:nvPr/>
        </p:nvSpPr>
        <p:spPr bwMode="auto">
          <a:xfrm>
            <a:off x="6773863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79" name="Line 35"/>
          <p:cNvSpPr>
            <a:spLocks noChangeShapeType="1"/>
          </p:cNvSpPr>
          <p:nvPr/>
        </p:nvSpPr>
        <p:spPr bwMode="auto">
          <a:xfrm>
            <a:off x="7264400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80" name="Line 36"/>
          <p:cNvSpPr>
            <a:spLocks noChangeShapeType="1"/>
          </p:cNvSpPr>
          <p:nvPr/>
        </p:nvSpPr>
        <p:spPr bwMode="auto">
          <a:xfrm>
            <a:off x="7753350" y="54181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82" name="Text Box 38"/>
          <p:cNvSpPr txBox="1">
            <a:spLocks noChangeArrowheads="1"/>
          </p:cNvSpPr>
          <p:nvPr/>
        </p:nvSpPr>
        <p:spPr bwMode="auto">
          <a:xfrm rot="16200000">
            <a:off x="5549107" y="4296568"/>
            <a:ext cx="717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Saab</a:t>
            </a:r>
            <a:endParaRPr lang="en-US"/>
          </a:p>
        </p:txBody>
      </p:sp>
      <p:sp>
        <p:nvSpPr>
          <p:cNvPr id="236583" name="Text Box 39"/>
          <p:cNvSpPr txBox="1">
            <a:spLocks noChangeArrowheads="1"/>
          </p:cNvSpPr>
          <p:nvPr/>
        </p:nvSpPr>
        <p:spPr bwMode="auto">
          <a:xfrm rot="16200000">
            <a:off x="5752307" y="4287043"/>
            <a:ext cx="742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BMW</a:t>
            </a:r>
            <a:endParaRPr lang="en-US"/>
          </a:p>
        </p:txBody>
      </p:sp>
      <p:sp>
        <p:nvSpPr>
          <p:cNvPr id="236584" name="Text Box 40"/>
          <p:cNvSpPr txBox="1">
            <a:spLocks noChangeArrowheads="1"/>
          </p:cNvSpPr>
          <p:nvPr/>
        </p:nvSpPr>
        <p:spPr bwMode="auto">
          <a:xfrm rot="16200000">
            <a:off x="7887494" y="4263232"/>
            <a:ext cx="79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Rover</a:t>
            </a:r>
            <a:endParaRPr lang="en-US"/>
          </a:p>
        </p:txBody>
      </p:sp>
      <p:sp>
        <p:nvSpPr>
          <p:cNvPr id="236585" name="Text Box 41"/>
          <p:cNvSpPr txBox="1">
            <a:spLocks noChangeArrowheads="1"/>
          </p:cNvSpPr>
          <p:nvPr/>
        </p:nvSpPr>
        <p:spPr bwMode="auto">
          <a:xfrm rot="16200000">
            <a:off x="6393657" y="4244181"/>
            <a:ext cx="755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Volvo</a:t>
            </a:r>
            <a:endParaRPr lang="en-US"/>
          </a:p>
        </p:txBody>
      </p:sp>
      <p:sp>
        <p:nvSpPr>
          <p:cNvPr id="236586" name="Text Box 42"/>
          <p:cNvSpPr txBox="1">
            <a:spLocks noChangeArrowheads="1"/>
          </p:cNvSpPr>
          <p:nvPr/>
        </p:nvSpPr>
        <p:spPr bwMode="auto">
          <a:xfrm rot="16200000">
            <a:off x="6760369" y="4287044"/>
            <a:ext cx="742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BMW</a:t>
            </a:r>
            <a:endParaRPr lang="en-US"/>
          </a:p>
        </p:txBody>
      </p:sp>
      <p:sp>
        <p:nvSpPr>
          <p:cNvPr id="236587" name="Text Box 43"/>
          <p:cNvSpPr txBox="1">
            <a:spLocks noChangeArrowheads="1"/>
          </p:cNvSpPr>
          <p:nvPr/>
        </p:nvSpPr>
        <p:spPr bwMode="auto">
          <a:xfrm rot="16200000">
            <a:off x="7022307" y="4261643"/>
            <a:ext cx="793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Rover</a:t>
            </a:r>
            <a:endParaRPr lang="en-US"/>
          </a:p>
        </p:txBody>
      </p:sp>
      <p:sp>
        <p:nvSpPr>
          <p:cNvPr id="236588" name="Text Box 44"/>
          <p:cNvSpPr txBox="1">
            <a:spLocks noChangeArrowheads="1"/>
          </p:cNvSpPr>
          <p:nvPr/>
        </p:nvSpPr>
        <p:spPr bwMode="auto">
          <a:xfrm rot="16200000">
            <a:off x="6138069" y="4283869"/>
            <a:ext cx="69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Merc</a:t>
            </a:r>
            <a:endParaRPr lang="en-US"/>
          </a:p>
        </p:txBody>
      </p:sp>
      <p:sp>
        <p:nvSpPr>
          <p:cNvPr id="236589" name="Text Box 45"/>
          <p:cNvSpPr txBox="1">
            <a:spLocks noChangeArrowheads="1"/>
          </p:cNvSpPr>
          <p:nvPr/>
        </p:nvSpPr>
        <p:spPr bwMode="auto">
          <a:xfrm rot="16200000">
            <a:off x="7617619" y="4244182"/>
            <a:ext cx="755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Volvo</a:t>
            </a:r>
            <a:endParaRPr lang="en-US"/>
          </a:p>
        </p:txBody>
      </p:sp>
      <p:sp>
        <p:nvSpPr>
          <p:cNvPr id="236590" name="Text Box 46"/>
          <p:cNvSpPr txBox="1">
            <a:spLocks noChangeArrowheads="1"/>
          </p:cNvSpPr>
          <p:nvPr/>
        </p:nvSpPr>
        <p:spPr bwMode="auto">
          <a:xfrm>
            <a:off x="6084888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32</a:t>
            </a:r>
            <a:endParaRPr lang="en-US" sz="1400"/>
          </a:p>
        </p:txBody>
      </p:sp>
      <p:sp>
        <p:nvSpPr>
          <p:cNvPr id="236591" name="Text Box 47"/>
          <p:cNvSpPr txBox="1">
            <a:spLocks noChangeArrowheads="1"/>
          </p:cNvSpPr>
          <p:nvPr/>
        </p:nvSpPr>
        <p:spPr bwMode="auto">
          <a:xfrm>
            <a:off x="6588125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34</a:t>
            </a:r>
            <a:endParaRPr lang="en-US" sz="1400"/>
          </a:p>
        </p:txBody>
      </p:sp>
      <p:sp>
        <p:nvSpPr>
          <p:cNvPr id="236592" name="Text Box 48"/>
          <p:cNvSpPr txBox="1">
            <a:spLocks noChangeArrowheads="1"/>
          </p:cNvSpPr>
          <p:nvPr/>
        </p:nvSpPr>
        <p:spPr bwMode="auto">
          <a:xfrm>
            <a:off x="7092950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36</a:t>
            </a:r>
            <a:endParaRPr lang="en-US" sz="1400"/>
          </a:p>
        </p:txBody>
      </p:sp>
      <p:sp>
        <p:nvSpPr>
          <p:cNvPr id="236593" name="Text Box 49"/>
          <p:cNvSpPr txBox="1">
            <a:spLocks noChangeArrowheads="1"/>
          </p:cNvSpPr>
          <p:nvPr/>
        </p:nvSpPr>
        <p:spPr bwMode="auto">
          <a:xfrm>
            <a:off x="7596188" y="5661025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/>
              <a:t>38</a:t>
            </a:r>
            <a:endParaRPr lang="en-US" sz="1400"/>
          </a:p>
        </p:txBody>
      </p:sp>
      <p:sp>
        <p:nvSpPr>
          <p:cNvPr id="236594" name="Line 50"/>
          <p:cNvSpPr>
            <a:spLocks noChangeShapeType="1"/>
          </p:cNvSpPr>
          <p:nvPr/>
        </p:nvSpPr>
        <p:spPr bwMode="auto">
          <a:xfrm>
            <a:off x="6011863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5" name="Line 51"/>
          <p:cNvSpPr>
            <a:spLocks noChangeShapeType="1"/>
          </p:cNvSpPr>
          <p:nvPr/>
        </p:nvSpPr>
        <p:spPr bwMode="auto">
          <a:xfrm>
            <a:off x="6516688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6" name="Line 52"/>
          <p:cNvSpPr>
            <a:spLocks noChangeShapeType="1"/>
          </p:cNvSpPr>
          <p:nvPr/>
        </p:nvSpPr>
        <p:spPr bwMode="auto">
          <a:xfrm>
            <a:off x="7019925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7" name="Line 53"/>
          <p:cNvSpPr>
            <a:spLocks noChangeShapeType="1"/>
          </p:cNvSpPr>
          <p:nvPr/>
        </p:nvSpPr>
        <p:spPr bwMode="auto">
          <a:xfrm>
            <a:off x="7524750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6598" name="Line 54"/>
          <p:cNvSpPr>
            <a:spLocks noChangeShapeType="1"/>
          </p:cNvSpPr>
          <p:nvPr/>
        </p:nvSpPr>
        <p:spPr bwMode="auto">
          <a:xfrm>
            <a:off x="8027988" y="544512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Tukey Plots</a:t>
            </a:r>
            <a:endParaRPr lang="en-US"/>
          </a:p>
        </p:txBody>
      </p:sp>
      <p:sp>
        <p:nvSpPr>
          <p:cNvPr id="2334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3929066"/>
            <a:ext cx="8472518" cy="2500330"/>
          </a:xfrm>
        </p:spPr>
        <p:txBody>
          <a:bodyPr>
            <a:normAutofit/>
          </a:bodyPr>
          <a:lstStyle/>
          <a:p>
            <a:r>
              <a:rPr lang="en-GB" dirty="0"/>
              <a:t>The easiest was to introduce aggregation is to use a </a:t>
            </a:r>
            <a:r>
              <a:rPr lang="en-GB" dirty="0" err="1"/>
              <a:t>Tukey</a:t>
            </a:r>
            <a:r>
              <a:rPr lang="en-GB" dirty="0"/>
              <a:t> Box Plot</a:t>
            </a:r>
          </a:p>
          <a:p>
            <a:r>
              <a:rPr lang="en-GB" dirty="0"/>
              <a:t>This shows</a:t>
            </a:r>
          </a:p>
          <a:p>
            <a:pPr lvl="1"/>
            <a:r>
              <a:rPr lang="en-GB" dirty="0"/>
              <a:t>The 25</a:t>
            </a:r>
            <a:r>
              <a:rPr lang="en-GB" baseline="30000" dirty="0"/>
              <a:t>th</a:t>
            </a:r>
            <a:r>
              <a:rPr lang="en-GB" dirty="0"/>
              <a:t>, 50</a:t>
            </a:r>
            <a:r>
              <a:rPr lang="en-GB" baseline="30000" dirty="0"/>
              <a:t>th</a:t>
            </a:r>
            <a:r>
              <a:rPr lang="en-GB" dirty="0"/>
              <a:t> and 75</a:t>
            </a:r>
            <a:r>
              <a:rPr lang="en-GB" baseline="30000" dirty="0"/>
              <a:t>th</a:t>
            </a:r>
            <a:r>
              <a:rPr lang="en-GB" dirty="0"/>
              <a:t> percentiles as a box</a:t>
            </a:r>
          </a:p>
          <a:p>
            <a:pPr lvl="1"/>
            <a:r>
              <a:rPr lang="en-GB" dirty="0"/>
              <a:t>The 10</a:t>
            </a:r>
            <a:r>
              <a:rPr lang="en-GB" baseline="30000" dirty="0"/>
              <a:t>th</a:t>
            </a:r>
            <a:r>
              <a:rPr lang="en-GB" dirty="0"/>
              <a:t> and 90</a:t>
            </a:r>
            <a:r>
              <a:rPr lang="en-GB" baseline="30000" dirty="0"/>
              <a:t>th</a:t>
            </a:r>
            <a:r>
              <a:rPr lang="en-GB" dirty="0"/>
              <a:t> percentiles as lines</a:t>
            </a:r>
          </a:p>
          <a:p>
            <a:pPr lvl="1"/>
            <a:r>
              <a:rPr lang="en-GB" dirty="0"/>
              <a:t>Anything beyond these as ‘outliers’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22BB7-2AE9-4475-A869-6A73F0F669FE}" type="slidenum">
              <a:rPr lang="en-GB"/>
              <a:pPr/>
              <a:t>7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179388" y="1357298"/>
            <a:ext cx="8713787" cy="2540005"/>
            <a:chOff x="179388" y="2354258"/>
            <a:chExt cx="8713787" cy="2540005"/>
          </a:xfrm>
        </p:grpSpPr>
        <p:sp>
          <p:nvSpPr>
            <p:cNvPr id="8" name="Line 3"/>
            <p:cNvSpPr>
              <a:spLocks noChangeShapeType="1"/>
            </p:cNvSpPr>
            <p:nvPr/>
          </p:nvSpPr>
          <p:spPr bwMode="auto">
            <a:xfrm>
              <a:off x="395288" y="3644900"/>
              <a:ext cx="8280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4"/>
            <p:cNvSpPr>
              <a:spLocks noChangeShapeType="1"/>
            </p:cNvSpPr>
            <p:nvPr/>
          </p:nvSpPr>
          <p:spPr bwMode="auto">
            <a:xfrm>
              <a:off x="3952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5"/>
            <p:cNvSpPr>
              <a:spLocks noChangeShapeType="1"/>
            </p:cNvSpPr>
            <p:nvPr/>
          </p:nvSpPr>
          <p:spPr bwMode="auto">
            <a:xfrm>
              <a:off x="17748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6"/>
            <p:cNvSpPr>
              <a:spLocks noChangeShapeType="1"/>
            </p:cNvSpPr>
            <p:nvPr/>
          </p:nvSpPr>
          <p:spPr bwMode="auto">
            <a:xfrm>
              <a:off x="31543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7"/>
            <p:cNvSpPr>
              <a:spLocks noChangeShapeType="1"/>
            </p:cNvSpPr>
            <p:nvPr/>
          </p:nvSpPr>
          <p:spPr bwMode="auto">
            <a:xfrm>
              <a:off x="45354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8"/>
            <p:cNvSpPr>
              <a:spLocks noChangeShapeType="1"/>
            </p:cNvSpPr>
            <p:nvPr/>
          </p:nvSpPr>
          <p:spPr bwMode="auto">
            <a:xfrm>
              <a:off x="5915025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9"/>
            <p:cNvSpPr>
              <a:spLocks noChangeShapeType="1"/>
            </p:cNvSpPr>
            <p:nvPr/>
          </p:nvSpPr>
          <p:spPr bwMode="auto">
            <a:xfrm>
              <a:off x="7294563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0"/>
            <p:cNvSpPr>
              <a:spLocks noChangeShapeType="1"/>
            </p:cNvSpPr>
            <p:nvPr/>
          </p:nvSpPr>
          <p:spPr bwMode="auto">
            <a:xfrm>
              <a:off x="8675688" y="36449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Box 40"/>
            <p:cNvSpPr txBox="1">
              <a:spLocks noChangeArrowheads="1"/>
            </p:cNvSpPr>
            <p:nvPr/>
          </p:nvSpPr>
          <p:spPr bwMode="auto">
            <a:xfrm>
              <a:off x="179388" y="40036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0</a:t>
              </a:r>
              <a:endParaRPr lang="en-US"/>
            </a:p>
          </p:txBody>
        </p:sp>
        <p:sp>
          <p:nvSpPr>
            <p:cNvPr id="17" name="Text Box 41"/>
            <p:cNvSpPr txBox="1">
              <a:spLocks noChangeArrowheads="1"/>
            </p:cNvSpPr>
            <p:nvPr/>
          </p:nvSpPr>
          <p:spPr bwMode="auto">
            <a:xfrm>
              <a:off x="154781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</a:t>
              </a:r>
              <a:endParaRPr lang="en-US"/>
            </a:p>
          </p:txBody>
        </p:sp>
        <p:sp>
          <p:nvSpPr>
            <p:cNvPr id="18" name="Text Box 42"/>
            <p:cNvSpPr txBox="1">
              <a:spLocks noChangeArrowheads="1"/>
            </p:cNvSpPr>
            <p:nvPr/>
          </p:nvSpPr>
          <p:spPr bwMode="auto">
            <a:xfrm>
              <a:off x="2916238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</a:t>
              </a:r>
              <a:endParaRPr lang="en-US"/>
            </a:p>
          </p:txBody>
        </p:sp>
        <p:sp>
          <p:nvSpPr>
            <p:cNvPr id="19" name="Text Box 43"/>
            <p:cNvSpPr txBox="1">
              <a:spLocks noChangeArrowheads="1"/>
            </p:cNvSpPr>
            <p:nvPr/>
          </p:nvSpPr>
          <p:spPr bwMode="auto">
            <a:xfrm>
              <a:off x="4284663" y="400367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</a:t>
              </a:r>
              <a:endParaRPr lang="en-US"/>
            </a:p>
          </p:txBody>
        </p:sp>
        <p:sp>
          <p:nvSpPr>
            <p:cNvPr id="20" name="Text Box 44"/>
            <p:cNvSpPr txBox="1">
              <a:spLocks noChangeArrowheads="1"/>
            </p:cNvSpPr>
            <p:nvPr/>
          </p:nvSpPr>
          <p:spPr bwMode="auto">
            <a:xfrm>
              <a:off x="571817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40</a:t>
              </a:r>
              <a:endParaRPr lang="en-US"/>
            </a:p>
          </p:txBody>
        </p:sp>
        <p:sp>
          <p:nvSpPr>
            <p:cNvPr id="21" name="Text Box 45"/>
            <p:cNvSpPr txBox="1">
              <a:spLocks noChangeArrowheads="1"/>
            </p:cNvSpPr>
            <p:nvPr/>
          </p:nvSpPr>
          <p:spPr bwMode="auto">
            <a:xfrm>
              <a:off x="70199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</a:t>
              </a:r>
              <a:endParaRPr lang="en-US"/>
            </a:p>
          </p:txBody>
        </p:sp>
        <p:sp>
          <p:nvSpPr>
            <p:cNvPr id="22" name="Text Box 46"/>
            <p:cNvSpPr txBox="1">
              <a:spLocks noChangeArrowheads="1"/>
            </p:cNvSpPr>
            <p:nvPr/>
          </p:nvSpPr>
          <p:spPr bwMode="auto">
            <a:xfrm>
              <a:off x="8455025" y="3997325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60</a:t>
              </a:r>
              <a:endParaRPr lang="en-US"/>
            </a:p>
          </p:txBody>
        </p:sp>
        <p:sp>
          <p:nvSpPr>
            <p:cNvPr id="23" name="Text Box 47"/>
            <p:cNvSpPr txBox="1">
              <a:spLocks noChangeArrowheads="1"/>
            </p:cNvSpPr>
            <p:nvPr/>
          </p:nvSpPr>
          <p:spPr bwMode="auto">
            <a:xfrm>
              <a:off x="3948113" y="4527550"/>
              <a:ext cx="1200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£K)</a:t>
              </a:r>
            </a:p>
          </p:txBody>
        </p:sp>
        <p:grpSp>
          <p:nvGrpSpPr>
            <p:cNvPr id="24" name="Group 68"/>
            <p:cNvGrpSpPr/>
            <p:nvPr/>
          </p:nvGrpSpPr>
          <p:grpSpPr>
            <a:xfrm>
              <a:off x="1255713" y="2997200"/>
              <a:ext cx="6554787" cy="431800"/>
              <a:chOff x="1255713" y="2636838"/>
              <a:chExt cx="6554787" cy="431800"/>
            </a:xfrm>
          </p:grpSpPr>
          <p:sp>
            <p:nvSpPr>
              <p:cNvPr id="59" name="Oval 12"/>
              <p:cNvSpPr>
                <a:spLocks noChangeArrowheads="1"/>
              </p:cNvSpPr>
              <p:nvPr/>
            </p:nvSpPr>
            <p:spPr bwMode="auto">
              <a:xfrm rot="10800000">
                <a:off x="7666038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0" name="Oval 24"/>
              <p:cNvSpPr>
                <a:spLocks noChangeArrowheads="1"/>
              </p:cNvSpPr>
              <p:nvPr/>
            </p:nvSpPr>
            <p:spPr bwMode="auto">
              <a:xfrm rot="10800000">
                <a:off x="1398588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" name="Oval 25"/>
              <p:cNvSpPr>
                <a:spLocks noChangeArrowheads="1"/>
              </p:cNvSpPr>
              <p:nvPr/>
            </p:nvSpPr>
            <p:spPr bwMode="auto">
              <a:xfrm rot="10800000">
                <a:off x="1255713" y="2779713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2" name="Oval 26"/>
              <p:cNvSpPr>
                <a:spLocks noChangeArrowheads="1"/>
              </p:cNvSpPr>
              <p:nvPr/>
            </p:nvSpPr>
            <p:spPr bwMode="auto">
              <a:xfrm rot="10800000">
                <a:off x="7305675" y="2779713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3" name="Line 77"/>
              <p:cNvSpPr>
                <a:spLocks noChangeShapeType="1"/>
              </p:cNvSpPr>
              <p:nvPr/>
            </p:nvSpPr>
            <p:spPr bwMode="auto">
              <a:xfrm>
                <a:off x="4284663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Line 78"/>
              <p:cNvSpPr>
                <a:spLocks noChangeShapeType="1"/>
              </p:cNvSpPr>
              <p:nvPr/>
            </p:nvSpPr>
            <p:spPr bwMode="auto">
              <a:xfrm>
                <a:off x="2051050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Line 79"/>
              <p:cNvSpPr>
                <a:spLocks noChangeShapeType="1"/>
              </p:cNvSpPr>
              <p:nvPr/>
            </p:nvSpPr>
            <p:spPr bwMode="auto">
              <a:xfrm>
                <a:off x="2555875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" name="Line 80"/>
              <p:cNvSpPr>
                <a:spLocks noChangeShapeType="1"/>
              </p:cNvSpPr>
              <p:nvPr/>
            </p:nvSpPr>
            <p:spPr bwMode="auto">
              <a:xfrm>
                <a:off x="6516688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" name="Line 81"/>
              <p:cNvSpPr>
                <a:spLocks noChangeShapeType="1"/>
              </p:cNvSpPr>
              <p:nvPr/>
            </p:nvSpPr>
            <p:spPr bwMode="auto">
              <a:xfrm>
                <a:off x="5940425" y="2636838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" name="Line 82"/>
              <p:cNvSpPr>
                <a:spLocks noChangeShapeType="1"/>
              </p:cNvSpPr>
              <p:nvPr/>
            </p:nvSpPr>
            <p:spPr bwMode="auto">
              <a:xfrm>
                <a:off x="2555875" y="3068638"/>
                <a:ext cx="338455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Line 83"/>
              <p:cNvSpPr>
                <a:spLocks noChangeShapeType="1"/>
              </p:cNvSpPr>
              <p:nvPr/>
            </p:nvSpPr>
            <p:spPr bwMode="auto">
              <a:xfrm>
                <a:off x="2555875" y="2636838"/>
                <a:ext cx="338455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" name="Line 84"/>
              <p:cNvSpPr>
                <a:spLocks noChangeShapeType="1"/>
              </p:cNvSpPr>
              <p:nvPr/>
            </p:nvSpPr>
            <p:spPr bwMode="auto">
              <a:xfrm>
                <a:off x="2051050" y="2852738"/>
                <a:ext cx="504825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Line 85"/>
              <p:cNvSpPr>
                <a:spLocks noChangeShapeType="1"/>
              </p:cNvSpPr>
              <p:nvPr/>
            </p:nvSpPr>
            <p:spPr bwMode="auto">
              <a:xfrm>
                <a:off x="5940425" y="2852738"/>
                <a:ext cx="576263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5" name="Group 34"/>
            <p:cNvGrpSpPr/>
            <p:nvPr/>
          </p:nvGrpSpPr>
          <p:grpSpPr>
            <a:xfrm>
              <a:off x="1258888" y="2354258"/>
              <a:ext cx="6553200" cy="431800"/>
              <a:chOff x="1258888" y="2565400"/>
              <a:chExt cx="6553200" cy="431800"/>
            </a:xfrm>
          </p:grpSpPr>
          <p:sp>
            <p:nvSpPr>
              <p:cNvPr id="26" name="Oval 12"/>
              <p:cNvSpPr>
                <a:spLocks noChangeArrowheads="1"/>
              </p:cNvSpPr>
              <p:nvPr/>
            </p:nvSpPr>
            <p:spPr bwMode="auto">
              <a:xfrm rot="10800000">
                <a:off x="39211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7" name="Oval 13"/>
              <p:cNvSpPr>
                <a:spLocks noChangeArrowheads="1"/>
              </p:cNvSpPr>
              <p:nvPr/>
            </p:nvSpPr>
            <p:spPr bwMode="auto">
              <a:xfrm rot="10800000">
                <a:off x="377666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" name="Oval 14"/>
              <p:cNvSpPr>
                <a:spLocks noChangeArrowheads="1"/>
              </p:cNvSpPr>
              <p:nvPr/>
            </p:nvSpPr>
            <p:spPr bwMode="auto">
              <a:xfrm rot="10800000">
                <a:off x="363220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9" name="Oval 15"/>
              <p:cNvSpPr>
                <a:spLocks noChangeArrowheads="1"/>
              </p:cNvSpPr>
              <p:nvPr/>
            </p:nvSpPr>
            <p:spPr bwMode="auto">
              <a:xfrm rot="10800000">
                <a:off x="34893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" name="Oval 16"/>
              <p:cNvSpPr>
                <a:spLocks noChangeArrowheads="1"/>
              </p:cNvSpPr>
              <p:nvPr/>
            </p:nvSpPr>
            <p:spPr bwMode="auto">
              <a:xfrm rot="10800000">
                <a:off x="3416300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" name="Oval 17"/>
              <p:cNvSpPr>
                <a:spLocks noChangeArrowheads="1"/>
              </p:cNvSpPr>
              <p:nvPr/>
            </p:nvSpPr>
            <p:spPr bwMode="auto">
              <a:xfrm rot="10800000">
                <a:off x="298291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2" name="Oval 18"/>
              <p:cNvSpPr>
                <a:spLocks noChangeArrowheads="1"/>
              </p:cNvSpPr>
              <p:nvPr/>
            </p:nvSpPr>
            <p:spPr bwMode="auto">
              <a:xfrm rot="10800000">
                <a:off x="276701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" name="Oval 19"/>
              <p:cNvSpPr>
                <a:spLocks noChangeArrowheads="1"/>
              </p:cNvSpPr>
              <p:nvPr/>
            </p:nvSpPr>
            <p:spPr bwMode="auto">
              <a:xfrm rot="10800000">
                <a:off x="26225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" name="Oval 20"/>
              <p:cNvSpPr>
                <a:spLocks noChangeArrowheads="1"/>
              </p:cNvSpPr>
              <p:nvPr/>
            </p:nvSpPr>
            <p:spPr bwMode="auto">
              <a:xfrm rot="10800000">
                <a:off x="2479675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5" name="Oval 21"/>
              <p:cNvSpPr>
                <a:spLocks noChangeArrowheads="1"/>
              </p:cNvSpPr>
              <p:nvPr/>
            </p:nvSpPr>
            <p:spPr bwMode="auto">
              <a:xfrm rot="10800000">
                <a:off x="21907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6" name="Oval 22"/>
              <p:cNvSpPr>
                <a:spLocks noChangeArrowheads="1"/>
              </p:cNvSpPr>
              <p:nvPr/>
            </p:nvSpPr>
            <p:spPr bwMode="auto">
              <a:xfrm rot="10800000">
                <a:off x="204787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" name="Oval 26"/>
              <p:cNvSpPr>
                <a:spLocks noChangeArrowheads="1"/>
              </p:cNvSpPr>
              <p:nvPr/>
            </p:nvSpPr>
            <p:spPr bwMode="auto">
              <a:xfrm rot="10800000">
                <a:off x="4641850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" name="Oval 27"/>
              <p:cNvSpPr>
                <a:spLocks noChangeArrowheads="1"/>
              </p:cNvSpPr>
              <p:nvPr/>
            </p:nvSpPr>
            <p:spPr bwMode="auto">
              <a:xfrm rot="10800000">
                <a:off x="5937250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" name="Oval 28"/>
              <p:cNvSpPr>
                <a:spLocks noChangeArrowheads="1"/>
              </p:cNvSpPr>
              <p:nvPr/>
            </p:nvSpPr>
            <p:spPr bwMode="auto">
              <a:xfrm rot="10800000">
                <a:off x="64404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" name="Oval 29"/>
              <p:cNvSpPr>
                <a:spLocks noChangeArrowheads="1"/>
              </p:cNvSpPr>
              <p:nvPr/>
            </p:nvSpPr>
            <p:spPr bwMode="auto">
              <a:xfrm rot="10800000">
                <a:off x="5792788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" name="Oval 30"/>
              <p:cNvSpPr>
                <a:spLocks noChangeArrowheads="1"/>
              </p:cNvSpPr>
              <p:nvPr/>
            </p:nvSpPr>
            <p:spPr bwMode="auto">
              <a:xfrm rot="10800000">
                <a:off x="62245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2" name="Oval 31"/>
              <p:cNvSpPr>
                <a:spLocks noChangeArrowheads="1"/>
              </p:cNvSpPr>
              <p:nvPr/>
            </p:nvSpPr>
            <p:spPr bwMode="auto">
              <a:xfrm rot="10800000">
                <a:off x="5649913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3" name="Oval 32"/>
              <p:cNvSpPr>
                <a:spLocks noChangeArrowheads="1"/>
              </p:cNvSpPr>
              <p:nvPr/>
            </p:nvSpPr>
            <p:spPr bwMode="auto">
              <a:xfrm rot="10800000">
                <a:off x="5360988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" name="Oval 33"/>
              <p:cNvSpPr>
                <a:spLocks noChangeArrowheads="1"/>
              </p:cNvSpPr>
              <p:nvPr/>
            </p:nvSpPr>
            <p:spPr bwMode="auto">
              <a:xfrm rot="10800000">
                <a:off x="5216525" y="2705100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" name="Oval 34"/>
              <p:cNvSpPr>
                <a:spLocks noChangeArrowheads="1"/>
              </p:cNvSpPr>
              <p:nvPr/>
            </p:nvSpPr>
            <p:spPr bwMode="auto">
              <a:xfrm rot="10800000">
                <a:off x="50006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" name="Oval 35"/>
              <p:cNvSpPr>
                <a:spLocks noChangeArrowheads="1"/>
              </p:cNvSpPr>
              <p:nvPr/>
            </p:nvSpPr>
            <p:spPr bwMode="auto">
              <a:xfrm rot="10800000">
                <a:off x="4857750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7" name="Oval 36"/>
              <p:cNvSpPr>
                <a:spLocks noChangeArrowheads="1"/>
              </p:cNvSpPr>
              <p:nvPr/>
            </p:nvSpPr>
            <p:spPr bwMode="auto">
              <a:xfrm rot="10800000">
                <a:off x="4713288" y="2705100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8" name="Oval 37"/>
              <p:cNvSpPr>
                <a:spLocks noChangeArrowheads="1"/>
              </p:cNvSpPr>
              <p:nvPr/>
            </p:nvSpPr>
            <p:spPr bwMode="auto">
              <a:xfrm rot="10800000">
                <a:off x="4352925" y="2706688"/>
                <a:ext cx="144463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9" name="Oval 38"/>
              <p:cNvSpPr>
                <a:spLocks noChangeArrowheads="1"/>
              </p:cNvSpPr>
              <p:nvPr/>
            </p:nvSpPr>
            <p:spPr bwMode="auto">
              <a:xfrm rot="10800000">
                <a:off x="4208463" y="2706688"/>
                <a:ext cx="144462" cy="144462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" name="Line 47"/>
              <p:cNvSpPr>
                <a:spLocks noChangeShapeType="1"/>
              </p:cNvSpPr>
              <p:nvPr/>
            </p:nvSpPr>
            <p:spPr bwMode="auto">
              <a:xfrm>
                <a:off x="4284663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Line 48"/>
              <p:cNvSpPr>
                <a:spLocks noChangeShapeType="1"/>
              </p:cNvSpPr>
              <p:nvPr/>
            </p:nvSpPr>
            <p:spPr bwMode="auto">
              <a:xfrm>
                <a:off x="2051050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Line 49"/>
              <p:cNvSpPr>
                <a:spLocks noChangeShapeType="1"/>
              </p:cNvSpPr>
              <p:nvPr/>
            </p:nvSpPr>
            <p:spPr bwMode="auto">
              <a:xfrm>
                <a:off x="2555875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Line 50"/>
              <p:cNvSpPr>
                <a:spLocks noChangeShapeType="1"/>
              </p:cNvSpPr>
              <p:nvPr/>
            </p:nvSpPr>
            <p:spPr bwMode="auto">
              <a:xfrm>
                <a:off x="6516688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Line 51"/>
              <p:cNvSpPr>
                <a:spLocks noChangeShapeType="1"/>
              </p:cNvSpPr>
              <p:nvPr/>
            </p:nvSpPr>
            <p:spPr bwMode="auto">
              <a:xfrm>
                <a:off x="5940425" y="2565400"/>
                <a:ext cx="0" cy="431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Oval 56"/>
              <p:cNvSpPr>
                <a:spLocks noChangeArrowheads="1"/>
              </p:cNvSpPr>
              <p:nvPr/>
            </p:nvSpPr>
            <p:spPr bwMode="auto">
              <a:xfrm rot="10800000">
                <a:off x="7667625" y="2708275"/>
                <a:ext cx="144463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6" name="Oval 57"/>
              <p:cNvSpPr>
                <a:spLocks noChangeArrowheads="1"/>
              </p:cNvSpPr>
              <p:nvPr/>
            </p:nvSpPr>
            <p:spPr bwMode="auto">
              <a:xfrm rot="10800000">
                <a:off x="7307263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7" name="Oval 58"/>
              <p:cNvSpPr>
                <a:spLocks noChangeArrowheads="1"/>
              </p:cNvSpPr>
              <p:nvPr/>
            </p:nvSpPr>
            <p:spPr bwMode="auto">
              <a:xfrm rot="10800000">
                <a:off x="1401763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8" name="Oval 59"/>
              <p:cNvSpPr>
                <a:spLocks noChangeArrowheads="1"/>
              </p:cNvSpPr>
              <p:nvPr/>
            </p:nvSpPr>
            <p:spPr bwMode="auto">
              <a:xfrm rot="10800000">
                <a:off x="1258888" y="2708275"/>
                <a:ext cx="144462" cy="144463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67868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data sheet contains data on ping times recorded for two routing algorithms (alg1 and alg2) and three servers (</a:t>
            </a:r>
            <a:r>
              <a:rPr lang="en-GB" dirty="0" err="1"/>
              <a:t>RiffRaff</a:t>
            </a:r>
            <a:r>
              <a:rPr lang="en-GB" dirty="0"/>
              <a:t>, Magenta, Columbia).</a:t>
            </a:r>
          </a:p>
          <a:p>
            <a:endParaRPr lang="en-GB" dirty="0"/>
          </a:p>
          <a:p>
            <a:r>
              <a:rPr lang="en-GB" dirty="0"/>
              <a:t>Produce the following diagrams from the data</a:t>
            </a:r>
          </a:p>
          <a:p>
            <a:pPr lvl="1"/>
            <a:r>
              <a:rPr lang="en-GB" dirty="0"/>
              <a:t>A simple plot of the </a:t>
            </a:r>
            <a:r>
              <a:rPr lang="en-GB"/>
              <a:t>ping times </a:t>
            </a:r>
            <a:r>
              <a:rPr lang="en-GB" dirty="0"/>
              <a:t>for the first 30 subjects</a:t>
            </a:r>
          </a:p>
          <a:p>
            <a:pPr lvl="1"/>
            <a:r>
              <a:rPr lang="en-GB" dirty="0"/>
              <a:t>Tukey boxplots showing ping time for each algorithm.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828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Bivariate Data</a:t>
            </a:r>
            <a:endParaRPr lang="en-US"/>
          </a:p>
        </p:txBody>
      </p:sp>
      <p:sp>
        <p:nvSpPr>
          <p:cNvPr id="238596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3400420" cy="4983179"/>
          </a:xfrm>
        </p:spPr>
        <p:txBody>
          <a:bodyPr>
            <a:normAutofit/>
          </a:bodyPr>
          <a:lstStyle/>
          <a:p>
            <a:r>
              <a:rPr lang="en-GB" sz="2400" dirty="0" err="1"/>
              <a:t>Bivariate</a:t>
            </a:r>
            <a:r>
              <a:rPr lang="en-GB" sz="2400" dirty="0"/>
              <a:t> data is often displayed using a two dimensional plot of one variable against the other</a:t>
            </a:r>
          </a:p>
          <a:p>
            <a:endParaRPr lang="en-GB" sz="2400" dirty="0"/>
          </a:p>
          <a:p>
            <a:r>
              <a:rPr lang="en-GB" sz="2400" dirty="0"/>
              <a:t>Such </a:t>
            </a:r>
            <a:r>
              <a:rPr lang="en-GB" sz="2400" i="1" dirty="0"/>
              <a:t>scatterplots</a:t>
            </a:r>
            <a:r>
              <a:rPr lang="en-GB" sz="2400" dirty="0"/>
              <a:t> allow us to easily identify</a:t>
            </a:r>
          </a:p>
          <a:p>
            <a:pPr lvl="1"/>
            <a:r>
              <a:rPr lang="en-GB" sz="2400" dirty="0"/>
              <a:t>Global trends</a:t>
            </a:r>
          </a:p>
          <a:p>
            <a:pPr lvl="1"/>
            <a:r>
              <a:rPr lang="en-GB" sz="2400" dirty="0"/>
              <a:t>Trade-offs</a:t>
            </a:r>
          </a:p>
          <a:p>
            <a:pPr lvl="1"/>
            <a:r>
              <a:rPr lang="en-GB" sz="2400" dirty="0"/>
              <a:t>Outliers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96AF-A04C-49AC-826E-0930DC9F4564}" type="slidenum">
              <a:rPr lang="en-GB"/>
              <a:pPr/>
              <a:t>9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4000496" y="1428736"/>
            <a:ext cx="4611687" cy="4221162"/>
            <a:chOff x="1979613" y="1700213"/>
            <a:chExt cx="4611687" cy="4221162"/>
          </a:xfrm>
        </p:grpSpPr>
        <p:sp>
          <p:nvSpPr>
            <p:cNvPr id="8" name="Rectangle 4"/>
            <p:cNvSpPr>
              <a:spLocks noChangeArrowheads="1"/>
            </p:cNvSpPr>
            <p:nvPr/>
          </p:nvSpPr>
          <p:spPr bwMode="auto">
            <a:xfrm>
              <a:off x="2778125" y="1916113"/>
              <a:ext cx="3384550" cy="33845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" name="Line 5"/>
            <p:cNvSpPr>
              <a:spLocks noChangeShapeType="1"/>
            </p:cNvSpPr>
            <p:nvPr/>
          </p:nvSpPr>
          <p:spPr bwMode="auto">
            <a:xfrm flipV="1">
              <a:off x="447040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6"/>
            <p:cNvSpPr>
              <a:spLocks noChangeShapeType="1"/>
            </p:cNvSpPr>
            <p:nvPr/>
          </p:nvSpPr>
          <p:spPr bwMode="auto">
            <a:xfrm flipV="1">
              <a:off x="3341688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7"/>
            <p:cNvSpPr>
              <a:spLocks noChangeShapeType="1"/>
            </p:cNvSpPr>
            <p:nvPr/>
          </p:nvSpPr>
          <p:spPr bwMode="auto">
            <a:xfrm flipV="1">
              <a:off x="390525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 flipV="1">
              <a:off x="55975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V="1">
              <a:off x="5033963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1"/>
            <p:cNvSpPr>
              <a:spLocks noChangeShapeType="1"/>
            </p:cNvSpPr>
            <p:nvPr/>
          </p:nvSpPr>
          <p:spPr bwMode="auto">
            <a:xfrm flipV="1">
              <a:off x="616267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2"/>
            <p:cNvSpPr>
              <a:spLocks noChangeShapeType="1"/>
            </p:cNvSpPr>
            <p:nvPr/>
          </p:nvSpPr>
          <p:spPr bwMode="auto">
            <a:xfrm flipV="1">
              <a:off x="27781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5"/>
            <p:cNvSpPr>
              <a:spLocks noChangeShapeType="1"/>
            </p:cNvSpPr>
            <p:nvPr/>
          </p:nvSpPr>
          <p:spPr bwMode="auto">
            <a:xfrm>
              <a:off x="2778125" y="19161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6"/>
            <p:cNvSpPr>
              <a:spLocks noChangeShapeType="1"/>
            </p:cNvSpPr>
            <p:nvPr/>
          </p:nvSpPr>
          <p:spPr bwMode="auto">
            <a:xfrm>
              <a:off x="2778125" y="530066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17"/>
            <p:cNvSpPr>
              <a:spLocks noChangeShapeType="1"/>
            </p:cNvSpPr>
            <p:nvPr/>
          </p:nvSpPr>
          <p:spPr bwMode="auto">
            <a:xfrm>
              <a:off x="2778125" y="3608388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18"/>
            <p:cNvSpPr>
              <a:spLocks noChangeShapeType="1"/>
            </p:cNvSpPr>
            <p:nvPr/>
          </p:nvSpPr>
          <p:spPr bwMode="auto">
            <a:xfrm>
              <a:off x="2776538" y="3043238"/>
              <a:ext cx="1444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19"/>
            <p:cNvSpPr>
              <a:spLocks noChangeShapeType="1"/>
            </p:cNvSpPr>
            <p:nvPr/>
          </p:nvSpPr>
          <p:spPr bwMode="auto">
            <a:xfrm>
              <a:off x="2778125" y="2479675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Line 21"/>
            <p:cNvSpPr>
              <a:spLocks noChangeShapeType="1"/>
            </p:cNvSpPr>
            <p:nvPr/>
          </p:nvSpPr>
          <p:spPr bwMode="auto">
            <a:xfrm>
              <a:off x="2778125" y="4171950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22"/>
            <p:cNvSpPr>
              <a:spLocks noChangeShapeType="1"/>
            </p:cNvSpPr>
            <p:nvPr/>
          </p:nvSpPr>
          <p:spPr bwMode="auto">
            <a:xfrm>
              <a:off x="2778125" y="47355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Oval 23"/>
            <p:cNvSpPr>
              <a:spLocks noChangeArrowheads="1"/>
            </p:cNvSpPr>
            <p:nvPr/>
          </p:nvSpPr>
          <p:spPr bwMode="auto">
            <a:xfrm>
              <a:off x="5729288" y="18430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4"/>
            <p:cNvSpPr>
              <a:spLocks noChangeArrowheads="1"/>
            </p:cNvSpPr>
            <p:nvPr/>
          </p:nvSpPr>
          <p:spPr bwMode="auto">
            <a:xfrm>
              <a:off x="3281363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5"/>
            <p:cNvSpPr>
              <a:spLocks noChangeArrowheads="1"/>
            </p:cNvSpPr>
            <p:nvPr/>
          </p:nvSpPr>
          <p:spPr bwMode="auto">
            <a:xfrm>
              <a:off x="52260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6"/>
            <p:cNvSpPr>
              <a:spLocks noChangeArrowheads="1"/>
            </p:cNvSpPr>
            <p:nvPr/>
          </p:nvSpPr>
          <p:spPr bwMode="auto">
            <a:xfrm>
              <a:off x="54419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27"/>
            <p:cNvSpPr>
              <a:spLocks noChangeArrowheads="1"/>
            </p:cNvSpPr>
            <p:nvPr/>
          </p:nvSpPr>
          <p:spPr bwMode="auto">
            <a:xfrm>
              <a:off x="5945188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28"/>
            <p:cNvSpPr>
              <a:spLocks noChangeArrowheads="1"/>
            </p:cNvSpPr>
            <p:nvPr/>
          </p:nvSpPr>
          <p:spPr bwMode="auto">
            <a:xfrm>
              <a:off x="57292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29"/>
            <p:cNvSpPr>
              <a:spLocks noChangeArrowheads="1"/>
            </p:cNvSpPr>
            <p:nvPr/>
          </p:nvSpPr>
          <p:spPr bwMode="auto">
            <a:xfrm>
              <a:off x="54419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30"/>
            <p:cNvSpPr>
              <a:spLocks noChangeArrowheads="1"/>
            </p:cNvSpPr>
            <p:nvPr/>
          </p:nvSpPr>
          <p:spPr bwMode="auto">
            <a:xfrm>
              <a:off x="5370513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31"/>
            <p:cNvSpPr>
              <a:spLocks noChangeArrowheads="1"/>
            </p:cNvSpPr>
            <p:nvPr/>
          </p:nvSpPr>
          <p:spPr bwMode="auto">
            <a:xfrm>
              <a:off x="47942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2"/>
            <p:cNvSpPr>
              <a:spLocks noChangeArrowheads="1"/>
            </p:cNvSpPr>
            <p:nvPr/>
          </p:nvSpPr>
          <p:spPr bwMode="auto">
            <a:xfrm>
              <a:off x="46497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3"/>
            <p:cNvSpPr>
              <a:spLocks noChangeArrowheads="1"/>
            </p:cNvSpPr>
            <p:nvPr/>
          </p:nvSpPr>
          <p:spPr bwMode="auto">
            <a:xfrm>
              <a:off x="44338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4"/>
            <p:cNvSpPr>
              <a:spLocks noChangeArrowheads="1"/>
            </p:cNvSpPr>
            <p:nvPr/>
          </p:nvSpPr>
          <p:spPr bwMode="auto">
            <a:xfrm>
              <a:off x="37861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5"/>
            <p:cNvSpPr>
              <a:spLocks noChangeArrowheads="1"/>
            </p:cNvSpPr>
            <p:nvPr/>
          </p:nvSpPr>
          <p:spPr bwMode="auto">
            <a:xfrm>
              <a:off x="58737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6"/>
            <p:cNvSpPr>
              <a:spLocks noChangeArrowheads="1"/>
            </p:cNvSpPr>
            <p:nvPr/>
          </p:nvSpPr>
          <p:spPr bwMode="auto">
            <a:xfrm>
              <a:off x="57292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37"/>
            <p:cNvSpPr>
              <a:spLocks noChangeArrowheads="1"/>
            </p:cNvSpPr>
            <p:nvPr/>
          </p:nvSpPr>
          <p:spPr bwMode="auto">
            <a:xfrm>
              <a:off x="5370513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38"/>
            <p:cNvSpPr>
              <a:spLocks noChangeArrowheads="1"/>
            </p:cNvSpPr>
            <p:nvPr/>
          </p:nvSpPr>
          <p:spPr bwMode="auto">
            <a:xfrm>
              <a:off x="50101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39"/>
            <p:cNvSpPr>
              <a:spLocks noChangeArrowheads="1"/>
            </p:cNvSpPr>
            <p:nvPr/>
          </p:nvSpPr>
          <p:spPr bwMode="auto">
            <a:xfrm>
              <a:off x="48656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40"/>
            <p:cNvSpPr>
              <a:spLocks noChangeArrowheads="1"/>
            </p:cNvSpPr>
            <p:nvPr/>
          </p:nvSpPr>
          <p:spPr bwMode="auto">
            <a:xfrm>
              <a:off x="47212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41"/>
            <p:cNvSpPr>
              <a:spLocks noChangeArrowheads="1"/>
            </p:cNvSpPr>
            <p:nvPr/>
          </p:nvSpPr>
          <p:spPr bwMode="auto">
            <a:xfrm>
              <a:off x="44338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2"/>
            <p:cNvSpPr>
              <a:spLocks noChangeArrowheads="1"/>
            </p:cNvSpPr>
            <p:nvPr/>
          </p:nvSpPr>
          <p:spPr bwMode="auto">
            <a:xfrm>
              <a:off x="42894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3"/>
            <p:cNvSpPr>
              <a:spLocks noChangeArrowheads="1"/>
            </p:cNvSpPr>
            <p:nvPr/>
          </p:nvSpPr>
          <p:spPr bwMode="auto">
            <a:xfrm>
              <a:off x="580231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Oval 44"/>
            <p:cNvSpPr>
              <a:spLocks noChangeArrowheads="1"/>
            </p:cNvSpPr>
            <p:nvPr/>
          </p:nvSpPr>
          <p:spPr bwMode="auto">
            <a:xfrm>
              <a:off x="4649788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" name="Oval 45"/>
            <p:cNvSpPr>
              <a:spLocks noChangeArrowheads="1"/>
            </p:cNvSpPr>
            <p:nvPr/>
          </p:nvSpPr>
          <p:spPr bwMode="auto">
            <a:xfrm>
              <a:off x="4362450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Oval 46"/>
            <p:cNvSpPr>
              <a:spLocks noChangeArrowheads="1"/>
            </p:cNvSpPr>
            <p:nvPr/>
          </p:nvSpPr>
          <p:spPr bwMode="auto">
            <a:xfrm>
              <a:off x="41449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Oval 47"/>
            <p:cNvSpPr>
              <a:spLocks noChangeArrowheads="1"/>
            </p:cNvSpPr>
            <p:nvPr/>
          </p:nvSpPr>
          <p:spPr bwMode="auto">
            <a:xfrm>
              <a:off x="39290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Oval 48"/>
            <p:cNvSpPr>
              <a:spLocks noChangeArrowheads="1"/>
            </p:cNvSpPr>
            <p:nvPr/>
          </p:nvSpPr>
          <p:spPr bwMode="auto">
            <a:xfrm>
              <a:off x="37131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Oval 49"/>
            <p:cNvSpPr>
              <a:spLocks noChangeArrowheads="1"/>
            </p:cNvSpPr>
            <p:nvPr/>
          </p:nvSpPr>
          <p:spPr bwMode="auto">
            <a:xfrm>
              <a:off x="3425825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50"/>
            <p:cNvSpPr>
              <a:spLocks noChangeArrowheads="1"/>
            </p:cNvSpPr>
            <p:nvPr/>
          </p:nvSpPr>
          <p:spPr bwMode="auto">
            <a:xfrm>
              <a:off x="34972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Oval 51"/>
            <p:cNvSpPr>
              <a:spLocks noChangeArrowheads="1"/>
            </p:cNvSpPr>
            <p:nvPr/>
          </p:nvSpPr>
          <p:spPr bwMode="auto">
            <a:xfrm>
              <a:off x="33543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Oval 52"/>
            <p:cNvSpPr>
              <a:spLocks noChangeArrowheads="1"/>
            </p:cNvSpPr>
            <p:nvPr/>
          </p:nvSpPr>
          <p:spPr bwMode="auto">
            <a:xfrm>
              <a:off x="3209925" y="46529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3" name="Oval 53"/>
            <p:cNvSpPr>
              <a:spLocks noChangeArrowheads="1"/>
            </p:cNvSpPr>
            <p:nvPr/>
          </p:nvSpPr>
          <p:spPr bwMode="auto">
            <a:xfrm>
              <a:off x="30654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" name="Oval 54"/>
            <p:cNvSpPr>
              <a:spLocks noChangeArrowheads="1"/>
            </p:cNvSpPr>
            <p:nvPr/>
          </p:nvSpPr>
          <p:spPr bwMode="auto">
            <a:xfrm>
              <a:off x="37131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Text Box 55"/>
            <p:cNvSpPr txBox="1">
              <a:spLocks noChangeArrowheads="1"/>
            </p:cNvSpPr>
            <p:nvPr/>
          </p:nvSpPr>
          <p:spPr bwMode="auto">
            <a:xfrm>
              <a:off x="2417763" y="45799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</a:t>
              </a:r>
              <a:endParaRPr lang="en-US"/>
            </a:p>
          </p:txBody>
        </p:sp>
        <p:sp>
          <p:nvSpPr>
            <p:cNvPr id="56" name="Text Box 56"/>
            <p:cNvSpPr txBox="1">
              <a:spLocks noChangeArrowheads="1"/>
            </p:cNvSpPr>
            <p:nvPr/>
          </p:nvSpPr>
          <p:spPr bwMode="auto">
            <a:xfrm>
              <a:off x="2417763" y="400526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</a:t>
              </a:r>
              <a:endParaRPr lang="en-US"/>
            </a:p>
          </p:txBody>
        </p:sp>
        <p:sp>
          <p:nvSpPr>
            <p:cNvPr id="57" name="Text Box 57"/>
            <p:cNvSpPr txBox="1">
              <a:spLocks noChangeArrowheads="1"/>
            </p:cNvSpPr>
            <p:nvPr/>
          </p:nvSpPr>
          <p:spPr bwMode="auto">
            <a:xfrm>
              <a:off x="2417763" y="3429000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</a:t>
              </a:r>
              <a:endParaRPr lang="en-US"/>
            </a:p>
          </p:txBody>
        </p:sp>
        <p:sp>
          <p:nvSpPr>
            <p:cNvPr id="58" name="Text Box 58"/>
            <p:cNvSpPr txBox="1">
              <a:spLocks noChangeArrowheads="1"/>
            </p:cNvSpPr>
            <p:nvPr/>
          </p:nvSpPr>
          <p:spPr bwMode="auto">
            <a:xfrm>
              <a:off x="2417763" y="28527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</a:t>
              </a:r>
              <a:endParaRPr lang="en-US"/>
            </a:p>
          </p:txBody>
        </p:sp>
        <p:sp>
          <p:nvSpPr>
            <p:cNvPr id="59" name="Text Box 59"/>
            <p:cNvSpPr txBox="1">
              <a:spLocks noChangeArrowheads="1"/>
            </p:cNvSpPr>
            <p:nvPr/>
          </p:nvSpPr>
          <p:spPr bwMode="auto">
            <a:xfrm>
              <a:off x="2417763" y="22764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</a:t>
              </a:r>
              <a:endParaRPr lang="en-US"/>
            </a:p>
          </p:txBody>
        </p:sp>
        <p:sp>
          <p:nvSpPr>
            <p:cNvPr id="60" name="Text Box 60"/>
            <p:cNvSpPr txBox="1">
              <a:spLocks noChangeArrowheads="1"/>
            </p:cNvSpPr>
            <p:nvPr/>
          </p:nvSpPr>
          <p:spPr bwMode="auto">
            <a:xfrm>
              <a:off x="2417763" y="170021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</a:t>
              </a:r>
              <a:endParaRPr lang="en-US"/>
            </a:p>
          </p:txBody>
        </p:sp>
        <p:sp>
          <p:nvSpPr>
            <p:cNvPr id="61" name="Text Box 61"/>
            <p:cNvSpPr txBox="1">
              <a:spLocks noChangeArrowheads="1"/>
            </p:cNvSpPr>
            <p:nvPr/>
          </p:nvSpPr>
          <p:spPr bwMode="auto">
            <a:xfrm>
              <a:off x="3065463" y="5300663"/>
              <a:ext cx="590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50K</a:t>
              </a:r>
              <a:endParaRPr lang="en-US"/>
            </a:p>
          </p:txBody>
        </p:sp>
        <p:sp>
          <p:nvSpPr>
            <p:cNvPr id="62" name="Text Box 62"/>
            <p:cNvSpPr txBox="1">
              <a:spLocks noChangeArrowheads="1"/>
            </p:cNvSpPr>
            <p:nvPr/>
          </p:nvSpPr>
          <p:spPr bwMode="auto">
            <a:xfrm>
              <a:off x="35702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100K</a:t>
              </a:r>
              <a:endParaRPr lang="en-US"/>
            </a:p>
          </p:txBody>
        </p:sp>
        <p:sp>
          <p:nvSpPr>
            <p:cNvPr id="63" name="Text Box 63"/>
            <p:cNvSpPr txBox="1">
              <a:spLocks noChangeArrowheads="1"/>
            </p:cNvSpPr>
            <p:nvPr/>
          </p:nvSpPr>
          <p:spPr bwMode="auto">
            <a:xfrm>
              <a:off x="4144963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150K</a:t>
              </a:r>
              <a:endParaRPr lang="en-US"/>
            </a:p>
          </p:txBody>
        </p:sp>
        <p:sp>
          <p:nvSpPr>
            <p:cNvPr id="64" name="Text Box 64"/>
            <p:cNvSpPr txBox="1">
              <a:spLocks noChangeArrowheads="1"/>
            </p:cNvSpPr>
            <p:nvPr/>
          </p:nvSpPr>
          <p:spPr bwMode="auto">
            <a:xfrm>
              <a:off x="4721225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200K</a:t>
              </a:r>
              <a:endParaRPr lang="en-US"/>
            </a:p>
          </p:txBody>
        </p:sp>
        <p:sp>
          <p:nvSpPr>
            <p:cNvPr id="65" name="Text Box 65"/>
            <p:cNvSpPr txBox="1">
              <a:spLocks noChangeArrowheads="1"/>
            </p:cNvSpPr>
            <p:nvPr/>
          </p:nvSpPr>
          <p:spPr bwMode="auto">
            <a:xfrm>
              <a:off x="52974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250K</a:t>
              </a:r>
              <a:endParaRPr lang="en-US"/>
            </a:p>
          </p:txBody>
        </p:sp>
        <p:sp>
          <p:nvSpPr>
            <p:cNvPr id="66" name="Text Box 66"/>
            <p:cNvSpPr txBox="1">
              <a:spLocks noChangeArrowheads="1"/>
            </p:cNvSpPr>
            <p:nvPr/>
          </p:nvSpPr>
          <p:spPr bwMode="auto">
            <a:xfrm>
              <a:off x="5873750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300K</a:t>
              </a:r>
              <a:endParaRPr lang="en-US"/>
            </a:p>
          </p:txBody>
        </p:sp>
        <p:sp>
          <p:nvSpPr>
            <p:cNvPr id="67" name="Text Box 67"/>
            <p:cNvSpPr txBox="1">
              <a:spLocks noChangeArrowheads="1"/>
            </p:cNvSpPr>
            <p:nvPr/>
          </p:nvSpPr>
          <p:spPr bwMode="auto">
            <a:xfrm>
              <a:off x="3956050" y="5554663"/>
              <a:ext cx="10477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£)</a:t>
              </a:r>
            </a:p>
          </p:txBody>
        </p:sp>
        <p:sp>
          <p:nvSpPr>
            <p:cNvPr id="68" name="Text Box 68"/>
            <p:cNvSpPr txBox="1">
              <a:spLocks noChangeArrowheads="1"/>
            </p:cNvSpPr>
            <p:nvPr/>
          </p:nvSpPr>
          <p:spPr bwMode="auto">
            <a:xfrm rot="16200000">
              <a:off x="985044" y="3436144"/>
              <a:ext cx="23558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Number of Bedrooms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715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9" name="Straight Connector 168"/>
          <p:cNvCxnSpPr/>
          <p:nvPr/>
        </p:nvCxnSpPr>
        <p:spPr>
          <a:xfrm flipH="1">
            <a:off x="5771904" y="2349996"/>
            <a:ext cx="2657585" cy="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 flipH="1" flipV="1">
            <a:off x="6259310" y="2890369"/>
            <a:ext cx="1702770" cy="2113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 flipH="1" flipV="1">
            <a:off x="6729166" y="3455489"/>
            <a:ext cx="1646238" cy="15082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/>
          <p:cNvCxnSpPr/>
          <p:nvPr/>
        </p:nvCxnSpPr>
        <p:spPr>
          <a:xfrm flipH="1">
            <a:off x="5495679" y="4590856"/>
            <a:ext cx="2736056" cy="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/>
          <p:nvPr/>
        </p:nvCxnSpPr>
        <p:spPr>
          <a:xfrm flipH="1">
            <a:off x="5999710" y="4045673"/>
            <a:ext cx="2304257" cy="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Boxplot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0" y="1570138"/>
            <a:ext cx="4611687" cy="4221162"/>
            <a:chOff x="1979613" y="1700213"/>
            <a:chExt cx="4611687" cy="4221162"/>
          </a:xfrm>
        </p:grpSpPr>
        <p:sp>
          <p:nvSpPr>
            <p:cNvPr id="5" name="Rectangle 4"/>
            <p:cNvSpPr>
              <a:spLocks noChangeArrowheads="1"/>
            </p:cNvSpPr>
            <p:nvPr/>
          </p:nvSpPr>
          <p:spPr bwMode="auto">
            <a:xfrm>
              <a:off x="2778125" y="1916113"/>
              <a:ext cx="3384550" cy="338455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" name="Line 5"/>
            <p:cNvSpPr>
              <a:spLocks noChangeShapeType="1"/>
            </p:cNvSpPr>
            <p:nvPr/>
          </p:nvSpPr>
          <p:spPr bwMode="auto">
            <a:xfrm flipV="1">
              <a:off x="447040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6"/>
            <p:cNvSpPr>
              <a:spLocks noChangeShapeType="1"/>
            </p:cNvSpPr>
            <p:nvPr/>
          </p:nvSpPr>
          <p:spPr bwMode="auto">
            <a:xfrm flipV="1">
              <a:off x="3341688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7"/>
            <p:cNvSpPr>
              <a:spLocks noChangeShapeType="1"/>
            </p:cNvSpPr>
            <p:nvPr/>
          </p:nvSpPr>
          <p:spPr bwMode="auto">
            <a:xfrm flipV="1">
              <a:off x="3905250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9"/>
            <p:cNvSpPr>
              <a:spLocks noChangeShapeType="1"/>
            </p:cNvSpPr>
            <p:nvPr/>
          </p:nvSpPr>
          <p:spPr bwMode="auto">
            <a:xfrm flipV="1">
              <a:off x="55975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Line 10"/>
            <p:cNvSpPr>
              <a:spLocks noChangeShapeType="1"/>
            </p:cNvSpPr>
            <p:nvPr/>
          </p:nvSpPr>
          <p:spPr bwMode="auto">
            <a:xfrm flipV="1">
              <a:off x="5033963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Line 11"/>
            <p:cNvSpPr>
              <a:spLocks noChangeShapeType="1"/>
            </p:cNvSpPr>
            <p:nvPr/>
          </p:nvSpPr>
          <p:spPr bwMode="auto">
            <a:xfrm flipV="1">
              <a:off x="616267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12"/>
            <p:cNvSpPr>
              <a:spLocks noChangeShapeType="1"/>
            </p:cNvSpPr>
            <p:nvPr/>
          </p:nvSpPr>
          <p:spPr bwMode="auto">
            <a:xfrm flipV="1">
              <a:off x="2778125" y="51562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15"/>
            <p:cNvSpPr>
              <a:spLocks noChangeShapeType="1"/>
            </p:cNvSpPr>
            <p:nvPr/>
          </p:nvSpPr>
          <p:spPr bwMode="auto">
            <a:xfrm>
              <a:off x="2778125" y="19161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6"/>
            <p:cNvSpPr>
              <a:spLocks noChangeShapeType="1"/>
            </p:cNvSpPr>
            <p:nvPr/>
          </p:nvSpPr>
          <p:spPr bwMode="auto">
            <a:xfrm>
              <a:off x="2778125" y="530066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17"/>
            <p:cNvSpPr>
              <a:spLocks noChangeShapeType="1"/>
            </p:cNvSpPr>
            <p:nvPr/>
          </p:nvSpPr>
          <p:spPr bwMode="auto">
            <a:xfrm>
              <a:off x="2778125" y="3608388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18"/>
            <p:cNvSpPr>
              <a:spLocks noChangeShapeType="1"/>
            </p:cNvSpPr>
            <p:nvPr/>
          </p:nvSpPr>
          <p:spPr bwMode="auto">
            <a:xfrm>
              <a:off x="2776538" y="3043238"/>
              <a:ext cx="1444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19"/>
            <p:cNvSpPr>
              <a:spLocks noChangeShapeType="1"/>
            </p:cNvSpPr>
            <p:nvPr/>
          </p:nvSpPr>
          <p:spPr bwMode="auto">
            <a:xfrm>
              <a:off x="2778125" y="2479675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21"/>
            <p:cNvSpPr>
              <a:spLocks noChangeShapeType="1"/>
            </p:cNvSpPr>
            <p:nvPr/>
          </p:nvSpPr>
          <p:spPr bwMode="auto">
            <a:xfrm>
              <a:off x="2778125" y="4171950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22"/>
            <p:cNvSpPr>
              <a:spLocks noChangeShapeType="1"/>
            </p:cNvSpPr>
            <p:nvPr/>
          </p:nvSpPr>
          <p:spPr bwMode="auto">
            <a:xfrm>
              <a:off x="2778125" y="4735513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729288" y="184308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3281363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52260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5441950" y="234791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945188" y="234791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7292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419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5370513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794250" y="29972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46497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44338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3786188" y="2997200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58737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7292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370513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5010150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48656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Oval 40"/>
            <p:cNvSpPr>
              <a:spLocks noChangeArrowheads="1"/>
            </p:cNvSpPr>
            <p:nvPr/>
          </p:nvSpPr>
          <p:spPr bwMode="auto">
            <a:xfrm>
              <a:off x="47212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Oval 41"/>
            <p:cNvSpPr>
              <a:spLocks noChangeArrowheads="1"/>
            </p:cNvSpPr>
            <p:nvPr/>
          </p:nvSpPr>
          <p:spPr bwMode="auto">
            <a:xfrm>
              <a:off x="4433888" y="357187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Oval 42"/>
            <p:cNvSpPr>
              <a:spLocks noChangeArrowheads="1"/>
            </p:cNvSpPr>
            <p:nvPr/>
          </p:nvSpPr>
          <p:spPr bwMode="auto">
            <a:xfrm>
              <a:off x="4289425" y="3571875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Oval 43"/>
            <p:cNvSpPr>
              <a:spLocks noChangeArrowheads="1"/>
            </p:cNvSpPr>
            <p:nvPr/>
          </p:nvSpPr>
          <p:spPr bwMode="auto">
            <a:xfrm>
              <a:off x="580231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Oval 44"/>
            <p:cNvSpPr>
              <a:spLocks noChangeArrowheads="1"/>
            </p:cNvSpPr>
            <p:nvPr/>
          </p:nvSpPr>
          <p:spPr bwMode="auto">
            <a:xfrm>
              <a:off x="4649788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Oval 45"/>
            <p:cNvSpPr>
              <a:spLocks noChangeArrowheads="1"/>
            </p:cNvSpPr>
            <p:nvPr/>
          </p:nvSpPr>
          <p:spPr bwMode="auto">
            <a:xfrm>
              <a:off x="4362450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Oval 46"/>
            <p:cNvSpPr>
              <a:spLocks noChangeArrowheads="1"/>
            </p:cNvSpPr>
            <p:nvPr/>
          </p:nvSpPr>
          <p:spPr bwMode="auto">
            <a:xfrm>
              <a:off x="41449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Oval 47"/>
            <p:cNvSpPr>
              <a:spLocks noChangeArrowheads="1"/>
            </p:cNvSpPr>
            <p:nvPr/>
          </p:nvSpPr>
          <p:spPr bwMode="auto">
            <a:xfrm>
              <a:off x="39290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" name="Oval 48"/>
            <p:cNvSpPr>
              <a:spLocks noChangeArrowheads="1"/>
            </p:cNvSpPr>
            <p:nvPr/>
          </p:nvSpPr>
          <p:spPr bwMode="auto">
            <a:xfrm>
              <a:off x="3713163" y="41481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Oval 49"/>
            <p:cNvSpPr>
              <a:spLocks noChangeArrowheads="1"/>
            </p:cNvSpPr>
            <p:nvPr/>
          </p:nvSpPr>
          <p:spPr bwMode="auto">
            <a:xfrm>
              <a:off x="3425825" y="4148138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Oval 50"/>
            <p:cNvSpPr>
              <a:spLocks noChangeArrowheads="1"/>
            </p:cNvSpPr>
            <p:nvPr/>
          </p:nvSpPr>
          <p:spPr bwMode="auto">
            <a:xfrm>
              <a:off x="34972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Oval 51"/>
            <p:cNvSpPr>
              <a:spLocks noChangeArrowheads="1"/>
            </p:cNvSpPr>
            <p:nvPr/>
          </p:nvSpPr>
          <p:spPr bwMode="auto">
            <a:xfrm>
              <a:off x="3354388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Oval 52"/>
            <p:cNvSpPr>
              <a:spLocks noChangeArrowheads="1"/>
            </p:cNvSpPr>
            <p:nvPr/>
          </p:nvSpPr>
          <p:spPr bwMode="auto">
            <a:xfrm>
              <a:off x="3209925" y="46529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Oval 53"/>
            <p:cNvSpPr>
              <a:spLocks noChangeArrowheads="1"/>
            </p:cNvSpPr>
            <p:nvPr/>
          </p:nvSpPr>
          <p:spPr bwMode="auto">
            <a:xfrm>
              <a:off x="30654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Oval 54"/>
            <p:cNvSpPr>
              <a:spLocks noChangeArrowheads="1"/>
            </p:cNvSpPr>
            <p:nvPr/>
          </p:nvSpPr>
          <p:spPr bwMode="auto">
            <a:xfrm>
              <a:off x="3713163" y="4652963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Text Box 55"/>
            <p:cNvSpPr txBox="1">
              <a:spLocks noChangeArrowheads="1"/>
            </p:cNvSpPr>
            <p:nvPr/>
          </p:nvSpPr>
          <p:spPr bwMode="auto">
            <a:xfrm>
              <a:off x="2417763" y="45799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</a:t>
              </a:r>
              <a:endParaRPr lang="en-US"/>
            </a:p>
          </p:txBody>
        </p:sp>
        <p:sp>
          <p:nvSpPr>
            <p:cNvPr id="53" name="Text Box 56"/>
            <p:cNvSpPr txBox="1">
              <a:spLocks noChangeArrowheads="1"/>
            </p:cNvSpPr>
            <p:nvPr/>
          </p:nvSpPr>
          <p:spPr bwMode="auto">
            <a:xfrm>
              <a:off x="2417763" y="400526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</a:t>
              </a:r>
              <a:endParaRPr lang="en-US"/>
            </a:p>
          </p:txBody>
        </p:sp>
        <p:sp>
          <p:nvSpPr>
            <p:cNvPr id="54" name="Text Box 57"/>
            <p:cNvSpPr txBox="1">
              <a:spLocks noChangeArrowheads="1"/>
            </p:cNvSpPr>
            <p:nvPr/>
          </p:nvSpPr>
          <p:spPr bwMode="auto">
            <a:xfrm>
              <a:off x="2417763" y="3429000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</a:t>
              </a:r>
              <a:endParaRPr lang="en-US"/>
            </a:p>
          </p:txBody>
        </p:sp>
        <p:sp>
          <p:nvSpPr>
            <p:cNvPr id="55" name="Text Box 58"/>
            <p:cNvSpPr txBox="1">
              <a:spLocks noChangeArrowheads="1"/>
            </p:cNvSpPr>
            <p:nvPr/>
          </p:nvSpPr>
          <p:spPr bwMode="auto">
            <a:xfrm>
              <a:off x="2417763" y="2852738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4</a:t>
              </a:r>
              <a:endParaRPr lang="en-US"/>
            </a:p>
          </p:txBody>
        </p:sp>
        <p:sp>
          <p:nvSpPr>
            <p:cNvPr id="56" name="Text Box 59"/>
            <p:cNvSpPr txBox="1">
              <a:spLocks noChangeArrowheads="1"/>
            </p:cNvSpPr>
            <p:nvPr/>
          </p:nvSpPr>
          <p:spPr bwMode="auto">
            <a:xfrm>
              <a:off x="2417763" y="2276475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</a:t>
              </a:r>
              <a:endParaRPr lang="en-US"/>
            </a:p>
          </p:txBody>
        </p:sp>
        <p:sp>
          <p:nvSpPr>
            <p:cNvPr id="57" name="Text Box 60"/>
            <p:cNvSpPr txBox="1">
              <a:spLocks noChangeArrowheads="1"/>
            </p:cNvSpPr>
            <p:nvPr/>
          </p:nvSpPr>
          <p:spPr bwMode="auto">
            <a:xfrm>
              <a:off x="2417763" y="1700213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6</a:t>
              </a:r>
              <a:endParaRPr lang="en-US"/>
            </a:p>
          </p:txBody>
        </p:sp>
        <p:sp>
          <p:nvSpPr>
            <p:cNvPr id="58" name="Text Box 61"/>
            <p:cNvSpPr txBox="1">
              <a:spLocks noChangeArrowheads="1"/>
            </p:cNvSpPr>
            <p:nvPr/>
          </p:nvSpPr>
          <p:spPr bwMode="auto">
            <a:xfrm>
              <a:off x="3065463" y="5300663"/>
              <a:ext cx="590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50K</a:t>
              </a:r>
              <a:endParaRPr lang="en-US"/>
            </a:p>
          </p:txBody>
        </p:sp>
        <p:sp>
          <p:nvSpPr>
            <p:cNvPr id="59" name="Text Box 62"/>
            <p:cNvSpPr txBox="1">
              <a:spLocks noChangeArrowheads="1"/>
            </p:cNvSpPr>
            <p:nvPr/>
          </p:nvSpPr>
          <p:spPr bwMode="auto">
            <a:xfrm>
              <a:off x="35702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100K</a:t>
              </a:r>
              <a:endParaRPr lang="en-US"/>
            </a:p>
          </p:txBody>
        </p:sp>
        <p:sp>
          <p:nvSpPr>
            <p:cNvPr id="60" name="Text Box 63"/>
            <p:cNvSpPr txBox="1">
              <a:spLocks noChangeArrowheads="1"/>
            </p:cNvSpPr>
            <p:nvPr/>
          </p:nvSpPr>
          <p:spPr bwMode="auto">
            <a:xfrm>
              <a:off x="4144963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150K</a:t>
              </a:r>
              <a:endParaRPr lang="en-US"/>
            </a:p>
          </p:txBody>
        </p:sp>
        <p:sp>
          <p:nvSpPr>
            <p:cNvPr id="61" name="Text Box 64"/>
            <p:cNvSpPr txBox="1">
              <a:spLocks noChangeArrowheads="1"/>
            </p:cNvSpPr>
            <p:nvPr/>
          </p:nvSpPr>
          <p:spPr bwMode="auto">
            <a:xfrm>
              <a:off x="4721225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200K</a:t>
              </a:r>
              <a:endParaRPr lang="en-US"/>
            </a:p>
          </p:txBody>
        </p:sp>
        <p:sp>
          <p:nvSpPr>
            <p:cNvPr id="62" name="Text Box 65"/>
            <p:cNvSpPr txBox="1">
              <a:spLocks noChangeArrowheads="1"/>
            </p:cNvSpPr>
            <p:nvPr/>
          </p:nvSpPr>
          <p:spPr bwMode="auto">
            <a:xfrm>
              <a:off x="5297488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250K</a:t>
              </a:r>
              <a:endParaRPr lang="en-US"/>
            </a:p>
          </p:txBody>
        </p:sp>
        <p:sp>
          <p:nvSpPr>
            <p:cNvPr id="63" name="Text Box 66"/>
            <p:cNvSpPr txBox="1">
              <a:spLocks noChangeArrowheads="1"/>
            </p:cNvSpPr>
            <p:nvPr/>
          </p:nvSpPr>
          <p:spPr bwMode="auto">
            <a:xfrm>
              <a:off x="5873750" y="5300663"/>
              <a:ext cx="717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300K</a:t>
              </a:r>
              <a:endParaRPr lang="en-US"/>
            </a:p>
          </p:txBody>
        </p:sp>
        <p:sp>
          <p:nvSpPr>
            <p:cNvPr id="64" name="Text Box 67"/>
            <p:cNvSpPr txBox="1">
              <a:spLocks noChangeArrowheads="1"/>
            </p:cNvSpPr>
            <p:nvPr/>
          </p:nvSpPr>
          <p:spPr bwMode="auto">
            <a:xfrm>
              <a:off x="3956050" y="5554663"/>
              <a:ext cx="10477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 (</a:t>
              </a:r>
              <a:r>
                <a:rPr lang="en-US">
                  <a:cs typeface="Arial" charset="0"/>
                </a:rPr>
                <a:t>£)</a:t>
              </a:r>
            </a:p>
          </p:txBody>
        </p:sp>
        <p:sp>
          <p:nvSpPr>
            <p:cNvPr id="65" name="Text Box 68"/>
            <p:cNvSpPr txBox="1">
              <a:spLocks noChangeArrowheads="1"/>
            </p:cNvSpPr>
            <p:nvPr/>
          </p:nvSpPr>
          <p:spPr bwMode="auto">
            <a:xfrm rot="16200000">
              <a:off x="985044" y="3436144"/>
              <a:ext cx="23558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Number of Bedrooms</a:t>
              </a:r>
              <a:endParaRPr lang="en-US"/>
            </a:p>
          </p:txBody>
        </p:sp>
      </p:grpSp>
      <p:sp>
        <p:nvSpPr>
          <p:cNvPr id="67" name="Rectangle 4"/>
          <p:cNvSpPr>
            <a:spLocks noChangeArrowheads="1"/>
          </p:cNvSpPr>
          <p:nvPr/>
        </p:nvSpPr>
        <p:spPr bwMode="auto">
          <a:xfrm>
            <a:off x="5208341" y="1770957"/>
            <a:ext cx="3384550" cy="3384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" name="Line 5"/>
          <p:cNvSpPr>
            <a:spLocks noChangeShapeType="1"/>
          </p:cNvSpPr>
          <p:nvPr/>
        </p:nvSpPr>
        <p:spPr bwMode="auto">
          <a:xfrm flipV="1">
            <a:off x="6900616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" name="Line 6"/>
          <p:cNvSpPr>
            <a:spLocks noChangeShapeType="1"/>
          </p:cNvSpPr>
          <p:nvPr/>
        </p:nvSpPr>
        <p:spPr bwMode="auto">
          <a:xfrm flipV="1">
            <a:off x="5771904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" name="Line 7"/>
          <p:cNvSpPr>
            <a:spLocks noChangeShapeType="1"/>
          </p:cNvSpPr>
          <p:nvPr/>
        </p:nvSpPr>
        <p:spPr bwMode="auto">
          <a:xfrm flipV="1">
            <a:off x="6335466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" name="Line 9"/>
          <p:cNvSpPr>
            <a:spLocks noChangeShapeType="1"/>
          </p:cNvSpPr>
          <p:nvPr/>
        </p:nvSpPr>
        <p:spPr bwMode="auto">
          <a:xfrm flipV="1">
            <a:off x="8027741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" name="Line 10"/>
          <p:cNvSpPr>
            <a:spLocks noChangeShapeType="1"/>
          </p:cNvSpPr>
          <p:nvPr/>
        </p:nvSpPr>
        <p:spPr bwMode="auto">
          <a:xfrm flipV="1">
            <a:off x="7464179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" name="Line 11"/>
          <p:cNvSpPr>
            <a:spLocks noChangeShapeType="1"/>
          </p:cNvSpPr>
          <p:nvPr/>
        </p:nvSpPr>
        <p:spPr bwMode="auto">
          <a:xfrm flipV="1">
            <a:off x="8592891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" name="Line 12"/>
          <p:cNvSpPr>
            <a:spLocks noChangeShapeType="1"/>
          </p:cNvSpPr>
          <p:nvPr/>
        </p:nvSpPr>
        <p:spPr bwMode="auto">
          <a:xfrm flipV="1">
            <a:off x="5208341" y="5011044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" name="Line 15"/>
          <p:cNvSpPr>
            <a:spLocks noChangeShapeType="1"/>
          </p:cNvSpPr>
          <p:nvPr/>
        </p:nvSpPr>
        <p:spPr bwMode="auto">
          <a:xfrm>
            <a:off x="5208341" y="1770957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" name="Line 16"/>
          <p:cNvSpPr>
            <a:spLocks noChangeShapeType="1"/>
          </p:cNvSpPr>
          <p:nvPr/>
        </p:nvSpPr>
        <p:spPr bwMode="auto">
          <a:xfrm>
            <a:off x="5208341" y="5155507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" name="Line 17"/>
          <p:cNvSpPr>
            <a:spLocks noChangeShapeType="1"/>
          </p:cNvSpPr>
          <p:nvPr/>
        </p:nvSpPr>
        <p:spPr bwMode="auto">
          <a:xfrm>
            <a:off x="5208341" y="3463232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" name="Line 18"/>
          <p:cNvSpPr>
            <a:spLocks noChangeShapeType="1"/>
          </p:cNvSpPr>
          <p:nvPr/>
        </p:nvSpPr>
        <p:spPr bwMode="auto">
          <a:xfrm>
            <a:off x="5206754" y="2898082"/>
            <a:ext cx="1444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" name="Line 19"/>
          <p:cNvSpPr>
            <a:spLocks noChangeShapeType="1"/>
          </p:cNvSpPr>
          <p:nvPr/>
        </p:nvSpPr>
        <p:spPr bwMode="auto">
          <a:xfrm>
            <a:off x="5208341" y="2334519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" name="Line 21"/>
          <p:cNvSpPr>
            <a:spLocks noChangeShapeType="1"/>
          </p:cNvSpPr>
          <p:nvPr/>
        </p:nvSpPr>
        <p:spPr bwMode="auto">
          <a:xfrm>
            <a:off x="5208341" y="4026794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" name="Line 22"/>
          <p:cNvSpPr>
            <a:spLocks noChangeShapeType="1"/>
          </p:cNvSpPr>
          <p:nvPr/>
        </p:nvSpPr>
        <p:spPr bwMode="auto">
          <a:xfrm>
            <a:off x="5208341" y="4590357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" name="Oval 23"/>
          <p:cNvSpPr>
            <a:spLocks noChangeArrowheads="1"/>
          </p:cNvSpPr>
          <p:nvPr/>
        </p:nvSpPr>
        <p:spPr bwMode="auto">
          <a:xfrm>
            <a:off x="8159504" y="1697932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" name="Text Box 55"/>
          <p:cNvSpPr txBox="1">
            <a:spLocks noChangeArrowheads="1"/>
          </p:cNvSpPr>
          <p:nvPr/>
        </p:nvSpPr>
        <p:spPr bwMode="auto">
          <a:xfrm>
            <a:off x="4847979" y="4434782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1</a:t>
            </a:r>
            <a:endParaRPr lang="en-US"/>
          </a:p>
        </p:txBody>
      </p:sp>
      <p:sp>
        <p:nvSpPr>
          <p:cNvPr id="115" name="Text Box 56"/>
          <p:cNvSpPr txBox="1">
            <a:spLocks noChangeArrowheads="1"/>
          </p:cNvSpPr>
          <p:nvPr/>
        </p:nvSpPr>
        <p:spPr bwMode="auto">
          <a:xfrm>
            <a:off x="4847979" y="3860107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2</a:t>
            </a:r>
            <a:endParaRPr lang="en-US"/>
          </a:p>
        </p:txBody>
      </p:sp>
      <p:sp>
        <p:nvSpPr>
          <p:cNvPr id="116" name="Text Box 57"/>
          <p:cNvSpPr txBox="1">
            <a:spLocks noChangeArrowheads="1"/>
          </p:cNvSpPr>
          <p:nvPr/>
        </p:nvSpPr>
        <p:spPr bwMode="auto">
          <a:xfrm>
            <a:off x="4847979" y="3283844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</a:t>
            </a:r>
            <a:endParaRPr lang="en-US"/>
          </a:p>
        </p:txBody>
      </p:sp>
      <p:sp>
        <p:nvSpPr>
          <p:cNvPr id="117" name="Text Box 58"/>
          <p:cNvSpPr txBox="1">
            <a:spLocks noChangeArrowheads="1"/>
          </p:cNvSpPr>
          <p:nvPr/>
        </p:nvSpPr>
        <p:spPr bwMode="auto">
          <a:xfrm>
            <a:off x="4847979" y="2707582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4</a:t>
            </a:r>
            <a:endParaRPr lang="en-US"/>
          </a:p>
        </p:txBody>
      </p:sp>
      <p:sp>
        <p:nvSpPr>
          <p:cNvPr id="118" name="Text Box 59"/>
          <p:cNvSpPr txBox="1">
            <a:spLocks noChangeArrowheads="1"/>
          </p:cNvSpPr>
          <p:nvPr/>
        </p:nvSpPr>
        <p:spPr bwMode="auto">
          <a:xfrm>
            <a:off x="4847979" y="2131319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5</a:t>
            </a:r>
            <a:endParaRPr lang="en-US"/>
          </a:p>
        </p:txBody>
      </p:sp>
      <p:sp>
        <p:nvSpPr>
          <p:cNvPr id="119" name="Text Box 60"/>
          <p:cNvSpPr txBox="1">
            <a:spLocks noChangeArrowheads="1"/>
          </p:cNvSpPr>
          <p:nvPr/>
        </p:nvSpPr>
        <p:spPr bwMode="auto">
          <a:xfrm>
            <a:off x="4847979" y="1555057"/>
            <a:ext cx="311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6</a:t>
            </a:r>
            <a:endParaRPr lang="en-US"/>
          </a:p>
        </p:txBody>
      </p:sp>
      <p:sp>
        <p:nvSpPr>
          <p:cNvPr id="120" name="Text Box 61"/>
          <p:cNvSpPr txBox="1">
            <a:spLocks noChangeArrowheads="1"/>
          </p:cNvSpPr>
          <p:nvPr/>
        </p:nvSpPr>
        <p:spPr bwMode="auto">
          <a:xfrm>
            <a:off x="5495679" y="5155507"/>
            <a:ext cx="59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50K</a:t>
            </a:r>
            <a:endParaRPr lang="en-US"/>
          </a:p>
        </p:txBody>
      </p:sp>
      <p:sp>
        <p:nvSpPr>
          <p:cNvPr id="121" name="Text Box 62"/>
          <p:cNvSpPr txBox="1">
            <a:spLocks noChangeArrowheads="1"/>
          </p:cNvSpPr>
          <p:nvPr/>
        </p:nvSpPr>
        <p:spPr bwMode="auto">
          <a:xfrm>
            <a:off x="6000504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100K</a:t>
            </a:r>
            <a:endParaRPr lang="en-US"/>
          </a:p>
        </p:txBody>
      </p:sp>
      <p:sp>
        <p:nvSpPr>
          <p:cNvPr id="122" name="Text Box 63"/>
          <p:cNvSpPr txBox="1">
            <a:spLocks noChangeArrowheads="1"/>
          </p:cNvSpPr>
          <p:nvPr/>
        </p:nvSpPr>
        <p:spPr bwMode="auto">
          <a:xfrm>
            <a:off x="6575179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150K</a:t>
            </a:r>
            <a:endParaRPr lang="en-US"/>
          </a:p>
        </p:txBody>
      </p:sp>
      <p:sp>
        <p:nvSpPr>
          <p:cNvPr id="123" name="Text Box 64"/>
          <p:cNvSpPr txBox="1">
            <a:spLocks noChangeArrowheads="1"/>
          </p:cNvSpPr>
          <p:nvPr/>
        </p:nvSpPr>
        <p:spPr bwMode="auto">
          <a:xfrm>
            <a:off x="7151441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200K</a:t>
            </a:r>
            <a:endParaRPr lang="en-US"/>
          </a:p>
        </p:txBody>
      </p:sp>
      <p:sp>
        <p:nvSpPr>
          <p:cNvPr id="124" name="Text Box 65"/>
          <p:cNvSpPr txBox="1">
            <a:spLocks noChangeArrowheads="1"/>
          </p:cNvSpPr>
          <p:nvPr/>
        </p:nvSpPr>
        <p:spPr bwMode="auto">
          <a:xfrm>
            <a:off x="7727704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250K</a:t>
            </a:r>
            <a:endParaRPr lang="en-US"/>
          </a:p>
        </p:txBody>
      </p:sp>
      <p:sp>
        <p:nvSpPr>
          <p:cNvPr id="125" name="Text Box 66"/>
          <p:cNvSpPr txBox="1">
            <a:spLocks noChangeArrowheads="1"/>
          </p:cNvSpPr>
          <p:nvPr/>
        </p:nvSpPr>
        <p:spPr bwMode="auto">
          <a:xfrm>
            <a:off x="8303966" y="5155507"/>
            <a:ext cx="717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300K</a:t>
            </a:r>
            <a:endParaRPr lang="en-US"/>
          </a:p>
        </p:txBody>
      </p:sp>
      <p:sp>
        <p:nvSpPr>
          <p:cNvPr id="126" name="Text Box 67"/>
          <p:cNvSpPr txBox="1">
            <a:spLocks noChangeArrowheads="1"/>
          </p:cNvSpPr>
          <p:nvPr/>
        </p:nvSpPr>
        <p:spPr bwMode="auto">
          <a:xfrm>
            <a:off x="6386266" y="5409507"/>
            <a:ext cx="104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 (</a:t>
            </a:r>
            <a:r>
              <a:rPr lang="en-US">
                <a:cs typeface="Arial" charset="0"/>
              </a:rPr>
              <a:t>£)</a:t>
            </a:r>
          </a:p>
        </p:txBody>
      </p:sp>
      <p:sp>
        <p:nvSpPr>
          <p:cNvPr id="127" name="Text Box 68"/>
          <p:cNvSpPr txBox="1">
            <a:spLocks noChangeArrowheads="1"/>
          </p:cNvSpPr>
          <p:nvPr/>
        </p:nvSpPr>
        <p:spPr bwMode="auto">
          <a:xfrm rot="16200000">
            <a:off x="3415260" y="3290988"/>
            <a:ext cx="2355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Number of Bedrooms</a:t>
            </a:r>
            <a:endParaRPr lang="en-US"/>
          </a:p>
        </p:txBody>
      </p:sp>
      <p:sp>
        <p:nvSpPr>
          <p:cNvPr id="128" name="Rectangle 127"/>
          <p:cNvSpPr/>
          <p:nvPr/>
        </p:nvSpPr>
        <p:spPr>
          <a:xfrm>
            <a:off x="5711579" y="4490411"/>
            <a:ext cx="576262" cy="2095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0" name="Straight Connector 129"/>
          <p:cNvCxnSpPr>
            <a:stCxn id="128" idx="0"/>
            <a:endCxn id="128" idx="2"/>
          </p:cNvCxnSpPr>
          <p:nvPr/>
        </p:nvCxnSpPr>
        <p:spPr>
          <a:xfrm>
            <a:off x="5999710" y="4490411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/>
          <p:nvPr/>
        </p:nvCxnSpPr>
        <p:spPr>
          <a:xfrm>
            <a:off x="5495679" y="4490411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>
            <a:off x="8231735" y="4495508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Rectangle 135"/>
          <p:cNvSpPr/>
          <p:nvPr/>
        </p:nvSpPr>
        <p:spPr>
          <a:xfrm>
            <a:off x="6184408" y="3950554"/>
            <a:ext cx="982800" cy="18697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7" name="Straight Connector 136"/>
          <p:cNvCxnSpPr>
            <a:stCxn id="136" idx="0"/>
            <a:endCxn id="136" idx="2"/>
          </p:cNvCxnSpPr>
          <p:nvPr/>
        </p:nvCxnSpPr>
        <p:spPr>
          <a:xfrm>
            <a:off x="6675808" y="3950554"/>
            <a:ext cx="0" cy="186977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5988723" y="3927981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/>
          <p:nvPr/>
        </p:nvCxnSpPr>
        <p:spPr>
          <a:xfrm>
            <a:off x="8318146" y="3940894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Rectangle 142"/>
          <p:cNvSpPr/>
          <p:nvPr/>
        </p:nvSpPr>
        <p:spPr>
          <a:xfrm>
            <a:off x="6919822" y="3376708"/>
            <a:ext cx="1352246" cy="17471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4" name="Straight Connector 143"/>
          <p:cNvCxnSpPr/>
          <p:nvPr/>
        </p:nvCxnSpPr>
        <p:spPr>
          <a:xfrm>
            <a:off x="7526227" y="3386986"/>
            <a:ext cx="0" cy="174715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Connector 144"/>
          <p:cNvCxnSpPr/>
          <p:nvPr/>
        </p:nvCxnSpPr>
        <p:spPr>
          <a:xfrm>
            <a:off x="6718054" y="3369980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/>
          <p:cNvCxnSpPr/>
          <p:nvPr/>
        </p:nvCxnSpPr>
        <p:spPr>
          <a:xfrm>
            <a:off x="8385703" y="3358005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Rectangle 152"/>
          <p:cNvSpPr/>
          <p:nvPr/>
        </p:nvSpPr>
        <p:spPr>
          <a:xfrm>
            <a:off x="6900615" y="2800446"/>
            <a:ext cx="968375" cy="16905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4" name="Straight Connector 153"/>
          <p:cNvCxnSpPr>
            <a:stCxn id="153" idx="0"/>
            <a:endCxn id="153" idx="2"/>
          </p:cNvCxnSpPr>
          <p:nvPr/>
        </p:nvCxnSpPr>
        <p:spPr>
          <a:xfrm>
            <a:off x="7384803" y="2800446"/>
            <a:ext cx="0" cy="169058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Straight Connector 154"/>
          <p:cNvCxnSpPr/>
          <p:nvPr/>
        </p:nvCxnSpPr>
        <p:spPr>
          <a:xfrm>
            <a:off x="6262503" y="2770270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/>
          <p:nvPr/>
        </p:nvCxnSpPr>
        <p:spPr>
          <a:xfrm>
            <a:off x="7969494" y="2789124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Rectangle 164"/>
          <p:cNvSpPr/>
          <p:nvPr/>
        </p:nvSpPr>
        <p:spPr>
          <a:xfrm>
            <a:off x="7727703" y="2254877"/>
            <a:ext cx="234377" cy="19988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6" name="Straight Connector 165"/>
          <p:cNvCxnSpPr>
            <a:stCxn id="165" idx="0"/>
            <a:endCxn id="165" idx="2"/>
          </p:cNvCxnSpPr>
          <p:nvPr/>
        </p:nvCxnSpPr>
        <p:spPr>
          <a:xfrm>
            <a:off x="7844892" y="2254877"/>
            <a:ext cx="0" cy="199889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/>
          <p:cNvCxnSpPr/>
          <p:nvPr/>
        </p:nvCxnSpPr>
        <p:spPr>
          <a:xfrm>
            <a:off x="5765451" y="2232304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/>
          <p:cNvCxnSpPr/>
          <p:nvPr/>
        </p:nvCxnSpPr>
        <p:spPr>
          <a:xfrm>
            <a:off x="8443667" y="2245217"/>
            <a:ext cx="0" cy="209550"/>
          </a:xfrm>
          <a:prstGeom prst="line">
            <a:avLst/>
          </a:prstGeom>
          <a:ln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911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Boxplot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964" y="1152524"/>
            <a:ext cx="6924674" cy="52532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6733" y="6405394"/>
            <a:ext cx="897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https://www.gov.uk/government/publications/undergraduate-degrees-labour-market-returns</a:t>
            </a:r>
          </a:p>
        </p:txBody>
      </p:sp>
    </p:spTree>
    <p:extLst>
      <p:ext uri="{BB962C8B-B14F-4D97-AF65-F5344CB8AC3E}">
        <p14:creationId xmlns:p14="http://schemas.microsoft.com/office/powerpoint/2010/main" val="3821361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data sheet contains data on ping times recorded for two routing algorithms (alg1 and alg2) and three servers (</a:t>
            </a:r>
            <a:r>
              <a:rPr lang="en-GB" dirty="0" err="1"/>
              <a:t>RiffRaff</a:t>
            </a:r>
            <a:r>
              <a:rPr lang="en-GB" dirty="0"/>
              <a:t>, Magenta, Columbia).</a:t>
            </a:r>
          </a:p>
          <a:p>
            <a:endParaRPr lang="en-GB" dirty="0"/>
          </a:p>
          <a:p>
            <a:r>
              <a:rPr lang="en-GB" dirty="0"/>
              <a:t>Produce the following diagrams from the data</a:t>
            </a:r>
          </a:p>
          <a:p>
            <a:pPr lvl="1"/>
            <a:r>
              <a:rPr lang="en-GB" dirty="0"/>
              <a:t>Histograms with Tukey boxplots showing ping time for each server and algorithm.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13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Bivariate Data</a:t>
            </a:r>
            <a:endParaRPr lang="en-US"/>
          </a:p>
        </p:txBody>
      </p:sp>
      <p:sp>
        <p:nvSpPr>
          <p:cNvPr id="2426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If we can control one variable and therefore group the data then we can create a display of multiple boxplots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This makes it easy to make comparisons of aggregate measures between groups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This is beginning to look a bit like a histogram…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8A94F-EE2D-41DE-A42D-ED288D991E38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496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Histograms</a:t>
            </a:r>
            <a:endParaRPr lang="en-US"/>
          </a:p>
        </p:txBody>
      </p:sp>
      <p:sp>
        <p:nvSpPr>
          <p:cNvPr id="245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Histograms can also be used to show categorised bivariate data</a:t>
            </a:r>
          </a:p>
          <a:p>
            <a:r>
              <a:rPr lang="en-GB"/>
              <a:t>Simple histograms are of limited use, but we can extend their usefulness by making them interactive</a:t>
            </a:r>
          </a:p>
          <a:p>
            <a:r>
              <a:rPr lang="en-GB"/>
              <a:t>With two histograms we can show how the data in one histogram is related to the data in the other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62AD8-6846-4B7C-BA84-C92B395ECA0C}" type="slidenum">
              <a:rPr lang="en-GB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396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BF3B0-19C7-4BC0-AC58-9F293BAEB364}" type="slidenum">
              <a:rPr lang="en-GB"/>
              <a:pPr/>
              <a:t>15</a:t>
            </a:fld>
            <a:endParaRPr lang="en-GB"/>
          </a:p>
        </p:txBody>
      </p:sp>
      <p:sp>
        <p:nvSpPr>
          <p:cNvPr id="246788" name="Rectangle 4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89" name="Rectangle 5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1" name="Rectangle 7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2" name="Rectangle 8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3" name="Rectangle 9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4" name="Text Box 10"/>
          <p:cNvSpPr txBox="1">
            <a:spLocks noChangeArrowheads="1"/>
          </p:cNvSpPr>
          <p:nvPr/>
        </p:nvSpPr>
        <p:spPr bwMode="auto">
          <a:xfrm>
            <a:off x="1952625" y="5084763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6795" name="Rectangle 11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6" name="Rectangle 12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8" name="Rectangle 14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799" name="Rectangle 15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0" name="Rectangle 16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1" name="Rectangle 17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2" name="Rectangle 18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3" name="Rectangle 19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6804" name="Text Box 20"/>
          <p:cNvSpPr txBox="1">
            <a:spLocks noChangeArrowheads="1"/>
          </p:cNvSpPr>
          <p:nvPr/>
        </p:nvSpPr>
        <p:spPr bwMode="auto">
          <a:xfrm>
            <a:off x="5559425" y="5084763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597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A1191-87A4-4DBB-9DD7-B320B5AF4624}" type="slidenum">
              <a:rPr lang="en-GB"/>
              <a:pPr/>
              <a:t>16</a:t>
            </a:fld>
            <a:endParaRPr lang="en-GB"/>
          </a:p>
        </p:txBody>
      </p:sp>
      <p:sp>
        <p:nvSpPr>
          <p:cNvPr id="247810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1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2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5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6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7817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8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19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0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1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2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3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4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5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6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7827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8" name="Rectangle 20"/>
          <p:cNvSpPr>
            <a:spLocks noChangeArrowheads="1"/>
          </p:cNvSpPr>
          <p:nvPr/>
        </p:nvSpPr>
        <p:spPr bwMode="auto">
          <a:xfrm>
            <a:off x="1835150" y="5300663"/>
            <a:ext cx="1081088" cy="288925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29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0" name="AutoShape 22"/>
          <p:cNvSpPr>
            <a:spLocks noChangeArrowheads="1"/>
          </p:cNvSpPr>
          <p:nvPr/>
        </p:nvSpPr>
        <p:spPr bwMode="auto">
          <a:xfrm rot="5400000" flipH="1">
            <a:off x="2843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1" name="AutoShape 23"/>
          <p:cNvSpPr>
            <a:spLocks noChangeArrowheads="1"/>
          </p:cNvSpPr>
          <p:nvPr/>
        </p:nvSpPr>
        <p:spPr bwMode="auto">
          <a:xfrm rot="5400000" flipH="1">
            <a:off x="7669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2" name="AutoShape 24"/>
          <p:cNvSpPr>
            <a:spLocks noChangeArrowheads="1"/>
          </p:cNvSpPr>
          <p:nvPr/>
        </p:nvSpPr>
        <p:spPr bwMode="auto">
          <a:xfrm rot="16200000">
            <a:off x="428466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3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4" name="Rectangle 26"/>
          <p:cNvSpPr>
            <a:spLocks noChangeArrowheads="1"/>
          </p:cNvSpPr>
          <p:nvPr/>
        </p:nvSpPr>
        <p:spPr bwMode="auto">
          <a:xfrm>
            <a:off x="4500563" y="3429000"/>
            <a:ext cx="358775" cy="15843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5" name="Rectangle 27"/>
          <p:cNvSpPr>
            <a:spLocks noChangeArrowheads="1"/>
          </p:cNvSpPr>
          <p:nvPr/>
        </p:nvSpPr>
        <p:spPr bwMode="auto">
          <a:xfrm>
            <a:off x="4859338" y="2708275"/>
            <a:ext cx="360362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6" name="Rectangle 28"/>
          <p:cNvSpPr>
            <a:spLocks noChangeArrowheads="1"/>
          </p:cNvSpPr>
          <p:nvPr/>
        </p:nvSpPr>
        <p:spPr bwMode="auto">
          <a:xfrm>
            <a:off x="5219700" y="3644900"/>
            <a:ext cx="360363" cy="7207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7" name="Rectangle 29"/>
          <p:cNvSpPr>
            <a:spLocks noChangeArrowheads="1"/>
          </p:cNvSpPr>
          <p:nvPr/>
        </p:nvSpPr>
        <p:spPr bwMode="auto">
          <a:xfrm>
            <a:off x="5219700" y="4724400"/>
            <a:ext cx="360363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8" name="Rectangle 30"/>
          <p:cNvSpPr>
            <a:spLocks noChangeArrowheads="1"/>
          </p:cNvSpPr>
          <p:nvPr/>
        </p:nvSpPr>
        <p:spPr bwMode="auto">
          <a:xfrm>
            <a:off x="5580063" y="3213100"/>
            <a:ext cx="360362" cy="863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39" name="Rectangle 31"/>
          <p:cNvSpPr>
            <a:spLocks noChangeArrowheads="1"/>
          </p:cNvSpPr>
          <p:nvPr/>
        </p:nvSpPr>
        <p:spPr bwMode="auto">
          <a:xfrm>
            <a:off x="5940425" y="4365625"/>
            <a:ext cx="360363" cy="35877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0" name="Rectangle 32"/>
          <p:cNvSpPr>
            <a:spLocks noChangeArrowheads="1"/>
          </p:cNvSpPr>
          <p:nvPr/>
        </p:nvSpPr>
        <p:spPr bwMode="auto">
          <a:xfrm>
            <a:off x="5940425" y="3573463"/>
            <a:ext cx="360363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1" name="Rectangle 33"/>
          <p:cNvSpPr>
            <a:spLocks noChangeArrowheads="1"/>
          </p:cNvSpPr>
          <p:nvPr/>
        </p:nvSpPr>
        <p:spPr bwMode="auto">
          <a:xfrm>
            <a:off x="5940425" y="2276475"/>
            <a:ext cx="360363" cy="576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2" name="Rectangle 34"/>
          <p:cNvSpPr>
            <a:spLocks noChangeArrowheads="1"/>
          </p:cNvSpPr>
          <p:nvPr/>
        </p:nvSpPr>
        <p:spPr bwMode="auto">
          <a:xfrm>
            <a:off x="6300788" y="2997200"/>
            <a:ext cx="3587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3" name="Rectangle 35"/>
          <p:cNvSpPr>
            <a:spLocks noChangeArrowheads="1"/>
          </p:cNvSpPr>
          <p:nvPr/>
        </p:nvSpPr>
        <p:spPr bwMode="auto">
          <a:xfrm>
            <a:off x="6659563" y="1412875"/>
            <a:ext cx="360362" cy="12954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4" name="Rectangle 36"/>
          <p:cNvSpPr>
            <a:spLocks noChangeArrowheads="1"/>
          </p:cNvSpPr>
          <p:nvPr/>
        </p:nvSpPr>
        <p:spPr bwMode="auto">
          <a:xfrm>
            <a:off x="6659563" y="3284538"/>
            <a:ext cx="360362" cy="5048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5" name="Rectangle 37"/>
          <p:cNvSpPr>
            <a:spLocks noChangeArrowheads="1"/>
          </p:cNvSpPr>
          <p:nvPr/>
        </p:nvSpPr>
        <p:spPr bwMode="auto">
          <a:xfrm>
            <a:off x="6659563" y="4437063"/>
            <a:ext cx="360362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6" name="Rectangle 38"/>
          <p:cNvSpPr>
            <a:spLocks noChangeArrowheads="1"/>
          </p:cNvSpPr>
          <p:nvPr/>
        </p:nvSpPr>
        <p:spPr bwMode="auto">
          <a:xfrm>
            <a:off x="7019925" y="2997200"/>
            <a:ext cx="36036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7" name="Rectangle 39"/>
          <p:cNvSpPr>
            <a:spLocks noChangeArrowheads="1"/>
          </p:cNvSpPr>
          <p:nvPr/>
        </p:nvSpPr>
        <p:spPr bwMode="auto">
          <a:xfrm>
            <a:off x="7380288" y="3357563"/>
            <a:ext cx="360362" cy="2873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7848" name="Rectangle 40"/>
          <p:cNvSpPr>
            <a:spLocks noChangeArrowheads="1"/>
          </p:cNvSpPr>
          <p:nvPr/>
        </p:nvSpPr>
        <p:spPr bwMode="auto">
          <a:xfrm>
            <a:off x="7380288" y="4149725"/>
            <a:ext cx="360362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69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08C92-B297-4EA1-A6B7-75C839DE32DB}" type="slidenum">
              <a:rPr lang="en-GB"/>
              <a:pPr/>
              <a:t>17</a:t>
            </a:fld>
            <a:endParaRPr lang="en-GB"/>
          </a:p>
        </p:txBody>
      </p:sp>
      <p:sp>
        <p:nvSpPr>
          <p:cNvPr id="248834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6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8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39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0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8841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2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3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4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5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6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7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8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49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0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8851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2" name="Rectangle 20"/>
          <p:cNvSpPr>
            <a:spLocks noChangeArrowheads="1"/>
          </p:cNvSpPr>
          <p:nvPr/>
        </p:nvSpPr>
        <p:spPr bwMode="auto">
          <a:xfrm>
            <a:off x="1835150" y="5300663"/>
            <a:ext cx="1081088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3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4" name="AutoShape 22"/>
          <p:cNvSpPr>
            <a:spLocks noChangeArrowheads="1"/>
          </p:cNvSpPr>
          <p:nvPr/>
        </p:nvSpPr>
        <p:spPr bwMode="auto">
          <a:xfrm rot="5400000" flipH="1">
            <a:off x="2843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5" name="AutoShape 23"/>
          <p:cNvSpPr>
            <a:spLocks noChangeArrowheads="1"/>
          </p:cNvSpPr>
          <p:nvPr/>
        </p:nvSpPr>
        <p:spPr bwMode="auto">
          <a:xfrm rot="5400000" flipH="1">
            <a:off x="766921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6" name="AutoShape 24"/>
          <p:cNvSpPr>
            <a:spLocks noChangeArrowheads="1"/>
          </p:cNvSpPr>
          <p:nvPr/>
        </p:nvSpPr>
        <p:spPr bwMode="auto">
          <a:xfrm rot="16200000">
            <a:off x="4284663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7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8" name="Rectangle 26"/>
          <p:cNvSpPr>
            <a:spLocks noChangeArrowheads="1"/>
          </p:cNvSpPr>
          <p:nvPr/>
        </p:nvSpPr>
        <p:spPr bwMode="auto">
          <a:xfrm>
            <a:off x="4500563" y="3429000"/>
            <a:ext cx="358775" cy="15843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59" name="Rectangle 27"/>
          <p:cNvSpPr>
            <a:spLocks noChangeArrowheads="1"/>
          </p:cNvSpPr>
          <p:nvPr/>
        </p:nvSpPr>
        <p:spPr bwMode="auto">
          <a:xfrm>
            <a:off x="4859338" y="4652963"/>
            <a:ext cx="360362" cy="3603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0" name="Rectangle 28"/>
          <p:cNvSpPr>
            <a:spLocks noChangeArrowheads="1"/>
          </p:cNvSpPr>
          <p:nvPr/>
        </p:nvSpPr>
        <p:spPr bwMode="auto">
          <a:xfrm>
            <a:off x="5219700" y="4005263"/>
            <a:ext cx="360363" cy="10080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2" name="Rectangle 30"/>
          <p:cNvSpPr>
            <a:spLocks noChangeArrowheads="1"/>
          </p:cNvSpPr>
          <p:nvPr/>
        </p:nvSpPr>
        <p:spPr bwMode="auto">
          <a:xfrm>
            <a:off x="5580063" y="4149725"/>
            <a:ext cx="360362" cy="8636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5" name="Rectangle 33"/>
          <p:cNvSpPr>
            <a:spLocks noChangeArrowheads="1"/>
          </p:cNvSpPr>
          <p:nvPr/>
        </p:nvSpPr>
        <p:spPr bwMode="auto">
          <a:xfrm>
            <a:off x="5940425" y="3789363"/>
            <a:ext cx="360363" cy="12239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6" name="Rectangle 34"/>
          <p:cNvSpPr>
            <a:spLocks noChangeArrowheads="1"/>
          </p:cNvSpPr>
          <p:nvPr/>
        </p:nvSpPr>
        <p:spPr bwMode="auto">
          <a:xfrm>
            <a:off x="6300788" y="3933825"/>
            <a:ext cx="358775" cy="10795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67" name="Rectangle 35"/>
          <p:cNvSpPr>
            <a:spLocks noChangeArrowheads="1"/>
          </p:cNvSpPr>
          <p:nvPr/>
        </p:nvSpPr>
        <p:spPr bwMode="auto">
          <a:xfrm>
            <a:off x="6659563" y="2925763"/>
            <a:ext cx="360362" cy="20875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70" name="Rectangle 38"/>
          <p:cNvSpPr>
            <a:spLocks noChangeArrowheads="1"/>
          </p:cNvSpPr>
          <p:nvPr/>
        </p:nvSpPr>
        <p:spPr bwMode="auto">
          <a:xfrm>
            <a:off x="7019925" y="4365625"/>
            <a:ext cx="360363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8871" name="Rectangle 39"/>
          <p:cNvSpPr>
            <a:spLocks noChangeArrowheads="1"/>
          </p:cNvSpPr>
          <p:nvPr/>
        </p:nvSpPr>
        <p:spPr bwMode="auto">
          <a:xfrm>
            <a:off x="7380288" y="4510088"/>
            <a:ext cx="360362" cy="50323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50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152F-5F42-4C6D-A462-6BF22A982760}" type="slidenum">
              <a:rPr lang="en-GB"/>
              <a:pPr/>
              <a:t>18</a:t>
            </a:fld>
            <a:endParaRPr lang="en-GB"/>
          </a:p>
        </p:txBody>
      </p:sp>
      <p:sp>
        <p:nvSpPr>
          <p:cNvPr id="249881" name="Rectangle 25"/>
          <p:cNvSpPr>
            <a:spLocks noChangeArrowheads="1"/>
          </p:cNvSpPr>
          <p:nvPr/>
        </p:nvSpPr>
        <p:spPr bwMode="auto">
          <a:xfrm>
            <a:off x="4500563" y="5300663"/>
            <a:ext cx="3240087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8" name="Rectangle 2"/>
          <p:cNvSpPr>
            <a:spLocks noChangeArrowheads="1"/>
          </p:cNvSpPr>
          <p:nvPr/>
        </p:nvSpPr>
        <p:spPr bwMode="auto">
          <a:xfrm>
            <a:off x="1476375" y="3141663"/>
            <a:ext cx="358775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9" name="Rectangle 3"/>
          <p:cNvSpPr>
            <a:spLocks noChangeArrowheads="1"/>
          </p:cNvSpPr>
          <p:nvPr/>
        </p:nvSpPr>
        <p:spPr bwMode="auto">
          <a:xfrm>
            <a:off x="1835150" y="2565400"/>
            <a:ext cx="360363" cy="2447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0" name="Rectangle 4"/>
          <p:cNvSpPr>
            <a:spLocks noChangeArrowheads="1"/>
          </p:cNvSpPr>
          <p:nvPr/>
        </p:nvSpPr>
        <p:spPr bwMode="auto">
          <a:xfrm>
            <a:off x="2195513" y="3500438"/>
            <a:ext cx="360362" cy="1512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1" name="Rectangle 5"/>
          <p:cNvSpPr>
            <a:spLocks noChangeArrowheads="1"/>
          </p:cNvSpPr>
          <p:nvPr/>
        </p:nvSpPr>
        <p:spPr bwMode="auto">
          <a:xfrm>
            <a:off x="2555875" y="2060575"/>
            <a:ext cx="360363" cy="2952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2" name="Rectangle 6"/>
          <p:cNvSpPr>
            <a:spLocks noChangeArrowheads="1"/>
          </p:cNvSpPr>
          <p:nvPr/>
        </p:nvSpPr>
        <p:spPr bwMode="auto">
          <a:xfrm>
            <a:off x="2916238" y="3860800"/>
            <a:ext cx="360362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3" name="Rectangle 7"/>
          <p:cNvSpPr>
            <a:spLocks noChangeArrowheads="1"/>
          </p:cNvSpPr>
          <p:nvPr/>
        </p:nvSpPr>
        <p:spPr bwMode="auto">
          <a:xfrm>
            <a:off x="3276600" y="2708275"/>
            <a:ext cx="358775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4" name="Text Box 8"/>
          <p:cNvSpPr txBox="1">
            <a:spLocks noChangeArrowheads="1"/>
          </p:cNvSpPr>
          <p:nvPr/>
        </p:nvSpPr>
        <p:spPr bwMode="auto">
          <a:xfrm>
            <a:off x="190817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A</a:t>
            </a:r>
            <a:endParaRPr lang="en-US"/>
          </a:p>
        </p:txBody>
      </p:sp>
      <p:sp>
        <p:nvSpPr>
          <p:cNvPr id="249865" name="Rectangle 9"/>
          <p:cNvSpPr>
            <a:spLocks noChangeArrowheads="1"/>
          </p:cNvSpPr>
          <p:nvPr/>
        </p:nvSpPr>
        <p:spPr bwMode="auto">
          <a:xfrm>
            <a:off x="4500563" y="1916113"/>
            <a:ext cx="358775" cy="309721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6" name="Rectangle 10"/>
          <p:cNvSpPr>
            <a:spLocks noChangeArrowheads="1"/>
          </p:cNvSpPr>
          <p:nvPr/>
        </p:nvSpPr>
        <p:spPr bwMode="auto">
          <a:xfrm>
            <a:off x="4859338" y="2708275"/>
            <a:ext cx="3603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7" name="Rectangle 11"/>
          <p:cNvSpPr>
            <a:spLocks noChangeArrowheads="1"/>
          </p:cNvSpPr>
          <p:nvPr/>
        </p:nvSpPr>
        <p:spPr bwMode="auto">
          <a:xfrm>
            <a:off x="5219700" y="3141663"/>
            <a:ext cx="360363" cy="18716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8" name="Rectangle 12"/>
          <p:cNvSpPr>
            <a:spLocks noChangeArrowheads="1"/>
          </p:cNvSpPr>
          <p:nvPr/>
        </p:nvSpPr>
        <p:spPr bwMode="auto">
          <a:xfrm>
            <a:off x="5580063" y="2781300"/>
            <a:ext cx="360362" cy="22320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69" name="Rectangle 13"/>
          <p:cNvSpPr>
            <a:spLocks noChangeArrowheads="1"/>
          </p:cNvSpPr>
          <p:nvPr/>
        </p:nvSpPr>
        <p:spPr bwMode="auto">
          <a:xfrm>
            <a:off x="59404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0" name="Rectangle 14"/>
          <p:cNvSpPr>
            <a:spLocks noChangeArrowheads="1"/>
          </p:cNvSpPr>
          <p:nvPr/>
        </p:nvSpPr>
        <p:spPr bwMode="auto">
          <a:xfrm>
            <a:off x="6300788" y="1844675"/>
            <a:ext cx="358775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1" name="Rectangle 15"/>
          <p:cNvSpPr>
            <a:spLocks noChangeArrowheads="1"/>
          </p:cNvSpPr>
          <p:nvPr/>
        </p:nvSpPr>
        <p:spPr bwMode="auto">
          <a:xfrm>
            <a:off x="6659563" y="981075"/>
            <a:ext cx="360362" cy="4032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2" name="Rectangle 16"/>
          <p:cNvSpPr>
            <a:spLocks noChangeArrowheads="1"/>
          </p:cNvSpPr>
          <p:nvPr/>
        </p:nvSpPr>
        <p:spPr bwMode="auto">
          <a:xfrm>
            <a:off x="7019925" y="2276475"/>
            <a:ext cx="360363" cy="27368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3" name="Rectangle 17"/>
          <p:cNvSpPr>
            <a:spLocks noChangeArrowheads="1"/>
          </p:cNvSpPr>
          <p:nvPr/>
        </p:nvSpPr>
        <p:spPr bwMode="auto">
          <a:xfrm>
            <a:off x="7380288" y="2924175"/>
            <a:ext cx="358775" cy="20891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4" name="Text Box 18"/>
          <p:cNvSpPr txBox="1">
            <a:spLocks noChangeArrowheads="1"/>
          </p:cNvSpPr>
          <p:nvPr/>
        </p:nvSpPr>
        <p:spPr bwMode="auto">
          <a:xfrm>
            <a:off x="5508625" y="5805488"/>
            <a:ext cx="1250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Attribute B</a:t>
            </a:r>
            <a:endParaRPr lang="en-US"/>
          </a:p>
        </p:txBody>
      </p:sp>
      <p:sp>
        <p:nvSpPr>
          <p:cNvPr id="249875" name="Rectangle 19"/>
          <p:cNvSpPr>
            <a:spLocks noChangeArrowheads="1"/>
          </p:cNvSpPr>
          <p:nvPr/>
        </p:nvSpPr>
        <p:spPr bwMode="auto">
          <a:xfrm>
            <a:off x="1403350" y="5300663"/>
            <a:ext cx="2232025" cy="2889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6" name="Rectangle 20"/>
          <p:cNvSpPr>
            <a:spLocks noChangeArrowheads="1"/>
          </p:cNvSpPr>
          <p:nvPr/>
        </p:nvSpPr>
        <p:spPr bwMode="auto">
          <a:xfrm>
            <a:off x="1835150" y="5300663"/>
            <a:ext cx="720725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7" name="AutoShape 21"/>
          <p:cNvSpPr>
            <a:spLocks noChangeArrowheads="1"/>
          </p:cNvSpPr>
          <p:nvPr/>
        </p:nvSpPr>
        <p:spPr bwMode="auto">
          <a:xfrm rot="16200000">
            <a:off x="16208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8" name="AutoShape 22"/>
          <p:cNvSpPr>
            <a:spLocks noChangeArrowheads="1"/>
          </p:cNvSpPr>
          <p:nvPr/>
        </p:nvSpPr>
        <p:spPr bwMode="auto">
          <a:xfrm rot="5400000" flipH="1">
            <a:off x="248443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79" name="AutoShape 23"/>
          <p:cNvSpPr>
            <a:spLocks noChangeArrowheads="1"/>
          </p:cNvSpPr>
          <p:nvPr/>
        </p:nvSpPr>
        <p:spPr bwMode="auto">
          <a:xfrm rot="5400000" flipH="1">
            <a:off x="694848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0" name="AutoShape 24"/>
          <p:cNvSpPr>
            <a:spLocks noChangeArrowheads="1"/>
          </p:cNvSpPr>
          <p:nvPr/>
        </p:nvSpPr>
        <p:spPr bwMode="auto">
          <a:xfrm rot="16200000">
            <a:off x="5005388" y="5372100"/>
            <a:ext cx="287337" cy="144463"/>
          </a:xfrm>
          <a:prstGeom prst="triangle">
            <a:avLst>
              <a:gd name="adj" fmla="val 502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4" name="Rectangle 28"/>
          <p:cNvSpPr>
            <a:spLocks noChangeArrowheads="1"/>
          </p:cNvSpPr>
          <p:nvPr/>
        </p:nvSpPr>
        <p:spPr bwMode="auto">
          <a:xfrm>
            <a:off x="5219700" y="4437063"/>
            <a:ext cx="360363" cy="5762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5" name="Rectangle 29"/>
          <p:cNvSpPr>
            <a:spLocks noChangeArrowheads="1"/>
          </p:cNvSpPr>
          <p:nvPr/>
        </p:nvSpPr>
        <p:spPr bwMode="auto">
          <a:xfrm>
            <a:off x="5580063" y="4365625"/>
            <a:ext cx="360362" cy="6477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6" name="Rectangle 30"/>
          <p:cNvSpPr>
            <a:spLocks noChangeArrowheads="1"/>
          </p:cNvSpPr>
          <p:nvPr/>
        </p:nvSpPr>
        <p:spPr bwMode="auto">
          <a:xfrm>
            <a:off x="5940425" y="4221163"/>
            <a:ext cx="360363" cy="792162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7" name="Rectangle 31"/>
          <p:cNvSpPr>
            <a:spLocks noChangeArrowheads="1"/>
          </p:cNvSpPr>
          <p:nvPr/>
        </p:nvSpPr>
        <p:spPr bwMode="auto">
          <a:xfrm>
            <a:off x="6300788" y="4797425"/>
            <a:ext cx="358775" cy="2159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88" name="Rectangle 32"/>
          <p:cNvSpPr>
            <a:spLocks noChangeArrowheads="1"/>
          </p:cNvSpPr>
          <p:nvPr/>
        </p:nvSpPr>
        <p:spPr bwMode="auto">
          <a:xfrm>
            <a:off x="6659563" y="3860800"/>
            <a:ext cx="360362" cy="11525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91" name="Rectangle 35"/>
          <p:cNvSpPr>
            <a:spLocks noChangeArrowheads="1"/>
          </p:cNvSpPr>
          <p:nvPr/>
        </p:nvSpPr>
        <p:spPr bwMode="auto">
          <a:xfrm>
            <a:off x="5219700" y="5300663"/>
            <a:ext cx="1800225" cy="28892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803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08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We live in a three-dimensional world, so surely a three-dimensional data display is natural, right?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Yes, if you can build a physical model, do it in virtual reality or using holographic displays </a:t>
            </a:r>
            <a:r>
              <a:rPr lang="en-GB" sz="2400" dirty="0">
                <a:sym typeface="Wingdings" pitchFamily="2" charset="2"/>
              </a:rPr>
              <a:t> </a:t>
            </a:r>
          </a:p>
          <a:p>
            <a:pPr>
              <a:lnSpc>
                <a:spcPct val="90000"/>
              </a:lnSpc>
            </a:pPr>
            <a:endParaRPr lang="en-GB" sz="2400" dirty="0">
              <a:sym typeface="Wingdings" pitchFamily="2" charset="2"/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ym typeface="Wingdings" pitchFamily="2" charset="2"/>
              </a:rPr>
              <a:t>Most people have to make do with two-dimensional monitors or sheets of paper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20565-DB0F-4EBE-BF79-54A164F503C0}" type="slidenum">
              <a:rPr lang="en-GB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996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8" name="Rectangle 4"/>
          <p:cNvSpPr>
            <a:spLocks noGrp="1" noChangeArrowheads="1"/>
          </p:cNvSpPr>
          <p:nvPr>
            <p:ph type="title"/>
          </p:nvPr>
        </p:nvSpPr>
        <p:spPr>
          <a:xfrm>
            <a:off x="465058" y="260350"/>
            <a:ext cx="6554867" cy="673100"/>
          </a:xfrm>
        </p:spPr>
        <p:txBody>
          <a:bodyPr>
            <a:normAutofit/>
          </a:bodyPr>
          <a:lstStyle/>
          <a:p>
            <a:r>
              <a:rPr lang="en-GB" dirty="0" err="1"/>
              <a:t>Trivariate</a:t>
            </a:r>
            <a:r>
              <a:rPr lang="en-GB" dirty="0"/>
              <a:t> Data</a:t>
            </a:r>
            <a:endParaRPr lang="en-US" dirty="0"/>
          </a:p>
        </p:txBody>
      </p:sp>
      <p:sp>
        <p:nvSpPr>
          <p:cNvPr id="251909" name="Rectangle 5"/>
          <p:cNvSpPr>
            <a:spLocks noGrp="1" noChangeArrowheads="1"/>
          </p:cNvSpPr>
          <p:nvPr>
            <p:ph sz="quarter" idx="4"/>
          </p:nvPr>
        </p:nvSpPr>
        <p:spPr>
          <a:xfrm>
            <a:off x="457200" y="980728"/>
            <a:ext cx="4038600" cy="579465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/>
              <a:t>Can we decide if A has a greater value of Price than B?</a:t>
            </a:r>
          </a:p>
          <a:p>
            <a:endParaRPr lang="en-GB" sz="2400" dirty="0"/>
          </a:p>
          <a:p>
            <a:r>
              <a:rPr lang="en-GB" sz="2400" dirty="0"/>
              <a:t>No</a:t>
            </a:r>
          </a:p>
          <a:p>
            <a:endParaRPr lang="en-GB" sz="2400" dirty="0"/>
          </a:p>
          <a:p>
            <a:r>
              <a:rPr lang="en-GB" sz="2400" dirty="0"/>
              <a:t>We could aid this by projecting each point onto each axis</a:t>
            </a:r>
            <a:endParaRPr lang="en-US" sz="2400" dirty="0"/>
          </a:p>
        </p:txBody>
      </p:sp>
      <p:sp>
        <p:nvSpPr>
          <p:cNvPr id="2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50336-4965-477B-99A2-ED97B9C418C4}" type="slidenum">
              <a:rPr lang="en-GB"/>
              <a:pPr/>
              <a:t>20</a:t>
            </a:fld>
            <a:endParaRPr lang="en-GB"/>
          </a:p>
        </p:txBody>
      </p:sp>
      <p:grpSp>
        <p:nvGrpSpPr>
          <p:cNvPr id="21" name="Group 20"/>
          <p:cNvGrpSpPr/>
          <p:nvPr/>
        </p:nvGrpSpPr>
        <p:grpSpPr>
          <a:xfrm>
            <a:off x="4984750" y="1431925"/>
            <a:ext cx="3600450" cy="4903788"/>
            <a:chOff x="4984750" y="1431925"/>
            <a:chExt cx="3600450" cy="4903788"/>
          </a:xfrm>
        </p:grpSpPr>
        <p:sp>
          <p:nvSpPr>
            <p:cNvPr id="251911" name="Line 7"/>
            <p:cNvSpPr>
              <a:spLocks noChangeShapeType="1"/>
            </p:cNvSpPr>
            <p:nvPr/>
          </p:nvSpPr>
          <p:spPr bwMode="auto">
            <a:xfrm flipV="1">
              <a:off x="5364163" y="1917700"/>
              <a:ext cx="0" cy="2879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2" name="Line 8"/>
            <p:cNvSpPr>
              <a:spLocks noChangeShapeType="1"/>
            </p:cNvSpPr>
            <p:nvPr/>
          </p:nvSpPr>
          <p:spPr bwMode="auto">
            <a:xfrm flipV="1">
              <a:off x="5364163" y="3644900"/>
              <a:ext cx="2016125" cy="11525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3" name="Line 9"/>
            <p:cNvSpPr>
              <a:spLocks noChangeShapeType="1"/>
            </p:cNvSpPr>
            <p:nvPr/>
          </p:nvSpPr>
          <p:spPr bwMode="auto">
            <a:xfrm>
              <a:off x="5364163" y="4797425"/>
              <a:ext cx="2016125" cy="10795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1914" name="Oval 10"/>
            <p:cNvSpPr>
              <a:spLocks noChangeArrowheads="1"/>
            </p:cNvSpPr>
            <p:nvPr/>
          </p:nvSpPr>
          <p:spPr bwMode="auto">
            <a:xfrm>
              <a:off x="5867400" y="3357563"/>
              <a:ext cx="144463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5" name="Oval 11"/>
            <p:cNvSpPr>
              <a:spLocks noChangeArrowheads="1"/>
            </p:cNvSpPr>
            <p:nvPr/>
          </p:nvSpPr>
          <p:spPr bwMode="auto">
            <a:xfrm>
              <a:off x="6084888" y="3933825"/>
              <a:ext cx="144462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6" name="Oval 12"/>
            <p:cNvSpPr>
              <a:spLocks noChangeArrowheads="1"/>
            </p:cNvSpPr>
            <p:nvPr/>
          </p:nvSpPr>
          <p:spPr bwMode="auto">
            <a:xfrm>
              <a:off x="7380288" y="4122738"/>
              <a:ext cx="144462" cy="14446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7" name="Oval 13"/>
            <p:cNvSpPr>
              <a:spLocks noChangeArrowheads="1"/>
            </p:cNvSpPr>
            <p:nvPr/>
          </p:nvSpPr>
          <p:spPr bwMode="auto">
            <a:xfrm>
              <a:off x="6877050" y="2133600"/>
              <a:ext cx="144463" cy="144463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18" name="Text Box 14"/>
            <p:cNvSpPr txBox="1">
              <a:spLocks noChangeArrowheads="1"/>
            </p:cNvSpPr>
            <p:nvPr/>
          </p:nvSpPr>
          <p:spPr bwMode="auto">
            <a:xfrm>
              <a:off x="6927850" y="5969000"/>
              <a:ext cx="13144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Travel time</a:t>
              </a:r>
              <a:endParaRPr lang="en-US"/>
            </a:p>
          </p:txBody>
        </p:sp>
        <p:sp>
          <p:nvSpPr>
            <p:cNvPr id="251919" name="Text Box 15"/>
            <p:cNvSpPr txBox="1">
              <a:spLocks noChangeArrowheads="1"/>
            </p:cNvSpPr>
            <p:nvPr/>
          </p:nvSpPr>
          <p:spPr bwMode="auto">
            <a:xfrm>
              <a:off x="7359650" y="3305175"/>
              <a:ext cx="12255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Bedrooms</a:t>
              </a:r>
              <a:endParaRPr lang="en-US"/>
            </a:p>
          </p:txBody>
        </p:sp>
        <p:sp>
          <p:nvSpPr>
            <p:cNvPr id="251920" name="Text Box 16"/>
            <p:cNvSpPr txBox="1">
              <a:spLocks noChangeArrowheads="1"/>
            </p:cNvSpPr>
            <p:nvPr/>
          </p:nvSpPr>
          <p:spPr bwMode="auto">
            <a:xfrm>
              <a:off x="4984750" y="1431925"/>
              <a:ext cx="7048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Price</a:t>
              </a:r>
              <a:endParaRPr lang="en-US"/>
            </a:p>
          </p:txBody>
        </p:sp>
        <p:sp>
          <p:nvSpPr>
            <p:cNvPr id="251921" name="Text Box 17"/>
            <p:cNvSpPr txBox="1">
              <a:spLocks noChangeArrowheads="1"/>
            </p:cNvSpPr>
            <p:nvPr/>
          </p:nvSpPr>
          <p:spPr bwMode="auto">
            <a:xfrm>
              <a:off x="7019925" y="1989138"/>
              <a:ext cx="3492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D</a:t>
              </a:r>
              <a:endParaRPr lang="en-US"/>
            </a:p>
          </p:txBody>
        </p:sp>
        <p:sp>
          <p:nvSpPr>
            <p:cNvPr id="251922" name="Text Box 18"/>
            <p:cNvSpPr txBox="1">
              <a:spLocks noChangeArrowheads="1"/>
            </p:cNvSpPr>
            <p:nvPr/>
          </p:nvSpPr>
          <p:spPr bwMode="auto">
            <a:xfrm>
              <a:off x="7504113" y="3998913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A</a:t>
              </a:r>
              <a:endParaRPr lang="en-US"/>
            </a:p>
          </p:txBody>
        </p:sp>
        <p:sp>
          <p:nvSpPr>
            <p:cNvPr id="251923" name="Text Box 19"/>
            <p:cNvSpPr txBox="1">
              <a:spLocks noChangeArrowheads="1"/>
            </p:cNvSpPr>
            <p:nvPr/>
          </p:nvSpPr>
          <p:spPr bwMode="auto">
            <a:xfrm>
              <a:off x="5992813" y="3232150"/>
              <a:ext cx="349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C</a:t>
              </a:r>
              <a:endParaRPr lang="en-US"/>
            </a:p>
          </p:txBody>
        </p:sp>
        <p:sp>
          <p:nvSpPr>
            <p:cNvPr id="251924" name="Text Box 20"/>
            <p:cNvSpPr txBox="1">
              <a:spLocks noChangeArrowheads="1"/>
            </p:cNvSpPr>
            <p:nvPr/>
          </p:nvSpPr>
          <p:spPr bwMode="auto">
            <a:xfrm>
              <a:off x="6280150" y="3808413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/>
                <a:t>B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463478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Grp="1" noChangeArrowheads="1"/>
          </p:cNvSpPr>
          <p:nvPr>
            <p:ph type="title"/>
          </p:nvPr>
        </p:nvSpPr>
        <p:spPr>
          <a:xfrm>
            <a:off x="430966" y="288925"/>
            <a:ext cx="6554867" cy="627063"/>
          </a:xfrm>
        </p:spPr>
        <p:txBody>
          <a:bodyPr>
            <a:normAutofit/>
          </a:bodyPr>
          <a:lstStyle/>
          <a:p>
            <a:r>
              <a:rPr lang="en-GB" dirty="0" err="1"/>
              <a:t>Trivariate</a:t>
            </a:r>
            <a:r>
              <a:rPr lang="en-GB" dirty="0"/>
              <a:t> Data</a:t>
            </a:r>
            <a:endParaRPr lang="en-US" dirty="0"/>
          </a:p>
        </p:txBody>
      </p:sp>
      <p:sp>
        <p:nvSpPr>
          <p:cNvPr id="4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61E50-EBF1-4ADF-B41C-0448FC5B5065}" type="slidenum">
              <a:rPr lang="en-GB"/>
              <a:pPr/>
              <a:t>21</a:t>
            </a:fld>
            <a:endParaRPr lang="en-GB"/>
          </a:p>
        </p:txBody>
      </p:sp>
      <p:sp>
        <p:nvSpPr>
          <p:cNvPr id="253956" name="Line 4"/>
          <p:cNvSpPr>
            <a:spLocks noChangeShapeType="1"/>
          </p:cNvSpPr>
          <p:nvPr/>
        </p:nvSpPr>
        <p:spPr bwMode="auto">
          <a:xfrm flipV="1">
            <a:off x="1331913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7" name="Line 5"/>
          <p:cNvSpPr>
            <a:spLocks noChangeShapeType="1"/>
          </p:cNvSpPr>
          <p:nvPr/>
        </p:nvSpPr>
        <p:spPr bwMode="auto">
          <a:xfrm>
            <a:off x="1331913" y="4724400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8" name="Line 6"/>
          <p:cNvSpPr>
            <a:spLocks noChangeShapeType="1"/>
          </p:cNvSpPr>
          <p:nvPr/>
        </p:nvSpPr>
        <p:spPr bwMode="auto">
          <a:xfrm flipV="1">
            <a:off x="3708400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59" name="Line 7"/>
          <p:cNvSpPr>
            <a:spLocks noChangeShapeType="1"/>
          </p:cNvSpPr>
          <p:nvPr/>
        </p:nvSpPr>
        <p:spPr bwMode="auto">
          <a:xfrm>
            <a:off x="3708400" y="4724400"/>
            <a:ext cx="1728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0" name="Line 8"/>
          <p:cNvSpPr>
            <a:spLocks noChangeShapeType="1"/>
          </p:cNvSpPr>
          <p:nvPr/>
        </p:nvSpPr>
        <p:spPr bwMode="auto">
          <a:xfrm flipV="1">
            <a:off x="608488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1" name="Line 9"/>
          <p:cNvSpPr>
            <a:spLocks noChangeShapeType="1"/>
          </p:cNvSpPr>
          <p:nvPr/>
        </p:nvSpPr>
        <p:spPr bwMode="auto">
          <a:xfrm>
            <a:off x="6084888" y="4724400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3962" name="Text Box 10"/>
          <p:cNvSpPr txBox="1">
            <a:spLocks noChangeArrowheads="1"/>
          </p:cNvSpPr>
          <p:nvPr/>
        </p:nvSpPr>
        <p:spPr bwMode="auto">
          <a:xfrm>
            <a:off x="754063" y="1936750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2608263" y="479742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3964" name="Text Box 12"/>
          <p:cNvSpPr txBox="1">
            <a:spLocks noChangeArrowheads="1"/>
          </p:cNvSpPr>
          <p:nvPr/>
        </p:nvSpPr>
        <p:spPr bwMode="auto">
          <a:xfrm>
            <a:off x="3327400" y="1936750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3965" name="Text Box 13"/>
          <p:cNvSpPr txBox="1">
            <a:spLocks noChangeArrowheads="1"/>
          </p:cNvSpPr>
          <p:nvPr/>
        </p:nvSpPr>
        <p:spPr bwMode="auto">
          <a:xfrm>
            <a:off x="5703888" y="1989138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4479925" y="479107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3967" name="Oval 15"/>
          <p:cNvSpPr>
            <a:spLocks noChangeArrowheads="1"/>
          </p:cNvSpPr>
          <p:nvPr/>
        </p:nvSpPr>
        <p:spPr bwMode="auto">
          <a:xfrm>
            <a:off x="2700338" y="36972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68" name="Oval 16"/>
          <p:cNvSpPr>
            <a:spLocks noChangeArrowheads="1"/>
          </p:cNvSpPr>
          <p:nvPr/>
        </p:nvSpPr>
        <p:spPr bwMode="auto">
          <a:xfrm>
            <a:off x="2195513" y="42941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69" name="Oval 17"/>
          <p:cNvSpPr>
            <a:spLocks noChangeArrowheads="1"/>
          </p:cNvSpPr>
          <p:nvPr/>
        </p:nvSpPr>
        <p:spPr bwMode="auto">
          <a:xfrm>
            <a:off x="1835150" y="429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0" name="Oval 18"/>
          <p:cNvSpPr>
            <a:spLocks noChangeArrowheads="1"/>
          </p:cNvSpPr>
          <p:nvPr/>
        </p:nvSpPr>
        <p:spPr bwMode="auto">
          <a:xfrm>
            <a:off x="1547813" y="33385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1" name="Text Box 19"/>
          <p:cNvSpPr txBox="1">
            <a:spLocks noChangeArrowheads="1"/>
          </p:cNvSpPr>
          <p:nvPr/>
        </p:nvSpPr>
        <p:spPr bwMode="auto">
          <a:xfrm>
            <a:off x="1671638" y="32131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72" name="Text Box 20"/>
          <p:cNvSpPr txBox="1">
            <a:spLocks noChangeArrowheads="1"/>
          </p:cNvSpPr>
          <p:nvPr/>
        </p:nvSpPr>
        <p:spPr bwMode="auto">
          <a:xfrm>
            <a:off x="1908175" y="43846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73" name="Text Box 21"/>
          <p:cNvSpPr txBox="1">
            <a:spLocks noChangeArrowheads="1"/>
          </p:cNvSpPr>
          <p:nvPr/>
        </p:nvSpPr>
        <p:spPr bwMode="auto">
          <a:xfrm>
            <a:off x="2319338" y="416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75" name="Text Box 23"/>
          <p:cNvSpPr txBox="1">
            <a:spLocks noChangeArrowheads="1"/>
          </p:cNvSpPr>
          <p:nvPr/>
        </p:nvSpPr>
        <p:spPr bwMode="auto">
          <a:xfrm>
            <a:off x="2895600" y="35734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76" name="Oval 24"/>
          <p:cNvSpPr>
            <a:spLocks noChangeArrowheads="1"/>
          </p:cNvSpPr>
          <p:nvPr/>
        </p:nvSpPr>
        <p:spPr bwMode="auto">
          <a:xfrm>
            <a:off x="4448175" y="26892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77" name="Oval 25"/>
          <p:cNvSpPr>
            <a:spLocks noChangeArrowheads="1"/>
          </p:cNvSpPr>
          <p:nvPr/>
        </p:nvSpPr>
        <p:spPr bwMode="auto">
          <a:xfrm>
            <a:off x="3800475" y="34099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8" name="Oval 26"/>
          <p:cNvSpPr>
            <a:spLocks noChangeArrowheads="1"/>
          </p:cNvSpPr>
          <p:nvPr/>
        </p:nvSpPr>
        <p:spPr bwMode="auto">
          <a:xfrm>
            <a:off x="4306888" y="39338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79" name="Oval 27"/>
          <p:cNvSpPr>
            <a:spLocks noChangeArrowheads="1"/>
          </p:cNvSpPr>
          <p:nvPr/>
        </p:nvSpPr>
        <p:spPr bwMode="auto">
          <a:xfrm>
            <a:off x="5095875" y="42021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0" name="Text Box 28"/>
          <p:cNvSpPr txBox="1">
            <a:spLocks noChangeArrowheads="1"/>
          </p:cNvSpPr>
          <p:nvPr/>
        </p:nvSpPr>
        <p:spPr bwMode="auto">
          <a:xfrm>
            <a:off x="5219700" y="40767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81" name="Text Box 29"/>
          <p:cNvSpPr txBox="1">
            <a:spLocks noChangeArrowheads="1"/>
          </p:cNvSpPr>
          <p:nvPr/>
        </p:nvSpPr>
        <p:spPr bwMode="auto">
          <a:xfrm>
            <a:off x="4451350" y="378936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82" name="Text Box 30"/>
          <p:cNvSpPr txBox="1">
            <a:spLocks noChangeArrowheads="1"/>
          </p:cNvSpPr>
          <p:nvPr/>
        </p:nvSpPr>
        <p:spPr bwMode="auto">
          <a:xfrm>
            <a:off x="3924300" y="32845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83" name="Text Box 31"/>
          <p:cNvSpPr txBox="1">
            <a:spLocks noChangeArrowheads="1"/>
          </p:cNvSpPr>
          <p:nvPr/>
        </p:nvSpPr>
        <p:spPr bwMode="auto">
          <a:xfrm>
            <a:off x="4643438" y="2565400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84" name="Oval 32"/>
          <p:cNvSpPr>
            <a:spLocks noChangeArrowheads="1"/>
          </p:cNvSpPr>
          <p:nvPr/>
        </p:nvSpPr>
        <p:spPr bwMode="auto">
          <a:xfrm>
            <a:off x="7164388" y="36972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3985" name="Oval 33"/>
          <p:cNvSpPr>
            <a:spLocks noChangeArrowheads="1"/>
          </p:cNvSpPr>
          <p:nvPr/>
        </p:nvSpPr>
        <p:spPr bwMode="auto">
          <a:xfrm>
            <a:off x="6588125" y="427513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6" name="Oval 34"/>
          <p:cNvSpPr>
            <a:spLocks noChangeArrowheads="1"/>
          </p:cNvSpPr>
          <p:nvPr/>
        </p:nvSpPr>
        <p:spPr bwMode="auto">
          <a:xfrm>
            <a:off x="6586538" y="39131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7" name="Oval 35"/>
          <p:cNvSpPr>
            <a:spLocks noChangeArrowheads="1"/>
          </p:cNvSpPr>
          <p:nvPr/>
        </p:nvSpPr>
        <p:spPr bwMode="auto">
          <a:xfrm>
            <a:off x="7327900" y="27622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3988" name="Text Box 36"/>
          <p:cNvSpPr txBox="1">
            <a:spLocks noChangeArrowheads="1"/>
          </p:cNvSpPr>
          <p:nvPr/>
        </p:nvSpPr>
        <p:spPr bwMode="auto">
          <a:xfrm>
            <a:off x="7451725" y="26368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3989" name="Text Box 37"/>
          <p:cNvSpPr txBox="1">
            <a:spLocks noChangeArrowheads="1"/>
          </p:cNvSpPr>
          <p:nvPr/>
        </p:nvSpPr>
        <p:spPr bwMode="auto">
          <a:xfrm>
            <a:off x="6683375" y="3789363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3990" name="Text Box 38"/>
          <p:cNvSpPr txBox="1">
            <a:spLocks noChangeArrowheads="1"/>
          </p:cNvSpPr>
          <p:nvPr/>
        </p:nvSpPr>
        <p:spPr bwMode="auto">
          <a:xfrm>
            <a:off x="6711950" y="414972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3991" name="Text Box 39"/>
          <p:cNvSpPr txBox="1">
            <a:spLocks noChangeArrowheads="1"/>
          </p:cNvSpPr>
          <p:nvPr/>
        </p:nvSpPr>
        <p:spPr bwMode="auto">
          <a:xfrm>
            <a:off x="7359650" y="35734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3992" name="Text Box 40"/>
          <p:cNvSpPr txBox="1">
            <a:spLocks noChangeArrowheads="1"/>
          </p:cNvSpPr>
          <p:nvPr/>
        </p:nvSpPr>
        <p:spPr bwMode="auto">
          <a:xfrm>
            <a:off x="7288213" y="4791075"/>
            <a:ext cx="1225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6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>
          <a:xfrm>
            <a:off x="586541" y="349250"/>
            <a:ext cx="6554867" cy="647701"/>
          </a:xfrm>
        </p:spPr>
        <p:txBody>
          <a:bodyPr>
            <a:normAutofit/>
          </a:bodyPr>
          <a:lstStyle/>
          <a:p>
            <a:r>
              <a:rPr lang="en-GB" dirty="0"/>
              <a:t>Scatterplot Matrix</a:t>
            </a:r>
            <a:endParaRPr lang="en-US" dirty="0"/>
          </a:p>
        </p:txBody>
      </p:sp>
      <p:sp>
        <p:nvSpPr>
          <p:cNvPr id="4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EE6ED-91FC-477A-AEFE-965803472A24}" type="slidenum">
              <a:rPr lang="en-GB"/>
              <a:pPr/>
              <a:t>22</a:t>
            </a:fld>
            <a:endParaRPr lang="en-GB"/>
          </a:p>
        </p:txBody>
      </p:sp>
      <p:sp>
        <p:nvSpPr>
          <p:cNvPr id="256003" name="Line 3"/>
          <p:cNvSpPr>
            <a:spLocks noChangeShapeType="1"/>
          </p:cNvSpPr>
          <p:nvPr/>
        </p:nvSpPr>
        <p:spPr bwMode="auto">
          <a:xfrm flipV="1">
            <a:off x="2484438" y="1412875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4" name="Line 4"/>
          <p:cNvSpPr>
            <a:spLocks noChangeShapeType="1"/>
          </p:cNvSpPr>
          <p:nvPr/>
        </p:nvSpPr>
        <p:spPr bwMode="auto">
          <a:xfrm>
            <a:off x="2484438" y="3787775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5" name="Line 5"/>
          <p:cNvSpPr>
            <a:spLocks noChangeShapeType="1"/>
          </p:cNvSpPr>
          <p:nvPr/>
        </p:nvSpPr>
        <p:spPr bwMode="auto">
          <a:xfrm flipV="1">
            <a:off x="4429125" y="14144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6" name="Line 6"/>
          <p:cNvSpPr>
            <a:spLocks noChangeShapeType="1"/>
          </p:cNvSpPr>
          <p:nvPr/>
        </p:nvSpPr>
        <p:spPr bwMode="auto">
          <a:xfrm>
            <a:off x="4429125" y="3789363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7" name="Line 7"/>
          <p:cNvSpPr>
            <a:spLocks noChangeShapeType="1"/>
          </p:cNvSpPr>
          <p:nvPr/>
        </p:nvSpPr>
        <p:spPr bwMode="auto">
          <a:xfrm flipV="1">
            <a:off x="4429125" y="37893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8" name="Line 8"/>
          <p:cNvSpPr>
            <a:spLocks noChangeShapeType="1"/>
          </p:cNvSpPr>
          <p:nvPr/>
        </p:nvSpPr>
        <p:spPr bwMode="auto">
          <a:xfrm>
            <a:off x="4429125" y="6164263"/>
            <a:ext cx="19446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09" name="Text Box 9"/>
          <p:cNvSpPr txBox="1">
            <a:spLocks noChangeArrowheads="1"/>
          </p:cNvSpPr>
          <p:nvPr/>
        </p:nvSpPr>
        <p:spPr bwMode="auto">
          <a:xfrm>
            <a:off x="4716463" y="62309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6011" name="Text Box 11"/>
          <p:cNvSpPr txBox="1">
            <a:spLocks noChangeArrowheads="1"/>
          </p:cNvSpPr>
          <p:nvPr/>
        </p:nvSpPr>
        <p:spPr bwMode="auto">
          <a:xfrm>
            <a:off x="1763713" y="227647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6012" name="Text Box 12"/>
          <p:cNvSpPr txBox="1">
            <a:spLocks noChangeArrowheads="1"/>
          </p:cNvSpPr>
          <p:nvPr/>
        </p:nvSpPr>
        <p:spPr bwMode="auto">
          <a:xfrm>
            <a:off x="2987675" y="501332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2700338" y="378936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6014" name="Oval 14"/>
          <p:cNvSpPr>
            <a:spLocks noChangeArrowheads="1"/>
          </p:cNvSpPr>
          <p:nvPr/>
        </p:nvSpPr>
        <p:spPr bwMode="auto">
          <a:xfrm>
            <a:off x="5435600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15" name="Oval 15"/>
          <p:cNvSpPr>
            <a:spLocks noChangeArrowheads="1"/>
          </p:cNvSpPr>
          <p:nvPr/>
        </p:nvSpPr>
        <p:spPr bwMode="auto">
          <a:xfrm>
            <a:off x="4859338" y="246697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6" name="Oval 16"/>
          <p:cNvSpPr>
            <a:spLocks noChangeArrowheads="1"/>
          </p:cNvSpPr>
          <p:nvPr/>
        </p:nvSpPr>
        <p:spPr bwMode="auto">
          <a:xfrm>
            <a:off x="4859338" y="30019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7" name="Oval 17"/>
          <p:cNvSpPr>
            <a:spLocks noChangeArrowheads="1"/>
          </p:cNvSpPr>
          <p:nvPr/>
        </p:nvSpPr>
        <p:spPr bwMode="auto">
          <a:xfrm>
            <a:off x="5651500" y="325913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18" name="Text Box 18"/>
          <p:cNvSpPr txBox="1">
            <a:spLocks noChangeArrowheads="1"/>
          </p:cNvSpPr>
          <p:nvPr/>
        </p:nvSpPr>
        <p:spPr bwMode="auto">
          <a:xfrm>
            <a:off x="5775325" y="313372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19" name="Text Box 19"/>
          <p:cNvSpPr txBox="1">
            <a:spLocks noChangeArrowheads="1"/>
          </p:cNvSpPr>
          <p:nvPr/>
        </p:nvSpPr>
        <p:spPr bwMode="auto">
          <a:xfrm>
            <a:off x="5008563" y="29241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20" name="Text Box 20"/>
          <p:cNvSpPr txBox="1">
            <a:spLocks noChangeArrowheads="1"/>
          </p:cNvSpPr>
          <p:nvPr/>
        </p:nvSpPr>
        <p:spPr bwMode="auto">
          <a:xfrm>
            <a:off x="4983163" y="234156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21" name="Text Box 21"/>
          <p:cNvSpPr txBox="1">
            <a:spLocks noChangeArrowheads="1"/>
          </p:cNvSpPr>
          <p:nvPr/>
        </p:nvSpPr>
        <p:spPr bwMode="auto">
          <a:xfrm>
            <a:off x="5630863" y="162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22" name="Oval 22"/>
          <p:cNvSpPr>
            <a:spLocks noChangeArrowheads="1"/>
          </p:cNvSpPr>
          <p:nvPr/>
        </p:nvSpPr>
        <p:spPr bwMode="auto">
          <a:xfrm>
            <a:off x="3319463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23" name="Oval 23"/>
          <p:cNvSpPr>
            <a:spLocks noChangeArrowheads="1"/>
          </p:cNvSpPr>
          <p:nvPr/>
        </p:nvSpPr>
        <p:spPr bwMode="auto">
          <a:xfrm>
            <a:off x="2671763" y="24733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4" name="Oval 24"/>
          <p:cNvSpPr>
            <a:spLocks noChangeArrowheads="1"/>
          </p:cNvSpPr>
          <p:nvPr/>
        </p:nvSpPr>
        <p:spPr bwMode="auto">
          <a:xfrm>
            <a:off x="3178175" y="29972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5" name="Oval 25"/>
          <p:cNvSpPr>
            <a:spLocks noChangeArrowheads="1"/>
          </p:cNvSpPr>
          <p:nvPr/>
        </p:nvSpPr>
        <p:spPr bwMode="auto">
          <a:xfrm>
            <a:off x="3967163" y="32654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26" name="Text Box 26"/>
          <p:cNvSpPr txBox="1">
            <a:spLocks noChangeArrowheads="1"/>
          </p:cNvSpPr>
          <p:nvPr/>
        </p:nvSpPr>
        <p:spPr bwMode="auto">
          <a:xfrm>
            <a:off x="4090988" y="31400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27" name="Text Box 27"/>
          <p:cNvSpPr txBox="1">
            <a:spLocks noChangeArrowheads="1"/>
          </p:cNvSpPr>
          <p:nvPr/>
        </p:nvSpPr>
        <p:spPr bwMode="auto">
          <a:xfrm>
            <a:off x="3322638" y="28527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28" name="Text Box 28"/>
          <p:cNvSpPr txBox="1">
            <a:spLocks noChangeArrowheads="1"/>
          </p:cNvSpPr>
          <p:nvPr/>
        </p:nvSpPr>
        <p:spPr bwMode="auto">
          <a:xfrm>
            <a:off x="2795588" y="2347913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29" name="Text Box 29"/>
          <p:cNvSpPr txBox="1">
            <a:spLocks noChangeArrowheads="1"/>
          </p:cNvSpPr>
          <p:nvPr/>
        </p:nvSpPr>
        <p:spPr bwMode="auto">
          <a:xfrm>
            <a:off x="3514725" y="16287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30" name="Oval 30"/>
          <p:cNvSpPr>
            <a:spLocks noChangeArrowheads="1"/>
          </p:cNvSpPr>
          <p:nvPr/>
        </p:nvSpPr>
        <p:spPr bwMode="auto">
          <a:xfrm>
            <a:off x="5508625" y="51371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6031" name="Oval 31"/>
          <p:cNvSpPr>
            <a:spLocks noChangeArrowheads="1"/>
          </p:cNvSpPr>
          <p:nvPr/>
        </p:nvSpPr>
        <p:spPr bwMode="auto">
          <a:xfrm>
            <a:off x="4932363" y="57150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2" name="Oval 32"/>
          <p:cNvSpPr>
            <a:spLocks noChangeArrowheads="1"/>
          </p:cNvSpPr>
          <p:nvPr/>
        </p:nvSpPr>
        <p:spPr bwMode="auto">
          <a:xfrm>
            <a:off x="4930775" y="53530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3" name="Oval 33"/>
          <p:cNvSpPr>
            <a:spLocks noChangeArrowheads="1"/>
          </p:cNvSpPr>
          <p:nvPr/>
        </p:nvSpPr>
        <p:spPr bwMode="auto">
          <a:xfrm>
            <a:off x="5672138" y="420211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4" name="Text Box 34"/>
          <p:cNvSpPr txBox="1">
            <a:spLocks noChangeArrowheads="1"/>
          </p:cNvSpPr>
          <p:nvPr/>
        </p:nvSpPr>
        <p:spPr bwMode="auto">
          <a:xfrm>
            <a:off x="5795963" y="40767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56035" name="Text Box 35"/>
          <p:cNvSpPr txBox="1">
            <a:spLocks noChangeArrowheads="1"/>
          </p:cNvSpPr>
          <p:nvPr/>
        </p:nvSpPr>
        <p:spPr bwMode="auto">
          <a:xfrm>
            <a:off x="5027613" y="522922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56036" name="Text Box 36"/>
          <p:cNvSpPr txBox="1">
            <a:spLocks noChangeArrowheads="1"/>
          </p:cNvSpPr>
          <p:nvPr/>
        </p:nvSpPr>
        <p:spPr bwMode="auto">
          <a:xfrm>
            <a:off x="5056188" y="558958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56037" name="Text Box 37"/>
          <p:cNvSpPr txBox="1">
            <a:spLocks noChangeArrowheads="1"/>
          </p:cNvSpPr>
          <p:nvPr/>
        </p:nvSpPr>
        <p:spPr bwMode="auto">
          <a:xfrm>
            <a:off x="5703888" y="501332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56039" name="Line 39"/>
          <p:cNvSpPr>
            <a:spLocks noChangeShapeType="1"/>
          </p:cNvSpPr>
          <p:nvPr/>
        </p:nvSpPr>
        <p:spPr bwMode="auto">
          <a:xfrm>
            <a:off x="2484438" y="1412875"/>
            <a:ext cx="3889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40" name="Line 40"/>
          <p:cNvSpPr>
            <a:spLocks noChangeShapeType="1"/>
          </p:cNvSpPr>
          <p:nvPr/>
        </p:nvSpPr>
        <p:spPr bwMode="auto">
          <a:xfrm>
            <a:off x="6373813" y="1412875"/>
            <a:ext cx="0" cy="4752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0625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Trivariate Data</a:t>
            </a:r>
            <a:endParaRPr lang="en-US"/>
          </a:p>
        </p:txBody>
      </p:sp>
      <p:sp>
        <p:nvSpPr>
          <p:cNvPr id="2570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scatterplot matrix contains as many scatterplots as there are pairs of parameters</a:t>
            </a:r>
          </a:p>
          <a:p>
            <a:endParaRPr lang="en-GB" sz="2400" dirty="0"/>
          </a:p>
          <a:p>
            <a:r>
              <a:rPr lang="en-GB" sz="2400" dirty="0"/>
              <a:t>For more than five parameters this becomes unworkable</a:t>
            </a:r>
          </a:p>
          <a:p>
            <a:endParaRPr lang="en-GB" sz="2400" dirty="0"/>
          </a:p>
          <a:p>
            <a:r>
              <a:rPr lang="en-GB" sz="2400" dirty="0"/>
              <a:t>If we have </a:t>
            </a:r>
            <a:r>
              <a:rPr lang="en-GB" sz="2400" i="1" dirty="0"/>
              <a:t>N</a:t>
            </a:r>
            <a:r>
              <a:rPr lang="en-GB" sz="2400" dirty="0"/>
              <a:t> objects with </a:t>
            </a:r>
            <a:r>
              <a:rPr lang="en-GB" sz="2400" i="1" dirty="0"/>
              <a:t>M</a:t>
            </a:r>
            <a:r>
              <a:rPr lang="en-GB" sz="2400" dirty="0"/>
              <a:t> parameters we end up with </a:t>
            </a:r>
            <a:r>
              <a:rPr lang="en-GB" sz="2400" i="1" dirty="0" err="1"/>
              <a:t>N</a:t>
            </a:r>
            <a:r>
              <a:rPr lang="en-GB" sz="2400" dirty="0" err="1"/>
              <a:t>x</a:t>
            </a:r>
            <a:r>
              <a:rPr lang="en-GB" sz="2400" i="1" dirty="0" err="1"/>
              <a:t>M</a:t>
            </a:r>
            <a:r>
              <a:rPr lang="en-GB" sz="2400" dirty="0"/>
              <a:t> points in total</a:t>
            </a:r>
          </a:p>
          <a:p>
            <a:endParaRPr lang="en-GB" sz="2400" dirty="0"/>
          </a:p>
          <a:p>
            <a:r>
              <a:rPr lang="en-GB" sz="2400" dirty="0"/>
              <a:t>Labelling this many points is a problem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EC4C3-9747-4A42-928D-53D6CA3AECF7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206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Brushing</a:t>
            </a:r>
            <a:endParaRPr lang="en-US"/>
          </a:p>
        </p:txBody>
      </p:sp>
      <p:sp>
        <p:nvSpPr>
          <p:cNvPr id="2580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The scatterplot matrix is still a very useful tool if we use the </a:t>
            </a:r>
            <a:r>
              <a:rPr lang="en-GB" sz="2400" i="1" dirty="0"/>
              <a:t>brushing</a:t>
            </a:r>
            <a:r>
              <a:rPr lang="en-GB" sz="2400" dirty="0"/>
              <a:t> technique to highlight points of interest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If we select (or </a:t>
            </a:r>
            <a:r>
              <a:rPr lang="en-GB" sz="2400" i="1" dirty="0"/>
              <a:t>brush</a:t>
            </a:r>
            <a:r>
              <a:rPr lang="en-GB" sz="2400" dirty="0"/>
              <a:t>) a subset of points on one plot then the corresponding points on other plots are also highlighted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Brushing is particularly useful when dealing with </a:t>
            </a:r>
            <a:r>
              <a:rPr lang="en-GB" sz="2400" dirty="0" err="1"/>
              <a:t>hypervariate</a:t>
            </a:r>
            <a:r>
              <a:rPr lang="en-GB" sz="2400" dirty="0"/>
              <a:t> data and can be implemented in many ways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16E7A-CCDB-47BE-9BEE-180CD6AFFA0C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332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46279" y="395390"/>
            <a:ext cx="6554867" cy="625474"/>
          </a:xfrm>
        </p:spPr>
        <p:txBody>
          <a:bodyPr>
            <a:normAutofit/>
          </a:bodyPr>
          <a:lstStyle/>
          <a:p>
            <a:r>
              <a:rPr lang="en-GB" dirty="0"/>
              <a:t>Brushing</a:t>
            </a:r>
            <a:endParaRPr lang="en-US" dirty="0"/>
          </a:p>
        </p:txBody>
      </p:sp>
      <p:sp>
        <p:nvSpPr>
          <p:cNvPr id="28" name="Date Placeholder 2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3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8C238-9EBA-4E11-B1DE-25DF3EFE1CFA}" type="slidenum">
              <a:rPr lang="en-GB"/>
              <a:pPr/>
              <a:t>25</a:t>
            </a:fld>
            <a:endParaRPr lang="en-GB"/>
          </a:p>
        </p:txBody>
      </p:sp>
      <p:sp>
        <p:nvSpPr>
          <p:cNvPr id="259075" name="Line 3"/>
          <p:cNvSpPr>
            <a:spLocks noChangeShapeType="1"/>
          </p:cNvSpPr>
          <p:nvPr/>
        </p:nvSpPr>
        <p:spPr bwMode="auto">
          <a:xfrm flipV="1">
            <a:off x="2484438" y="1412875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6" name="Line 4"/>
          <p:cNvSpPr>
            <a:spLocks noChangeShapeType="1"/>
          </p:cNvSpPr>
          <p:nvPr/>
        </p:nvSpPr>
        <p:spPr bwMode="auto">
          <a:xfrm>
            <a:off x="2484438" y="3787775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7" name="Line 5"/>
          <p:cNvSpPr>
            <a:spLocks noChangeShapeType="1"/>
          </p:cNvSpPr>
          <p:nvPr/>
        </p:nvSpPr>
        <p:spPr bwMode="auto">
          <a:xfrm flipV="1">
            <a:off x="4429125" y="14144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8" name="Line 6"/>
          <p:cNvSpPr>
            <a:spLocks noChangeShapeType="1"/>
          </p:cNvSpPr>
          <p:nvPr/>
        </p:nvSpPr>
        <p:spPr bwMode="auto">
          <a:xfrm>
            <a:off x="4429125" y="3789363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79" name="Line 7"/>
          <p:cNvSpPr>
            <a:spLocks noChangeShapeType="1"/>
          </p:cNvSpPr>
          <p:nvPr/>
        </p:nvSpPr>
        <p:spPr bwMode="auto">
          <a:xfrm flipV="1">
            <a:off x="4429125" y="37893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80" name="Line 8"/>
          <p:cNvSpPr>
            <a:spLocks noChangeShapeType="1"/>
          </p:cNvSpPr>
          <p:nvPr/>
        </p:nvSpPr>
        <p:spPr bwMode="auto">
          <a:xfrm>
            <a:off x="4429125" y="6164263"/>
            <a:ext cx="1944688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081" name="Text Box 9"/>
          <p:cNvSpPr txBox="1">
            <a:spLocks noChangeArrowheads="1"/>
          </p:cNvSpPr>
          <p:nvPr/>
        </p:nvSpPr>
        <p:spPr bwMode="auto">
          <a:xfrm>
            <a:off x="4716463" y="62309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Bedrooms</a:t>
            </a:r>
            <a:endParaRPr lang="en-US"/>
          </a:p>
        </p:txBody>
      </p:sp>
      <p:sp>
        <p:nvSpPr>
          <p:cNvPr id="259082" name="Text Box 10"/>
          <p:cNvSpPr txBox="1">
            <a:spLocks noChangeArrowheads="1"/>
          </p:cNvSpPr>
          <p:nvPr/>
        </p:nvSpPr>
        <p:spPr bwMode="auto">
          <a:xfrm>
            <a:off x="1763713" y="2276475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59083" name="Text Box 11"/>
          <p:cNvSpPr txBox="1">
            <a:spLocks noChangeArrowheads="1"/>
          </p:cNvSpPr>
          <p:nvPr/>
        </p:nvSpPr>
        <p:spPr bwMode="auto">
          <a:xfrm>
            <a:off x="2987675" y="5013325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9084" name="Text Box 12"/>
          <p:cNvSpPr txBox="1">
            <a:spLocks noChangeArrowheads="1"/>
          </p:cNvSpPr>
          <p:nvPr/>
        </p:nvSpPr>
        <p:spPr bwMode="auto">
          <a:xfrm>
            <a:off x="2700338" y="378936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59085" name="Oval 13"/>
          <p:cNvSpPr>
            <a:spLocks noChangeArrowheads="1"/>
          </p:cNvSpPr>
          <p:nvPr/>
        </p:nvSpPr>
        <p:spPr bwMode="auto">
          <a:xfrm>
            <a:off x="5435600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086" name="Oval 14"/>
          <p:cNvSpPr>
            <a:spLocks noChangeArrowheads="1"/>
          </p:cNvSpPr>
          <p:nvPr/>
        </p:nvSpPr>
        <p:spPr bwMode="auto">
          <a:xfrm>
            <a:off x="4859338" y="246697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87" name="Oval 15"/>
          <p:cNvSpPr>
            <a:spLocks noChangeArrowheads="1"/>
          </p:cNvSpPr>
          <p:nvPr/>
        </p:nvSpPr>
        <p:spPr bwMode="auto">
          <a:xfrm>
            <a:off x="4859338" y="3001963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88" name="Oval 16"/>
          <p:cNvSpPr>
            <a:spLocks noChangeArrowheads="1"/>
          </p:cNvSpPr>
          <p:nvPr/>
        </p:nvSpPr>
        <p:spPr bwMode="auto">
          <a:xfrm>
            <a:off x="5651500" y="3259138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3" name="Oval 21"/>
          <p:cNvSpPr>
            <a:spLocks noChangeArrowheads="1"/>
          </p:cNvSpPr>
          <p:nvPr/>
        </p:nvSpPr>
        <p:spPr bwMode="auto">
          <a:xfrm>
            <a:off x="3319463" y="17526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094" name="Oval 22"/>
          <p:cNvSpPr>
            <a:spLocks noChangeArrowheads="1"/>
          </p:cNvSpPr>
          <p:nvPr/>
        </p:nvSpPr>
        <p:spPr bwMode="auto">
          <a:xfrm>
            <a:off x="2671763" y="2473325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5" name="Oval 23"/>
          <p:cNvSpPr>
            <a:spLocks noChangeArrowheads="1"/>
          </p:cNvSpPr>
          <p:nvPr/>
        </p:nvSpPr>
        <p:spPr bwMode="auto">
          <a:xfrm>
            <a:off x="3178175" y="2997200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096" name="Oval 24"/>
          <p:cNvSpPr>
            <a:spLocks noChangeArrowheads="1"/>
          </p:cNvSpPr>
          <p:nvPr/>
        </p:nvSpPr>
        <p:spPr bwMode="auto">
          <a:xfrm>
            <a:off x="3967163" y="3265488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1" name="Oval 29"/>
          <p:cNvSpPr>
            <a:spLocks noChangeArrowheads="1"/>
          </p:cNvSpPr>
          <p:nvPr/>
        </p:nvSpPr>
        <p:spPr bwMode="auto">
          <a:xfrm>
            <a:off x="5508625" y="51371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59102" name="Oval 30"/>
          <p:cNvSpPr>
            <a:spLocks noChangeArrowheads="1"/>
          </p:cNvSpPr>
          <p:nvPr/>
        </p:nvSpPr>
        <p:spPr bwMode="auto">
          <a:xfrm>
            <a:off x="4932363" y="571500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3" name="Oval 31"/>
          <p:cNvSpPr>
            <a:spLocks noChangeArrowheads="1"/>
          </p:cNvSpPr>
          <p:nvPr/>
        </p:nvSpPr>
        <p:spPr bwMode="auto">
          <a:xfrm>
            <a:off x="4930775" y="5353050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4" name="Oval 32"/>
          <p:cNvSpPr>
            <a:spLocks noChangeArrowheads="1"/>
          </p:cNvSpPr>
          <p:nvPr/>
        </p:nvSpPr>
        <p:spPr bwMode="auto">
          <a:xfrm>
            <a:off x="5672138" y="4202113"/>
            <a:ext cx="142875" cy="1428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9109" name="Line 37"/>
          <p:cNvSpPr>
            <a:spLocks noChangeShapeType="1"/>
          </p:cNvSpPr>
          <p:nvPr/>
        </p:nvSpPr>
        <p:spPr bwMode="auto">
          <a:xfrm>
            <a:off x="2484438" y="1412875"/>
            <a:ext cx="3889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110" name="Line 38"/>
          <p:cNvSpPr>
            <a:spLocks noChangeShapeType="1"/>
          </p:cNvSpPr>
          <p:nvPr/>
        </p:nvSpPr>
        <p:spPr bwMode="auto">
          <a:xfrm>
            <a:off x="6373813" y="1412875"/>
            <a:ext cx="0" cy="4752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9111" name="Rectangle 39"/>
          <p:cNvSpPr>
            <a:spLocks noChangeArrowheads="1"/>
          </p:cNvSpPr>
          <p:nvPr/>
        </p:nvSpPr>
        <p:spPr bwMode="auto">
          <a:xfrm>
            <a:off x="2771775" y="2852738"/>
            <a:ext cx="1512888" cy="647700"/>
          </a:xfrm>
          <a:prstGeom prst="rect">
            <a:avLst/>
          </a:prstGeom>
          <a:noFill/>
          <a:ln w="19050">
            <a:solidFill>
              <a:schemeClr val="tx1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04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69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Many real-world situations require us to display more than three variables</a:t>
            </a:r>
          </a:p>
          <a:p>
            <a:pPr>
              <a:lnSpc>
                <a:spcPct val="90000"/>
              </a:lnSpc>
            </a:pPr>
            <a:r>
              <a:rPr lang="en-GB"/>
              <a:t>One solution is to use </a:t>
            </a:r>
            <a:r>
              <a:rPr lang="en-GB" i="1"/>
              <a:t>parallel coordinate plots</a:t>
            </a:r>
          </a:p>
          <a:p>
            <a:pPr>
              <a:lnSpc>
                <a:spcPct val="90000"/>
              </a:lnSpc>
            </a:pPr>
            <a:r>
              <a:rPr lang="en-GB"/>
              <a:t>These take all of the axes of a multidimensional space and arrange them parallel to each other</a:t>
            </a:r>
          </a:p>
          <a:p>
            <a:pPr>
              <a:lnSpc>
                <a:spcPct val="90000"/>
              </a:lnSpc>
            </a:pPr>
            <a:r>
              <a:rPr lang="en-GB"/>
              <a:t>Each data point appears once on each axis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330A4-51AD-46A7-B4E1-1E3D59D5B640}" type="slidenum">
              <a:rPr lang="en-GB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830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6866" y="361436"/>
            <a:ext cx="6554867" cy="566738"/>
          </a:xfrm>
        </p:spPr>
        <p:txBody>
          <a:bodyPr>
            <a:normAutofit/>
          </a:bodyPr>
          <a:lstStyle/>
          <a:p>
            <a:r>
              <a:rPr lang="en-GB" dirty="0"/>
              <a:t>Parallel Coordinate Plot</a:t>
            </a:r>
            <a:endParaRPr lang="en-US" dirty="0"/>
          </a:p>
        </p:txBody>
      </p:sp>
      <p:sp>
        <p:nvSpPr>
          <p:cNvPr id="4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3A59-BA32-4B49-BFAF-83A997D0B614}" type="slidenum">
              <a:rPr lang="en-GB"/>
              <a:pPr/>
              <a:t>27</a:t>
            </a:fld>
            <a:endParaRPr lang="en-GB"/>
          </a:p>
        </p:txBody>
      </p:sp>
      <p:sp>
        <p:nvSpPr>
          <p:cNvPr id="270414" name="Line 78"/>
          <p:cNvSpPr>
            <a:spLocks noChangeShapeType="1"/>
          </p:cNvSpPr>
          <p:nvPr/>
        </p:nvSpPr>
        <p:spPr bwMode="auto">
          <a:xfrm flipV="1">
            <a:off x="6948488" y="2565400"/>
            <a:ext cx="1079500" cy="172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3" name="Line 77"/>
          <p:cNvSpPr>
            <a:spLocks noChangeShapeType="1"/>
          </p:cNvSpPr>
          <p:nvPr/>
        </p:nvSpPr>
        <p:spPr bwMode="auto">
          <a:xfrm flipV="1">
            <a:off x="6948488" y="3789363"/>
            <a:ext cx="1152525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2" name="Line 76"/>
          <p:cNvSpPr>
            <a:spLocks noChangeShapeType="1"/>
          </p:cNvSpPr>
          <p:nvPr/>
        </p:nvSpPr>
        <p:spPr bwMode="auto">
          <a:xfrm>
            <a:off x="6948488" y="3573463"/>
            <a:ext cx="107950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11" name="Line 75"/>
          <p:cNvSpPr>
            <a:spLocks noChangeShapeType="1"/>
          </p:cNvSpPr>
          <p:nvPr/>
        </p:nvSpPr>
        <p:spPr bwMode="auto">
          <a:xfrm>
            <a:off x="6948488" y="2781300"/>
            <a:ext cx="107950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5" name="Line 39"/>
          <p:cNvSpPr>
            <a:spLocks noChangeShapeType="1"/>
          </p:cNvSpPr>
          <p:nvPr/>
        </p:nvSpPr>
        <p:spPr bwMode="auto">
          <a:xfrm flipV="1">
            <a:off x="399573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6" name="Line 40"/>
          <p:cNvSpPr>
            <a:spLocks noChangeShapeType="1"/>
          </p:cNvSpPr>
          <p:nvPr/>
        </p:nvSpPr>
        <p:spPr bwMode="auto">
          <a:xfrm flipV="1">
            <a:off x="5075238" y="2349500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7" name="Line 41"/>
          <p:cNvSpPr>
            <a:spLocks noChangeShapeType="1"/>
          </p:cNvSpPr>
          <p:nvPr/>
        </p:nvSpPr>
        <p:spPr bwMode="auto">
          <a:xfrm flipV="1">
            <a:off x="704850" y="2420938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8" name="Line 42"/>
          <p:cNvSpPr>
            <a:spLocks noChangeShapeType="1"/>
          </p:cNvSpPr>
          <p:nvPr/>
        </p:nvSpPr>
        <p:spPr bwMode="auto">
          <a:xfrm>
            <a:off x="704850" y="4795838"/>
            <a:ext cx="17287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379" name="Text Box 43"/>
          <p:cNvSpPr txBox="1">
            <a:spLocks noChangeArrowheads="1"/>
          </p:cNvSpPr>
          <p:nvPr/>
        </p:nvSpPr>
        <p:spPr bwMode="auto">
          <a:xfrm>
            <a:off x="323850" y="2008188"/>
            <a:ext cx="704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380" name="Text Box 44"/>
          <p:cNvSpPr txBox="1">
            <a:spLocks noChangeArrowheads="1"/>
          </p:cNvSpPr>
          <p:nvPr/>
        </p:nvSpPr>
        <p:spPr bwMode="auto">
          <a:xfrm>
            <a:off x="1476375" y="486251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381" name="Oval 45"/>
          <p:cNvSpPr>
            <a:spLocks noChangeArrowheads="1"/>
          </p:cNvSpPr>
          <p:nvPr/>
        </p:nvSpPr>
        <p:spPr bwMode="auto">
          <a:xfrm>
            <a:off x="1444625" y="27606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70382" name="Oval 46"/>
          <p:cNvSpPr>
            <a:spLocks noChangeArrowheads="1"/>
          </p:cNvSpPr>
          <p:nvPr/>
        </p:nvSpPr>
        <p:spPr bwMode="auto">
          <a:xfrm>
            <a:off x="796925" y="3481388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3" name="Oval 47"/>
          <p:cNvSpPr>
            <a:spLocks noChangeArrowheads="1"/>
          </p:cNvSpPr>
          <p:nvPr/>
        </p:nvSpPr>
        <p:spPr bwMode="auto">
          <a:xfrm>
            <a:off x="1303338" y="4005263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4" name="Oval 48"/>
          <p:cNvSpPr>
            <a:spLocks noChangeArrowheads="1"/>
          </p:cNvSpPr>
          <p:nvPr/>
        </p:nvSpPr>
        <p:spPr bwMode="auto">
          <a:xfrm>
            <a:off x="2092325" y="4273550"/>
            <a:ext cx="142875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85" name="Text Box 49"/>
          <p:cNvSpPr txBox="1">
            <a:spLocks noChangeArrowheads="1"/>
          </p:cNvSpPr>
          <p:nvPr/>
        </p:nvSpPr>
        <p:spPr bwMode="auto">
          <a:xfrm>
            <a:off x="2216150" y="41481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70386" name="Text Box 50"/>
          <p:cNvSpPr txBox="1">
            <a:spLocks noChangeArrowheads="1"/>
          </p:cNvSpPr>
          <p:nvPr/>
        </p:nvSpPr>
        <p:spPr bwMode="auto">
          <a:xfrm>
            <a:off x="1447800" y="3860800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70387" name="Text Box 51"/>
          <p:cNvSpPr txBox="1">
            <a:spLocks noChangeArrowheads="1"/>
          </p:cNvSpPr>
          <p:nvPr/>
        </p:nvSpPr>
        <p:spPr bwMode="auto">
          <a:xfrm>
            <a:off x="920750" y="33559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70388" name="Text Box 52"/>
          <p:cNvSpPr txBox="1">
            <a:spLocks noChangeArrowheads="1"/>
          </p:cNvSpPr>
          <p:nvPr/>
        </p:nvSpPr>
        <p:spPr bwMode="auto">
          <a:xfrm>
            <a:off x="1639888" y="26368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70389" name="Oval 53"/>
          <p:cNvSpPr>
            <a:spLocks noChangeArrowheads="1"/>
          </p:cNvSpPr>
          <p:nvPr/>
        </p:nvSpPr>
        <p:spPr bwMode="auto">
          <a:xfrm>
            <a:off x="5003800" y="249237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0" name="Oval 54"/>
          <p:cNvSpPr>
            <a:spLocks noChangeArrowheads="1"/>
          </p:cNvSpPr>
          <p:nvPr/>
        </p:nvSpPr>
        <p:spPr bwMode="auto">
          <a:xfrm>
            <a:off x="5003800" y="3429000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1" name="Oval 55"/>
          <p:cNvSpPr>
            <a:spLocks noChangeArrowheads="1"/>
          </p:cNvSpPr>
          <p:nvPr/>
        </p:nvSpPr>
        <p:spPr bwMode="auto">
          <a:xfrm>
            <a:off x="5003800" y="3716338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2" name="Oval 56"/>
          <p:cNvSpPr>
            <a:spLocks noChangeArrowheads="1"/>
          </p:cNvSpPr>
          <p:nvPr/>
        </p:nvSpPr>
        <p:spPr bwMode="auto">
          <a:xfrm>
            <a:off x="5003800" y="436562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3" name="Oval 57"/>
          <p:cNvSpPr>
            <a:spLocks noChangeArrowheads="1"/>
          </p:cNvSpPr>
          <p:nvPr/>
        </p:nvSpPr>
        <p:spPr bwMode="auto">
          <a:xfrm>
            <a:off x="3924300" y="4221163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4" name="Oval 58"/>
          <p:cNvSpPr>
            <a:spLocks noChangeArrowheads="1"/>
          </p:cNvSpPr>
          <p:nvPr/>
        </p:nvSpPr>
        <p:spPr bwMode="auto">
          <a:xfrm>
            <a:off x="3924300" y="3860800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5" name="Oval 59"/>
          <p:cNvSpPr>
            <a:spLocks noChangeArrowheads="1"/>
          </p:cNvSpPr>
          <p:nvPr/>
        </p:nvSpPr>
        <p:spPr bwMode="auto">
          <a:xfrm>
            <a:off x="3924300" y="3500438"/>
            <a:ext cx="144463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6" name="Oval 60"/>
          <p:cNvSpPr>
            <a:spLocks noChangeArrowheads="1"/>
          </p:cNvSpPr>
          <p:nvPr/>
        </p:nvSpPr>
        <p:spPr bwMode="auto">
          <a:xfrm>
            <a:off x="3924300" y="2708275"/>
            <a:ext cx="144463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97" name="Text Box 61"/>
          <p:cNvSpPr txBox="1">
            <a:spLocks noChangeArrowheads="1"/>
          </p:cNvSpPr>
          <p:nvPr/>
        </p:nvSpPr>
        <p:spPr bwMode="auto">
          <a:xfrm>
            <a:off x="3616325" y="1936750"/>
            <a:ext cx="70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398" name="Text Box 62"/>
          <p:cNvSpPr txBox="1">
            <a:spLocks noChangeArrowheads="1"/>
          </p:cNvSpPr>
          <p:nvPr/>
        </p:nvSpPr>
        <p:spPr bwMode="auto">
          <a:xfrm>
            <a:off x="4335463" y="1936750"/>
            <a:ext cx="1390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399" name="Line 63"/>
          <p:cNvSpPr>
            <a:spLocks noChangeShapeType="1"/>
          </p:cNvSpPr>
          <p:nvPr/>
        </p:nvSpPr>
        <p:spPr bwMode="auto">
          <a:xfrm flipV="1">
            <a:off x="6969125" y="23288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00" name="Line 64"/>
          <p:cNvSpPr>
            <a:spLocks noChangeShapeType="1"/>
          </p:cNvSpPr>
          <p:nvPr/>
        </p:nvSpPr>
        <p:spPr bwMode="auto">
          <a:xfrm flipV="1">
            <a:off x="8048625" y="2328863"/>
            <a:ext cx="0" cy="2374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0401" name="Oval 65"/>
          <p:cNvSpPr>
            <a:spLocks noChangeArrowheads="1"/>
          </p:cNvSpPr>
          <p:nvPr/>
        </p:nvSpPr>
        <p:spPr bwMode="auto">
          <a:xfrm>
            <a:off x="7977188" y="247173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2" name="Oval 66"/>
          <p:cNvSpPr>
            <a:spLocks noChangeArrowheads="1"/>
          </p:cNvSpPr>
          <p:nvPr/>
        </p:nvSpPr>
        <p:spPr bwMode="auto">
          <a:xfrm>
            <a:off x="7977188" y="3408363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3" name="Oval 67"/>
          <p:cNvSpPr>
            <a:spLocks noChangeArrowheads="1"/>
          </p:cNvSpPr>
          <p:nvPr/>
        </p:nvSpPr>
        <p:spPr bwMode="auto">
          <a:xfrm>
            <a:off x="7977188" y="3695700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4" name="Oval 68"/>
          <p:cNvSpPr>
            <a:spLocks noChangeArrowheads="1"/>
          </p:cNvSpPr>
          <p:nvPr/>
        </p:nvSpPr>
        <p:spPr bwMode="auto">
          <a:xfrm>
            <a:off x="7977188" y="434498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5" name="Oval 69"/>
          <p:cNvSpPr>
            <a:spLocks noChangeArrowheads="1"/>
          </p:cNvSpPr>
          <p:nvPr/>
        </p:nvSpPr>
        <p:spPr bwMode="auto">
          <a:xfrm>
            <a:off x="6897688" y="4200525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6" name="Oval 70"/>
          <p:cNvSpPr>
            <a:spLocks noChangeArrowheads="1"/>
          </p:cNvSpPr>
          <p:nvPr/>
        </p:nvSpPr>
        <p:spPr bwMode="auto">
          <a:xfrm>
            <a:off x="6897688" y="3840163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7" name="Oval 71"/>
          <p:cNvSpPr>
            <a:spLocks noChangeArrowheads="1"/>
          </p:cNvSpPr>
          <p:nvPr/>
        </p:nvSpPr>
        <p:spPr bwMode="auto">
          <a:xfrm>
            <a:off x="6897688" y="3479800"/>
            <a:ext cx="144462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8" name="Oval 72"/>
          <p:cNvSpPr>
            <a:spLocks noChangeArrowheads="1"/>
          </p:cNvSpPr>
          <p:nvPr/>
        </p:nvSpPr>
        <p:spPr bwMode="auto">
          <a:xfrm>
            <a:off x="6897688" y="2687638"/>
            <a:ext cx="144462" cy="1444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09" name="Text Box 73"/>
          <p:cNvSpPr txBox="1">
            <a:spLocks noChangeArrowheads="1"/>
          </p:cNvSpPr>
          <p:nvPr/>
        </p:nvSpPr>
        <p:spPr bwMode="auto">
          <a:xfrm>
            <a:off x="6589713" y="1916113"/>
            <a:ext cx="704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Price</a:t>
            </a:r>
            <a:endParaRPr lang="en-US"/>
          </a:p>
        </p:txBody>
      </p:sp>
      <p:sp>
        <p:nvSpPr>
          <p:cNvPr id="270410" name="Text Box 74"/>
          <p:cNvSpPr txBox="1">
            <a:spLocks noChangeArrowheads="1"/>
          </p:cNvSpPr>
          <p:nvPr/>
        </p:nvSpPr>
        <p:spPr bwMode="auto">
          <a:xfrm>
            <a:off x="7308850" y="1916113"/>
            <a:ext cx="1390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Travel Time</a:t>
            </a:r>
            <a:endParaRPr lang="en-US"/>
          </a:p>
        </p:txBody>
      </p:sp>
      <p:sp>
        <p:nvSpPr>
          <p:cNvPr id="270415" name="AutoShape 79"/>
          <p:cNvSpPr>
            <a:spLocks noChangeArrowheads="1"/>
          </p:cNvSpPr>
          <p:nvPr/>
        </p:nvSpPr>
        <p:spPr bwMode="auto">
          <a:xfrm>
            <a:off x="2700338" y="3284538"/>
            <a:ext cx="719137" cy="504825"/>
          </a:xfrm>
          <a:prstGeom prst="rightArrow">
            <a:avLst>
              <a:gd name="adj1" fmla="val 50000"/>
              <a:gd name="adj2" fmla="val 356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416" name="AutoShape 80"/>
          <p:cNvSpPr>
            <a:spLocks noChangeArrowheads="1"/>
          </p:cNvSpPr>
          <p:nvPr/>
        </p:nvSpPr>
        <p:spPr bwMode="auto">
          <a:xfrm>
            <a:off x="5724525" y="3284538"/>
            <a:ext cx="719138" cy="504825"/>
          </a:xfrm>
          <a:prstGeom prst="rightArrow">
            <a:avLst>
              <a:gd name="adj1" fmla="val 50000"/>
              <a:gd name="adj2" fmla="val 3561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28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4" name="Rectangle 4"/>
          <p:cNvSpPr>
            <a:spLocks noGrp="1" noChangeArrowheads="1"/>
          </p:cNvSpPr>
          <p:nvPr>
            <p:ph type="title"/>
          </p:nvPr>
        </p:nvSpPr>
        <p:spPr>
          <a:xfrm>
            <a:off x="572037" y="394483"/>
            <a:ext cx="6554867" cy="576262"/>
          </a:xfrm>
        </p:spPr>
        <p:txBody>
          <a:bodyPr>
            <a:normAutofit/>
          </a:bodyPr>
          <a:lstStyle/>
          <a:p>
            <a:r>
              <a:rPr lang="en-GB" dirty="0"/>
              <a:t>Multivariate Data</a:t>
            </a:r>
            <a:endParaRPr lang="en-US" dirty="0"/>
          </a:p>
        </p:txBody>
      </p:sp>
      <p:sp>
        <p:nvSpPr>
          <p:cNvPr id="271365" name="Rectangle 5"/>
          <p:cNvSpPr>
            <a:spLocks noGrp="1" noChangeArrowheads="1"/>
          </p:cNvSpPr>
          <p:nvPr>
            <p:ph sz="quarter" idx="4"/>
          </p:nvPr>
        </p:nvSpPr>
        <p:spPr>
          <a:xfrm>
            <a:off x="457200" y="1600200"/>
            <a:ext cx="8218488" cy="16129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This is easy to extend to any desired number of dimensions with each dimension being treated equally</a:t>
            </a:r>
            <a:endParaRPr lang="en-US"/>
          </a:p>
        </p:txBody>
      </p:sp>
      <p:sp>
        <p:nvSpPr>
          <p:cNvPr id="3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21894-00B9-4149-BAC5-424735D4D497}" type="slidenum">
              <a:rPr lang="en-GB"/>
              <a:pPr/>
              <a:t>28</a:t>
            </a:fld>
            <a:endParaRPr lang="en-GB"/>
          </a:p>
        </p:txBody>
      </p:sp>
      <p:sp>
        <p:nvSpPr>
          <p:cNvPr id="271368" name="Line 8"/>
          <p:cNvSpPr>
            <a:spLocks noChangeShapeType="1"/>
          </p:cNvSpPr>
          <p:nvPr/>
        </p:nvSpPr>
        <p:spPr bwMode="auto">
          <a:xfrm flipV="1">
            <a:off x="90011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69" name="Line 9"/>
          <p:cNvSpPr>
            <a:spLocks noChangeShapeType="1"/>
          </p:cNvSpPr>
          <p:nvPr/>
        </p:nvSpPr>
        <p:spPr bwMode="auto">
          <a:xfrm flipV="1">
            <a:off x="2325688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0" name="Line 10"/>
          <p:cNvSpPr>
            <a:spLocks noChangeShapeType="1"/>
          </p:cNvSpPr>
          <p:nvPr/>
        </p:nvSpPr>
        <p:spPr bwMode="auto">
          <a:xfrm flipV="1">
            <a:off x="3708400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1" name="Line 11"/>
          <p:cNvSpPr>
            <a:spLocks noChangeShapeType="1"/>
          </p:cNvSpPr>
          <p:nvPr/>
        </p:nvSpPr>
        <p:spPr bwMode="auto">
          <a:xfrm flipV="1">
            <a:off x="514826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2" name="Line 12"/>
          <p:cNvSpPr>
            <a:spLocks noChangeShapeType="1"/>
          </p:cNvSpPr>
          <p:nvPr/>
        </p:nvSpPr>
        <p:spPr bwMode="auto">
          <a:xfrm flipV="1">
            <a:off x="6602413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3" name="Line 13"/>
          <p:cNvSpPr>
            <a:spLocks noChangeShapeType="1"/>
          </p:cNvSpPr>
          <p:nvPr/>
        </p:nvSpPr>
        <p:spPr bwMode="auto">
          <a:xfrm flipV="1">
            <a:off x="8027988" y="3357563"/>
            <a:ext cx="0" cy="2519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5" name="Line 15"/>
          <p:cNvSpPr>
            <a:spLocks noChangeShapeType="1"/>
          </p:cNvSpPr>
          <p:nvPr/>
        </p:nvSpPr>
        <p:spPr bwMode="auto">
          <a:xfrm>
            <a:off x="900113" y="3644900"/>
            <a:ext cx="1439862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6" name="Line 16"/>
          <p:cNvSpPr>
            <a:spLocks noChangeShapeType="1"/>
          </p:cNvSpPr>
          <p:nvPr/>
        </p:nvSpPr>
        <p:spPr bwMode="auto">
          <a:xfrm flipV="1">
            <a:off x="2339975" y="3860800"/>
            <a:ext cx="13684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7" name="Line 17"/>
          <p:cNvSpPr>
            <a:spLocks noChangeShapeType="1"/>
          </p:cNvSpPr>
          <p:nvPr/>
        </p:nvSpPr>
        <p:spPr bwMode="auto">
          <a:xfrm>
            <a:off x="3708400" y="3860800"/>
            <a:ext cx="1439863" cy="1657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8" name="Line 18"/>
          <p:cNvSpPr>
            <a:spLocks noChangeShapeType="1"/>
          </p:cNvSpPr>
          <p:nvPr/>
        </p:nvSpPr>
        <p:spPr bwMode="auto">
          <a:xfrm flipV="1">
            <a:off x="5148263" y="4868863"/>
            <a:ext cx="1439862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79" name="Line 19"/>
          <p:cNvSpPr>
            <a:spLocks noChangeShapeType="1"/>
          </p:cNvSpPr>
          <p:nvPr/>
        </p:nvSpPr>
        <p:spPr bwMode="auto">
          <a:xfrm flipV="1">
            <a:off x="6588125" y="4294188"/>
            <a:ext cx="1439863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0" name="Line 20"/>
          <p:cNvSpPr>
            <a:spLocks noChangeShapeType="1"/>
          </p:cNvSpPr>
          <p:nvPr/>
        </p:nvSpPr>
        <p:spPr bwMode="auto">
          <a:xfrm flipV="1">
            <a:off x="900113" y="4076700"/>
            <a:ext cx="1439862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1" name="Line 21"/>
          <p:cNvSpPr>
            <a:spLocks noChangeShapeType="1"/>
          </p:cNvSpPr>
          <p:nvPr/>
        </p:nvSpPr>
        <p:spPr bwMode="auto">
          <a:xfrm>
            <a:off x="2339975" y="4076700"/>
            <a:ext cx="13684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2" name="Line 22"/>
          <p:cNvSpPr>
            <a:spLocks noChangeShapeType="1"/>
          </p:cNvSpPr>
          <p:nvPr/>
        </p:nvSpPr>
        <p:spPr bwMode="auto">
          <a:xfrm flipV="1">
            <a:off x="3708400" y="4581525"/>
            <a:ext cx="14398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3" name="Line 23"/>
          <p:cNvSpPr>
            <a:spLocks noChangeShapeType="1"/>
          </p:cNvSpPr>
          <p:nvPr/>
        </p:nvSpPr>
        <p:spPr bwMode="auto">
          <a:xfrm>
            <a:off x="5148263" y="4581525"/>
            <a:ext cx="14398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4" name="Line 24"/>
          <p:cNvSpPr>
            <a:spLocks noChangeShapeType="1"/>
          </p:cNvSpPr>
          <p:nvPr/>
        </p:nvSpPr>
        <p:spPr bwMode="auto">
          <a:xfrm>
            <a:off x="6588125" y="5373688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5" name="Line 25"/>
          <p:cNvSpPr>
            <a:spLocks noChangeShapeType="1"/>
          </p:cNvSpPr>
          <p:nvPr/>
        </p:nvSpPr>
        <p:spPr bwMode="auto">
          <a:xfrm>
            <a:off x="900113" y="4725988"/>
            <a:ext cx="1439862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6" name="Line 26"/>
          <p:cNvSpPr>
            <a:spLocks noChangeShapeType="1"/>
          </p:cNvSpPr>
          <p:nvPr/>
        </p:nvSpPr>
        <p:spPr bwMode="auto">
          <a:xfrm flipV="1">
            <a:off x="2339975" y="4365625"/>
            <a:ext cx="1368425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7" name="Line 27"/>
          <p:cNvSpPr>
            <a:spLocks noChangeShapeType="1"/>
          </p:cNvSpPr>
          <p:nvPr/>
        </p:nvSpPr>
        <p:spPr bwMode="auto">
          <a:xfrm flipV="1">
            <a:off x="3708400" y="3717925"/>
            <a:ext cx="14398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8" name="Line 28"/>
          <p:cNvSpPr>
            <a:spLocks noChangeShapeType="1"/>
          </p:cNvSpPr>
          <p:nvPr/>
        </p:nvSpPr>
        <p:spPr bwMode="auto">
          <a:xfrm>
            <a:off x="5148263" y="3717925"/>
            <a:ext cx="14398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89" name="Line 29"/>
          <p:cNvSpPr>
            <a:spLocks noChangeShapeType="1"/>
          </p:cNvSpPr>
          <p:nvPr/>
        </p:nvSpPr>
        <p:spPr bwMode="auto">
          <a:xfrm flipV="1">
            <a:off x="6588125" y="3573463"/>
            <a:ext cx="1439863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0" name="Line 30"/>
          <p:cNvSpPr>
            <a:spLocks noChangeShapeType="1"/>
          </p:cNvSpPr>
          <p:nvPr/>
        </p:nvSpPr>
        <p:spPr bwMode="auto">
          <a:xfrm flipV="1">
            <a:off x="900113" y="4941888"/>
            <a:ext cx="14398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1" name="Line 31"/>
          <p:cNvSpPr>
            <a:spLocks noChangeShapeType="1"/>
          </p:cNvSpPr>
          <p:nvPr/>
        </p:nvSpPr>
        <p:spPr bwMode="auto">
          <a:xfrm>
            <a:off x="2339975" y="4941888"/>
            <a:ext cx="13684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2" name="Line 32"/>
          <p:cNvSpPr>
            <a:spLocks noChangeShapeType="1"/>
          </p:cNvSpPr>
          <p:nvPr/>
        </p:nvSpPr>
        <p:spPr bwMode="auto">
          <a:xfrm flipV="1">
            <a:off x="3708400" y="4076700"/>
            <a:ext cx="1439863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3" name="Line 33"/>
          <p:cNvSpPr>
            <a:spLocks noChangeShapeType="1"/>
          </p:cNvSpPr>
          <p:nvPr/>
        </p:nvSpPr>
        <p:spPr bwMode="auto">
          <a:xfrm flipV="1">
            <a:off x="5148263" y="3644900"/>
            <a:ext cx="14398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4" name="Line 34"/>
          <p:cNvSpPr>
            <a:spLocks noChangeShapeType="1"/>
          </p:cNvSpPr>
          <p:nvPr/>
        </p:nvSpPr>
        <p:spPr bwMode="auto">
          <a:xfrm>
            <a:off x="6588125" y="3644900"/>
            <a:ext cx="1439863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5" name="Line 35"/>
          <p:cNvSpPr>
            <a:spLocks noChangeShapeType="1"/>
          </p:cNvSpPr>
          <p:nvPr/>
        </p:nvSpPr>
        <p:spPr bwMode="auto">
          <a:xfrm flipV="1">
            <a:off x="900113" y="3717925"/>
            <a:ext cx="1439862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6" name="Line 36"/>
          <p:cNvSpPr>
            <a:spLocks noChangeShapeType="1"/>
          </p:cNvSpPr>
          <p:nvPr/>
        </p:nvSpPr>
        <p:spPr bwMode="auto">
          <a:xfrm flipV="1">
            <a:off x="2339975" y="3644900"/>
            <a:ext cx="13684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7" name="Line 37"/>
          <p:cNvSpPr>
            <a:spLocks noChangeShapeType="1"/>
          </p:cNvSpPr>
          <p:nvPr/>
        </p:nvSpPr>
        <p:spPr bwMode="auto">
          <a:xfrm>
            <a:off x="3708400" y="3644900"/>
            <a:ext cx="1439863" cy="1439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8" name="Line 38"/>
          <p:cNvSpPr>
            <a:spLocks noChangeShapeType="1"/>
          </p:cNvSpPr>
          <p:nvPr/>
        </p:nvSpPr>
        <p:spPr bwMode="auto">
          <a:xfrm flipV="1">
            <a:off x="5148263" y="4005263"/>
            <a:ext cx="1439862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71399" name="Line 39"/>
          <p:cNvSpPr>
            <a:spLocks noChangeShapeType="1"/>
          </p:cNvSpPr>
          <p:nvPr/>
        </p:nvSpPr>
        <p:spPr bwMode="auto">
          <a:xfrm>
            <a:off x="6588125" y="4005263"/>
            <a:ext cx="1439863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789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Dr Nik Whitehead</a:t>
            </a:r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CEAEA-B722-4EAC-BCC3-3ED0FB1FCBE0}" type="slidenum">
              <a:rPr lang="en-GB"/>
              <a:pPr/>
              <a:t>29</a:t>
            </a:fld>
            <a:endParaRPr lang="en-GB"/>
          </a:p>
        </p:txBody>
      </p:sp>
      <p:pic>
        <p:nvPicPr>
          <p:cNvPr id="27341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57200"/>
            <a:ext cx="8785225" cy="594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996293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Hypervariate Data</a:t>
            </a:r>
            <a:endParaRPr lang="en-US"/>
          </a:p>
        </p:txBody>
      </p:sp>
      <p:sp>
        <p:nvSpPr>
          <p:cNvPr id="283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 variation on this approach is to use a</a:t>
            </a:r>
            <a:r>
              <a:rPr lang="en-GB" sz="2400" i="1" dirty="0"/>
              <a:t> </a:t>
            </a:r>
            <a:r>
              <a:rPr lang="en-GB" sz="2400" i="1" dirty="0" err="1"/>
              <a:t>starplot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In this case the axes radiate from a common origin</a:t>
            </a:r>
          </a:p>
          <a:p>
            <a:endParaRPr lang="en-GB" sz="2400" dirty="0"/>
          </a:p>
          <a:p>
            <a:r>
              <a:rPr lang="en-GB" sz="2400" dirty="0"/>
              <a:t>Multiple objects can be compared on the basis of their shapes</a:t>
            </a:r>
            <a:endParaRPr lang="en-US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E65B6-D514-47CF-B7FC-7506BE59EA88}" type="slidenum">
              <a:rPr lang="en-GB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5465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6" name="Rectangle 4"/>
          <p:cNvSpPr>
            <a:spLocks noGrp="1" noChangeArrowheads="1"/>
          </p:cNvSpPr>
          <p:nvPr>
            <p:ph type="title"/>
          </p:nvPr>
        </p:nvSpPr>
        <p:spPr>
          <a:xfrm>
            <a:off x="502404" y="329864"/>
            <a:ext cx="6554867" cy="627063"/>
          </a:xfrm>
        </p:spPr>
        <p:txBody>
          <a:bodyPr>
            <a:normAutofit/>
          </a:bodyPr>
          <a:lstStyle/>
          <a:p>
            <a:r>
              <a:rPr lang="en-GB" dirty="0" err="1"/>
              <a:t>Starplot</a:t>
            </a:r>
            <a:endParaRPr lang="en-US" dirty="0"/>
          </a:p>
        </p:txBody>
      </p:sp>
      <p:sp>
        <p:nvSpPr>
          <p:cNvPr id="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4539-AECE-41D1-8E15-E254E342B097}" type="slidenum">
              <a:rPr lang="en-GB"/>
              <a:pPr/>
              <a:t>31</a:t>
            </a:fld>
            <a:endParaRPr lang="en-GB"/>
          </a:p>
        </p:txBody>
      </p:sp>
      <p:sp>
        <p:nvSpPr>
          <p:cNvPr id="284677" name="Line 5"/>
          <p:cNvSpPr>
            <a:spLocks noChangeShapeType="1"/>
          </p:cNvSpPr>
          <p:nvPr/>
        </p:nvSpPr>
        <p:spPr bwMode="auto">
          <a:xfrm flipV="1">
            <a:off x="4572000" y="1412875"/>
            <a:ext cx="0" cy="23764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8" name="Line 6"/>
          <p:cNvSpPr>
            <a:spLocks noChangeShapeType="1"/>
          </p:cNvSpPr>
          <p:nvPr/>
        </p:nvSpPr>
        <p:spPr bwMode="auto">
          <a:xfrm flipV="1">
            <a:off x="4572000" y="1700213"/>
            <a:ext cx="2232025" cy="20891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79" name="Line 7"/>
          <p:cNvSpPr>
            <a:spLocks noChangeShapeType="1"/>
          </p:cNvSpPr>
          <p:nvPr/>
        </p:nvSpPr>
        <p:spPr bwMode="auto">
          <a:xfrm>
            <a:off x="4572000" y="3789363"/>
            <a:ext cx="2592388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0" name="Line 8"/>
          <p:cNvSpPr>
            <a:spLocks noChangeShapeType="1"/>
          </p:cNvSpPr>
          <p:nvPr/>
        </p:nvSpPr>
        <p:spPr bwMode="auto">
          <a:xfrm>
            <a:off x="4572000" y="3789363"/>
            <a:ext cx="1295400" cy="25193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1" name="Line 9"/>
          <p:cNvSpPr>
            <a:spLocks noChangeShapeType="1"/>
          </p:cNvSpPr>
          <p:nvPr/>
        </p:nvSpPr>
        <p:spPr bwMode="auto">
          <a:xfrm flipH="1">
            <a:off x="3203575" y="3789363"/>
            <a:ext cx="1368425" cy="20875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2" name="Line 10"/>
          <p:cNvSpPr>
            <a:spLocks noChangeShapeType="1"/>
          </p:cNvSpPr>
          <p:nvPr/>
        </p:nvSpPr>
        <p:spPr bwMode="auto">
          <a:xfrm flipH="1">
            <a:off x="1692275" y="3789363"/>
            <a:ext cx="2879725" cy="7143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3" name="Line 11"/>
          <p:cNvSpPr>
            <a:spLocks noChangeShapeType="1"/>
          </p:cNvSpPr>
          <p:nvPr/>
        </p:nvSpPr>
        <p:spPr bwMode="auto">
          <a:xfrm flipH="1" flipV="1">
            <a:off x="2411413" y="1773238"/>
            <a:ext cx="2160587" cy="2016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4" name="Line 12"/>
          <p:cNvSpPr>
            <a:spLocks noChangeShapeType="1"/>
          </p:cNvSpPr>
          <p:nvPr/>
        </p:nvSpPr>
        <p:spPr bwMode="auto">
          <a:xfrm flipV="1">
            <a:off x="3419475" y="2349500"/>
            <a:ext cx="1152525" cy="35877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5" name="Line 13"/>
          <p:cNvSpPr>
            <a:spLocks noChangeShapeType="1"/>
          </p:cNvSpPr>
          <p:nvPr/>
        </p:nvSpPr>
        <p:spPr bwMode="auto">
          <a:xfrm>
            <a:off x="4572000" y="2349500"/>
            <a:ext cx="576263" cy="79216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6" name="Line 14"/>
          <p:cNvSpPr>
            <a:spLocks noChangeShapeType="1"/>
          </p:cNvSpPr>
          <p:nvPr/>
        </p:nvSpPr>
        <p:spPr bwMode="auto">
          <a:xfrm>
            <a:off x="5148263" y="3141663"/>
            <a:ext cx="1152525" cy="935037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7" name="Line 15"/>
          <p:cNvSpPr>
            <a:spLocks noChangeShapeType="1"/>
          </p:cNvSpPr>
          <p:nvPr/>
        </p:nvSpPr>
        <p:spPr bwMode="auto">
          <a:xfrm flipH="1">
            <a:off x="5003800" y="4076700"/>
            <a:ext cx="1296988" cy="576263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8" name="Line 16"/>
          <p:cNvSpPr>
            <a:spLocks noChangeShapeType="1"/>
          </p:cNvSpPr>
          <p:nvPr/>
        </p:nvSpPr>
        <p:spPr bwMode="auto">
          <a:xfrm flipH="1">
            <a:off x="3635375" y="4652963"/>
            <a:ext cx="1368425" cy="5762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89" name="Line 17"/>
          <p:cNvSpPr>
            <a:spLocks noChangeShapeType="1"/>
          </p:cNvSpPr>
          <p:nvPr/>
        </p:nvSpPr>
        <p:spPr bwMode="auto">
          <a:xfrm flipV="1">
            <a:off x="3635375" y="3789363"/>
            <a:ext cx="144463" cy="14398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0" name="Line 18"/>
          <p:cNvSpPr>
            <a:spLocks noChangeShapeType="1"/>
          </p:cNvSpPr>
          <p:nvPr/>
        </p:nvSpPr>
        <p:spPr bwMode="auto">
          <a:xfrm flipH="1" flipV="1">
            <a:off x="3419475" y="2708275"/>
            <a:ext cx="360363" cy="115252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1" name="Line 19"/>
          <p:cNvSpPr>
            <a:spLocks noChangeShapeType="1"/>
          </p:cNvSpPr>
          <p:nvPr/>
        </p:nvSpPr>
        <p:spPr bwMode="auto">
          <a:xfrm flipH="1" flipV="1">
            <a:off x="3132138" y="3860800"/>
            <a:ext cx="1079500" cy="576263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2" name="Line 20"/>
          <p:cNvSpPr>
            <a:spLocks noChangeShapeType="1"/>
          </p:cNvSpPr>
          <p:nvPr/>
        </p:nvSpPr>
        <p:spPr bwMode="auto">
          <a:xfrm flipV="1">
            <a:off x="3132138" y="3357563"/>
            <a:ext cx="935037" cy="503237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3" name="Line 21"/>
          <p:cNvSpPr>
            <a:spLocks noChangeShapeType="1"/>
          </p:cNvSpPr>
          <p:nvPr/>
        </p:nvSpPr>
        <p:spPr bwMode="auto">
          <a:xfrm flipV="1">
            <a:off x="4067175" y="2852738"/>
            <a:ext cx="504825" cy="504825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4" name="Line 22"/>
          <p:cNvSpPr>
            <a:spLocks noChangeShapeType="1"/>
          </p:cNvSpPr>
          <p:nvPr/>
        </p:nvSpPr>
        <p:spPr bwMode="auto">
          <a:xfrm flipV="1">
            <a:off x="4572000" y="2708275"/>
            <a:ext cx="1152525" cy="144463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5" name="Line 23"/>
          <p:cNvSpPr>
            <a:spLocks noChangeShapeType="1"/>
          </p:cNvSpPr>
          <p:nvPr/>
        </p:nvSpPr>
        <p:spPr bwMode="auto">
          <a:xfrm flipH="1">
            <a:off x="5508625" y="2708275"/>
            <a:ext cx="215900" cy="1225550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6" name="Line 24"/>
          <p:cNvSpPr>
            <a:spLocks noChangeShapeType="1"/>
          </p:cNvSpPr>
          <p:nvPr/>
        </p:nvSpPr>
        <p:spPr bwMode="auto">
          <a:xfrm flipH="1">
            <a:off x="5292725" y="3933825"/>
            <a:ext cx="215900" cy="1295400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7" name="Line 25"/>
          <p:cNvSpPr>
            <a:spLocks noChangeShapeType="1"/>
          </p:cNvSpPr>
          <p:nvPr/>
        </p:nvSpPr>
        <p:spPr bwMode="auto">
          <a:xfrm flipH="1" flipV="1">
            <a:off x="4211638" y="4437063"/>
            <a:ext cx="1081087" cy="792162"/>
          </a:xfrm>
          <a:prstGeom prst="lin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84698" name="Text Box 26"/>
          <p:cNvSpPr txBox="1">
            <a:spLocks noChangeArrowheads="1"/>
          </p:cNvSpPr>
          <p:nvPr/>
        </p:nvSpPr>
        <p:spPr bwMode="auto">
          <a:xfrm>
            <a:off x="4624388" y="1216025"/>
            <a:ext cx="3365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</a:t>
            </a:r>
            <a:endParaRPr lang="en-US"/>
          </a:p>
        </p:txBody>
      </p:sp>
      <p:sp>
        <p:nvSpPr>
          <p:cNvPr id="284699" name="Text Box 27"/>
          <p:cNvSpPr txBox="1">
            <a:spLocks noChangeArrowheads="1"/>
          </p:cNvSpPr>
          <p:nvPr/>
        </p:nvSpPr>
        <p:spPr bwMode="auto">
          <a:xfrm>
            <a:off x="6856413" y="1431925"/>
            <a:ext cx="3365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B</a:t>
            </a:r>
            <a:endParaRPr lang="en-US"/>
          </a:p>
        </p:txBody>
      </p:sp>
      <p:sp>
        <p:nvSpPr>
          <p:cNvPr id="284700" name="Text Box 28"/>
          <p:cNvSpPr txBox="1">
            <a:spLocks noChangeArrowheads="1"/>
          </p:cNvSpPr>
          <p:nvPr/>
        </p:nvSpPr>
        <p:spPr bwMode="auto">
          <a:xfrm>
            <a:off x="7288213" y="3952875"/>
            <a:ext cx="3492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</a:t>
            </a:r>
            <a:endParaRPr lang="en-US"/>
          </a:p>
        </p:txBody>
      </p:sp>
      <p:sp>
        <p:nvSpPr>
          <p:cNvPr id="284701" name="Text Box 29"/>
          <p:cNvSpPr txBox="1">
            <a:spLocks noChangeArrowheads="1"/>
          </p:cNvSpPr>
          <p:nvPr/>
        </p:nvSpPr>
        <p:spPr bwMode="auto">
          <a:xfrm>
            <a:off x="5919788" y="5969000"/>
            <a:ext cx="3492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</a:t>
            </a:r>
            <a:endParaRPr lang="en-US"/>
          </a:p>
        </p:txBody>
      </p:sp>
      <p:sp>
        <p:nvSpPr>
          <p:cNvPr id="284702" name="Text Box 30"/>
          <p:cNvSpPr txBox="1">
            <a:spLocks noChangeArrowheads="1"/>
          </p:cNvSpPr>
          <p:nvPr/>
        </p:nvSpPr>
        <p:spPr bwMode="auto">
          <a:xfrm>
            <a:off x="3184525" y="5897563"/>
            <a:ext cx="336550" cy="3667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E</a:t>
            </a:r>
            <a:endParaRPr lang="en-US"/>
          </a:p>
        </p:txBody>
      </p:sp>
      <p:sp>
        <p:nvSpPr>
          <p:cNvPr id="284703" name="Text Box 31"/>
          <p:cNvSpPr txBox="1">
            <a:spLocks noChangeArrowheads="1"/>
          </p:cNvSpPr>
          <p:nvPr/>
        </p:nvSpPr>
        <p:spPr bwMode="auto">
          <a:xfrm>
            <a:off x="1455738" y="3448050"/>
            <a:ext cx="3238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F</a:t>
            </a:r>
            <a:endParaRPr lang="en-US"/>
          </a:p>
        </p:txBody>
      </p:sp>
      <p:sp>
        <p:nvSpPr>
          <p:cNvPr id="284704" name="Text Box 32"/>
          <p:cNvSpPr txBox="1">
            <a:spLocks noChangeArrowheads="1"/>
          </p:cNvSpPr>
          <p:nvPr/>
        </p:nvSpPr>
        <p:spPr bwMode="auto">
          <a:xfrm>
            <a:off x="2319338" y="1289050"/>
            <a:ext cx="361950" cy="3667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2027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4527635"/>
              </p:ext>
            </p:extLst>
          </p:nvPr>
        </p:nvGraphicFramePr>
        <p:xfrm>
          <a:off x="656824" y="1237513"/>
          <a:ext cx="8010658" cy="192125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11369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2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74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887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8084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7803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463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Area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(km</a:t>
                      </a:r>
                      <a:r>
                        <a:rPr lang="en-GB" sz="1400" baseline="30000" dirty="0">
                          <a:effectLst/>
                        </a:rPr>
                        <a:t>2</a:t>
                      </a:r>
                      <a:r>
                        <a:rPr lang="en-GB" sz="14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Coastline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(km)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Land boundaries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(km)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Population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(July 2005)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Median age 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(years)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Life expectancy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(years)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Iceland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103,000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4,970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296,737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80.19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Finland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338,145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1,250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2,681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5,223,442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40.97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78.35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Sweden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449,964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3,218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2,233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9,001,774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40.6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80.4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Norway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324,220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25,148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2,542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4,593,041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38.17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79.4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Denmark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43,094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7,314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68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5,432,335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39.47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77.62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6824" y="3627780"/>
            <a:ext cx="77477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Produce the following diagrams from the data</a:t>
            </a:r>
            <a:endParaRPr lang="en-GB" altLang="en-US" sz="2000" dirty="0"/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scatterplot of area v. population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scatterplot matrix of area v. coastline v. land boundaries. 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parallel plot of all six attributes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altLang="en-US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starplot</a:t>
            </a: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 of all six attributes</a:t>
            </a:r>
          </a:p>
          <a:p>
            <a:pPr lvl="1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altLang="en-US" sz="2000" dirty="0"/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In each case, ‘brush’ Iceland in blue and Sweden in red.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000" dirty="0"/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Are there any interesting relationships within the data?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0934703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Summary</a:t>
            </a:r>
            <a:endParaRPr lang="en-US"/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4744"/>
            <a:ext cx="8229600" cy="5328444"/>
          </a:xfrm>
        </p:spPr>
        <p:txBody>
          <a:bodyPr/>
          <a:lstStyle/>
          <a:p>
            <a:r>
              <a:rPr lang="en-GB" dirty="0" err="1"/>
              <a:t>Univariate</a:t>
            </a:r>
            <a:endParaRPr lang="en-GB" dirty="0"/>
          </a:p>
          <a:p>
            <a:pPr lvl="1"/>
            <a:r>
              <a:rPr lang="en-GB" dirty="0"/>
              <a:t>1 dimension, </a:t>
            </a:r>
            <a:r>
              <a:rPr lang="en-GB" dirty="0" err="1"/>
              <a:t>Tukey</a:t>
            </a:r>
            <a:r>
              <a:rPr lang="en-GB" dirty="0"/>
              <a:t> Box Plots</a:t>
            </a:r>
          </a:p>
          <a:p>
            <a:r>
              <a:rPr lang="en-GB" dirty="0"/>
              <a:t>Bivariate</a:t>
            </a:r>
          </a:p>
          <a:p>
            <a:pPr lvl="1"/>
            <a:r>
              <a:rPr lang="en-GB" dirty="0"/>
              <a:t>2 dimensions, scatterplots, histograms</a:t>
            </a:r>
          </a:p>
          <a:p>
            <a:r>
              <a:rPr lang="en-GB" dirty="0" err="1"/>
              <a:t>Trivariate</a:t>
            </a:r>
            <a:endParaRPr lang="en-GB" dirty="0"/>
          </a:p>
          <a:p>
            <a:pPr lvl="1"/>
            <a:r>
              <a:rPr lang="en-GB" dirty="0"/>
              <a:t>3 dimensions, scatterplot matrix, brushing</a:t>
            </a:r>
          </a:p>
          <a:p>
            <a:r>
              <a:rPr lang="en-GB" dirty="0" err="1"/>
              <a:t>Hypervariate</a:t>
            </a:r>
            <a:endParaRPr lang="en-GB" dirty="0"/>
          </a:p>
          <a:p>
            <a:pPr lvl="1"/>
            <a:r>
              <a:rPr lang="en-GB" dirty="0"/>
              <a:t>&gt;3 dimensions, parallel coordinate plots</a:t>
            </a:r>
            <a:r>
              <a:rPr lang="en-GB"/>
              <a:t>, starplots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E67-0989-49BD-BB2D-0630B676F1CF}" type="slidenum">
              <a:rPr lang="en-GB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0377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Rearranging data</a:t>
            </a:r>
          </a:p>
          <a:p>
            <a:endParaRPr lang="en-GB" dirty="0"/>
          </a:p>
          <a:p>
            <a:r>
              <a:rPr lang="en-GB" b="1" dirty="0"/>
              <a:t>Homework: </a:t>
            </a:r>
          </a:p>
          <a:p>
            <a:pPr lvl="1"/>
            <a:r>
              <a:rPr lang="en-GB"/>
              <a:t>Read </a:t>
            </a:r>
            <a:r>
              <a:rPr lang="en-GB" dirty="0"/>
              <a:t>chapter 3 of </a:t>
            </a:r>
            <a:r>
              <a:rPr lang="en-GB" i="1" dirty="0"/>
              <a:t>Information Visualisation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18740</TotalTime>
  <Words>1292</Words>
  <Application>Microsoft Office PowerPoint</Application>
  <PresentationFormat>On-screen Show (4:3)</PresentationFormat>
  <Paragraphs>365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Wingdings</vt:lpstr>
      <vt:lpstr>Calibri Light</vt:lpstr>
      <vt:lpstr>Arial</vt:lpstr>
      <vt:lpstr>Times New Roman</vt:lpstr>
      <vt:lpstr>Office Theme</vt:lpstr>
      <vt:lpstr>Data Analysis  and Visualisation</vt:lpstr>
      <vt:lpstr>Basic Task</vt:lpstr>
      <vt:lpstr>Dimensionality</vt:lpstr>
      <vt:lpstr>Univariate Data</vt:lpstr>
      <vt:lpstr>Simple Plot</vt:lpstr>
      <vt:lpstr>Simple Plots</vt:lpstr>
      <vt:lpstr>Tukey Plots</vt:lpstr>
      <vt:lpstr>Exercise</vt:lpstr>
      <vt:lpstr>Bivariate Data</vt:lpstr>
      <vt:lpstr>Multiple Boxplot</vt:lpstr>
      <vt:lpstr>Multiple Boxplot</vt:lpstr>
      <vt:lpstr>Exercise</vt:lpstr>
      <vt:lpstr>Bivariate Data</vt:lpstr>
      <vt:lpstr>Histograms</vt:lpstr>
      <vt:lpstr>PowerPoint Presentation</vt:lpstr>
      <vt:lpstr>PowerPoint Presentation</vt:lpstr>
      <vt:lpstr>PowerPoint Presentation</vt:lpstr>
      <vt:lpstr>PowerPoint Presentation</vt:lpstr>
      <vt:lpstr>Trivariate Data</vt:lpstr>
      <vt:lpstr>Trivariate Data</vt:lpstr>
      <vt:lpstr>Trivariate Data</vt:lpstr>
      <vt:lpstr>Scatterplot Matrix</vt:lpstr>
      <vt:lpstr>Trivariate Data</vt:lpstr>
      <vt:lpstr>Brushing</vt:lpstr>
      <vt:lpstr>Brushing</vt:lpstr>
      <vt:lpstr>Hypervariate Data</vt:lpstr>
      <vt:lpstr>Parallel Coordinate Plot</vt:lpstr>
      <vt:lpstr>Multivariate Data</vt:lpstr>
      <vt:lpstr>PowerPoint Presentation</vt:lpstr>
      <vt:lpstr>Hypervariate Data</vt:lpstr>
      <vt:lpstr>Starplot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160</cp:revision>
  <dcterms:created xsi:type="dcterms:W3CDTF">2017-06-08T10:43:23Z</dcterms:created>
  <dcterms:modified xsi:type="dcterms:W3CDTF">2019-11-14T08:51:22Z</dcterms:modified>
</cp:coreProperties>
</file>