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1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F1F02-A42B-19AC-0C37-3F65DAC8F2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E494C77-0F15-B40F-A0F8-27D58DC446D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0B8E94B-37B6-27C8-A39B-BE7EB87E9604}"/>
              </a:ext>
            </a:extLst>
          </p:cNvPr>
          <p:cNvSpPr>
            <a:spLocks noGrp="1"/>
          </p:cNvSpPr>
          <p:nvPr>
            <p:ph type="dt" sz="half" idx="10"/>
          </p:nvPr>
        </p:nvSpPr>
        <p:spPr/>
        <p:txBody>
          <a:bodyPr/>
          <a:lstStyle/>
          <a:p>
            <a:fld id="{E9A30458-4B6F-437C-9826-53B61300F9CF}" type="datetimeFigureOut">
              <a:rPr lang="en-GB" smtClean="0"/>
              <a:t>10/11/2022</a:t>
            </a:fld>
            <a:endParaRPr lang="en-GB"/>
          </a:p>
        </p:txBody>
      </p:sp>
      <p:sp>
        <p:nvSpPr>
          <p:cNvPr id="5" name="Footer Placeholder 4">
            <a:extLst>
              <a:ext uri="{FF2B5EF4-FFF2-40B4-BE49-F238E27FC236}">
                <a16:creationId xmlns:a16="http://schemas.microsoft.com/office/drawing/2014/main" id="{A3F83909-FFC4-964F-83C5-593AAECEE6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2C86A6-B302-6522-14A2-8476D3C0CBD2}"/>
              </a:ext>
            </a:extLst>
          </p:cNvPr>
          <p:cNvSpPr>
            <a:spLocks noGrp="1"/>
          </p:cNvSpPr>
          <p:nvPr>
            <p:ph type="sldNum" sz="quarter" idx="12"/>
          </p:nvPr>
        </p:nvSpPr>
        <p:spPr/>
        <p:txBody>
          <a:bodyPr/>
          <a:lstStyle/>
          <a:p>
            <a:fld id="{D0E3CF01-F4F8-4C5E-82A8-C9A05BC54879}" type="slidenum">
              <a:rPr lang="en-GB" smtClean="0"/>
              <a:t>‹#›</a:t>
            </a:fld>
            <a:endParaRPr lang="en-GB"/>
          </a:p>
        </p:txBody>
      </p:sp>
    </p:spTree>
    <p:extLst>
      <p:ext uri="{BB962C8B-B14F-4D97-AF65-F5344CB8AC3E}">
        <p14:creationId xmlns:p14="http://schemas.microsoft.com/office/powerpoint/2010/main" val="12381855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71392-979A-1CD7-A4B2-AC2608694A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E839362-172E-F3C1-DC46-56BE1EA3393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22E899-B8DF-C804-9BA4-695452951EE0}"/>
              </a:ext>
            </a:extLst>
          </p:cNvPr>
          <p:cNvSpPr>
            <a:spLocks noGrp="1"/>
          </p:cNvSpPr>
          <p:nvPr>
            <p:ph type="dt" sz="half" idx="10"/>
          </p:nvPr>
        </p:nvSpPr>
        <p:spPr/>
        <p:txBody>
          <a:bodyPr/>
          <a:lstStyle/>
          <a:p>
            <a:fld id="{E9A30458-4B6F-437C-9826-53B61300F9CF}" type="datetimeFigureOut">
              <a:rPr lang="en-GB" smtClean="0"/>
              <a:t>10/11/2022</a:t>
            </a:fld>
            <a:endParaRPr lang="en-GB"/>
          </a:p>
        </p:txBody>
      </p:sp>
      <p:sp>
        <p:nvSpPr>
          <p:cNvPr id="5" name="Footer Placeholder 4">
            <a:extLst>
              <a:ext uri="{FF2B5EF4-FFF2-40B4-BE49-F238E27FC236}">
                <a16:creationId xmlns:a16="http://schemas.microsoft.com/office/drawing/2014/main" id="{6E048B80-B9E0-AD17-2A84-60779B7EBF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D0F743-0608-834C-4181-B9835AB5E72F}"/>
              </a:ext>
            </a:extLst>
          </p:cNvPr>
          <p:cNvSpPr>
            <a:spLocks noGrp="1"/>
          </p:cNvSpPr>
          <p:nvPr>
            <p:ph type="sldNum" sz="quarter" idx="12"/>
          </p:nvPr>
        </p:nvSpPr>
        <p:spPr/>
        <p:txBody>
          <a:bodyPr/>
          <a:lstStyle/>
          <a:p>
            <a:fld id="{D0E3CF01-F4F8-4C5E-82A8-C9A05BC54879}" type="slidenum">
              <a:rPr lang="en-GB" smtClean="0"/>
              <a:t>‹#›</a:t>
            </a:fld>
            <a:endParaRPr lang="en-GB"/>
          </a:p>
        </p:txBody>
      </p:sp>
    </p:spTree>
    <p:extLst>
      <p:ext uri="{BB962C8B-B14F-4D97-AF65-F5344CB8AC3E}">
        <p14:creationId xmlns:p14="http://schemas.microsoft.com/office/powerpoint/2010/main" val="14640154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B07B3-B945-0740-009A-240C5E09903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2DC43E0-5068-4985-81CC-DC3859DA871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3F1DC34-77C7-F64B-23EB-D8001F04B053}"/>
              </a:ext>
            </a:extLst>
          </p:cNvPr>
          <p:cNvSpPr>
            <a:spLocks noGrp="1"/>
          </p:cNvSpPr>
          <p:nvPr>
            <p:ph type="dt" sz="half" idx="10"/>
          </p:nvPr>
        </p:nvSpPr>
        <p:spPr/>
        <p:txBody>
          <a:bodyPr/>
          <a:lstStyle/>
          <a:p>
            <a:fld id="{E9A30458-4B6F-437C-9826-53B61300F9CF}" type="datetimeFigureOut">
              <a:rPr lang="en-GB" smtClean="0"/>
              <a:t>10/11/2022</a:t>
            </a:fld>
            <a:endParaRPr lang="en-GB"/>
          </a:p>
        </p:txBody>
      </p:sp>
      <p:sp>
        <p:nvSpPr>
          <p:cNvPr id="5" name="Footer Placeholder 4">
            <a:extLst>
              <a:ext uri="{FF2B5EF4-FFF2-40B4-BE49-F238E27FC236}">
                <a16:creationId xmlns:a16="http://schemas.microsoft.com/office/drawing/2014/main" id="{E085F139-828A-11E0-5F75-4D9A5D8660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73F8C3-EDA1-899F-DADC-2B796E58FEBC}"/>
              </a:ext>
            </a:extLst>
          </p:cNvPr>
          <p:cNvSpPr>
            <a:spLocks noGrp="1"/>
          </p:cNvSpPr>
          <p:nvPr>
            <p:ph type="sldNum" sz="quarter" idx="12"/>
          </p:nvPr>
        </p:nvSpPr>
        <p:spPr/>
        <p:txBody>
          <a:bodyPr/>
          <a:lstStyle/>
          <a:p>
            <a:fld id="{D0E3CF01-F4F8-4C5E-82A8-C9A05BC54879}" type="slidenum">
              <a:rPr lang="en-GB" smtClean="0"/>
              <a:t>‹#›</a:t>
            </a:fld>
            <a:endParaRPr lang="en-GB"/>
          </a:p>
        </p:txBody>
      </p:sp>
    </p:spTree>
    <p:extLst>
      <p:ext uri="{BB962C8B-B14F-4D97-AF65-F5344CB8AC3E}">
        <p14:creationId xmlns:p14="http://schemas.microsoft.com/office/powerpoint/2010/main" val="24591590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839A-90A0-31EA-9868-FF869A115D2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54383F9-8385-687F-0439-516B393DE06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B22D096-B593-4D9B-162B-2802043A046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3F26A90-3A8B-7E9D-4C75-36328079ED01}"/>
              </a:ext>
            </a:extLst>
          </p:cNvPr>
          <p:cNvSpPr>
            <a:spLocks noGrp="1"/>
          </p:cNvSpPr>
          <p:nvPr>
            <p:ph type="dt" sz="half" idx="10"/>
          </p:nvPr>
        </p:nvSpPr>
        <p:spPr/>
        <p:txBody>
          <a:bodyPr/>
          <a:lstStyle/>
          <a:p>
            <a:fld id="{E9A30458-4B6F-437C-9826-53B61300F9CF}" type="datetimeFigureOut">
              <a:rPr lang="en-GB" smtClean="0"/>
              <a:t>10/11/2022</a:t>
            </a:fld>
            <a:endParaRPr lang="en-GB"/>
          </a:p>
        </p:txBody>
      </p:sp>
      <p:sp>
        <p:nvSpPr>
          <p:cNvPr id="6" name="Footer Placeholder 5">
            <a:extLst>
              <a:ext uri="{FF2B5EF4-FFF2-40B4-BE49-F238E27FC236}">
                <a16:creationId xmlns:a16="http://schemas.microsoft.com/office/drawing/2014/main" id="{15CB6AB0-63CB-4DC4-3223-22432E5EA32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260DD66-779A-B721-D25D-3A2A058730A1}"/>
              </a:ext>
            </a:extLst>
          </p:cNvPr>
          <p:cNvSpPr>
            <a:spLocks noGrp="1"/>
          </p:cNvSpPr>
          <p:nvPr>
            <p:ph type="sldNum" sz="quarter" idx="12"/>
          </p:nvPr>
        </p:nvSpPr>
        <p:spPr/>
        <p:txBody>
          <a:bodyPr/>
          <a:lstStyle/>
          <a:p>
            <a:fld id="{D0E3CF01-F4F8-4C5E-82A8-C9A05BC54879}" type="slidenum">
              <a:rPr lang="en-GB" smtClean="0"/>
              <a:t>‹#›</a:t>
            </a:fld>
            <a:endParaRPr lang="en-GB"/>
          </a:p>
        </p:txBody>
      </p:sp>
    </p:spTree>
    <p:extLst>
      <p:ext uri="{BB962C8B-B14F-4D97-AF65-F5344CB8AC3E}">
        <p14:creationId xmlns:p14="http://schemas.microsoft.com/office/powerpoint/2010/main" val="10317946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6AF63-BB3E-B272-FADA-B9084F9093B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75C8057-A728-203F-F87A-1720BAA915D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46D321-C6CB-0E5D-D83D-880E3E8302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517D734-9BF9-EFBF-BE03-019EC250806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ABC570E-C6B8-03DF-3388-49EE2B6103D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11AF22E-B1D3-3C12-65D6-05239D15418C}"/>
              </a:ext>
            </a:extLst>
          </p:cNvPr>
          <p:cNvSpPr>
            <a:spLocks noGrp="1"/>
          </p:cNvSpPr>
          <p:nvPr>
            <p:ph type="dt" sz="half" idx="10"/>
          </p:nvPr>
        </p:nvSpPr>
        <p:spPr/>
        <p:txBody>
          <a:bodyPr/>
          <a:lstStyle/>
          <a:p>
            <a:fld id="{E9A30458-4B6F-437C-9826-53B61300F9CF}" type="datetimeFigureOut">
              <a:rPr lang="en-GB" smtClean="0"/>
              <a:t>10/11/2022</a:t>
            </a:fld>
            <a:endParaRPr lang="en-GB"/>
          </a:p>
        </p:txBody>
      </p:sp>
      <p:sp>
        <p:nvSpPr>
          <p:cNvPr id="8" name="Footer Placeholder 7">
            <a:extLst>
              <a:ext uri="{FF2B5EF4-FFF2-40B4-BE49-F238E27FC236}">
                <a16:creationId xmlns:a16="http://schemas.microsoft.com/office/drawing/2014/main" id="{D5992EB6-2F1F-F64C-2924-A4E71C60CE3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78DD1C4-2E16-0657-30F8-46C658C66DA8}"/>
              </a:ext>
            </a:extLst>
          </p:cNvPr>
          <p:cNvSpPr>
            <a:spLocks noGrp="1"/>
          </p:cNvSpPr>
          <p:nvPr>
            <p:ph type="sldNum" sz="quarter" idx="12"/>
          </p:nvPr>
        </p:nvSpPr>
        <p:spPr/>
        <p:txBody>
          <a:bodyPr/>
          <a:lstStyle/>
          <a:p>
            <a:fld id="{D0E3CF01-F4F8-4C5E-82A8-C9A05BC54879}" type="slidenum">
              <a:rPr lang="en-GB" smtClean="0"/>
              <a:t>‹#›</a:t>
            </a:fld>
            <a:endParaRPr lang="en-GB"/>
          </a:p>
        </p:txBody>
      </p:sp>
    </p:spTree>
    <p:extLst>
      <p:ext uri="{BB962C8B-B14F-4D97-AF65-F5344CB8AC3E}">
        <p14:creationId xmlns:p14="http://schemas.microsoft.com/office/powerpoint/2010/main" val="6774202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16605-95DB-4625-0795-C5724FAA2AE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825BE3A-518E-52F5-F6F5-58C7D68550C8}"/>
              </a:ext>
            </a:extLst>
          </p:cNvPr>
          <p:cNvSpPr>
            <a:spLocks noGrp="1"/>
          </p:cNvSpPr>
          <p:nvPr>
            <p:ph type="dt" sz="half" idx="10"/>
          </p:nvPr>
        </p:nvSpPr>
        <p:spPr/>
        <p:txBody>
          <a:bodyPr/>
          <a:lstStyle/>
          <a:p>
            <a:fld id="{E9A30458-4B6F-437C-9826-53B61300F9CF}" type="datetimeFigureOut">
              <a:rPr lang="en-GB" smtClean="0"/>
              <a:t>10/11/2022</a:t>
            </a:fld>
            <a:endParaRPr lang="en-GB"/>
          </a:p>
        </p:txBody>
      </p:sp>
      <p:sp>
        <p:nvSpPr>
          <p:cNvPr id="4" name="Footer Placeholder 3">
            <a:extLst>
              <a:ext uri="{FF2B5EF4-FFF2-40B4-BE49-F238E27FC236}">
                <a16:creationId xmlns:a16="http://schemas.microsoft.com/office/drawing/2014/main" id="{2A2530F0-3844-761A-3354-7A13FB0E1AC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E4072CB-959A-074C-EB8F-A8F41FD8AFAD}"/>
              </a:ext>
            </a:extLst>
          </p:cNvPr>
          <p:cNvSpPr>
            <a:spLocks noGrp="1"/>
          </p:cNvSpPr>
          <p:nvPr>
            <p:ph type="sldNum" sz="quarter" idx="12"/>
          </p:nvPr>
        </p:nvSpPr>
        <p:spPr/>
        <p:txBody>
          <a:bodyPr/>
          <a:lstStyle/>
          <a:p>
            <a:fld id="{D0E3CF01-F4F8-4C5E-82A8-C9A05BC54879}" type="slidenum">
              <a:rPr lang="en-GB" smtClean="0"/>
              <a:t>‹#›</a:t>
            </a:fld>
            <a:endParaRPr lang="en-GB"/>
          </a:p>
        </p:txBody>
      </p:sp>
    </p:spTree>
    <p:extLst>
      <p:ext uri="{BB962C8B-B14F-4D97-AF65-F5344CB8AC3E}">
        <p14:creationId xmlns:p14="http://schemas.microsoft.com/office/powerpoint/2010/main" val="17863026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1AE8AEE-15F4-7905-C4A8-F1E70126C480}"/>
              </a:ext>
            </a:extLst>
          </p:cNvPr>
          <p:cNvSpPr>
            <a:spLocks noGrp="1"/>
          </p:cNvSpPr>
          <p:nvPr>
            <p:ph type="dt" sz="half" idx="10"/>
          </p:nvPr>
        </p:nvSpPr>
        <p:spPr/>
        <p:txBody>
          <a:bodyPr/>
          <a:lstStyle/>
          <a:p>
            <a:fld id="{E9A30458-4B6F-437C-9826-53B61300F9CF}" type="datetimeFigureOut">
              <a:rPr lang="en-GB" smtClean="0"/>
              <a:t>10/11/2022</a:t>
            </a:fld>
            <a:endParaRPr lang="en-GB"/>
          </a:p>
        </p:txBody>
      </p:sp>
      <p:sp>
        <p:nvSpPr>
          <p:cNvPr id="3" name="Footer Placeholder 2">
            <a:extLst>
              <a:ext uri="{FF2B5EF4-FFF2-40B4-BE49-F238E27FC236}">
                <a16:creationId xmlns:a16="http://schemas.microsoft.com/office/drawing/2014/main" id="{D4666D1C-5F20-A12F-B03D-BA9D719BDDE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0FED5A0-C726-9E92-CE6A-2AB433659572}"/>
              </a:ext>
            </a:extLst>
          </p:cNvPr>
          <p:cNvSpPr>
            <a:spLocks noGrp="1"/>
          </p:cNvSpPr>
          <p:nvPr>
            <p:ph type="sldNum" sz="quarter" idx="12"/>
          </p:nvPr>
        </p:nvSpPr>
        <p:spPr/>
        <p:txBody>
          <a:bodyPr/>
          <a:lstStyle/>
          <a:p>
            <a:fld id="{D0E3CF01-F4F8-4C5E-82A8-C9A05BC54879}" type="slidenum">
              <a:rPr lang="en-GB" smtClean="0"/>
              <a:t>‹#›</a:t>
            </a:fld>
            <a:endParaRPr lang="en-GB"/>
          </a:p>
        </p:txBody>
      </p:sp>
    </p:spTree>
    <p:extLst>
      <p:ext uri="{BB962C8B-B14F-4D97-AF65-F5344CB8AC3E}">
        <p14:creationId xmlns:p14="http://schemas.microsoft.com/office/powerpoint/2010/main" val="11170834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F29F6-7433-CA0E-1F61-7AFBE034402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451E635-E32D-C589-6374-151DDFE001C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7910C32-D6F4-0C4F-F88B-53E1E9A661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D40AF86-7B8E-967A-5BD2-7FC25EACA7BA}"/>
              </a:ext>
            </a:extLst>
          </p:cNvPr>
          <p:cNvSpPr>
            <a:spLocks noGrp="1"/>
          </p:cNvSpPr>
          <p:nvPr>
            <p:ph type="dt" sz="half" idx="10"/>
          </p:nvPr>
        </p:nvSpPr>
        <p:spPr/>
        <p:txBody>
          <a:bodyPr/>
          <a:lstStyle/>
          <a:p>
            <a:fld id="{E9A30458-4B6F-437C-9826-53B61300F9CF}" type="datetimeFigureOut">
              <a:rPr lang="en-GB" smtClean="0"/>
              <a:t>10/11/2022</a:t>
            </a:fld>
            <a:endParaRPr lang="en-GB"/>
          </a:p>
        </p:txBody>
      </p:sp>
      <p:sp>
        <p:nvSpPr>
          <p:cNvPr id="6" name="Footer Placeholder 5">
            <a:extLst>
              <a:ext uri="{FF2B5EF4-FFF2-40B4-BE49-F238E27FC236}">
                <a16:creationId xmlns:a16="http://schemas.microsoft.com/office/drawing/2014/main" id="{AA91CA4D-D441-82E5-81D5-5C6D2D37A4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1FEAF76-06E3-5812-40AF-8053DC31A4BD}"/>
              </a:ext>
            </a:extLst>
          </p:cNvPr>
          <p:cNvSpPr>
            <a:spLocks noGrp="1"/>
          </p:cNvSpPr>
          <p:nvPr>
            <p:ph type="sldNum" sz="quarter" idx="12"/>
          </p:nvPr>
        </p:nvSpPr>
        <p:spPr/>
        <p:txBody>
          <a:bodyPr/>
          <a:lstStyle/>
          <a:p>
            <a:fld id="{D0E3CF01-F4F8-4C5E-82A8-C9A05BC54879}" type="slidenum">
              <a:rPr lang="en-GB" smtClean="0"/>
              <a:t>‹#›</a:t>
            </a:fld>
            <a:endParaRPr lang="en-GB"/>
          </a:p>
        </p:txBody>
      </p:sp>
    </p:spTree>
    <p:extLst>
      <p:ext uri="{BB962C8B-B14F-4D97-AF65-F5344CB8AC3E}">
        <p14:creationId xmlns:p14="http://schemas.microsoft.com/office/powerpoint/2010/main" val="7890721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8D718-1525-ACC6-ECD4-54B69E7EFB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F58158F-EFDA-D0C1-3234-89E391203FD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EE2810C-7838-4072-CDB9-4841EA43FE6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806E44-E712-4392-7845-4F7230D89070}"/>
              </a:ext>
            </a:extLst>
          </p:cNvPr>
          <p:cNvSpPr>
            <a:spLocks noGrp="1"/>
          </p:cNvSpPr>
          <p:nvPr>
            <p:ph type="dt" sz="half" idx="10"/>
          </p:nvPr>
        </p:nvSpPr>
        <p:spPr/>
        <p:txBody>
          <a:bodyPr/>
          <a:lstStyle/>
          <a:p>
            <a:fld id="{E9A30458-4B6F-437C-9826-53B61300F9CF}" type="datetimeFigureOut">
              <a:rPr lang="en-GB" smtClean="0"/>
              <a:t>10/11/2022</a:t>
            </a:fld>
            <a:endParaRPr lang="en-GB"/>
          </a:p>
        </p:txBody>
      </p:sp>
      <p:sp>
        <p:nvSpPr>
          <p:cNvPr id="6" name="Footer Placeholder 5">
            <a:extLst>
              <a:ext uri="{FF2B5EF4-FFF2-40B4-BE49-F238E27FC236}">
                <a16:creationId xmlns:a16="http://schemas.microsoft.com/office/drawing/2014/main" id="{A8AD7021-C525-7DE0-2BD8-76E6158385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CA6D97-5A84-B6B0-6CD7-A8BDE787D321}"/>
              </a:ext>
            </a:extLst>
          </p:cNvPr>
          <p:cNvSpPr>
            <a:spLocks noGrp="1"/>
          </p:cNvSpPr>
          <p:nvPr>
            <p:ph type="sldNum" sz="quarter" idx="12"/>
          </p:nvPr>
        </p:nvSpPr>
        <p:spPr/>
        <p:txBody>
          <a:bodyPr/>
          <a:lstStyle/>
          <a:p>
            <a:fld id="{D0E3CF01-F4F8-4C5E-82A8-C9A05BC54879}" type="slidenum">
              <a:rPr lang="en-GB" smtClean="0"/>
              <a:t>‹#›</a:t>
            </a:fld>
            <a:endParaRPr lang="en-GB"/>
          </a:p>
        </p:txBody>
      </p:sp>
    </p:spTree>
    <p:extLst>
      <p:ext uri="{BB962C8B-B14F-4D97-AF65-F5344CB8AC3E}">
        <p14:creationId xmlns:p14="http://schemas.microsoft.com/office/powerpoint/2010/main" val="42772544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5E11C-2C17-DB25-6A3D-549188B3756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2686F37-2BAA-14F2-7D4D-BEB9F746C71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5BEDF8-3A5C-76F9-BAD0-F0F3931463AE}"/>
              </a:ext>
            </a:extLst>
          </p:cNvPr>
          <p:cNvSpPr>
            <a:spLocks noGrp="1"/>
          </p:cNvSpPr>
          <p:nvPr>
            <p:ph type="dt" sz="half" idx="10"/>
          </p:nvPr>
        </p:nvSpPr>
        <p:spPr/>
        <p:txBody>
          <a:bodyPr/>
          <a:lstStyle/>
          <a:p>
            <a:fld id="{E9A30458-4B6F-437C-9826-53B61300F9CF}" type="datetimeFigureOut">
              <a:rPr lang="en-GB" smtClean="0"/>
              <a:t>10/11/2022</a:t>
            </a:fld>
            <a:endParaRPr lang="en-GB"/>
          </a:p>
        </p:txBody>
      </p:sp>
      <p:sp>
        <p:nvSpPr>
          <p:cNvPr id="5" name="Footer Placeholder 4">
            <a:extLst>
              <a:ext uri="{FF2B5EF4-FFF2-40B4-BE49-F238E27FC236}">
                <a16:creationId xmlns:a16="http://schemas.microsoft.com/office/drawing/2014/main" id="{336A7983-707D-0DE3-9375-81EA2A8024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A9ED6F-5FE7-25EF-05E0-0520D377C57B}"/>
              </a:ext>
            </a:extLst>
          </p:cNvPr>
          <p:cNvSpPr>
            <a:spLocks noGrp="1"/>
          </p:cNvSpPr>
          <p:nvPr>
            <p:ph type="sldNum" sz="quarter" idx="12"/>
          </p:nvPr>
        </p:nvSpPr>
        <p:spPr/>
        <p:txBody>
          <a:bodyPr/>
          <a:lstStyle/>
          <a:p>
            <a:fld id="{D0E3CF01-F4F8-4C5E-82A8-C9A05BC54879}" type="slidenum">
              <a:rPr lang="en-GB" smtClean="0"/>
              <a:t>‹#›</a:t>
            </a:fld>
            <a:endParaRPr lang="en-GB"/>
          </a:p>
        </p:txBody>
      </p:sp>
    </p:spTree>
    <p:extLst>
      <p:ext uri="{BB962C8B-B14F-4D97-AF65-F5344CB8AC3E}">
        <p14:creationId xmlns:p14="http://schemas.microsoft.com/office/powerpoint/2010/main" val="18659473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D3F1FF-235E-E8C9-1FF7-5B0E62DA7B4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F1DD43A-97C4-4F2C-E957-1C4C3978C5F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97693B-4969-6EA7-F38D-F52DE0C591D5}"/>
              </a:ext>
            </a:extLst>
          </p:cNvPr>
          <p:cNvSpPr>
            <a:spLocks noGrp="1"/>
          </p:cNvSpPr>
          <p:nvPr>
            <p:ph type="dt" sz="half" idx="10"/>
          </p:nvPr>
        </p:nvSpPr>
        <p:spPr/>
        <p:txBody>
          <a:bodyPr/>
          <a:lstStyle/>
          <a:p>
            <a:fld id="{E9A30458-4B6F-437C-9826-53B61300F9CF}" type="datetimeFigureOut">
              <a:rPr lang="en-GB" smtClean="0"/>
              <a:t>10/11/2022</a:t>
            </a:fld>
            <a:endParaRPr lang="en-GB"/>
          </a:p>
        </p:txBody>
      </p:sp>
      <p:sp>
        <p:nvSpPr>
          <p:cNvPr id="5" name="Footer Placeholder 4">
            <a:extLst>
              <a:ext uri="{FF2B5EF4-FFF2-40B4-BE49-F238E27FC236}">
                <a16:creationId xmlns:a16="http://schemas.microsoft.com/office/drawing/2014/main" id="{C3B331E5-25A2-C65F-F75A-946BFE543D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6A2477-1311-60FA-C0D4-D85E5BEF7244}"/>
              </a:ext>
            </a:extLst>
          </p:cNvPr>
          <p:cNvSpPr>
            <a:spLocks noGrp="1"/>
          </p:cNvSpPr>
          <p:nvPr>
            <p:ph type="sldNum" sz="quarter" idx="12"/>
          </p:nvPr>
        </p:nvSpPr>
        <p:spPr/>
        <p:txBody>
          <a:bodyPr/>
          <a:lstStyle/>
          <a:p>
            <a:fld id="{D0E3CF01-F4F8-4C5E-82A8-C9A05BC54879}" type="slidenum">
              <a:rPr lang="en-GB" smtClean="0"/>
              <a:t>‹#›</a:t>
            </a:fld>
            <a:endParaRPr lang="en-GB"/>
          </a:p>
        </p:txBody>
      </p:sp>
    </p:spTree>
    <p:extLst>
      <p:ext uri="{BB962C8B-B14F-4D97-AF65-F5344CB8AC3E}">
        <p14:creationId xmlns:p14="http://schemas.microsoft.com/office/powerpoint/2010/main" val="2922141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E3757D9-8F9F-E1CF-54E6-8DC87394049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26E8172-FC9B-57E4-9754-C203EFA8498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D96438-D68B-2854-6393-BF5AEC561DD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9A30458-4B6F-437C-9826-53B61300F9CF}" type="datetimeFigureOut">
              <a:rPr lang="en-GB" smtClean="0"/>
              <a:t>10/11/2022</a:t>
            </a:fld>
            <a:endParaRPr lang="en-GB"/>
          </a:p>
        </p:txBody>
      </p:sp>
      <p:sp>
        <p:nvSpPr>
          <p:cNvPr id="5" name="Footer Placeholder 4">
            <a:extLst>
              <a:ext uri="{FF2B5EF4-FFF2-40B4-BE49-F238E27FC236}">
                <a16:creationId xmlns:a16="http://schemas.microsoft.com/office/drawing/2014/main" id="{9D79B985-E67A-E931-5777-61A488ACB80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10A1CF3-6D01-D4CA-E6E6-DDBBE970DBD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0E3CF01-F4F8-4C5E-82A8-C9A05BC54879}" type="slidenum">
              <a:rPr lang="en-GB" smtClean="0"/>
              <a:t>‹#›</a:t>
            </a:fld>
            <a:endParaRPr lang="en-GB"/>
          </a:p>
        </p:txBody>
      </p:sp>
    </p:spTree>
    <p:extLst>
      <p:ext uri="{BB962C8B-B14F-4D97-AF65-F5344CB8AC3E}">
        <p14:creationId xmlns:p14="http://schemas.microsoft.com/office/powerpoint/2010/main" val="30787496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1AAF3-2E24-4A9F-D0A1-CCF0AE65374A}"/>
              </a:ext>
            </a:extLst>
          </p:cNvPr>
          <p:cNvSpPr>
            <a:spLocks noGrp="1"/>
          </p:cNvSpPr>
          <p:nvPr>
            <p:ph type="ctrTitle"/>
          </p:nvPr>
        </p:nvSpPr>
        <p:spPr/>
        <p:txBody>
          <a:bodyPr/>
          <a:lstStyle/>
          <a:p>
            <a:r>
              <a:rPr lang="en-GB" dirty="0"/>
              <a:t>Animal Testing in Research</a:t>
            </a:r>
          </a:p>
        </p:txBody>
      </p:sp>
      <p:sp>
        <p:nvSpPr>
          <p:cNvPr id="3" name="Subtitle 2">
            <a:extLst>
              <a:ext uri="{FF2B5EF4-FFF2-40B4-BE49-F238E27FC236}">
                <a16:creationId xmlns:a16="http://schemas.microsoft.com/office/drawing/2014/main" id="{335D31A4-F70F-66AB-1791-E8E207A367E2}"/>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6236720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E1853B-527E-92B7-E30F-C14C1B47212D}"/>
              </a:ext>
            </a:extLst>
          </p:cNvPr>
          <p:cNvSpPr>
            <a:spLocks noGrp="1"/>
          </p:cNvSpPr>
          <p:nvPr>
            <p:ph idx="1"/>
          </p:nvPr>
        </p:nvSpPr>
        <p:spPr>
          <a:xfrm>
            <a:off x="838200" y="270588"/>
            <a:ext cx="10515600" cy="5906375"/>
          </a:xfrm>
        </p:spPr>
        <p:txBody>
          <a:bodyPr/>
          <a:lstStyle/>
          <a:p>
            <a:r>
              <a:rPr lang="en-GB" dirty="0"/>
              <a:t>Animal testing in research has been documented since as early as 380BC </a:t>
            </a:r>
          </a:p>
          <a:p>
            <a:r>
              <a:rPr lang="en-GB" dirty="0"/>
              <a:t>Aristotle and Erasistratus are both documented to have used animals in their studies</a:t>
            </a:r>
          </a:p>
          <a:p>
            <a:r>
              <a:rPr lang="en-GB" dirty="0"/>
              <a:t>Galan used animal studies to help increase knowledge of physiology, anatomy, pathology and others </a:t>
            </a:r>
          </a:p>
        </p:txBody>
      </p:sp>
    </p:spTree>
    <p:extLst>
      <p:ext uri="{BB962C8B-B14F-4D97-AF65-F5344CB8AC3E}">
        <p14:creationId xmlns:p14="http://schemas.microsoft.com/office/powerpoint/2010/main" val="36157070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9C57D4-DEF2-2498-4714-0AB9943372E7}"/>
              </a:ext>
            </a:extLst>
          </p:cNvPr>
          <p:cNvSpPr>
            <a:spLocks noGrp="1"/>
          </p:cNvSpPr>
          <p:nvPr>
            <p:ph idx="1"/>
          </p:nvPr>
        </p:nvSpPr>
        <p:spPr>
          <a:xfrm>
            <a:off x="838200" y="475861"/>
            <a:ext cx="10515600" cy="5701102"/>
          </a:xfrm>
        </p:spPr>
        <p:txBody>
          <a:bodyPr/>
          <a:lstStyle/>
          <a:p>
            <a:r>
              <a:rPr lang="en-GB" dirty="0"/>
              <a:t>Animal testing wasn’t really protested until the 1800s</a:t>
            </a:r>
          </a:p>
          <a:p>
            <a:r>
              <a:rPr lang="en-GB" dirty="0"/>
              <a:t>Activist groups such as the Society for the Protection of Animals Liable to Vivisection (1875) and the British Union for the Abolition of Vivisection (1898) formed after the adoption of domesticated animals</a:t>
            </a:r>
          </a:p>
          <a:p>
            <a:r>
              <a:rPr lang="en-GB" dirty="0"/>
              <a:t>Protested the use of Vivisection </a:t>
            </a:r>
          </a:p>
        </p:txBody>
      </p:sp>
    </p:spTree>
    <p:extLst>
      <p:ext uri="{BB962C8B-B14F-4D97-AF65-F5344CB8AC3E}">
        <p14:creationId xmlns:p14="http://schemas.microsoft.com/office/powerpoint/2010/main" val="9169908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77484FD-62BC-3645-CB7C-399F8428F2DE}"/>
              </a:ext>
            </a:extLst>
          </p:cNvPr>
          <p:cNvSpPr>
            <a:spLocks noGrp="1"/>
          </p:cNvSpPr>
          <p:nvPr>
            <p:ph idx="1"/>
          </p:nvPr>
        </p:nvSpPr>
        <p:spPr>
          <a:xfrm>
            <a:off x="838200" y="419878"/>
            <a:ext cx="10515600" cy="5757085"/>
          </a:xfrm>
        </p:spPr>
        <p:txBody>
          <a:bodyPr/>
          <a:lstStyle/>
          <a:p>
            <a:r>
              <a:rPr lang="en-GB" dirty="0"/>
              <a:t>Currently in 2021, it was reported that 3.06 million scientific procedures were carried out on animals in the UK with 96% of these procedures carried out on mice, fish, birds and rats</a:t>
            </a:r>
          </a:p>
          <a:p>
            <a:r>
              <a:rPr lang="en-GB" dirty="0"/>
              <a:t>These animals are not currently protected by laws that protect animals in the research settings</a:t>
            </a:r>
          </a:p>
          <a:p>
            <a:r>
              <a:rPr lang="en-GB" dirty="0"/>
              <a:t>Animal testing in medicine has been used for many years for the advancement of medical techniques and vaccinations, and while this has and continues to be protested, there are many supposed justifications for the use of animals, the rest of this paper will critically evaluate these justifications. </a:t>
            </a:r>
          </a:p>
        </p:txBody>
      </p:sp>
    </p:spTree>
    <p:extLst>
      <p:ext uri="{BB962C8B-B14F-4D97-AF65-F5344CB8AC3E}">
        <p14:creationId xmlns:p14="http://schemas.microsoft.com/office/powerpoint/2010/main" val="20400457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8B6645C-147D-4564-3FDC-0FE2495F49A4}"/>
              </a:ext>
            </a:extLst>
          </p:cNvPr>
          <p:cNvSpPr>
            <a:spLocks noGrp="1"/>
          </p:cNvSpPr>
          <p:nvPr>
            <p:ph idx="1"/>
          </p:nvPr>
        </p:nvSpPr>
        <p:spPr>
          <a:xfrm>
            <a:off x="838200" y="391886"/>
            <a:ext cx="10515600" cy="5785077"/>
          </a:xfrm>
        </p:spPr>
        <p:txBody>
          <a:bodyPr/>
          <a:lstStyle/>
          <a:p>
            <a:r>
              <a:rPr lang="en-GB" dirty="0"/>
              <a:t>scientists justify the use of animals for research and testing because the benefit to human health outweighs the cost or harm to animals</a:t>
            </a:r>
          </a:p>
          <a:p>
            <a:r>
              <a:rPr lang="en-GB" dirty="0"/>
              <a:t>the use of animal research and testing has aided in most medical advancements in the last one hundred years </a:t>
            </a:r>
          </a:p>
          <a:p>
            <a:r>
              <a:rPr lang="en-GB" dirty="0"/>
              <a:t>Many advancements in medicine have been made throughout the years with the aid of animal research, including more recently the development of the COVID-19 vaccine</a:t>
            </a:r>
          </a:p>
          <a:p>
            <a:endParaRPr lang="en-GB" dirty="0"/>
          </a:p>
        </p:txBody>
      </p:sp>
    </p:spTree>
    <p:extLst>
      <p:ext uri="{BB962C8B-B14F-4D97-AF65-F5344CB8AC3E}">
        <p14:creationId xmlns:p14="http://schemas.microsoft.com/office/powerpoint/2010/main" val="17842826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8202504-F1A5-BD90-B0FB-E995626A4F6D}"/>
              </a:ext>
            </a:extLst>
          </p:cNvPr>
          <p:cNvSpPr>
            <a:spLocks noGrp="1"/>
          </p:cNvSpPr>
          <p:nvPr>
            <p:ph idx="1"/>
          </p:nvPr>
        </p:nvSpPr>
        <p:spPr>
          <a:xfrm>
            <a:off x="838200" y="401216"/>
            <a:ext cx="10515600" cy="5775747"/>
          </a:xfrm>
        </p:spPr>
        <p:txBody>
          <a:bodyPr/>
          <a:lstStyle/>
          <a:p>
            <a:r>
              <a:rPr lang="en-GB" dirty="0"/>
              <a:t>Animal biology is like humans at a genetic level. Species such as mice, share more than 98% DNA similarity with humans. </a:t>
            </a:r>
          </a:p>
          <a:p>
            <a:r>
              <a:rPr lang="en-GB" dirty="0"/>
              <a:t>Animals are also prone to similar health problems as humans, for example, sheep, pigs, cats and dogs can get diabetes spontaneously</a:t>
            </a:r>
          </a:p>
          <a:p>
            <a:r>
              <a:rPr lang="en-GB" dirty="0"/>
              <a:t>Due to the differences in DNA though, animal testing does not always accurately reflect humans. Research that has proven advantageous for animals such as mice, has caused more harm to humans than good, for example, Vioxx, a drug used to treat arthritis showed no problems when tested on monkeys, but caused approximately 140,000 deaths in humans after causing heart related issues in 300,000 people worldwide</a:t>
            </a:r>
          </a:p>
        </p:txBody>
      </p:sp>
    </p:spTree>
    <p:extLst>
      <p:ext uri="{BB962C8B-B14F-4D97-AF65-F5344CB8AC3E}">
        <p14:creationId xmlns:p14="http://schemas.microsoft.com/office/powerpoint/2010/main" val="10980827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181C7A-ADD0-D9B1-90F6-2F7BC3839616}"/>
              </a:ext>
            </a:extLst>
          </p:cNvPr>
          <p:cNvSpPr>
            <a:spLocks noGrp="1"/>
          </p:cNvSpPr>
          <p:nvPr>
            <p:ph idx="1"/>
          </p:nvPr>
        </p:nvSpPr>
        <p:spPr>
          <a:xfrm>
            <a:off x="838200" y="401216"/>
            <a:ext cx="10515600" cy="5775747"/>
          </a:xfrm>
        </p:spPr>
        <p:txBody>
          <a:bodyPr/>
          <a:lstStyle/>
          <a:p>
            <a:r>
              <a:rPr lang="en-GB" dirty="0"/>
              <a:t>While scientists are trying to find ways to avoid animal testing, it is currently unavoidable due to the current laws that make it necessary to test on animals before the testing on humans, initial test phases are done in vitro using tissues and isolated organs, a phase conducted in animal models is required before clinical trials in humans </a:t>
            </a:r>
          </a:p>
          <a:p>
            <a:r>
              <a:rPr lang="en-GB" dirty="0"/>
              <a:t>the current alternatives are unable to recreate the body completely and therefore have limitations and is where scientists must inevitably resort to animal research </a:t>
            </a:r>
          </a:p>
        </p:txBody>
      </p:sp>
    </p:spTree>
    <p:extLst>
      <p:ext uri="{BB962C8B-B14F-4D97-AF65-F5344CB8AC3E}">
        <p14:creationId xmlns:p14="http://schemas.microsoft.com/office/powerpoint/2010/main" val="22377929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899AF4-9FC0-2DEF-E43A-95415F17D18C}"/>
              </a:ext>
            </a:extLst>
          </p:cNvPr>
          <p:cNvSpPr>
            <a:spLocks noGrp="1"/>
          </p:cNvSpPr>
          <p:nvPr>
            <p:ph idx="1"/>
          </p:nvPr>
        </p:nvSpPr>
        <p:spPr>
          <a:xfrm>
            <a:off x="838200" y="373224"/>
            <a:ext cx="10515600" cy="5803739"/>
          </a:xfrm>
        </p:spPr>
        <p:txBody>
          <a:bodyPr/>
          <a:lstStyle/>
          <a:p>
            <a:r>
              <a:rPr lang="en-GB" dirty="0"/>
              <a:t>It has been argued that the research could be conducted on consenting adults, rather than defenceless animals. It is often reported that procedures are markedly invasive, and many of these include procedures resulting in death, surgical procedures, major physiological challenges, and the production of genetically modified animals (Knight, 2019)</a:t>
            </a:r>
          </a:p>
        </p:txBody>
      </p:sp>
    </p:spTree>
    <p:extLst>
      <p:ext uri="{BB962C8B-B14F-4D97-AF65-F5344CB8AC3E}">
        <p14:creationId xmlns:p14="http://schemas.microsoft.com/office/powerpoint/2010/main" val="31738650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ABA6A-0BB6-0FFA-4B15-81A760750C90}"/>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4D9BDDBD-7EA3-434C-6FED-C9ED57304824}"/>
              </a:ext>
            </a:extLst>
          </p:cNvPr>
          <p:cNvSpPr>
            <a:spLocks noGrp="1"/>
          </p:cNvSpPr>
          <p:nvPr>
            <p:ph idx="1"/>
          </p:nvPr>
        </p:nvSpPr>
        <p:spPr/>
        <p:txBody>
          <a:bodyPr>
            <a:normAutofit fontScale="47500" lnSpcReduction="20000"/>
          </a:bodyPr>
          <a:lstStyle/>
          <a:p>
            <a:r>
              <a:rPr lang="en-GB" dirty="0"/>
              <a:t>Bates, A. W. H. (2017). Anti-Vivisection and the Profession of Medicine in Britain. London: Palgrave. </a:t>
            </a:r>
          </a:p>
          <a:p>
            <a:r>
              <a:rPr lang="en-GB" dirty="0"/>
              <a:t>California Biomedical Research Association. (2013). Biomedical Research with Animal Models. Available at: https://ca-biomed.org/wp-content/uploads/2020/08/FS-Why-Necessary.pdf. (Accessed: 08/11/2022). </a:t>
            </a:r>
          </a:p>
          <a:p>
            <a:r>
              <a:rPr lang="en-GB" dirty="0"/>
              <a:t>Hajar, R. (2011). ‘Animal testing and medicine’. Heart Views. 12(1) 42. Available at: doi:10.4103/1995-705X.81548. (Accessed: 05/11/2022). </a:t>
            </a:r>
          </a:p>
          <a:p>
            <a:r>
              <a:rPr lang="en-GB" dirty="0"/>
              <a:t>Home Office. (2021). Annual Statistics of Scientific Procedures on Living Animals, Great Britain, 2021. Available at: https://www.gov.uk/government/statistics/statistics-of-scientific-procedures-on-living-animals-great-britain-2021/annual-statistics-of-scientific-procedures-on-living-animals-great-britain-2021. (Accessed: 06/11/2022). </a:t>
            </a:r>
          </a:p>
          <a:p>
            <a:r>
              <a:rPr lang="en-GB" dirty="0"/>
              <a:t>Khoo, S, Y. (2018). Justifiability and Animal Research in Health: Can Democratisation Help Resolve Difficulties. Available at: https://www.ncbi.nlm.nih.gov/pmc/articles/PMC5836036/#:~:text=Scientists%20justify%20animal%20use%20in%20medical%20research%20because,it%20is%20justifiable%20is%20controversial%20for%20many%20people. (Accessed: 08/11/2022).</a:t>
            </a:r>
          </a:p>
          <a:p>
            <a:r>
              <a:rPr lang="en-GB" dirty="0"/>
              <a:t>Knight A. (2011). The costs and benefits of animal experiments. </a:t>
            </a:r>
            <a:r>
              <a:rPr lang="en-GB" dirty="0" err="1"/>
              <a:t>Houndmills</a:t>
            </a:r>
            <a:r>
              <a:rPr lang="en-GB" dirty="0"/>
              <a:t>, Basingstoke, UK: Palgrave Macmillan</a:t>
            </a:r>
          </a:p>
          <a:p>
            <a:r>
              <a:rPr lang="en-GB" dirty="0"/>
              <a:t>Knight, A. (2019). ‘Critically Evaluating Animal Research’, in Herrmann, K (ed.) Animal Experimentation: Working Towards a Paradigm Change. Brill. Available at: https://brill-com.ezproxy.uwtsd.ac.uk/display/book/edcoll/9789004391192/BP000019.xml. (Accessed: 06/11/2022). </a:t>
            </a:r>
          </a:p>
          <a:p>
            <a:r>
              <a:rPr lang="en-GB" dirty="0"/>
              <a:t>ProCon.org. (2017). Animal Testing. Available at: https://animal-testing.procon.org/#:~:text=Animal%20research%20has%20contributed%20to%20major%20advances%20in,anesthetics.%20%5B%2010%5D%5B%2011%5D%5B%2012%5D%5B%2013%5D%20Pro%202. (Accessed: 07/11/2022). </a:t>
            </a:r>
          </a:p>
          <a:p>
            <a:r>
              <a:rPr lang="en-GB" dirty="0"/>
              <a:t>Vasquez, J. D. S. (2020). Animal Research: The Good, the Bad, and the Ugly. Available at: https://www.immpressmagazine.com/animal-research-the-good-the-bad-and-the-ugly/. (Accessed: 08/11/2022).</a:t>
            </a:r>
          </a:p>
          <a:p>
            <a:r>
              <a:rPr lang="en-GB" dirty="0"/>
              <a:t>Williams, B. (2021). Do We Need to Test All New Drugs in Two Species? Available at: https://www.understandinganimalresearch.org.uk/news/do-we-need-to-test-all-new-drugs-in-two-species. (Accessed: 06/11/2022). </a:t>
            </a:r>
          </a:p>
          <a:p>
            <a:endParaRPr lang="en-GB" dirty="0"/>
          </a:p>
        </p:txBody>
      </p:sp>
    </p:spTree>
    <p:extLst>
      <p:ext uri="{BB962C8B-B14F-4D97-AF65-F5344CB8AC3E}">
        <p14:creationId xmlns:p14="http://schemas.microsoft.com/office/powerpoint/2010/main" val="17117698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TotalTime>
  <Words>986</Words>
  <Application>Microsoft Office PowerPoint</Application>
  <PresentationFormat>Widescreen</PresentationFormat>
  <Paragraphs>30</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Animal Testing in Research</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Animal Testing in Research</dc:title>
  <dc:creator>Charlotte Robinson</dc:creator>
  <cp:lastModifiedBy>Charlotte Robinson</cp:lastModifiedBy>
  <cp:revision>2</cp:revision>
  <dcterms:created xsi:type="dcterms:W3CDTF">2022-11-10T12:35:58Z</dcterms:created>
  <dcterms:modified xsi:type="dcterms:W3CDTF">2022-11-10T12:41:33Z</dcterms:modified>
</cp:coreProperties>
</file>