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73" r:id="rId5"/>
    <p:sldId id="261" r:id="rId6"/>
    <p:sldId id="274" r:id="rId7"/>
    <p:sldId id="263" r:id="rId8"/>
    <p:sldId id="277" r:id="rId9"/>
    <p:sldId id="264" r:id="rId10"/>
    <p:sldId id="282" r:id="rId11"/>
    <p:sldId id="266" r:id="rId12"/>
    <p:sldId id="267" r:id="rId13"/>
    <p:sldId id="268" r:id="rId14"/>
    <p:sldId id="269" r:id="rId15"/>
    <p:sldId id="262" r:id="rId16"/>
    <p:sldId id="271" r:id="rId17"/>
    <p:sldId id="272" r:id="rId18"/>
    <p:sldId id="281" r:id="rId19"/>
    <p:sldId id="279" r:id="rId20"/>
    <p:sldId id="275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86FA6"/>
    <a:srgbClr val="F9F5FC"/>
    <a:srgbClr val="ECE6F2"/>
    <a:srgbClr val="EBD2FA"/>
    <a:srgbClr val="F2ED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2010/15/contents" TargetMode="External"/><Relationship Id="rId3" Type="http://schemas.openxmlformats.org/officeDocument/2006/relationships/hyperlink" Target="https://www.psychologytoday.com/gb/blog/click-here-for-happiness/201901/what-is-well-being-definition-types-and-well-being-skills" TargetMode="External"/><Relationship Id="rId7" Type="http://schemas.openxmlformats.org/officeDocument/2006/relationships/hyperlink" Target="https://www.local.gov.uk/topics/social-care-health-and-integration/what-good-health" TargetMode="External"/><Relationship Id="rId2" Type="http://schemas.openxmlformats.org/officeDocument/2006/relationships/hyperlink" Target="https://www.britishcouncil.org/sustainable-development-goals/what-are-they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long-read/five-years-greener-nhs-progress-forward-look/" TargetMode="External"/><Relationship Id="rId5" Type="http://schemas.openxmlformats.org/officeDocument/2006/relationships/hyperlink" Target="https://www.diabetes.org.uk/sites/default/files/2025-07/Diabetes%20UK_Tackling%20Inequality%20Brochure_V9_27.06_Digital%20Use%20only.pdf" TargetMode="External"/><Relationship Id="rId4" Type="http://schemas.openxmlformats.org/officeDocument/2006/relationships/hyperlink" Target="https://www.diabetes.org.uk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ntalhealth.org.uk/explore-mental-health/blogs/what-well-being-how-can-we-measure-it-and-how-can-we-support-people-improve-it" TargetMode="External"/><Relationship Id="rId2" Type="http://schemas.openxmlformats.org/officeDocument/2006/relationships/hyperlink" Target="https://www.sciencedirect.com/science/article/abs/pii/S0277953621002380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" TargetMode="External"/><Relationship Id="rId5" Type="http://schemas.openxmlformats.org/officeDocument/2006/relationships/hyperlink" Target="https://www.nhs.uk/healthier-families/about-and-contact/" TargetMode="External"/><Relationship Id="rId4" Type="http://schemas.openxmlformats.org/officeDocument/2006/relationships/hyperlink" Target="https://www.un.org/en/common-agenda/sustainable-development-goals?utm_source=chatgpt.com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mc.org.uk/standards/guidance/holistic-care/?utm_source=chatgpt.com" TargetMode="External"/><Relationship Id="rId7" Type="http://schemas.openxmlformats.org/officeDocument/2006/relationships/hyperlink" Target="https://www.who.int/" TargetMode="External"/><Relationship Id="rId2" Type="http://schemas.openxmlformats.org/officeDocument/2006/relationships/hyperlink" Target="https://www.longtermplan.nhs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dgs.un.org/" TargetMode="External"/><Relationship Id="rId5" Type="http://schemas.openxmlformats.org/officeDocument/2006/relationships/hyperlink" Target="https://www.kingsfund.org.uk/" TargetMode="External"/><Relationship Id="rId4" Type="http://schemas.openxmlformats.org/officeDocument/2006/relationships/hyperlink" Target="https://www.rcn.org.uk/About-us/Sustainability-in-health-and-care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9C7E0A2C-7C0A-4AAC-B3B0-6C12B2EBAE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518714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348" y="551961"/>
            <a:ext cx="8249304" cy="539995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248587"/>
            <a:ext cx="6858000" cy="23876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latin typeface="Calibri"/>
                <a:ea typeface="Calibri"/>
                <a:cs typeface="Calibri"/>
              </a:rPr>
              <a:t>Integrating Health, Wellbeing and Sustainable Development in UK Health &amp;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9184" y="3877647"/>
            <a:ext cx="5132358" cy="162099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000" b="1">
                <a:ea typeface="Calibri"/>
                <a:cs typeface="Calibri"/>
              </a:rPr>
              <a:t>Your Name: Deyan </a:t>
            </a:r>
            <a:r>
              <a:rPr lang="en-GB" sz="3000" b="1" err="1">
                <a:ea typeface="Calibri"/>
                <a:cs typeface="Calibri"/>
              </a:rPr>
              <a:t>kheder</a:t>
            </a:r>
            <a:r>
              <a:rPr lang="en-GB" sz="3000" b="1">
                <a:ea typeface="Calibri"/>
                <a:cs typeface="Calibri"/>
              </a:rPr>
              <a:t> </a:t>
            </a:r>
            <a:endParaRPr lang="en-US" sz="3000" b="1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3000" b="1">
                <a:ea typeface="Calibri"/>
                <a:cs typeface="Calibri"/>
              </a:rPr>
              <a:t>Student ID:2245696</a:t>
            </a:r>
          </a:p>
          <a:p>
            <a:pPr>
              <a:lnSpc>
                <a:spcPct val="90000"/>
              </a:lnSpc>
            </a:pPr>
            <a:r>
              <a:rPr lang="en-GB" sz="3000" b="1">
                <a:ea typeface="Calibri"/>
                <a:cs typeface="Calibri"/>
              </a:rPr>
              <a:t>Module Title: 6030</a:t>
            </a:r>
            <a:endParaRPr lang="en-US" sz="3000" b="1">
              <a:ea typeface="Calibri"/>
              <a:cs typeface="Calibri"/>
            </a:endParaRPr>
          </a:p>
        </p:txBody>
      </p: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47348" y="6329769"/>
            <a:ext cx="8250174" cy="0"/>
          </a:xfrm>
          <a:prstGeom prst="line">
            <a:avLst/>
          </a:prstGeom>
          <a:ln w="1524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F9ACB474-0540-6035-50CA-9AE4AD520D18}"/>
              </a:ext>
            </a:extLst>
          </p:cNvPr>
          <p:cNvCxnSpPr/>
          <p:nvPr/>
        </p:nvCxnSpPr>
        <p:spPr>
          <a:xfrm>
            <a:off x="1141090" y="3487582"/>
            <a:ext cx="6970071" cy="42029"/>
          </a:xfrm>
          <a:prstGeom prst="straightConnector1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AF995063-C99E-4035-9D65-4CB27810F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ED632E6E-09F6-4CB8-8438-22C1233D8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665" y="-6665"/>
            <a:ext cx="9163995" cy="6884659"/>
            <a:chOff x="-8887" y="-6665"/>
            <a:chExt cx="12218660" cy="6884659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12029E5A-94A7-4C3B-9B0D-2BED2CE4B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D930C4F6-F527-4F1A-A7E7-B50F032E3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8887" y="-6665"/>
              <a:ext cx="12218660" cy="6884659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5471" y="207347"/>
            <a:ext cx="4732637" cy="449786"/>
          </a:xfrm>
        </p:spPr>
        <p:txBody>
          <a:bodyPr anchor="t">
            <a:normAutofit fontScale="90000"/>
          </a:bodyPr>
          <a:lstStyle/>
          <a:p>
            <a:r>
              <a:rPr lang="en-GB" sz="3000">
                <a:latin typeface="Abadi"/>
                <a:ea typeface="Calibri"/>
                <a:cs typeface="Calibri"/>
              </a:rPr>
              <a:t>In today’s presentation I will:</a:t>
            </a:r>
            <a:endParaRPr lang="en-GB" sz="300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8355F70-9C68-F0DF-FA51-230751BF2ACA}"/>
              </a:ext>
            </a:extLst>
          </p:cNvPr>
          <p:cNvSpPr/>
          <p:nvPr/>
        </p:nvSpPr>
        <p:spPr>
          <a:xfrm>
            <a:off x="509183" y="875679"/>
            <a:ext cx="8118965" cy="844950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2000">
                <a:solidFill>
                  <a:schemeClr val="tx1"/>
                </a:solidFill>
                <a:latin typeface="Abadi"/>
                <a:ea typeface="Calibri"/>
                <a:cs typeface="Calibri"/>
              </a:rPr>
              <a:t>Discuss health, wellbeing, and sustainable development in healthcare</a:t>
            </a:r>
            <a:endParaRPr lang="en-US" sz="2000">
              <a:solidFill>
                <a:schemeClr val="tx1"/>
              </a:solidFill>
              <a:latin typeface="Abadi"/>
              <a:ea typeface="Calibri"/>
              <a:cs typeface="Calibri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B7C4F8F-C057-ECF0-10B4-694F2CFF3257}"/>
              </a:ext>
            </a:extLst>
          </p:cNvPr>
          <p:cNvSpPr/>
          <p:nvPr/>
        </p:nvSpPr>
        <p:spPr>
          <a:xfrm>
            <a:off x="515850" y="3430902"/>
            <a:ext cx="8118964" cy="83442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2400">
                <a:solidFill>
                  <a:schemeClr val="tx1"/>
                </a:solidFill>
                <a:latin typeface="Abadi"/>
                <a:ea typeface="Calibri"/>
                <a:cs typeface="Calibri"/>
              </a:rPr>
              <a:t>Show wellbeing as a holistic approach</a:t>
            </a:r>
            <a:endParaRPr lang="en-US" sz="2400">
              <a:solidFill>
                <a:schemeClr val="tx1"/>
              </a:solidFill>
              <a:latin typeface="Abadi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CFC7890-49FE-6527-4B1A-BD43A0F60CA5}"/>
              </a:ext>
            </a:extLst>
          </p:cNvPr>
          <p:cNvSpPr/>
          <p:nvPr/>
        </p:nvSpPr>
        <p:spPr>
          <a:xfrm>
            <a:off x="515849" y="2109081"/>
            <a:ext cx="8118966" cy="881075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spcBef>
                <a:spcPct val="20000"/>
              </a:spcBef>
            </a:pPr>
            <a:endParaRPr lang="en-GB" sz="2200">
              <a:solidFill>
                <a:schemeClr val="tx1"/>
              </a:solidFill>
              <a:latin typeface="Abadi"/>
              <a:ea typeface="Calibri"/>
              <a:cs typeface="Calibri"/>
            </a:endParaRPr>
          </a:p>
          <a:p>
            <a:pPr>
              <a:spcBef>
                <a:spcPct val="20000"/>
              </a:spcBef>
            </a:pPr>
            <a:r>
              <a:rPr lang="en-GB" sz="2200">
                <a:solidFill>
                  <a:schemeClr val="tx1"/>
                </a:solidFill>
                <a:latin typeface="Abadi"/>
                <a:ea typeface="Calibri"/>
                <a:cs typeface="Calibri"/>
              </a:rPr>
              <a:t>Explain health as physical, mental, and social wellbeing</a:t>
            </a:r>
            <a:endParaRPr lang="en-US" sz="2200">
              <a:solidFill>
                <a:schemeClr val="tx1"/>
              </a:solidFill>
              <a:latin typeface="Abadi"/>
            </a:endParaRPr>
          </a:p>
          <a:p>
            <a:pPr>
              <a:spcBef>
                <a:spcPct val="20000"/>
              </a:spcBef>
            </a:pPr>
            <a:endParaRPr lang="en-GB" sz="1700">
              <a:solidFill>
                <a:srgbClr val="000000">
                  <a:alpha val="60000"/>
                </a:srgbClr>
              </a:solidFill>
              <a:ea typeface="Calibri"/>
              <a:cs typeface="Calibri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31A9FBDF-4938-0D00-8155-E3A78AAA88AE}"/>
              </a:ext>
            </a:extLst>
          </p:cNvPr>
          <p:cNvSpPr/>
          <p:nvPr/>
        </p:nvSpPr>
        <p:spPr>
          <a:xfrm>
            <a:off x="515554" y="5854784"/>
            <a:ext cx="8118965" cy="847752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spcBef>
                <a:spcPct val="20000"/>
              </a:spcBef>
            </a:pPr>
            <a:endParaRPr lang="en-GB" sz="1700">
              <a:solidFill>
                <a:srgbClr val="000000"/>
              </a:solidFill>
              <a:ea typeface="Calibri"/>
              <a:cs typeface="Calibri"/>
            </a:endParaRPr>
          </a:p>
          <a:p>
            <a:pPr>
              <a:spcBef>
                <a:spcPct val="20000"/>
              </a:spcBef>
            </a:pPr>
            <a:r>
              <a:rPr lang="en-GB" sz="2200">
                <a:solidFill>
                  <a:schemeClr val="tx1"/>
                </a:solidFill>
                <a:latin typeface="Abadi"/>
                <a:ea typeface="Calibri"/>
                <a:cs typeface="Calibri"/>
              </a:rPr>
              <a:t>Explore how these concepts shape health and social care services</a:t>
            </a:r>
          </a:p>
          <a:p>
            <a:pPr algn="ctr"/>
            <a:endParaRPr lang="en-GB">
              <a:ea typeface="Calibri"/>
              <a:cs typeface="Calibri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8AC9F901-CC5E-1B76-0702-F581BF3C079C}"/>
              </a:ext>
            </a:extLst>
          </p:cNvPr>
          <p:cNvSpPr/>
          <p:nvPr/>
        </p:nvSpPr>
        <p:spPr>
          <a:xfrm>
            <a:off x="515849" y="4658106"/>
            <a:ext cx="8118966" cy="847752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2000" b="0" i="0" u="none" strike="noStrike" baseline="0">
                <a:solidFill>
                  <a:srgbClr val="000000"/>
                </a:solidFill>
                <a:latin typeface="Abadi"/>
                <a:ea typeface="Arial"/>
                <a:cs typeface="Arial"/>
              </a:rPr>
              <a:t>Highlight the importance of the WHO Sustainable Development Goals</a:t>
            </a:r>
            <a:r>
              <a:rPr lang="en-GB" sz="2000" b="0" i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​</a:t>
            </a:r>
            <a:endParaRPr lang="en-GB" sz="2000">
              <a:ea typeface="Calibri"/>
              <a:cs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5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1477C32C-BF1E-0002-2C59-225F922F6837}"/>
              </a:ext>
            </a:extLst>
          </p:cNvPr>
          <p:cNvSpPr/>
          <p:nvPr/>
        </p:nvSpPr>
        <p:spPr>
          <a:xfrm>
            <a:off x="2368440" y="2747876"/>
            <a:ext cx="3877967" cy="3681662"/>
          </a:xfrm>
          <a:prstGeom prst="ellipse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>
                <a:ea typeface="Calibri"/>
                <a:cs typeface="Calibri"/>
              </a:rPr>
              <a:t> </a:t>
            </a:r>
            <a:r>
              <a:rPr lang="en-GB" sz="3200">
                <a:latin typeface="Abadi"/>
                <a:ea typeface="Calibri"/>
                <a:cs typeface="Calibri"/>
              </a:rPr>
              <a:t>Health</a:t>
            </a:r>
            <a:r>
              <a:rPr lang="en-GB" sz="2800">
                <a:ea typeface="Calibri"/>
                <a:cs typeface="Calibri"/>
              </a:rPr>
              <a:t> </a:t>
            </a:r>
          </a:p>
          <a:p>
            <a:pPr algn="ctr"/>
            <a:endParaRPr lang="en-GB">
              <a:ea typeface="Calibri"/>
              <a:cs typeface="Calibri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63710300-D094-D69F-D09A-912EB0FE66DE}"/>
              </a:ext>
            </a:extLst>
          </p:cNvPr>
          <p:cNvSpPr/>
          <p:nvPr/>
        </p:nvSpPr>
        <p:spPr>
          <a:xfrm>
            <a:off x="1797043" y="4621162"/>
            <a:ext cx="2044578" cy="20415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accent4">
                <a:lumMod val="75000"/>
              </a:schemeClr>
            </a:solidFill>
            <a:prstDash val="dash"/>
            <a:extLst>
              <a:ext uri="{C807C97D-BFC1-408E-A445-0C87EB9F89A2}">
                <ask:lineSketchStyleProps xmlns:ask="http://schemas.microsoft.com/office/drawing/2018/sketchyshapes" sd="3499211612">
                  <a:custGeom>
                    <a:avLst/>
                    <a:gdLst>
                      <a:gd name="csX0" fmla="*/ 0 w 2044578"/>
                      <a:gd name="csY0" fmla="*/ 1020775 h 2041549"/>
                      <a:gd name="csX1" fmla="*/ 1022289 w 2044578"/>
                      <a:gd name="csY1" fmla="*/ 0 h 2041549"/>
                      <a:gd name="csX2" fmla="*/ 2044578 w 2044578"/>
                      <a:gd name="csY2" fmla="*/ 1020775 h 2041549"/>
                      <a:gd name="csX3" fmla="*/ 1022289 w 2044578"/>
                      <a:gd name="csY3" fmla="*/ 2041550 h 2041549"/>
                      <a:gd name="csX4" fmla="*/ 0 w 2044578"/>
                      <a:gd name="csY4" fmla="*/ 1020775 h 2041549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</a:cxnLst>
                    <a:rect l="l" t="t" r="r" b="b"/>
                    <a:pathLst>
                      <a:path w="2044578" h="2041549" fill="none" extrusionOk="0">
                        <a:moveTo>
                          <a:pt x="0" y="1020775"/>
                        </a:moveTo>
                        <a:cubicBezTo>
                          <a:pt x="-103970" y="323388"/>
                          <a:pt x="380048" y="-69547"/>
                          <a:pt x="1022289" y="0"/>
                        </a:cubicBezTo>
                        <a:cubicBezTo>
                          <a:pt x="1674516" y="-99982"/>
                          <a:pt x="2081214" y="497514"/>
                          <a:pt x="2044578" y="1020775"/>
                        </a:cubicBezTo>
                        <a:cubicBezTo>
                          <a:pt x="1925135" y="1634146"/>
                          <a:pt x="1607000" y="2001433"/>
                          <a:pt x="1022289" y="2041550"/>
                        </a:cubicBezTo>
                        <a:cubicBezTo>
                          <a:pt x="471740" y="2042784"/>
                          <a:pt x="-12029" y="1667163"/>
                          <a:pt x="0" y="1020775"/>
                        </a:cubicBezTo>
                        <a:close/>
                      </a:path>
                      <a:path w="2044578" h="2041549" stroke="0" extrusionOk="0">
                        <a:moveTo>
                          <a:pt x="0" y="1020775"/>
                        </a:moveTo>
                        <a:cubicBezTo>
                          <a:pt x="-13549" y="414484"/>
                          <a:pt x="360382" y="8379"/>
                          <a:pt x="1022289" y="0"/>
                        </a:cubicBezTo>
                        <a:cubicBezTo>
                          <a:pt x="1553179" y="46956"/>
                          <a:pt x="1979599" y="388716"/>
                          <a:pt x="2044578" y="1020775"/>
                        </a:cubicBezTo>
                        <a:cubicBezTo>
                          <a:pt x="2050901" y="1595221"/>
                          <a:pt x="1688757" y="2069007"/>
                          <a:pt x="1022289" y="2041550"/>
                        </a:cubicBezTo>
                        <a:cubicBezTo>
                          <a:pt x="325866" y="2133050"/>
                          <a:pt x="-98637" y="1495779"/>
                          <a:pt x="0" y="1020775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rgbClr val="000000"/>
                </a:solidFill>
                <a:latin typeface="Abadi"/>
                <a:ea typeface="Calibri"/>
                <a:cs typeface="Calibri"/>
              </a:rPr>
              <a:t>Social Health</a:t>
            </a:r>
            <a:endParaRPr lang="en-US">
              <a:latin typeface="Abadi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EFCA94B2-8B72-5029-EB1E-3DB758746FB0}"/>
              </a:ext>
            </a:extLst>
          </p:cNvPr>
          <p:cNvSpPr/>
          <p:nvPr/>
        </p:nvSpPr>
        <p:spPr>
          <a:xfrm>
            <a:off x="4954627" y="4759769"/>
            <a:ext cx="2073232" cy="194658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accent4">
                <a:lumMod val="75000"/>
              </a:schemeClr>
            </a:solidFill>
            <a:prstDash val="dash"/>
            <a:extLst>
              <a:ext uri="{C807C97D-BFC1-408E-A445-0C87EB9F89A2}">
                <ask:lineSketchStyleProps xmlns:ask="http://schemas.microsoft.com/office/drawing/2018/sketchyshapes" sd="283741067">
                  <a:custGeom>
                    <a:avLst/>
                    <a:gdLst>
                      <a:gd name="csX0" fmla="*/ 0 w 2073232"/>
                      <a:gd name="csY0" fmla="*/ 973291 h 1946582"/>
                      <a:gd name="csX1" fmla="*/ 1036616 w 2073232"/>
                      <a:gd name="csY1" fmla="*/ 0 h 1946582"/>
                      <a:gd name="csX2" fmla="*/ 2073232 w 2073232"/>
                      <a:gd name="csY2" fmla="*/ 973291 h 1946582"/>
                      <a:gd name="csX3" fmla="*/ 1036616 w 2073232"/>
                      <a:gd name="csY3" fmla="*/ 1946582 h 1946582"/>
                      <a:gd name="csX4" fmla="*/ 0 w 2073232"/>
                      <a:gd name="csY4" fmla="*/ 973291 h 1946582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</a:cxnLst>
                    <a:rect l="l" t="t" r="r" b="b"/>
                    <a:pathLst>
                      <a:path w="2073232" h="1946582" fill="none" extrusionOk="0">
                        <a:moveTo>
                          <a:pt x="0" y="973291"/>
                        </a:moveTo>
                        <a:cubicBezTo>
                          <a:pt x="12404" y="416506"/>
                          <a:pt x="451040" y="-7203"/>
                          <a:pt x="1036616" y="0"/>
                        </a:cubicBezTo>
                        <a:cubicBezTo>
                          <a:pt x="1563976" y="59799"/>
                          <a:pt x="2014071" y="469845"/>
                          <a:pt x="2073232" y="973291"/>
                        </a:cubicBezTo>
                        <a:cubicBezTo>
                          <a:pt x="2056589" y="1502665"/>
                          <a:pt x="1640428" y="1848382"/>
                          <a:pt x="1036616" y="1946582"/>
                        </a:cubicBezTo>
                        <a:cubicBezTo>
                          <a:pt x="395853" y="1879432"/>
                          <a:pt x="46775" y="1482591"/>
                          <a:pt x="0" y="973291"/>
                        </a:cubicBezTo>
                        <a:close/>
                      </a:path>
                      <a:path w="2073232" h="1946582" stroke="0" extrusionOk="0">
                        <a:moveTo>
                          <a:pt x="0" y="973291"/>
                        </a:moveTo>
                        <a:cubicBezTo>
                          <a:pt x="-37135" y="539429"/>
                          <a:pt x="464873" y="12194"/>
                          <a:pt x="1036616" y="0"/>
                        </a:cubicBezTo>
                        <a:cubicBezTo>
                          <a:pt x="1628814" y="-3007"/>
                          <a:pt x="2158003" y="422730"/>
                          <a:pt x="2073232" y="973291"/>
                        </a:cubicBezTo>
                        <a:cubicBezTo>
                          <a:pt x="2060732" y="1529402"/>
                          <a:pt x="1612987" y="1940742"/>
                          <a:pt x="1036616" y="1946582"/>
                        </a:cubicBezTo>
                        <a:cubicBezTo>
                          <a:pt x="419212" y="1958501"/>
                          <a:pt x="-7360" y="1412045"/>
                          <a:pt x="0" y="973291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rgbClr val="000000"/>
                </a:solidFill>
                <a:latin typeface="Abadi"/>
                <a:ea typeface="Calibri"/>
                <a:cs typeface="Calibri"/>
              </a:rPr>
              <a:t>Mental Health</a:t>
            </a:r>
            <a:endParaRPr lang="en-US">
              <a:latin typeface="Abadi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47D92B7-33AE-7E08-AD26-246A686F7456}"/>
              </a:ext>
            </a:extLst>
          </p:cNvPr>
          <p:cNvSpPr/>
          <p:nvPr/>
        </p:nvSpPr>
        <p:spPr>
          <a:xfrm>
            <a:off x="3281854" y="1989535"/>
            <a:ext cx="2041569" cy="1902255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accent4">
                <a:lumMod val="75000"/>
              </a:schemeClr>
            </a:solidFill>
            <a:prstDash val="dash"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rgbClr val="000000"/>
                </a:solidFill>
                <a:latin typeface="Abadi"/>
                <a:ea typeface="Calibri"/>
                <a:cs typeface="Calibri"/>
              </a:rPr>
              <a:t>Physical Health</a:t>
            </a:r>
            <a:endParaRPr lang="en-US">
              <a:latin typeface="Abad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0FAE6B-9EAB-5BAF-78FB-B957A06D8444}"/>
              </a:ext>
            </a:extLst>
          </p:cNvPr>
          <p:cNvSpPr txBox="1"/>
          <p:nvPr/>
        </p:nvSpPr>
        <p:spPr>
          <a:xfrm>
            <a:off x="73312" y="163286"/>
            <a:ext cx="8997375" cy="18292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0" i="0" u="none" strike="noStrike" baseline="0">
                <a:solidFill>
                  <a:srgbClr val="000000"/>
                </a:solidFill>
                <a:latin typeface="Abadi"/>
                <a:ea typeface="Segoe UI"/>
                <a:cs typeface="Segoe UI"/>
              </a:rPr>
              <a:t> Fothergill (2024) defines true health as being in good bodily, mental, and social </a:t>
            </a:r>
            <a:r>
              <a:rPr lang="en-GB" sz="2800">
                <a:solidFill>
                  <a:srgbClr val="000000"/>
                </a:solidFill>
                <a:latin typeface="Abadi"/>
                <a:ea typeface="Segoe UI"/>
                <a:cs typeface="Segoe UI"/>
              </a:rPr>
              <a:t>condition. It</a:t>
            </a:r>
            <a:r>
              <a:rPr lang="en-GB" sz="2800" b="0" i="0" u="none" strike="noStrike" baseline="0">
                <a:solidFill>
                  <a:srgbClr val="000000"/>
                </a:solidFill>
                <a:latin typeface="Abadi"/>
                <a:ea typeface="Segoe UI"/>
                <a:cs typeface="Segoe UI"/>
              </a:rPr>
              <a:t> goes beyond simply not being ill. </a:t>
            </a:r>
            <a:endParaRPr lang="en-GB" sz="2800">
              <a:latin typeface="Abadi"/>
              <a:ea typeface="Calibri"/>
              <a:cs typeface="Calibri"/>
            </a:endParaRPr>
          </a:p>
          <a:p>
            <a:pPr algn="ctr"/>
            <a:endParaRPr lang="en-GB" sz="2800">
              <a:ea typeface="Calibri"/>
              <a:cs typeface="Calibri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5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uman figure #3468695 | Clipart Library">
            <a:extLst>
              <a:ext uri="{FF2B5EF4-FFF2-40B4-BE49-F238E27FC236}">
                <a16:creationId xmlns:a16="http://schemas.microsoft.com/office/drawing/2014/main" id="{A25EB3F4-9D13-A247-5E4A-C14AED7CD8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36" t="2924" r="20236" b="3801"/>
          <a:stretch>
            <a:fillRect/>
          </a:stretch>
        </p:blipFill>
        <p:spPr>
          <a:xfrm>
            <a:off x="3574695" y="2399724"/>
            <a:ext cx="2090454" cy="433291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AD40DAF-0214-56A3-03D2-F271003D9457}"/>
              </a:ext>
            </a:extLst>
          </p:cNvPr>
          <p:cNvSpPr txBox="1"/>
          <p:nvPr/>
        </p:nvSpPr>
        <p:spPr>
          <a:xfrm>
            <a:off x="3191535" y="91820"/>
            <a:ext cx="3090217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0" i="0" u="none" strike="noStrike" baseline="0">
                <a:solidFill>
                  <a:srgbClr val="000000"/>
                </a:solidFill>
                <a:latin typeface="Calibri"/>
              </a:rPr>
              <a:t>What is wellbeing?</a:t>
            </a:r>
            <a:r>
              <a:rPr sz="2400" b="0" i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​</a:t>
            </a:r>
            <a:endParaRPr lang="en-GB" sz="2400">
              <a:ea typeface="Calibri"/>
              <a:cs typeface="Calibri"/>
            </a:endParaRPr>
          </a:p>
          <a:p>
            <a:pPr algn="ctr"/>
            <a:endParaRPr lang="en-GB"/>
          </a:p>
        </p:txBody>
      </p:sp>
      <p:sp>
        <p:nvSpPr>
          <p:cNvPr id="5" name="Double Brace 4">
            <a:extLst>
              <a:ext uri="{FF2B5EF4-FFF2-40B4-BE49-F238E27FC236}">
                <a16:creationId xmlns:a16="http://schemas.microsoft.com/office/drawing/2014/main" id="{10666F7A-63C1-C216-C503-F5085BC7001E}"/>
              </a:ext>
            </a:extLst>
          </p:cNvPr>
          <p:cNvSpPr/>
          <p:nvPr/>
        </p:nvSpPr>
        <p:spPr>
          <a:xfrm>
            <a:off x="3040115" y="94115"/>
            <a:ext cx="2880919" cy="407809"/>
          </a:xfrm>
          <a:custGeom>
            <a:avLst/>
            <a:gdLst>
              <a:gd name="csX0" fmla="*/ 67965 w 2880919"/>
              <a:gd name="csY0" fmla="*/ 407809 h 407809"/>
              <a:gd name="csX1" fmla="*/ 33982 w 2880919"/>
              <a:gd name="csY1" fmla="*/ 373826 h 407809"/>
              <a:gd name="csX2" fmla="*/ 33983 w 2880919"/>
              <a:gd name="csY2" fmla="*/ 237887 h 407809"/>
              <a:gd name="csX3" fmla="*/ 0 w 2880919"/>
              <a:gd name="csY3" fmla="*/ 203904 h 407809"/>
              <a:gd name="csX4" fmla="*/ 33983 w 2880919"/>
              <a:gd name="csY4" fmla="*/ 169921 h 407809"/>
              <a:gd name="csX5" fmla="*/ 33983 w 2880919"/>
              <a:gd name="csY5" fmla="*/ 33983 h 407809"/>
              <a:gd name="csX6" fmla="*/ 67966 w 2880919"/>
              <a:gd name="csY6" fmla="*/ 0 h 407809"/>
              <a:gd name="csX7" fmla="*/ 671863 w 2880919"/>
              <a:gd name="csY7" fmla="*/ 0 h 407809"/>
              <a:gd name="csX8" fmla="*/ 1413010 w 2880919"/>
              <a:gd name="csY8" fmla="*/ 0 h 407809"/>
              <a:gd name="csX9" fmla="*/ 2126707 w 2880919"/>
              <a:gd name="csY9" fmla="*/ 0 h 407809"/>
              <a:gd name="csX10" fmla="*/ 2812954 w 2880919"/>
              <a:gd name="csY10" fmla="*/ 0 h 407809"/>
              <a:gd name="csX11" fmla="*/ 2846937 w 2880919"/>
              <a:gd name="csY11" fmla="*/ 33983 h 407809"/>
              <a:gd name="csX12" fmla="*/ 2846936 w 2880919"/>
              <a:gd name="csY12" fmla="*/ 169922 h 407809"/>
              <a:gd name="csX13" fmla="*/ 2880919 w 2880919"/>
              <a:gd name="csY13" fmla="*/ 203905 h 407809"/>
              <a:gd name="csX14" fmla="*/ 2846936 w 2880919"/>
              <a:gd name="csY14" fmla="*/ 237888 h 407809"/>
              <a:gd name="csX15" fmla="*/ 2846936 w 2880919"/>
              <a:gd name="csY15" fmla="*/ 373826 h 407809"/>
              <a:gd name="csX16" fmla="*/ 2812953 w 2880919"/>
              <a:gd name="csY16" fmla="*/ 407809 h 407809"/>
              <a:gd name="csX17" fmla="*/ 2126706 w 2880919"/>
              <a:gd name="csY17" fmla="*/ 407809 h 407809"/>
              <a:gd name="csX18" fmla="*/ 1413009 w 2880919"/>
              <a:gd name="csY18" fmla="*/ 407809 h 407809"/>
              <a:gd name="csX19" fmla="*/ 809112 w 2880919"/>
              <a:gd name="csY19" fmla="*/ 407809 h 407809"/>
              <a:gd name="csX20" fmla="*/ 67965 w 2880919"/>
              <a:gd name="csY20" fmla="*/ 407809 h 407809"/>
              <a:gd name="csX0" fmla="*/ 67965 w 2880919"/>
              <a:gd name="csY0" fmla="*/ 407809 h 407809"/>
              <a:gd name="csX1" fmla="*/ 33982 w 2880919"/>
              <a:gd name="csY1" fmla="*/ 373826 h 407809"/>
              <a:gd name="csX2" fmla="*/ 33983 w 2880919"/>
              <a:gd name="csY2" fmla="*/ 237887 h 407809"/>
              <a:gd name="csX3" fmla="*/ 0 w 2880919"/>
              <a:gd name="csY3" fmla="*/ 203904 h 407809"/>
              <a:gd name="csX4" fmla="*/ 33983 w 2880919"/>
              <a:gd name="csY4" fmla="*/ 169921 h 407809"/>
              <a:gd name="csX5" fmla="*/ 33983 w 2880919"/>
              <a:gd name="csY5" fmla="*/ 33983 h 407809"/>
              <a:gd name="csX6" fmla="*/ 67966 w 2880919"/>
              <a:gd name="csY6" fmla="*/ 0 h 407809"/>
              <a:gd name="csX7" fmla="*/ 2812954 w 2880919"/>
              <a:gd name="csY7" fmla="*/ 0 h 407809"/>
              <a:gd name="csX8" fmla="*/ 2846937 w 2880919"/>
              <a:gd name="csY8" fmla="*/ 33983 h 407809"/>
              <a:gd name="csX9" fmla="*/ 2846936 w 2880919"/>
              <a:gd name="csY9" fmla="*/ 169922 h 407809"/>
              <a:gd name="csX10" fmla="*/ 2880919 w 2880919"/>
              <a:gd name="csY10" fmla="*/ 203905 h 407809"/>
              <a:gd name="csX11" fmla="*/ 2846936 w 2880919"/>
              <a:gd name="csY11" fmla="*/ 237888 h 407809"/>
              <a:gd name="csX12" fmla="*/ 2846936 w 2880919"/>
              <a:gd name="csY12" fmla="*/ 373826 h 407809"/>
              <a:gd name="csX13" fmla="*/ 2812953 w 2880919"/>
              <a:gd name="csY13" fmla="*/ 407809 h 40780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</a:cxnLst>
            <a:rect l="l" t="t" r="r" b="b"/>
            <a:pathLst>
              <a:path w="2880919" h="407809" stroke="0" extrusionOk="0">
                <a:moveTo>
                  <a:pt x="67965" y="407809"/>
                </a:moveTo>
                <a:cubicBezTo>
                  <a:pt x="46687" y="410952"/>
                  <a:pt x="36374" y="394746"/>
                  <a:pt x="33982" y="373826"/>
                </a:cubicBezTo>
                <a:cubicBezTo>
                  <a:pt x="29955" y="331040"/>
                  <a:pt x="29732" y="281634"/>
                  <a:pt x="33983" y="237887"/>
                </a:cubicBezTo>
                <a:cubicBezTo>
                  <a:pt x="37694" y="221190"/>
                  <a:pt x="21362" y="203179"/>
                  <a:pt x="0" y="203904"/>
                </a:cubicBezTo>
                <a:cubicBezTo>
                  <a:pt x="14850" y="202436"/>
                  <a:pt x="36471" y="186725"/>
                  <a:pt x="33983" y="169921"/>
                </a:cubicBezTo>
                <a:cubicBezTo>
                  <a:pt x="38724" y="107741"/>
                  <a:pt x="31050" y="78011"/>
                  <a:pt x="33983" y="33983"/>
                </a:cubicBezTo>
                <a:cubicBezTo>
                  <a:pt x="30504" y="15482"/>
                  <a:pt x="50252" y="-484"/>
                  <a:pt x="67966" y="0"/>
                </a:cubicBezTo>
                <a:cubicBezTo>
                  <a:pt x="222161" y="-10761"/>
                  <a:pt x="469502" y="-16800"/>
                  <a:pt x="671863" y="0"/>
                </a:cubicBezTo>
                <a:cubicBezTo>
                  <a:pt x="874224" y="16800"/>
                  <a:pt x="1077103" y="-20456"/>
                  <a:pt x="1413010" y="0"/>
                </a:cubicBezTo>
                <a:cubicBezTo>
                  <a:pt x="1748917" y="20456"/>
                  <a:pt x="1880943" y="742"/>
                  <a:pt x="2126707" y="0"/>
                </a:cubicBezTo>
                <a:cubicBezTo>
                  <a:pt x="2372471" y="-742"/>
                  <a:pt x="2481846" y="16309"/>
                  <a:pt x="2812954" y="0"/>
                </a:cubicBezTo>
                <a:cubicBezTo>
                  <a:pt x="2833584" y="-2191"/>
                  <a:pt x="2847516" y="12231"/>
                  <a:pt x="2846937" y="33983"/>
                </a:cubicBezTo>
                <a:cubicBezTo>
                  <a:pt x="2849223" y="78416"/>
                  <a:pt x="2846366" y="134339"/>
                  <a:pt x="2846936" y="169922"/>
                </a:cubicBezTo>
                <a:cubicBezTo>
                  <a:pt x="2846275" y="185915"/>
                  <a:pt x="2862728" y="206099"/>
                  <a:pt x="2880919" y="203905"/>
                </a:cubicBezTo>
                <a:cubicBezTo>
                  <a:pt x="2862123" y="200398"/>
                  <a:pt x="2846046" y="217735"/>
                  <a:pt x="2846936" y="237888"/>
                </a:cubicBezTo>
                <a:cubicBezTo>
                  <a:pt x="2843533" y="278347"/>
                  <a:pt x="2841999" y="336782"/>
                  <a:pt x="2846936" y="373826"/>
                </a:cubicBezTo>
                <a:cubicBezTo>
                  <a:pt x="2846924" y="388769"/>
                  <a:pt x="2831486" y="408455"/>
                  <a:pt x="2812953" y="407809"/>
                </a:cubicBezTo>
                <a:cubicBezTo>
                  <a:pt x="2622136" y="406994"/>
                  <a:pt x="2426156" y="382093"/>
                  <a:pt x="2126706" y="407809"/>
                </a:cubicBezTo>
                <a:cubicBezTo>
                  <a:pt x="1827256" y="433525"/>
                  <a:pt x="1754702" y="395335"/>
                  <a:pt x="1413009" y="407809"/>
                </a:cubicBezTo>
                <a:cubicBezTo>
                  <a:pt x="1071316" y="420283"/>
                  <a:pt x="988742" y="421414"/>
                  <a:pt x="809112" y="407809"/>
                </a:cubicBezTo>
                <a:cubicBezTo>
                  <a:pt x="629482" y="394204"/>
                  <a:pt x="407694" y="413090"/>
                  <a:pt x="67965" y="407809"/>
                </a:cubicBezTo>
                <a:close/>
              </a:path>
              <a:path w="2880919" h="407809" fill="none" extrusionOk="0">
                <a:moveTo>
                  <a:pt x="67965" y="407809"/>
                </a:moveTo>
                <a:cubicBezTo>
                  <a:pt x="50185" y="406286"/>
                  <a:pt x="36416" y="392365"/>
                  <a:pt x="33982" y="373826"/>
                </a:cubicBezTo>
                <a:cubicBezTo>
                  <a:pt x="28328" y="330068"/>
                  <a:pt x="36161" y="280613"/>
                  <a:pt x="33983" y="237887"/>
                </a:cubicBezTo>
                <a:cubicBezTo>
                  <a:pt x="34892" y="219038"/>
                  <a:pt x="21820" y="203863"/>
                  <a:pt x="0" y="203904"/>
                </a:cubicBezTo>
                <a:cubicBezTo>
                  <a:pt x="23211" y="203727"/>
                  <a:pt x="35830" y="188832"/>
                  <a:pt x="33983" y="169921"/>
                </a:cubicBezTo>
                <a:cubicBezTo>
                  <a:pt x="34615" y="125822"/>
                  <a:pt x="39296" y="101068"/>
                  <a:pt x="33983" y="33983"/>
                </a:cubicBezTo>
                <a:cubicBezTo>
                  <a:pt x="32092" y="18463"/>
                  <a:pt x="45103" y="181"/>
                  <a:pt x="67966" y="0"/>
                </a:cubicBezTo>
                <a:moveTo>
                  <a:pt x="2812954" y="0"/>
                </a:moveTo>
                <a:cubicBezTo>
                  <a:pt x="2834739" y="-426"/>
                  <a:pt x="2847569" y="14908"/>
                  <a:pt x="2846937" y="33983"/>
                </a:cubicBezTo>
                <a:cubicBezTo>
                  <a:pt x="2854741" y="86753"/>
                  <a:pt x="2854519" y="122567"/>
                  <a:pt x="2846936" y="169922"/>
                </a:cubicBezTo>
                <a:cubicBezTo>
                  <a:pt x="2844867" y="188520"/>
                  <a:pt x="2864157" y="202863"/>
                  <a:pt x="2880919" y="203905"/>
                </a:cubicBezTo>
                <a:cubicBezTo>
                  <a:pt x="2862494" y="204267"/>
                  <a:pt x="2847280" y="217543"/>
                  <a:pt x="2846936" y="237888"/>
                </a:cubicBezTo>
                <a:cubicBezTo>
                  <a:pt x="2848558" y="267680"/>
                  <a:pt x="2848457" y="317360"/>
                  <a:pt x="2846936" y="373826"/>
                </a:cubicBezTo>
                <a:cubicBezTo>
                  <a:pt x="2847658" y="396075"/>
                  <a:pt x="2835494" y="408512"/>
                  <a:pt x="2812953" y="407809"/>
                </a:cubicBezTo>
              </a:path>
              <a:path w="2880919" h="407809" fill="none" stroke="0" extrusionOk="0">
                <a:moveTo>
                  <a:pt x="67965" y="407809"/>
                </a:moveTo>
                <a:cubicBezTo>
                  <a:pt x="50951" y="406561"/>
                  <a:pt x="35482" y="395876"/>
                  <a:pt x="33982" y="373826"/>
                </a:cubicBezTo>
                <a:cubicBezTo>
                  <a:pt x="35775" y="325496"/>
                  <a:pt x="31059" y="281099"/>
                  <a:pt x="33983" y="237887"/>
                </a:cubicBezTo>
                <a:cubicBezTo>
                  <a:pt x="35530" y="217998"/>
                  <a:pt x="18330" y="202446"/>
                  <a:pt x="0" y="203904"/>
                </a:cubicBezTo>
                <a:cubicBezTo>
                  <a:pt x="19730" y="204564"/>
                  <a:pt x="34765" y="187895"/>
                  <a:pt x="33983" y="169921"/>
                </a:cubicBezTo>
                <a:cubicBezTo>
                  <a:pt x="29753" y="113431"/>
                  <a:pt x="29543" y="90544"/>
                  <a:pt x="33983" y="33983"/>
                </a:cubicBezTo>
                <a:cubicBezTo>
                  <a:pt x="33124" y="13746"/>
                  <a:pt x="48578" y="-659"/>
                  <a:pt x="67966" y="0"/>
                </a:cubicBezTo>
                <a:moveTo>
                  <a:pt x="2812954" y="0"/>
                </a:moveTo>
                <a:cubicBezTo>
                  <a:pt x="2830193" y="-1252"/>
                  <a:pt x="2846792" y="14551"/>
                  <a:pt x="2846937" y="33983"/>
                </a:cubicBezTo>
                <a:cubicBezTo>
                  <a:pt x="2850594" y="78616"/>
                  <a:pt x="2850963" y="126695"/>
                  <a:pt x="2846936" y="169922"/>
                </a:cubicBezTo>
                <a:cubicBezTo>
                  <a:pt x="2848506" y="186091"/>
                  <a:pt x="2859550" y="203356"/>
                  <a:pt x="2880919" y="203905"/>
                </a:cubicBezTo>
                <a:cubicBezTo>
                  <a:pt x="2862567" y="204681"/>
                  <a:pt x="2847348" y="219847"/>
                  <a:pt x="2846936" y="237888"/>
                </a:cubicBezTo>
                <a:cubicBezTo>
                  <a:pt x="2849030" y="305439"/>
                  <a:pt x="2849556" y="339892"/>
                  <a:pt x="2846936" y="373826"/>
                </a:cubicBezTo>
                <a:cubicBezTo>
                  <a:pt x="2846798" y="394558"/>
                  <a:pt x="2831096" y="407989"/>
                  <a:pt x="2812953" y="407809"/>
                </a:cubicBezTo>
              </a:path>
            </a:pathLst>
          </a:custGeom>
          <a:ln w="28575">
            <a:solidFill>
              <a:schemeClr val="accent4">
                <a:lumMod val="75000"/>
              </a:schemeClr>
            </a:solidFill>
            <a:extLst>
              <a:ext uri="{C807C97D-BFC1-408E-A445-0C87EB9F89A2}">
                <ask:lineSketchStyleProps xmlns:ask="http://schemas.microsoft.com/office/drawing/2018/sketchyshapes" sd="1616015675">
                  <a:prstGeom prst="bracePair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A928E8-1DA3-8383-4028-BD8F9B0F3495}"/>
              </a:ext>
            </a:extLst>
          </p:cNvPr>
          <p:cNvSpPr txBox="1"/>
          <p:nvPr/>
        </p:nvSpPr>
        <p:spPr>
          <a:xfrm>
            <a:off x="6332" y="731394"/>
            <a:ext cx="9137666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0" i="0" u="none" strike="noStrike" baseline="0">
                <a:solidFill>
                  <a:srgbClr val="000000"/>
                </a:solidFill>
                <a:latin typeface="Abadi"/>
                <a:ea typeface="Segoe UI"/>
                <a:cs typeface="Segoe UI"/>
              </a:rPr>
              <a:t>Wellbeing is a broad idea that includes your overall quality of life</a:t>
            </a:r>
            <a:r>
              <a:rPr lang="en-GB" sz="2400">
                <a:solidFill>
                  <a:srgbClr val="000000"/>
                </a:solidFill>
                <a:latin typeface="Abadi"/>
                <a:ea typeface="Segoe UI"/>
                <a:cs typeface="Segoe UI"/>
              </a:rPr>
              <a:t> </a:t>
            </a:r>
            <a:r>
              <a:rPr lang="en-GB" sz="2400">
                <a:solidFill>
                  <a:srgbClr val="000000"/>
                </a:solidFill>
                <a:latin typeface="Abadi"/>
                <a:ea typeface="Segoe UI"/>
                <a:cs typeface="Times New Roman"/>
              </a:rPr>
              <a:t>(Mental Health Foundation, 2015).</a:t>
            </a:r>
            <a:endParaRPr lang="en-GB" sz="2400">
              <a:latin typeface="Abadi"/>
              <a:ea typeface="Calibri"/>
              <a:cs typeface="Calibri"/>
            </a:endParaRPr>
          </a:p>
          <a:p>
            <a:pPr algn="ctr"/>
            <a:endParaRPr lang="en-GB"/>
          </a:p>
        </p:txBody>
      </p:sp>
      <p:sp>
        <p:nvSpPr>
          <p:cNvPr id="9" name="Double Brace 8">
            <a:extLst>
              <a:ext uri="{FF2B5EF4-FFF2-40B4-BE49-F238E27FC236}">
                <a16:creationId xmlns:a16="http://schemas.microsoft.com/office/drawing/2014/main" id="{C611CF19-6F32-D9E8-B087-5BC4ED5ABCC3}"/>
              </a:ext>
            </a:extLst>
          </p:cNvPr>
          <p:cNvSpPr/>
          <p:nvPr/>
        </p:nvSpPr>
        <p:spPr>
          <a:xfrm>
            <a:off x="143622" y="1832354"/>
            <a:ext cx="2564297" cy="635774"/>
          </a:xfrm>
          <a:prstGeom prst="bracePair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>
                <a:ea typeface="Calibri"/>
                <a:cs typeface="Calibri"/>
              </a:rPr>
              <a:t>Subjective wellbeing  </a:t>
            </a:r>
            <a:endParaRPr lang="en-GB"/>
          </a:p>
        </p:txBody>
      </p:sp>
      <p:sp>
        <p:nvSpPr>
          <p:cNvPr id="10" name="Double Brace 9">
            <a:extLst>
              <a:ext uri="{FF2B5EF4-FFF2-40B4-BE49-F238E27FC236}">
                <a16:creationId xmlns:a16="http://schemas.microsoft.com/office/drawing/2014/main" id="{05625C64-A75D-68DB-D375-E56C567D73FB}"/>
              </a:ext>
            </a:extLst>
          </p:cNvPr>
          <p:cNvSpPr/>
          <p:nvPr/>
        </p:nvSpPr>
        <p:spPr>
          <a:xfrm>
            <a:off x="6581356" y="1832354"/>
            <a:ext cx="2393322" cy="635774"/>
          </a:xfrm>
          <a:prstGeom prst="bracePair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ea typeface="Calibri"/>
                <a:cs typeface="Calibri"/>
              </a:rPr>
              <a:t>Objective wellbeing </a:t>
            </a:r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EFEE20FC-D569-B107-61DA-E29AF31008AE}"/>
              </a:ext>
            </a:extLst>
          </p:cNvPr>
          <p:cNvSpPr/>
          <p:nvPr/>
        </p:nvSpPr>
        <p:spPr>
          <a:xfrm>
            <a:off x="143596" y="2744136"/>
            <a:ext cx="3375398" cy="1240125"/>
          </a:xfrm>
          <a:prstGeom prst="rightArrow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>
                <a:ea typeface="Calibri"/>
                <a:cs typeface="Calibri"/>
              </a:rPr>
              <a:t>Personal wellbeing </a:t>
            </a:r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1410A724-A1DE-391B-42F9-2368B065D153}"/>
              </a:ext>
            </a:extLst>
          </p:cNvPr>
          <p:cNvSpPr/>
          <p:nvPr/>
        </p:nvSpPr>
        <p:spPr>
          <a:xfrm>
            <a:off x="130930" y="4171752"/>
            <a:ext cx="3388063" cy="1233794"/>
          </a:xfrm>
          <a:prstGeom prst="rightArrow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ea typeface="Calibri"/>
                <a:cs typeface="Calibri"/>
              </a:rPr>
              <a:t>Emotional wellbeing </a:t>
            </a:r>
            <a:endParaRPr lang="en-US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0D0A9CC7-8211-99EF-86B8-7AB53089E397}"/>
              </a:ext>
            </a:extLst>
          </p:cNvPr>
          <p:cNvSpPr/>
          <p:nvPr/>
        </p:nvSpPr>
        <p:spPr>
          <a:xfrm>
            <a:off x="143594" y="5538371"/>
            <a:ext cx="3394396" cy="1271788"/>
          </a:xfrm>
          <a:prstGeom prst="rightArrow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ea typeface="Calibri"/>
                <a:cs typeface="Calibri"/>
              </a:rPr>
              <a:t>Perceived wellbeing </a:t>
            </a:r>
            <a:r>
              <a:rPr lang="en-GB">
                <a:ea typeface="+mn-lt"/>
                <a:cs typeface="+mn-lt"/>
              </a:rPr>
              <a:t>(Bond, Frings &amp; Stenning, 2026). </a:t>
            </a:r>
            <a:endParaRPr lang="en-GB"/>
          </a:p>
        </p:txBody>
      </p:sp>
      <p:sp>
        <p:nvSpPr>
          <p:cNvPr id="14" name="Arrow: Left 13">
            <a:extLst>
              <a:ext uri="{FF2B5EF4-FFF2-40B4-BE49-F238E27FC236}">
                <a16:creationId xmlns:a16="http://schemas.microsoft.com/office/drawing/2014/main" id="{64219B50-1967-F31D-2DEF-925FFF47976A}"/>
              </a:ext>
            </a:extLst>
          </p:cNvPr>
          <p:cNvSpPr/>
          <p:nvPr/>
        </p:nvSpPr>
        <p:spPr>
          <a:xfrm>
            <a:off x="5769228" y="2783272"/>
            <a:ext cx="3295053" cy="1204125"/>
          </a:xfrm>
          <a:prstGeom prst="leftArrow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ea typeface="Calibri"/>
                <a:cs typeface="Calibri"/>
              </a:rPr>
              <a:t>Material wellbeing </a:t>
            </a:r>
            <a:endParaRPr lang="en-GB"/>
          </a:p>
        </p:txBody>
      </p:sp>
      <p:sp>
        <p:nvSpPr>
          <p:cNvPr id="15" name="Arrow: Left 14">
            <a:extLst>
              <a:ext uri="{FF2B5EF4-FFF2-40B4-BE49-F238E27FC236}">
                <a16:creationId xmlns:a16="http://schemas.microsoft.com/office/drawing/2014/main" id="{3BF70D1E-F07F-BB0A-2A61-26A8524E939E}"/>
              </a:ext>
            </a:extLst>
          </p:cNvPr>
          <p:cNvSpPr/>
          <p:nvPr/>
        </p:nvSpPr>
        <p:spPr>
          <a:xfrm>
            <a:off x="5788224" y="4203909"/>
            <a:ext cx="3270389" cy="1203462"/>
          </a:xfrm>
          <a:prstGeom prst="leftArrow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ea typeface="Calibri"/>
                <a:cs typeface="Calibri"/>
              </a:rPr>
              <a:t>Economic wellbeing </a:t>
            </a:r>
            <a:endParaRPr lang="en-US"/>
          </a:p>
        </p:txBody>
      </p:sp>
      <p:sp>
        <p:nvSpPr>
          <p:cNvPr id="16" name="Arrow: Left 15">
            <a:extLst>
              <a:ext uri="{FF2B5EF4-FFF2-40B4-BE49-F238E27FC236}">
                <a16:creationId xmlns:a16="http://schemas.microsoft.com/office/drawing/2014/main" id="{70D853D5-DA53-4CFC-0EC3-C20AB8110BB0}"/>
              </a:ext>
            </a:extLst>
          </p:cNvPr>
          <p:cNvSpPr/>
          <p:nvPr/>
        </p:nvSpPr>
        <p:spPr>
          <a:xfrm>
            <a:off x="5789221" y="5672532"/>
            <a:ext cx="3302050" cy="1185791"/>
          </a:xfrm>
          <a:prstGeom prst="leftArrow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ea typeface="Calibri"/>
                <a:cs typeface="Calibri"/>
              </a:rPr>
              <a:t>Tangible wellbeing </a:t>
            </a:r>
            <a:endParaRPr lang="en-GB">
              <a:latin typeface="Calibri"/>
              <a:ea typeface="Calibri"/>
              <a:cs typeface="Calibri"/>
            </a:endParaRPr>
          </a:p>
          <a:p>
            <a:pPr algn="ctr"/>
            <a:r>
              <a:rPr lang="en-US">
                <a:latin typeface="Times New Roman"/>
                <a:ea typeface="Calibri"/>
                <a:cs typeface="Times New Roman"/>
              </a:rPr>
              <a:t>(Davis, 2024).</a:t>
            </a:r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46008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 animBg="1"/>
      <p:bldP spid="10" grpId="0" animBg="1"/>
      <p:bldP spid="8" grpId="0" animBg="1"/>
      <p:bldP spid="11" grpId="0" animBg="1"/>
      <p:bldP spid="12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725" y="2385102"/>
            <a:ext cx="430568" cy="2087796"/>
            <a:chOff x="209668" y="2857422"/>
            <a:chExt cx="463662" cy="208779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23252" y="0"/>
            <a:ext cx="112074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555" y="210934"/>
            <a:ext cx="5725085" cy="301522"/>
          </a:xfrm>
        </p:spPr>
        <p:txBody>
          <a:bodyPr anchor="ctr">
            <a:noAutofit/>
          </a:bodyPr>
          <a:lstStyle/>
          <a:p>
            <a:r>
              <a:rPr lang="en-GB" sz="2400"/>
              <a:t>What is sustainable development?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328BBC-A735-31EC-2B4E-1A36CE2B94D7}"/>
              </a:ext>
            </a:extLst>
          </p:cNvPr>
          <p:cNvSpPr txBox="1"/>
          <p:nvPr/>
        </p:nvSpPr>
        <p:spPr>
          <a:xfrm>
            <a:off x="637273" y="821439"/>
            <a:ext cx="7214640" cy="966290"/>
          </a:xfrm>
          <a:prstGeom prst="rect">
            <a:avLst/>
          </a:prstGeom>
          <a:noFill/>
          <a:ln w="28575">
            <a:solidFill>
              <a:schemeClr val="accent4">
                <a:lumMod val="7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In</a:t>
            </a:r>
            <a:r>
              <a:rPr lang="en-GB" sz="2000" b="0" i="0" u="none" strike="noStrike" baseline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 health and social care means providing services responsibly for both current and future needs</a:t>
            </a:r>
            <a:r>
              <a:rPr lang="en-GB" sz="200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 </a:t>
            </a:r>
            <a:r>
              <a:rPr lang="en-GB" sz="2000">
                <a:solidFill>
                  <a:srgbClr val="000000"/>
                </a:solidFill>
                <a:latin typeface="Times New Roman"/>
                <a:ea typeface="Segoe UI"/>
                <a:cs typeface="Times New Roman"/>
              </a:rPr>
              <a:t>(Royal College of Nursing, 2024).</a:t>
            </a:r>
            <a:endParaRPr lang="en-GB" sz="2000"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6E85309-5BE9-D718-89B0-F09A9DED1848}"/>
              </a:ext>
            </a:extLst>
          </p:cNvPr>
          <p:cNvSpPr txBox="1"/>
          <p:nvPr/>
        </p:nvSpPr>
        <p:spPr>
          <a:xfrm>
            <a:off x="631426" y="2090141"/>
            <a:ext cx="7208795" cy="3085075"/>
          </a:xfrm>
          <a:prstGeom prst="rect">
            <a:avLst/>
          </a:prstGeom>
          <a:noFill/>
          <a:ln w="28575">
            <a:solidFill>
              <a:schemeClr val="accent4">
                <a:lumMod val="7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>
              <a:lnSpc>
                <a:spcPct val="150000"/>
              </a:lnSpc>
            </a:pPr>
            <a:r>
              <a:rPr lang="en-GB" sz="2200" b="0" i="0" u="none" strike="noStrike" baseline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It focuses on:</a:t>
            </a:r>
            <a:r>
              <a:rPr lang="en-US" sz="2200" b="0" i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​</a:t>
            </a:r>
            <a:endParaRPr lang="en-US" sz="2200">
              <a:ea typeface="Calibri"/>
              <a:cs typeface="Segoe UI"/>
            </a:endParaRPr>
          </a:p>
          <a:p>
            <a:pPr algn="l" rtl="0">
              <a:lnSpc>
                <a:spcPct val="150000"/>
              </a:lnSpc>
            </a:pPr>
            <a:r>
              <a:rPr lang="en-GB" sz="2200" b="0" i="0" u="none" strike="noStrike" baseline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Environment: Reducing healthcare's environmental impact.</a:t>
            </a:r>
            <a:r>
              <a:rPr lang="en-US" sz="2200" b="0" i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​</a:t>
            </a:r>
          </a:p>
          <a:p>
            <a:pPr algn="l" rtl="0">
              <a:lnSpc>
                <a:spcPct val="150000"/>
              </a:lnSpc>
            </a:pPr>
            <a:r>
              <a:rPr lang="en-GB" sz="2200" b="0" i="0" u="none" strike="noStrike" baseline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Social Equity: Ensuring fair access and addressing inequalities. </a:t>
            </a:r>
            <a:r>
              <a:rPr lang="en-US" sz="2200" b="0" i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​</a:t>
            </a:r>
          </a:p>
          <a:p>
            <a:pPr>
              <a:lnSpc>
                <a:spcPct val="150000"/>
              </a:lnSpc>
            </a:pPr>
            <a:r>
              <a:rPr lang="en-GB" sz="2200" b="0" i="0" u="none" strike="noStrike" baseline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Economic Viability: Using resources efficiently for long-term sustainability</a:t>
            </a:r>
            <a:r>
              <a:rPr lang="en-GB" sz="220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 </a:t>
            </a:r>
            <a:r>
              <a:rPr lang="en-GB" sz="2200">
                <a:solidFill>
                  <a:srgbClr val="000000"/>
                </a:solidFill>
                <a:latin typeface="Times New Roman"/>
                <a:ea typeface="Segoe UI"/>
                <a:cs typeface="Times New Roman"/>
              </a:rPr>
              <a:t>(England, 2025).</a:t>
            </a:r>
            <a:endParaRPr lang="en-US" sz="2200" b="0" i="0">
              <a:solidFill>
                <a:srgbClr val="000000"/>
              </a:solidFill>
              <a:latin typeface="Calibri"/>
              <a:ea typeface="Segoe UI"/>
              <a:cs typeface="Segoe U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5F7D5FC-0298-F531-ACCA-655368252451}"/>
              </a:ext>
            </a:extLst>
          </p:cNvPr>
          <p:cNvSpPr txBox="1"/>
          <p:nvPr/>
        </p:nvSpPr>
        <p:spPr>
          <a:xfrm>
            <a:off x="631428" y="5475292"/>
            <a:ext cx="7214639" cy="1143070"/>
          </a:xfrm>
          <a:prstGeom prst="rect">
            <a:avLst/>
          </a:prstGeom>
          <a:noFill/>
          <a:ln w="28575">
            <a:solidFill>
              <a:schemeClr val="accent4">
                <a:lumMod val="7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0" i="0" u="none" strike="noStrike" baseline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This includes prevention, healthy lifestyles, renewable energy, and sustainable purchasing.</a:t>
            </a:r>
            <a:endParaRPr lang="en-GB" sz="2400">
              <a:ea typeface="Calibri"/>
              <a:cs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5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B529B6F3-12EE-6D31-CE34-76A54E7EF18A}"/>
              </a:ext>
            </a:extLst>
          </p:cNvPr>
          <p:cNvSpPr/>
          <p:nvPr/>
        </p:nvSpPr>
        <p:spPr>
          <a:xfrm>
            <a:off x="115893" y="3990631"/>
            <a:ext cx="3767123" cy="2780133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>
                <a:solidFill>
                  <a:srgbClr val="000000"/>
                </a:solidFill>
                <a:ea typeface="Calibri"/>
                <a:cs typeface="Calibri"/>
              </a:rPr>
              <a:t>  </a:t>
            </a:r>
            <a:r>
              <a:rPr lang="en-GB">
                <a:solidFill>
                  <a:srgbClr val="000000"/>
                </a:solidFill>
                <a:ea typeface="Calibri"/>
                <a:cs typeface="Calibri"/>
              </a:rPr>
              <a:t>Holistic Model: </a:t>
            </a:r>
            <a:r>
              <a:rPr lang="en-GB" err="1">
                <a:solidFill>
                  <a:srgbClr val="000000"/>
                </a:solidFill>
                <a:ea typeface="Calibri"/>
                <a:cs typeface="Calibri"/>
              </a:rPr>
              <a:t>Emphasizes</a:t>
            </a:r>
            <a:r>
              <a:rPr lang="en-GB">
                <a:solidFill>
                  <a:srgbClr val="000000"/>
                </a:solidFill>
                <a:ea typeface="Calibri"/>
                <a:cs typeface="Calibri"/>
              </a:rPr>
              <a:t> whole person care by integrating physical, emotional, and social dimensions of health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-webkit-standard"/>
              </a:rPr>
              <a:t>(Nursing &amp; Midwifery Council, 2022).</a:t>
            </a:r>
            <a:endParaRPr lang="en-GB">
              <a:solidFill>
                <a:srgbClr val="000000"/>
              </a:solidFill>
              <a:ea typeface="Calibri"/>
              <a:cs typeface="Calibri"/>
            </a:endParaRPr>
          </a:p>
          <a:p>
            <a:pPr algn="ctr"/>
            <a:endParaRPr lang="en-GB">
              <a:ea typeface="Calibri"/>
              <a:cs typeface="Calibri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BE6C8A19-43CE-64C6-1E8B-9F8420D77B1D}"/>
              </a:ext>
            </a:extLst>
          </p:cNvPr>
          <p:cNvSpPr/>
          <p:nvPr/>
        </p:nvSpPr>
        <p:spPr>
          <a:xfrm>
            <a:off x="2764850" y="730374"/>
            <a:ext cx="3607932" cy="2557263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>
              <a:solidFill>
                <a:srgbClr val="000000"/>
              </a:solidFill>
              <a:ea typeface="Calibri"/>
              <a:cs typeface="Calibri"/>
            </a:endParaRPr>
          </a:p>
          <a:p>
            <a:pPr algn="ctr"/>
            <a:r>
              <a:rPr lang="en-GB" err="1">
                <a:solidFill>
                  <a:srgbClr val="000000"/>
                </a:solidFill>
                <a:ea typeface="Calibri"/>
                <a:cs typeface="Calibri"/>
              </a:rPr>
              <a:t>Biopsychosocial</a:t>
            </a:r>
            <a:r>
              <a:rPr lang="en-GB">
                <a:solidFill>
                  <a:srgbClr val="000000"/>
                </a:solidFill>
                <a:ea typeface="Calibri"/>
                <a:cs typeface="Calibri"/>
              </a:rPr>
              <a:t> Model: Health outcomes arise from the interplay of biological, psychological, and social determinants, informing integrated care strategies 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-webkit-standard"/>
              </a:rPr>
              <a:t>(Bolton, 2023).</a:t>
            </a:r>
            <a:r>
              <a:rPr lang="en-GB">
                <a:solidFill>
                  <a:srgbClr val="000000"/>
                </a:solidFill>
                <a:ea typeface="Calibri"/>
                <a:cs typeface="Calibri"/>
              </a:rPr>
              <a:t> </a:t>
            </a:r>
            <a:endParaRPr lang="en-US">
              <a:ea typeface="Calibri"/>
              <a:cs typeface="Calibri"/>
            </a:endParaRPr>
          </a:p>
          <a:p>
            <a:pPr algn="ctr"/>
            <a:endParaRPr lang="en-GB">
              <a:ea typeface="Calibri"/>
              <a:cs typeface="Calibri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F5259228-9B4F-E696-9A26-FF6CB898BC1C}"/>
              </a:ext>
            </a:extLst>
          </p:cNvPr>
          <p:cNvSpPr/>
          <p:nvPr/>
        </p:nvSpPr>
        <p:spPr>
          <a:xfrm>
            <a:off x="5394706" y="3990631"/>
            <a:ext cx="3748020" cy="2652778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>
              <a:solidFill>
                <a:srgbClr val="000000"/>
              </a:solidFill>
              <a:ea typeface="Calibri"/>
              <a:cs typeface="Calibri"/>
            </a:endParaRPr>
          </a:p>
          <a:p>
            <a:pPr algn="ctr"/>
            <a:endParaRPr lang="en-GB">
              <a:solidFill>
                <a:srgbClr val="000000"/>
              </a:solidFill>
              <a:ea typeface="Calibri"/>
              <a:cs typeface="Calibri"/>
            </a:endParaRPr>
          </a:p>
          <a:p>
            <a:pPr algn="ctr"/>
            <a:endParaRPr lang="en-GB">
              <a:solidFill>
                <a:srgbClr val="000000"/>
              </a:solidFill>
              <a:ea typeface="Calibri"/>
              <a:cs typeface="Calibri"/>
            </a:endParaRPr>
          </a:p>
          <a:p>
            <a:pPr algn="ctr"/>
            <a:r>
              <a:rPr lang="en-GB">
                <a:solidFill>
                  <a:srgbClr val="000000"/>
                </a:solidFill>
                <a:ea typeface="Calibri"/>
                <a:cs typeface="Calibri"/>
              </a:rPr>
              <a:t>Ecological Model: Health is influenced across multiple ecological levels, including individual, community, </a:t>
            </a:r>
            <a:r>
              <a:rPr lang="en-GB" err="1">
                <a:solidFill>
                  <a:srgbClr val="000000"/>
                </a:solidFill>
                <a:ea typeface="Calibri"/>
                <a:cs typeface="Calibri"/>
              </a:rPr>
              <a:t>organizational</a:t>
            </a:r>
            <a:r>
              <a:rPr lang="en-GB">
                <a:solidFill>
                  <a:srgbClr val="000000"/>
                </a:solidFill>
                <a:ea typeface="Calibri"/>
                <a:cs typeface="Calibri"/>
              </a:rPr>
              <a:t>, and policy factors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-webkit-standard"/>
              </a:rPr>
              <a:t>(Litchfield et al., 2021)</a:t>
            </a:r>
            <a:r>
              <a:rPr lang="en-GB">
                <a:solidFill>
                  <a:srgbClr val="000000"/>
                </a:solidFill>
                <a:ea typeface="Calibri"/>
                <a:cs typeface="Calibri"/>
              </a:rPr>
              <a:t>.</a:t>
            </a:r>
            <a:endParaRPr lang="en-US">
              <a:solidFill>
                <a:srgbClr val="000000"/>
              </a:solidFill>
              <a:ea typeface="Calibri"/>
              <a:cs typeface="Calibri"/>
            </a:endParaRPr>
          </a:p>
          <a:p>
            <a:pPr algn="ctr"/>
            <a:endParaRPr lang="en-GB">
              <a:solidFill>
                <a:srgbClr val="000000"/>
              </a:solidFill>
              <a:ea typeface="Calibri"/>
              <a:cs typeface="Calibri"/>
            </a:endParaRPr>
          </a:p>
          <a:p>
            <a:pPr algn="ctr"/>
            <a:endParaRPr lang="en-GB">
              <a:ea typeface="Calibri"/>
              <a:cs typeface="Calibri"/>
            </a:endParaRPr>
          </a:p>
        </p:txBody>
      </p:sp>
      <p:sp>
        <p:nvSpPr>
          <p:cNvPr id="7" name="Arrow: Curved Down 6">
            <a:extLst>
              <a:ext uri="{FF2B5EF4-FFF2-40B4-BE49-F238E27FC236}">
                <a16:creationId xmlns:a16="http://schemas.microsoft.com/office/drawing/2014/main" id="{F9022EBB-AE7D-7F99-B4B9-4EDF3BA0B9E8}"/>
              </a:ext>
            </a:extLst>
          </p:cNvPr>
          <p:cNvSpPr/>
          <p:nvPr/>
        </p:nvSpPr>
        <p:spPr>
          <a:xfrm rot="3300000">
            <a:off x="6331616" y="2611438"/>
            <a:ext cx="1782876" cy="604167"/>
          </a:xfrm>
          <a:prstGeom prst="curvedDownArrow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Arrow: Curved Down 7">
            <a:extLst>
              <a:ext uri="{FF2B5EF4-FFF2-40B4-BE49-F238E27FC236}">
                <a16:creationId xmlns:a16="http://schemas.microsoft.com/office/drawing/2014/main" id="{D27199EC-D838-8E50-4A03-DA38A55AB2D2}"/>
              </a:ext>
            </a:extLst>
          </p:cNvPr>
          <p:cNvSpPr/>
          <p:nvPr/>
        </p:nvSpPr>
        <p:spPr>
          <a:xfrm rot="10800000">
            <a:off x="3796527" y="6043277"/>
            <a:ext cx="1776508" cy="597799"/>
          </a:xfrm>
          <a:prstGeom prst="curvedDownArrow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Arrow: Curved Down 8">
            <a:extLst>
              <a:ext uri="{FF2B5EF4-FFF2-40B4-BE49-F238E27FC236}">
                <a16:creationId xmlns:a16="http://schemas.microsoft.com/office/drawing/2014/main" id="{E80CF3CA-B13C-55E1-5559-48A67138AE2C}"/>
              </a:ext>
            </a:extLst>
          </p:cNvPr>
          <p:cNvSpPr/>
          <p:nvPr/>
        </p:nvSpPr>
        <p:spPr>
          <a:xfrm rot="18240000">
            <a:off x="1148539" y="2478973"/>
            <a:ext cx="1738303" cy="636005"/>
          </a:xfrm>
          <a:prstGeom prst="curvedDownArrow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A1B01E-0CA9-18FF-D472-45833B67443F}"/>
              </a:ext>
            </a:extLst>
          </p:cNvPr>
          <p:cNvSpPr txBox="1"/>
          <p:nvPr/>
        </p:nvSpPr>
        <p:spPr>
          <a:xfrm>
            <a:off x="241972" y="334304"/>
            <a:ext cx="2789048" cy="40011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accent4">
                <a:lumMod val="7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0" i="0" u="none" strike="noStrike" baseline="0">
                <a:solidFill>
                  <a:srgbClr val="000000"/>
                </a:solidFill>
                <a:latin typeface="Calibri"/>
              </a:rPr>
              <a:t>Key Theoretical Models</a:t>
            </a:r>
            <a:r>
              <a:rPr sz="2000" b="0" i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​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758376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4200" b="1" kern="1200">
                <a:latin typeface="+mj-lt"/>
                <a:ea typeface="+mj-ea"/>
                <a:cs typeface="+mj-cs"/>
              </a:rPr>
              <a:t>Understanding SDG 3 –</a:t>
            </a:r>
            <a:br>
              <a:rPr lang="en-US" sz="4200" b="1"/>
            </a:br>
            <a:r>
              <a:rPr lang="en-US" sz="4200" b="1"/>
              <a:t> </a:t>
            </a:r>
            <a:r>
              <a:rPr lang="en-US" sz="4200" b="1" kern="1200">
                <a:latin typeface="+mj-lt"/>
                <a:ea typeface="+mj-ea"/>
                <a:cs typeface="+mj-cs"/>
              </a:rPr>
              <a:t>Good Health and Wellbeing</a:t>
            </a:r>
            <a:endParaRPr lang="en-US" sz="4200" kern="1200">
              <a:latin typeface="+mj-lt"/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EEE0091-7B26-73DB-17D4-67BC8D06BC87}"/>
              </a:ext>
            </a:extLst>
          </p:cNvPr>
          <p:cNvSpPr txBox="1"/>
          <p:nvPr/>
        </p:nvSpPr>
        <p:spPr>
          <a:xfrm>
            <a:off x="251849" y="3017522"/>
            <a:ext cx="8608487" cy="313099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914400">
              <a:lnSpc>
                <a:spcPct val="150000"/>
              </a:lnSpc>
              <a:spcAft>
                <a:spcPts val="600"/>
              </a:spcAft>
            </a:pPr>
            <a:r>
              <a:rPr lang="en-US" sz="2800"/>
              <a:t>According to </a:t>
            </a:r>
            <a:r>
              <a:rPr lang="en-US" sz="2800" u="none" strike="noStrike" baseline="0"/>
              <a:t>British Council, 2023 The Sustainable Development Goals (SDGs) are a set of 17 global goals agreed by the UN to improve life for everyone.</a:t>
            </a:r>
            <a:r>
              <a:rPr lang="en-US" sz="2800"/>
              <a:t>​</a:t>
            </a:r>
            <a:endParaRPr lang="en-US" sz="2800">
              <a:ea typeface="Calibri"/>
              <a:cs typeface="Calibri"/>
            </a:endParaRPr>
          </a:p>
          <a:p>
            <a:pPr algn="ctr" defTabSz="914400">
              <a:lnSpc>
                <a:spcPct val="150000"/>
              </a:lnSpc>
              <a:spcAft>
                <a:spcPts val="600"/>
              </a:spcAft>
            </a:pPr>
            <a:endParaRPr lang="en-US" sz="2800">
              <a:ea typeface="Calibri"/>
              <a:cs typeface="Calibri"/>
            </a:endParaRP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5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8D2EAE7-4D0B-7DEF-B8BE-D5E9D886F857}"/>
              </a:ext>
            </a:extLst>
          </p:cNvPr>
          <p:cNvSpPr/>
          <p:nvPr/>
        </p:nvSpPr>
        <p:spPr>
          <a:xfrm>
            <a:off x="182373" y="666802"/>
            <a:ext cx="8779252" cy="147165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0"/>
              </a:spcBef>
            </a:pPr>
            <a:r>
              <a:rPr lang="en-GB" sz="2800">
                <a:solidFill>
                  <a:srgbClr val="000000"/>
                </a:solidFill>
                <a:ea typeface="Calibri"/>
                <a:cs typeface="Calibri"/>
              </a:rPr>
              <a:t>SDG 3 focuses on ensuring healthy lives and promoting wellbeing for all at all ages.</a:t>
            </a:r>
            <a:endParaRPr lang="en-GB" sz="2800" b="1">
              <a:solidFill>
                <a:srgbClr val="000000"/>
              </a:solidFill>
              <a:ea typeface="Calibri"/>
              <a:cs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DD4D00A-C6C3-028F-A895-0E7E744EC7B6}"/>
              </a:ext>
            </a:extLst>
          </p:cNvPr>
          <p:cNvSpPr/>
          <p:nvPr/>
        </p:nvSpPr>
        <p:spPr>
          <a:xfrm>
            <a:off x="182374" y="2414548"/>
            <a:ext cx="8779252" cy="202257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20000"/>
              </a:spcBef>
            </a:pPr>
            <a:r>
              <a:rPr lang="en-GB" sz="2400">
                <a:solidFill>
                  <a:srgbClr val="000000"/>
                </a:solidFill>
                <a:latin typeface="Calibri"/>
                <a:ea typeface="Arial"/>
                <a:cs typeface="Arial"/>
              </a:rPr>
              <a:t>Base on UN</a:t>
            </a:r>
            <a:r>
              <a:rPr lang="en-GB" sz="2400" i="0" u="none" strike="noStrike" baseline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, 2023</a:t>
            </a:r>
            <a:r>
              <a:rPr lang="en-GB" sz="2400" b="0" i="0" u="none" strike="noStrike" baseline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 The SDGs are interconnected — for example, health links with reducing inequalities (SDG 10), responsible resource use (SDG 12), and climate action (SDG 13).</a:t>
            </a:r>
            <a:r>
              <a:rPr lang="en-GB" sz="2400" b="0" i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​</a:t>
            </a:r>
            <a:endParaRPr lang="en-GB" sz="2400">
              <a:solidFill>
                <a:srgbClr val="000000"/>
              </a:solidFill>
              <a:ea typeface="Calibri"/>
              <a:cs typeface="Calibri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B9E8B11-A658-44F0-86C8-F1F4870ACB5F}"/>
              </a:ext>
            </a:extLst>
          </p:cNvPr>
          <p:cNvSpPr/>
          <p:nvPr/>
        </p:nvSpPr>
        <p:spPr>
          <a:xfrm>
            <a:off x="176041" y="4732209"/>
            <a:ext cx="8785584" cy="147165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0"/>
              </a:spcBef>
            </a:pPr>
            <a:r>
              <a:rPr lang="en-GB" sz="2400">
                <a:solidFill>
                  <a:srgbClr val="000000"/>
                </a:solidFill>
                <a:ea typeface="Calibri"/>
                <a:cs typeface="Calibri"/>
              </a:rPr>
              <a:t>Example: The UK’s Change4Life campaign encourages healthy eating and physical activity</a:t>
            </a:r>
            <a:r>
              <a:rPr lang="en-GB" sz="24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GB" sz="2400" i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(NHS, 2021).</a:t>
            </a:r>
            <a:endParaRPr lang="en-US" sz="2400">
              <a:solidFill>
                <a:srgbClr val="000000"/>
              </a:solidFill>
              <a:latin typeface="Times New Roman"/>
              <a:ea typeface="Calibri"/>
              <a:cs typeface="Times New Roman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6368AB95-1885-E8FD-3128-5179DC20E9B7}"/>
              </a:ext>
            </a:extLst>
          </p:cNvPr>
          <p:cNvCxnSpPr/>
          <p:nvPr/>
        </p:nvCxnSpPr>
        <p:spPr>
          <a:xfrm flipV="1">
            <a:off x="530656" y="428706"/>
            <a:ext cx="8082687" cy="10130"/>
          </a:xfrm>
          <a:prstGeom prst="straightConnector1">
            <a:avLst/>
          </a:prstGeom>
          <a:ln>
            <a:solidFill>
              <a:srgbClr val="886FA6"/>
            </a:solidFill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B90193A6-51A9-683C-1D8C-A75629527D11}"/>
              </a:ext>
            </a:extLst>
          </p:cNvPr>
          <p:cNvCxnSpPr/>
          <p:nvPr/>
        </p:nvCxnSpPr>
        <p:spPr>
          <a:xfrm flipV="1">
            <a:off x="1087908" y="181739"/>
            <a:ext cx="6904859" cy="22797"/>
          </a:xfrm>
          <a:prstGeom prst="straightConnector1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7325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5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4DA718D0-4865-4629-8134-44F68D41D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65167ED7-6315-43AB-B1B6-C326D5FD8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487837" y="2732147"/>
            <a:ext cx="5860051" cy="395784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EF4D8839-FB03-487D-ACC8-8BFEDD4FE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0EF75023-9A3B-42FC-B704-61A8F7BEF4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46" y="922919"/>
            <a:ext cx="8333796" cy="5461252"/>
          </a:xfrm>
          <a:prstGeom prst="rect">
            <a:avLst/>
          </a:prstGeom>
          <a:solidFill>
            <a:srgbClr val="ECE6F2"/>
          </a:solidFill>
          <a:ln>
            <a:solidFill>
              <a:schemeClr val="accent4">
                <a:lumMod val="75000"/>
              </a:schemeClr>
            </a:solidFill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0114" y="4890076"/>
            <a:ext cx="7969893" cy="967802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1800" i="0" u="none" strike="noStrike">
                <a:effectLst/>
                <a:latin typeface="Arial"/>
                <a:cs typeface="Arial"/>
              </a:rPr>
              <a:t>Wider social determinants of health, such as housing, work, and education, are addressed by public health initiatives (The King’s Fund, 2022).</a:t>
            </a:r>
            <a:endParaRPr lang="en-GB" sz="1800">
              <a:latin typeface="Arial"/>
              <a:ea typeface="Calibri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07FBAB-4B66-3901-DD82-B5940D9AF03C}"/>
              </a:ext>
            </a:extLst>
          </p:cNvPr>
          <p:cNvSpPr txBox="1"/>
          <p:nvPr/>
        </p:nvSpPr>
        <p:spPr>
          <a:xfrm>
            <a:off x="3041904" y="283464"/>
            <a:ext cx="3706368" cy="369332"/>
          </a:xfrm>
          <a:custGeom>
            <a:avLst/>
            <a:gdLst>
              <a:gd name="csX0" fmla="*/ 0 w 3706368"/>
              <a:gd name="csY0" fmla="*/ 0 h 369332"/>
              <a:gd name="csX1" fmla="*/ 418290 w 3706368"/>
              <a:gd name="csY1" fmla="*/ 0 h 369332"/>
              <a:gd name="csX2" fmla="*/ 1021899 w 3706368"/>
              <a:gd name="csY2" fmla="*/ 0 h 369332"/>
              <a:gd name="csX3" fmla="*/ 1551380 w 3706368"/>
              <a:gd name="csY3" fmla="*/ 0 h 369332"/>
              <a:gd name="csX4" fmla="*/ 2043797 w 3706368"/>
              <a:gd name="csY4" fmla="*/ 0 h 369332"/>
              <a:gd name="csX5" fmla="*/ 2536215 w 3706368"/>
              <a:gd name="csY5" fmla="*/ 0 h 369332"/>
              <a:gd name="csX6" fmla="*/ 2954505 w 3706368"/>
              <a:gd name="csY6" fmla="*/ 0 h 369332"/>
              <a:gd name="csX7" fmla="*/ 3706368 w 3706368"/>
              <a:gd name="csY7" fmla="*/ 0 h 369332"/>
              <a:gd name="csX8" fmla="*/ 3706368 w 3706368"/>
              <a:gd name="csY8" fmla="*/ 369332 h 369332"/>
              <a:gd name="csX9" fmla="*/ 3176887 w 3706368"/>
              <a:gd name="csY9" fmla="*/ 369332 h 369332"/>
              <a:gd name="csX10" fmla="*/ 2758597 w 3706368"/>
              <a:gd name="csY10" fmla="*/ 369332 h 369332"/>
              <a:gd name="csX11" fmla="*/ 2340307 w 3706368"/>
              <a:gd name="csY11" fmla="*/ 369332 h 369332"/>
              <a:gd name="csX12" fmla="*/ 1847889 w 3706368"/>
              <a:gd name="csY12" fmla="*/ 369332 h 369332"/>
              <a:gd name="csX13" fmla="*/ 1392535 w 3706368"/>
              <a:gd name="csY13" fmla="*/ 369332 h 369332"/>
              <a:gd name="csX14" fmla="*/ 900118 w 3706368"/>
              <a:gd name="csY14" fmla="*/ 369332 h 369332"/>
              <a:gd name="csX15" fmla="*/ 0 w 3706368"/>
              <a:gd name="csY15" fmla="*/ 369332 h 369332"/>
              <a:gd name="csX16" fmla="*/ 0 w 3706368"/>
              <a:gd name="csY16" fmla="*/ 0 h 3693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3706368" h="369332" fill="none" extrusionOk="0">
                <a:moveTo>
                  <a:pt x="0" y="0"/>
                </a:moveTo>
                <a:cubicBezTo>
                  <a:pt x="149041" y="-41565"/>
                  <a:pt x="230343" y="23407"/>
                  <a:pt x="418290" y="0"/>
                </a:cubicBezTo>
                <a:cubicBezTo>
                  <a:pt x="606237" y="-23407"/>
                  <a:pt x="761041" y="55127"/>
                  <a:pt x="1021899" y="0"/>
                </a:cubicBezTo>
                <a:cubicBezTo>
                  <a:pt x="1282757" y="-55127"/>
                  <a:pt x="1433574" y="43810"/>
                  <a:pt x="1551380" y="0"/>
                </a:cubicBezTo>
                <a:cubicBezTo>
                  <a:pt x="1669186" y="-43810"/>
                  <a:pt x="1896809" y="5428"/>
                  <a:pt x="2043797" y="0"/>
                </a:cubicBezTo>
                <a:cubicBezTo>
                  <a:pt x="2190785" y="-5428"/>
                  <a:pt x="2364408" y="36927"/>
                  <a:pt x="2536215" y="0"/>
                </a:cubicBezTo>
                <a:cubicBezTo>
                  <a:pt x="2708022" y="-36927"/>
                  <a:pt x="2812098" y="20430"/>
                  <a:pt x="2954505" y="0"/>
                </a:cubicBezTo>
                <a:cubicBezTo>
                  <a:pt x="3096912" y="-20430"/>
                  <a:pt x="3534452" y="9179"/>
                  <a:pt x="3706368" y="0"/>
                </a:cubicBezTo>
                <a:cubicBezTo>
                  <a:pt x="3711474" y="131576"/>
                  <a:pt x="3697640" y="209523"/>
                  <a:pt x="3706368" y="369332"/>
                </a:cubicBezTo>
                <a:cubicBezTo>
                  <a:pt x="3527420" y="408158"/>
                  <a:pt x="3317545" y="332131"/>
                  <a:pt x="3176887" y="369332"/>
                </a:cubicBezTo>
                <a:cubicBezTo>
                  <a:pt x="3036229" y="406533"/>
                  <a:pt x="2849395" y="332347"/>
                  <a:pt x="2758597" y="369332"/>
                </a:cubicBezTo>
                <a:cubicBezTo>
                  <a:pt x="2667799" y="406317"/>
                  <a:pt x="2535587" y="325931"/>
                  <a:pt x="2340307" y="369332"/>
                </a:cubicBezTo>
                <a:cubicBezTo>
                  <a:pt x="2145027" y="412733"/>
                  <a:pt x="2061441" y="342135"/>
                  <a:pt x="1847889" y="369332"/>
                </a:cubicBezTo>
                <a:cubicBezTo>
                  <a:pt x="1634337" y="396529"/>
                  <a:pt x="1608396" y="357471"/>
                  <a:pt x="1392535" y="369332"/>
                </a:cubicBezTo>
                <a:cubicBezTo>
                  <a:pt x="1176674" y="381193"/>
                  <a:pt x="1020524" y="313304"/>
                  <a:pt x="900118" y="369332"/>
                </a:cubicBezTo>
                <a:cubicBezTo>
                  <a:pt x="779712" y="425360"/>
                  <a:pt x="190383" y="294715"/>
                  <a:pt x="0" y="369332"/>
                </a:cubicBezTo>
                <a:cubicBezTo>
                  <a:pt x="-4092" y="222196"/>
                  <a:pt x="6884" y="74091"/>
                  <a:pt x="0" y="0"/>
                </a:cubicBezTo>
                <a:close/>
              </a:path>
              <a:path w="3706368" h="369332" stroke="0" extrusionOk="0">
                <a:moveTo>
                  <a:pt x="0" y="0"/>
                </a:moveTo>
                <a:cubicBezTo>
                  <a:pt x="128422" y="-38504"/>
                  <a:pt x="238703" y="26788"/>
                  <a:pt x="455354" y="0"/>
                </a:cubicBezTo>
                <a:cubicBezTo>
                  <a:pt x="672005" y="-26788"/>
                  <a:pt x="877749" y="23732"/>
                  <a:pt x="984835" y="0"/>
                </a:cubicBezTo>
                <a:cubicBezTo>
                  <a:pt x="1091921" y="-23732"/>
                  <a:pt x="1386152" y="3280"/>
                  <a:pt x="1514316" y="0"/>
                </a:cubicBezTo>
                <a:cubicBezTo>
                  <a:pt x="1642480" y="-3280"/>
                  <a:pt x="1914589" y="39821"/>
                  <a:pt x="2043797" y="0"/>
                </a:cubicBezTo>
                <a:cubicBezTo>
                  <a:pt x="2173005" y="-39821"/>
                  <a:pt x="2305917" y="39155"/>
                  <a:pt x="2462087" y="0"/>
                </a:cubicBezTo>
                <a:cubicBezTo>
                  <a:pt x="2618257" y="-39155"/>
                  <a:pt x="2752824" y="54423"/>
                  <a:pt x="2917441" y="0"/>
                </a:cubicBezTo>
                <a:cubicBezTo>
                  <a:pt x="3082058" y="-54423"/>
                  <a:pt x="3415589" y="51189"/>
                  <a:pt x="3706368" y="0"/>
                </a:cubicBezTo>
                <a:cubicBezTo>
                  <a:pt x="3719337" y="107447"/>
                  <a:pt x="3696287" y="283768"/>
                  <a:pt x="3706368" y="369332"/>
                </a:cubicBezTo>
                <a:cubicBezTo>
                  <a:pt x="3513306" y="376130"/>
                  <a:pt x="3332228" y="318651"/>
                  <a:pt x="3176887" y="369332"/>
                </a:cubicBezTo>
                <a:cubicBezTo>
                  <a:pt x="3021546" y="420013"/>
                  <a:pt x="2889759" y="311197"/>
                  <a:pt x="2610342" y="369332"/>
                </a:cubicBezTo>
                <a:cubicBezTo>
                  <a:pt x="2330925" y="427467"/>
                  <a:pt x="2239118" y="331795"/>
                  <a:pt x="2006734" y="369332"/>
                </a:cubicBezTo>
                <a:cubicBezTo>
                  <a:pt x="1774350" y="406869"/>
                  <a:pt x="1726195" y="318898"/>
                  <a:pt x="1551380" y="369332"/>
                </a:cubicBezTo>
                <a:cubicBezTo>
                  <a:pt x="1376565" y="419766"/>
                  <a:pt x="1222855" y="352648"/>
                  <a:pt x="1058962" y="369332"/>
                </a:cubicBezTo>
                <a:cubicBezTo>
                  <a:pt x="895069" y="386016"/>
                  <a:pt x="669301" y="315337"/>
                  <a:pt x="529481" y="369332"/>
                </a:cubicBezTo>
                <a:cubicBezTo>
                  <a:pt x="389661" y="423327"/>
                  <a:pt x="109216" y="353378"/>
                  <a:pt x="0" y="369332"/>
                </a:cubicBezTo>
                <a:cubicBezTo>
                  <a:pt x="-37054" y="273860"/>
                  <a:pt x="32319" y="141484"/>
                  <a:pt x="0" y="0"/>
                </a:cubicBezTo>
                <a:close/>
              </a:path>
            </a:pathLst>
          </a:custGeom>
          <a:solidFill>
            <a:srgbClr val="F9F5FC"/>
          </a:solidFill>
          <a:ln w="28575">
            <a:solidFill>
              <a:schemeClr val="accent4">
                <a:lumMod val="75000"/>
              </a:schemeClr>
            </a:solidFill>
            <a:extLst>
              <a:ext uri="{C807C97D-BFC1-408E-A445-0C87EB9F89A2}">
                <ask:lineSketchStyleProps xmlns:ask="http://schemas.microsoft.com/office/drawing/2018/sketchyshapes" sd="1616015675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0" i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Policy and Governance in the </a:t>
            </a:r>
            <a:r>
              <a:rPr lang="en-US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Uk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B8B6A6F-5839-D864-E0AA-A12C89615D14}"/>
              </a:ext>
            </a:extLst>
          </p:cNvPr>
          <p:cNvSpPr txBox="1"/>
          <p:nvPr/>
        </p:nvSpPr>
        <p:spPr>
          <a:xfrm>
            <a:off x="569917" y="1389965"/>
            <a:ext cx="809281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GB" sz="1800" b="0" i="0" u="none" strike="noStrike" baseline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Prevention, integrated care, and lowering health inequities are given top priority in the NHS Long Term Plan (2019) (NHS England, 2019). </a:t>
            </a:r>
            <a:r>
              <a:rPr lang="en-GB" sz="18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934329-0876-1A38-EAEB-C161189E80A2}"/>
              </a:ext>
            </a:extLst>
          </p:cNvPr>
          <p:cNvSpPr txBox="1"/>
          <p:nvPr/>
        </p:nvSpPr>
        <p:spPr>
          <a:xfrm>
            <a:off x="569917" y="2605787"/>
            <a:ext cx="783319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GB" sz="1800" b="0" i="0" u="none" strike="noStrike" baseline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The World Health Organization's Health in All Policies (HiAP) encourages cross-sector accountability for health (WHO, 2014). </a:t>
            </a:r>
            <a:r>
              <a:rPr lang="en-GB" sz="18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A7279C-B37F-CD58-CBFB-F57C7EE12AAA}"/>
              </a:ext>
            </a:extLst>
          </p:cNvPr>
          <p:cNvSpPr txBox="1"/>
          <p:nvPr/>
        </p:nvSpPr>
        <p:spPr>
          <a:xfrm>
            <a:off x="569917" y="3872269"/>
            <a:ext cx="766854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800" b="0" i="0" u="none" strike="noStrike" baseline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The Equality Act of 2010 promotes fair access to services and guarantees legal protection against discrimination GOV.UK (2010).</a:t>
            </a:r>
            <a:endParaRPr lang="en-GB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" grpId="0" build="p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5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36B19-8073-778E-4852-815B448D3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2679" y="109995"/>
            <a:ext cx="5943602" cy="535089"/>
          </a:xfrm>
          <a:custGeom>
            <a:avLst/>
            <a:gdLst>
              <a:gd name="csX0" fmla="*/ 0 w 5943602"/>
              <a:gd name="csY0" fmla="*/ 0 h 535089"/>
              <a:gd name="csX1" fmla="*/ 416052 w 5943602"/>
              <a:gd name="csY1" fmla="*/ 0 h 535089"/>
              <a:gd name="csX2" fmla="*/ 891540 w 5943602"/>
              <a:gd name="csY2" fmla="*/ 0 h 535089"/>
              <a:gd name="csX3" fmla="*/ 1485901 w 5943602"/>
              <a:gd name="csY3" fmla="*/ 0 h 535089"/>
              <a:gd name="csX4" fmla="*/ 2199133 w 5943602"/>
              <a:gd name="csY4" fmla="*/ 0 h 535089"/>
              <a:gd name="csX5" fmla="*/ 2674621 w 5943602"/>
              <a:gd name="csY5" fmla="*/ 0 h 535089"/>
              <a:gd name="csX6" fmla="*/ 3090673 w 5943602"/>
              <a:gd name="csY6" fmla="*/ 0 h 535089"/>
              <a:gd name="csX7" fmla="*/ 3566161 w 5943602"/>
              <a:gd name="csY7" fmla="*/ 0 h 535089"/>
              <a:gd name="csX8" fmla="*/ 4279393 w 5943602"/>
              <a:gd name="csY8" fmla="*/ 0 h 535089"/>
              <a:gd name="csX9" fmla="*/ 4695446 w 5943602"/>
              <a:gd name="csY9" fmla="*/ 0 h 535089"/>
              <a:gd name="csX10" fmla="*/ 5349242 w 5943602"/>
              <a:gd name="csY10" fmla="*/ 0 h 535089"/>
              <a:gd name="csX11" fmla="*/ 5943602 w 5943602"/>
              <a:gd name="csY11" fmla="*/ 0 h 535089"/>
              <a:gd name="csX12" fmla="*/ 5943602 w 5943602"/>
              <a:gd name="csY12" fmla="*/ 535089 h 535089"/>
              <a:gd name="csX13" fmla="*/ 5230370 w 5943602"/>
              <a:gd name="csY13" fmla="*/ 535089 h 535089"/>
              <a:gd name="csX14" fmla="*/ 4517138 w 5943602"/>
              <a:gd name="csY14" fmla="*/ 535089 h 535089"/>
              <a:gd name="csX15" fmla="*/ 3863341 w 5943602"/>
              <a:gd name="csY15" fmla="*/ 535089 h 535089"/>
              <a:gd name="csX16" fmla="*/ 3387853 w 5943602"/>
              <a:gd name="csY16" fmla="*/ 535089 h 535089"/>
              <a:gd name="csX17" fmla="*/ 2971801 w 5943602"/>
              <a:gd name="csY17" fmla="*/ 535089 h 535089"/>
              <a:gd name="csX18" fmla="*/ 2377441 w 5943602"/>
              <a:gd name="csY18" fmla="*/ 535089 h 535089"/>
              <a:gd name="csX19" fmla="*/ 1842517 w 5943602"/>
              <a:gd name="csY19" fmla="*/ 535089 h 535089"/>
              <a:gd name="csX20" fmla="*/ 1248156 w 5943602"/>
              <a:gd name="csY20" fmla="*/ 535089 h 535089"/>
              <a:gd name="csX21" fmla="*/ 534924 w 5943602"/>
              <a:gd name="csY21" fmla="*/ 535089 h 535089"/>
              <a:gd name="csX22" fmla="*/ 0 w 5943602"/>
              <a:gd name="csY22" fmla="*/ 535089 h 535089"/>
              <a:gd name="csX23" fmla="*/ 0 w 5943602"/>
              <a:gd name="csY23" fmla="*/ 0 h 53508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</a:cxnLst>
            <a:rect l="l" t="t" r="r" b="b"/>
            <a:pathLst>
              <a:path w="5943602" h="535089" fill="none" extrusionOk="0">
                <a:moveTo>
                  <a:pt x="0" y="0"/>
                </a:moveTo>
                <a:cubicBezTo>
                  <a:pt x="197755" y="-9211"/>
                  <a:pt x="252009" y="33474"/>
                  <a:pt x="416052" y="0"/>
                </a:cubicBezTo>
                <a:cubicBezTo>
                  <a:pt x="580095" y="-33474"/>
                  <a:pt x="752444" y="1895"/>
                  <a:pt x="891540" y="0"/>
                </a:cubicBezTo>
                <a:cubicBezTo>
                  <a:pt x="1030636" y="-1895"/>
                  <a:pt x="1365601" y="52981"/>
                  <a:pt x="1485901" y="0"/>
                </a:cubicBezTo>
                <a:cubicBezTo>
                  <a:pt x="1606201" y="-52981"/>
                  <a:pt x="1885454" y="68283"/>
                  <a:pt x="2199133" y="0"/>
                </a:cubicBezTo>
                <a:cubicBezTo>
                  <a:pt x="2512812" y="-68283"/>
                  <a:pt x="2497437" y="20183"/>
                  <a:pt x="2674621" y="0"/>
                </a:cubicBezTo>
                <a:cubicBezTo>
                  <a:pt x="2851805" y="-20183"/>
                  <a:pt x="2969641" y="5982"/>
                  <a:pt x="3090673" y="0"/>
                </a:cubicBezTo>
                <a:cubicBezTo>
                  <a:pt x="3211705" y="-5982"/>
                  <a:pt x="3417306" y="35128"/>
                  <a:pt x="3566161" y="0"/>
                </a:cubicBezTo>
                <a:cubicBezTo>
                  <a:pt x="3715016" y="-35128"/>
                  <a:pt x="4077299" y="13803"/>
                  <a:pt x="4279393" y="0"/>
                </a:cubicBezTo>
                <a:cubicBezTo>
                  <a:pt x="4481487" y="-13803"/>
                  <a:pt x="4566322" y="13739"/>
                  <a:pt x="4695446" y="0"/>
                </a:cubicBezTo>
                <a:cubicBezTo>
                  <a:pt x="4824570" y="-13739"/>
                  <a:pt x="5131897" y="15032"/>
                  <a:pt x="5349242" y="0"/>
                </a:cubicBezTo>
                <a:cubicBezTo>
                  <a:pt x="5566587" y="-15032"/>
                  <a:pt x="5741310" y="54089"/>
                  <a:pt x="5943602" y="0"/>
                </a:cubicBezTo>
                <a:cubicBezTo>
                  <a:pt x="5962713" y="122519"/>
                  <a:pt x="5912496" y="282020"/>
                  <a:pt x="5943602" y="535089"/>
                </a:cubicBezTo>
                <a:cubicBezTo>
                  <a:pt x="5760768" y="538020"/>
                  <a:pt x="5524942" y="493914"/>
                  <a:pt x="5230370" y="535089"/>
                </a:cubicBezTo>
                <a:cubicBezTo>
                  <a:pt x="4935798" y="576264"/>
                  <a:pt x="4741884" y="482929"/>
                  <a:pt x="4517138" y="535089"/>
                </a:cubicBezTo>
                <a:cubicBezTo>
                  <a:pt x="4292392" y="587249"/>
                  <a:pt x="4020947" y="508650"/>
                  <a:pt x="3863341" y="535089"/>
                </a:cubicBezTo>
                <a:cubicBezTo>
                  <a:pt x="3705735" y="561528"/>
                  <a:pt x="3499137" y="496857"/>
                  <a:pt x="3387853" y="535089"/>
                </a:cubicBezTo>
                <a:cubicBezTo>
                  <a:pt x="3276569" y="573321"/>
                  <a:pt x="3128840" y="525128"/>
                  <a:pt x="2971801" y="535089"/>
                </a:cubicBezTo>
                <a:cubicBezTo>
                  <a:pt x="2814762" y="545050"/>
                  <a:pt x="2599317" y="518392"/>
                  <a:pt x="2377441" y="535089"/>
                </a:cubicBezTo>
                <a:cubicBezTo>
                  <a:pt x="2155565" y="551786"/>
                  <a:pt x="1999060" y="478951"/>
                  <a:pt x="1842517" y="535089"/>
                </a:cubicBezTo>
                <a:cubicBezTo>
                  <a:pt x="1685974" y="591227"/>
                  <a:pt x="1418132" y="515920"/>
                  <a:pt x="1248156" y="535089"/>
                </a:cubicBezTo>
                <a:cubicBezTo>
                  <a:pt x="1078180" y="554258"/>
                  <a:pt x="863991" y="507309"/>
                  <a:pt x="534924" y="535089"/>
                </a:cubicBezTo>
                <a:cubicBezTo>
                  <a:pt x="205857" y="562869"/>
                  <a:pt x="128304" y="484075"/>
                  <a:pt x="0" y="535089"/>
                </a:cubicBezTo>
                <a:cubicBezTo>
                  <a:pt x="-54135" y="382617"/>
                  <a:pt x="54851" y="240758"/>
                  <a:pt x="0" y="0"/>
                </a:cubicBezTo>
                <a:close/>
              </a:path>
              <a:path w="5943602" h="535089" stroke="0" extrusionOk="0">
                <a:moveTo>
                  <a:pt x="0" y="0"/>
                </a:moveTo>
                <a:cubicBezTo>
                  <a:pt x="206899" y="-46315"/>
                  <a:pt x="502886" y="35654"/>
                  <a:pt x="713232" y="0"/>
                </a:cubicBezTo>
                <a:cubicBezTo>
                  <a:pt x="923578" y="-35654"/>
                  <a:pt x="1067301" y="45572"/>
                  <a:pt x="1248156" y="0"/>
                </a:cubicBezTo>
                <a:cubicBezTo>
                  <a:pt x="1429011" y="-45572"/>
                  <a:pt x="1682971" y="62382"/>
                  <a:pt x="1901953" y="0"/>
                </a:cubicBezTo>
                <a:cubicBezTo>
                  <a:pt x="2120935" y="-62382"/>
                  <a:pt x="2136625" y="38920"/>
                  <a:pt x="2318005" y="0"/>
                </a:cubicBezTo>
                <a:cubicBezTo>
                  <a:pt x="2499385" y="-38920"/>
                  <a:pt x="2755824" y="7959"/>
                  <a:pt x="2971801" y="0"/>
                </a:cubicBezTo>
                <a:cubicBezTo>
                  <a:pt x="3187778" y="-7959"/>
                  <a:pt x="3524992" y="26203"/>
                  <a:pt x="3685033" y="0"/>
                </a:cubicBezTo>
                <a:cubicBezTo>
                  <a:pt x="3845074" y="-26203"/>
                  <a:pt x="4176497" y="12738"/>
                  <a:pt x="4338829" y="0"/>
                </a:cubicBezTo>
                <a:cubicBezTo>
                  <a:pt x="4501161" y="-12738"/>
                  <a:pt x="4706282" y="45777"/>
                  <a:pt x="4814318" y="0"/>
                </a:cubicBezTo>
                <a:cubicBezTo>
                  <a:pt x="4922354" y="-45777"/>
                  <a:pt x="5140336" y="1730"/>
                  <a:pt x="5349242" y="0"/>
                </a:cubicBezTo>
                <a:cubicBezTo>
                  <a:pt x="5558148" y="-1730"/>
                  <a:pt x="5673251" y="25711"/>
                  <a:pt x="5943602" y="0"/>
                </a:cubicBezTo>
                <a:cubicBezTo>
                  <a:pt x="5968392" y="199632"/>
                  <a:pt x="5910477" y="326989"/>
                  <a:pt x="5943602" y="535089"/>
                </a:cubicBezTo>
                <a:cubicBezTo>
                  <a:pt x="5670859" y="617380"/>
                  <a:pt x="5536136" y="524438"/>
                  <a:pt x="5230370" y="535089"/>
                </a:cubicBezTo>
                <a:cubicBezTo>
                  <a:pt x="4924604" y="545740"/>
                  <a:pt x="4779081" y="506803"/>
                  <a:pt x="4576574" y="535089"/>
                </a:cubicBezTo>
                <a:cubicBezTo>
                  <a:pt x="4374067" y="563375"/>
                  <a:pt x="4333355" y="504063"/>
                  <a:pt x="4160521" y="535089"/>
                </a:cubicBezTo>
                <a:cubicBezTo>
                  <a:pt x="3987687" y="566115"/>
                  <a:pt x="3692810" y="502065"/>
                  <a:pt x="3566161" y="535089"/>
                </a:cubicBezTo>
                <a:cubicBezTo>
                  <a:pt x="3439512" y="568113"/>
                  <a:pt x="3170915" y="527420"/>
                  <a:pt x="2912365" y="535089"/>
                </a:cubicBezTo>
                <a:cubicBezTo>
                  <a:pt x="2653815" y="542758"/>
                  <a:pt x="2385005" y="512784"/>
                  <a:pt x="2199133" y="535089"/>
                </a:cubicBezTo>
                <a:cubicBezTo>
                  <a:pt x="2013261" y="557394"/>
                  <a:pt x="1780217" y="496277"/>
                  <a:pt x="1664209" y="535089"/>
                </a:cubicBezTo>
                <a:cubicBezTo>
                  <a:pt x="1548201" y="573901"/>
                  <a:pt x="1269927" y="498868"/>
                  <a:pt x="1069848" y="535089"/>
                </a:cubicBezTo>
                <a:cubicBezTo>
                  <a:pt x="869769" y="571310"/>
                  <a:pt x="772552" y="530527"/>
                  <a:pt x="653796" y="535089"/>
                </a:cubicBezTo>
                <a:cubicBezTo>
                  <a:pt x="535040" y="539651"/>
                  <a:pt x="285554" y="467191"/>
                  <a:pt x="0" y="535089"/>
                </a:cubicBezTo>
                <a:cubicBezTo>
                  <a:pt x="-52123" y="422371"/>
                  <a:pt x="6918" y="154279"/>
                  <a:pt x="0" y="0"/>
                </a:cubicBezTo>
                <a:close/>
              </a:path>
            </a:pathLst>
          </a:custGeom>
          <a:ln w="28575">
            <a:solidFill>
              <a:schemeClr val="accent4">
                <a:lumMod val="75000"/>
              </a:schemeClr>
            </a:solidFill>
            <a:extLst>
              <a:ext uri="{C807C97D-BFC1-408E-A445-0C87EB9F89A2}">
                <ask:lineSketchStyleProps xmlns:ask="http://schemas.microsoft.com/office/drawing/2018/sketchyshapes" sd="1758612118">
                  <ask:type>
                    <ask:lineSketchScribble/>
                  </ask:type>
                </ask:lineSketchStyleProps>
              </a:ext>
            </a:extLst>
          </a:ln>
        </p:spPr>
        <p:txBody>
          <a:bodyPr>
            <a:normAutofit/>
          </a:bodyPr>
          <a:lstStyle/>
          <a:p>
            <a:r>
              <a:rPr lang="en-GB" sz="2000">
                <a:ea typeface="Calibri"/>
                <a:cs typeface="Calibri"/>
              </a:rPr>
              <a:t>Case Study: NHS Diabetes Prevention Programme (DPP)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7ABD6B-3FE4-EA74-FB76-8D768D42F1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4796" y="884638"/>
            <a:ext cx="7533035" cy="83416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1800">
                <a:latin typeface="Arial"/>
                <a:cs typeface="Arial"/>
              </a:rPr>
              <a:t>The NHS DPP is a nationwide programme aimed at people who are likely to develop Type 2 diabetes.</a:t>
            </a:r>
            <a:endParaRPr lang="en-GB"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A70E1A-5F13-3C2D-0C12-32B38B544683}"/>
              </a:ext>
            </a:extLst>
          </p:cNvPr>
          <p:cNvSpPr txBox="1"/>
          <p:nvPr/>
        </p:nvSpPr>
        <p:spPr>
          <a:xfrm>
            <a:off x="145645" y="1814236"/>
            <a:ext cx="4572000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0" i="0" u="none" strike="noStrike" baseline="0">
                <a:solidFill>
                  <a:srgbClr val="000000"/>
                </a:solidFill>
                <a:latin typeface="Calibri"/>
              </a:rPr>
              <a:t>It helps people change their habits by focusing on:</a:t>
            </a:r>
            <a:r>
              <a:rPr sz="1600" b="0" i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​</a:t>
            </a:r>
            <a:endParaRPr lang="en-GB" sz="1600"/>
          </a:p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584350-288A-8912-0254-DD77D96A4320}"/>
              </a:ext>
            </a:extLst>
          </p:cNvPr>
          <p:cNvSpPr txBox="1"/>
          <p:nvPr/>
        </p:nvSpPr>
        <p:spPr>
          <a:xfrm>
            <a:off x="139313" y="2428479"/>
            <a:ext cx="3976754" cy="19697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lvl="0" indent="-342900" algn="l" rtl="0">
              <a:buFont typeface="Arial,Sans-Serif"/>
              <a:buChar char="•"/>
            </a:pPr>
            <a:r>
              <a:rPr lang="en-GB" sz="2000" i="0" u="none" strike="noStrike" baseline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Eating healthier</a:t>
            </a:r>
            <a:r>
              <a:rPr lang="en-GB" sz="2000" i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​</a:t>
            </a:r>
          </a:p>
          <a:p>
            <a:pPr marL="342900" lvl="0" indent="-342900" algn="l" rtl="0">
              <a:buFont typeface="Arial,Sans-Serif"/>
              <a:buChar char="•"/>
            </a:pPr>
            <a:r>
              <a:rPr lang="en-GB" sz="2000" i="0" u="none" strike="noStrike" baseline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Being more active</a:t>
            </a:r>
            <a:r>
              <a:rPr lang="en-US" sz="2000" i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​</a:t>
            </a:r>
          </a:p>
          <a:p>
            <a:pPr marL="342900" indent="-342900">
              <a:buFont typeface="Arial"/>
              <a:buChar char="•"/>
            </a:pPr>
            <a:r>
              <a:rPr lang="en-GB" sz="2000" i="0" u="none" strike="noStrike" baseline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Managing their weight</a:t>
            </a:r>
            <a:r>
              <a:rPr lang="en-US" sz="2000" i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​</a:t>
            </a:r>
            <a:r>
              <a:rPr lang="en-GB" sz="2000">
                <a:solidFill>
                  <a:srgbClr val="000000"/>
                </a:solidFill>
                <a:latin typeface="Arial"/>
                <a:ea typeface="Arial"/>
                <a:cs typeface="Arial"/>
              </a:rPr>
              <a:t>(NHS England, 2023).</a:t>
            </a:r>
            <a:endParaRPr lang="en-US" sz="20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342900" lvl="0" indent="-342900" algn="l">
              <a:buFont typeface="Arial,Sans-Serif"/>
              <a:buChar char="•"/>
            </a:pPr>
            <a:endParaRPr lang="en-US" sz="2400" b="0" i="0">
              <a:solidFill>
                <a:srgbClr val="000000"/>
              </a:solidFill>
              <a:latin typeface="Calibri"/>
              <a:ea typeface="Arial"/>
              <a:cs typeface="Arial"/>
            </a:endParaRPr>
          </a:p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E4373FF-A7B3-9F1A-15F8-63C251D35FF4}"/>
              </a:ext>
            </a:extLst>
          </p:cNvPr>
          <p:cNvSpPr txBox="1"/>
          <p:nvPr/>
        </p:nvSpPr>
        <p:spPr>
          <a:xfrm>
            <a:off x="18997" y="3910263"/>
            <a:ext cx="9125002" cy="29495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algn="ctr" rtl="0">
              <a:lnSpc>
                <a:spcPct val="150000"/>
              </a:lnSpc>
              <a:buFont typeface=""/>
              <a:buChar char="•"/>
            </a:pPr>
            <a:r>
              <a:rPr lang="en-GB" sz="1800" b="0" i="0" u="none" strike="noStrike" baseline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T</a:t>
            </a:r>
            <a:r>
              <a:rPr lang="en-GB"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he goal is to prevent serious health problems in the future, as Type 2 diabetes is linked to complications such as heart disease, stroke and kidney disease (Diabetes UK, 2023).</a:t>
            </a:r>
            <a:r>
              <a:rPr lang="en-GB" sz="18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  <a:endParaRPr lang="en-US">
              <a:ea typeface="Calibri"/>
              <a:cs typeface="Calibri"/>
            </a:endParaRPr>
          </a:p>
          <a:p>
            <a:pPr marL="228600" lvl="0" indent="-228600" algn="ctr" rtl="0">
              <a:lnSpc>
                <a:spcPct val="150000"/>
              </a:lnSpc>
              <a:buFont typeface=""/>
              <a:buChar char="•"/>
            </a:pPr>
            <a:r>
              <a:rPr lang="en-GB"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The programme supports </a:t>
            </a:r>
            <a:r>
              <a:rPr lang="en-GB" sz="180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Sustainable Development Goal 3 (Good Health and Well-being)</a:t>
            </a:r>
            <a:r>
              <a:rPr lang="en-GB"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by helping reduce non-communicable diseases such as diabetes (United Nations, 2025)</a:t>
            </a:r>
          </a:p>
          <a:p>
            <a:pPr algn="ctr">
              <a:lnSpc>
                <a:spcPct val="150000"/>
              </a:lnSpc>
            </a:pPr>
            <a:endParaRPr lang="en-GB">
              <a:latin typeface="Arial"/>
              <a:cs typeface="Arial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8D8FD256-5BA1-577A-6FD4-1AD80F72B309}"/>
              </a:ext>
            </a:extLst>
          </p:cNvPr>
          <p:cNvCxnSpPr/>
          <p:nvPr/>
        </p:nvCxnSpPr>
        <p:spPr>
          <a:xfrm>
            <a:off x="397676" y="1667323"/>
            <a:ext cx="8557618" cy="2534"/>
          </a:xfrm>
          <a:prstGeom prst="straightConnector1">
            <a:avLst/>
          </a:prstGeom>
          <a:ln>
            <a:solidFill>
              <a:srgbClr val="886FA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F011F42A-9419-86C8-A2B0-D70EC5E68386}"/>
              </a:ext>
            </a:extLst>
          </p:cNvPr>
          <p:cNvCxnSpPr>
            <a:cxnSpLocks/>
          </p:cNvCxnSpPr>
          <p:nvPr/>
        </p:nvCxnSpPr>
        <p:spPr>
          <a:xfrm>
            <a:off x="397676" y="3972320"/>
            <a:ext cx="8557618" cy="2534"/>
          </a:xfrm>
          <a:prstGeom prst="straightConnector1">
            <a:avLst/>
          </a:prstGeom>
          <a:ln>
            <a:solidFill>
              <a:srgbClr val="886FA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9" name="Picture 8" descr="Care for Adults with Type 2 Diabetes | NYU Langone Health">
            <a:extLst>
              <a:ext uri="{FF2B5EF4-FFF2-40B4-BE49-F238E27FC236}">
                <a16:creationId xmlns:a16="http://schemas.microsoft.com/office/drawing/2014/main" id="{A9F62538-8C5D-6C2B-A459-00EC67490D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3364" y="2119220"/>
            <a:ext cx="2743200" cy="154305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3674963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DA718D0-4865-4629-8134-44F68D41D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65167ED7-6315-43AB-B1B6-C326D5FD8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487837" y="2732147"/>
            <a:ext cx="5860051" cy="395784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EF4D8839-FB03-487D-ACC8-8BFEDD4FE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0EF75023-9A3B-42FC-B704-61A8F7BEF4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46" y="922919"/>
            <a:ext cx="8333796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2194" y="-3072"/>
            <a:ext cx="7387313" cy="71643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Health Belief Model (HBM) Applied</a:t>
            </a:r>
            <a:endParaRPr lang="en-GB" sz="2800"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44D8C0-E6B6-EC9E-7ABB-CF49FE6C962C}"/>
              </a:ext>
            </a:extLst>
          </p:cNvPr>
          <p:cNvSpPr txBox="1"/>
          <p:nvPr/>
        </p:nvSpPr>
        <p:spPr>
          <a:xfrm>
            <a:off x="791551" y="1130335"/>
            <a:ext cx="620849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0" i="0">
                <a:effectLst/>
                <a:latin typeface="UICTFontTextStyleBody"/>
              </a:rPr>
              <a:t>The DPP reflects key HBM components:</a:t>
            </a:r>
            <a:endParaRPr lang="en-GB" sz="2400">
              <a:effectLst/>
              <a:latin typeface=".AppleSystemUIFont"/>
            </a:endParaRPr>
          </a:p>
          <a:p>
            <a:endParaRPr lang="en-GB" sz="2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E29F71-AC12-35C2-40BE-A612C665F946}"/>
              </a:ext>
            </a:extLst>
          </p:cNvPr>
          <p:cNvSpPr txBox="1"/>
          <p:nvPr/>
        </p:nvSpPr>
        <p:spPr>
          <a:xfrm>
            <a:off x="647071" y="1872109"/>
            <a:ext cx="8395644" cy="35925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0" i="0">
                <a:effectLst/>
                <a:latin typeface="Arial"/>
                <a:cs typeface="Arial"/>
              </a:rPr>
              <a:t>Perceived susceptibility: Identifying individuals at risk</a:t>
            </a:r>
            <a:endParaRPr lang="en-GB" sz="2200">
              <a:effectLst/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2200" b="0" i="0">
                <a:effectLst/>
                <a:latin typeface="Arial"/>
                <a:cs typeface="Arial"/>
              </a:rPr>
              <a:t>Perceived severity: Education on diabetes complications</a:t>
            </a:r>
            <a:endParaRPr lang="en-GB" sz="2200">
              <a:effectLst/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2200" b="0" i="0">
                <a:effectLst/>
                <a:latin typeface="Arial"/>
                <a:cs typeface="Arial"/>
              </a:rPr>
              <a:t>Perceived benefits: Improved health outcomes</a:t>
            </a:r>
            <a:endParaRPr lang="en-GB" sz="2200">
              <a:effectLst/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2200" b="0" i="0">
                <a:effectLst/>
                <a:latin typeface="Arial"/>
                <a:cs typeface="Arial"/>
              </a:rPr>
              <a:t>Perceived barriers: Addressing cost, time and motivation</a:t>
            </a:r>
            <a:endParaRPr lang="en-GB" sz="2200">
              <a:effectLst/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2200" b="0" i="0">
                <a:effectLst/>
                <a:latin typeface="Arial"/>
                <a:cs typeface="Arial"/>
              </a:rPr>
              <a:t>Cues to action: GP referral, NHS health checks</a:t>
            </a:r>
            <a:endParaRPr lang="en-GB" sz="2200">
              <a:effectLst/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2200" b="0" i="0">
                <a:effectLst/>
                <a:latin typeface="Arial"/>
                <a:cs typeface="Arial"/>
              </a:rPr>
              <a:t>This model supports effective planning of behaviour-change interventions</a:t>
            </a:r>
            <a:r>
              <a:rPr lang="en-GB" sz="2200">
                <a:latin typeface="Arial"/>
                <a:cs typeface="Arial"/>
              </a:rPr>
              <a:t>.(NHS England, 2025).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Successes of the DPP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449" y="2859212"/>
            <a:ext cx="9127746" cy="3422281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GB" sz="2400">
                <a:latin typeface="Arial"/>
                <a:cs typeface="Arial"/>
              </a:rPr>
              <a:t>People in the program are losing weight.</a:t>
            </a:r>
            <a:endParaRPr lang="en-GB" sz="2400">
              <a:latin typeface="Arial"/>
              <a:ea typeface="Calibri"/>
              <a:cs typeface="Arial"/>
            </a:endParaRPr>
          </a:p>
          <a:p>
            <a:pPr algn="ctr">
              <a:lnSpc>
                <a:spcPct val="150000"/>
              </a:lnSpc>
            </a:pPr>
            <a:r>
              <a:rPr lang="en-GB" sz="2400">
                <a:latin typeface="Arial"/>
                <a:cs typeface="Arial"/>
              </a:rPr>
              <a:t>People say they know more about healthy living.</a:t>
            </a:r>
            <a:endParaRPr lang="en-GB" sz="2400">
              <a:latin typeface="Arial"/>
              <a:ea typeface="Calibri"/>
              <a:cs typeface="Arial"/>
            </a:endParaRPr>
          </a:p>
          <a:p>
            <a:pPr algn="ctr">
              <a:lnSpc>
                <a:spcPct val="150000"/>
              </a:lnSpc>
            </a:pPr>
            <a:r>
              <a:rPr lang="en-GB" sz="2400">
                <a:latin typeface="Arial"/>
                <a:cs typeface="Arial"/>
              </a:rPr>
              <a:t>They feel better about managing their own health</a:t>
            </a:r>
            <a:r>
              <a:rPr lang="en-GB" sz="2400" b="0" i="0">
                <a:effectLst/>
                <a:latin typeface="Arial"/>
                <a:cs typeface="Times New Roman"/>
              </a:rPr>
              <a:t>(England, 2025</a:t>
            </a:r>
            <a:r>
              <a:rPr lang="en-GB" sz="2400">
                <a:latin typeface="Arial"/>
                <a:cs typeface="Times New Roman"/>
              </a:rPr>
              <a:t>).</a:t>
            </a:r>
            <a:endParaRPr lang="en-GB" sz="2400">
              <a:latin typeface="Arial"/>
              <a:ea typeface="Calibri"/>
              <a:cs typeface="Times New Roman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Challenges and 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3771" y="3017522"/>
            <a:ext cx="7455989" cy="3124658"/>
          </a:xfrm>
        </p:spPr>
        <p:txBody>
          <a:bodyPr anchor="ctr"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GB" sz="2400"/>
              <a:t>People drop out of the program</a:t>
            </a:r>
            <a:endParaRPr lang="en-US" sz="2400">
              <a:ea typeface="Calibri"/>
              <a:cs typeface="Calibri"/>
            </a:endParaRPr>
          </a:p>
          <a:p>
            <a:pPr algn="ctr">
              <a:lnSpc>
                <a:spcPct val="150000"/>
              </a:lnSpc>
            </a:pPr>
            <a:r>
              <a:rPr lang="en-GB" sz="2400"/>
              <a:t>It's hard to get people involved in poorer areas</a:t>
            </a:r>
            <a:endParaRPr lang="en-GB" sz="2400">
              <a:ea typeface="Calibri"/>
              <a:cs typeface="Calibri"/>
            </a:endParaRPr>
          </a:p>
          <a:p>
            <a:pPr algn="ctr">
              <a:lnSpc>
                <a:spcPct val="150000"/>
              </a:lnSpc>
            </a:pPr>
            <a:r>
              <a:rPr lang="en-GB" sz="2400"/>
              <a:t>Some people cannot take part because they do not have internet access</a:t>
            </a:r>
            <a:endParaRPr lang="en-GB" sz="2400">
              <a:ea typeface="Calibri"/>
              <a:cs typeface="Calibri"/>
            </a:endParaRPr>
          </a:p>
          <a:p>
            <a:pPr algn="ctr">
              <a:lnSpc>
                <a:spcPct val="150000"/>
              </a:lnSpc>
            </a:pPr>
            <a:endParaRPr lang="en-GB" sz="2400">
              <a:ea typeface="Calibri"/>
              <a:cs typeface="Calibri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Equity and Access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5C52956-09B7-84B3-CE1E-AE86F87E6A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179" y="2700902"/>
            <a:ext cx="8646481" cy="3529931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50000"/>
              </a:lnSpc>
            </a:pPr>
            <a:r>
              <a:rPr lang="en-GB" sz="2400" b="0" i="0">
                <a:effectLst/>
              </a:rPr>
              <a:t>Health problems are still more common for some groups because of ethnicity, income, and where they live</a:t>
            </a:r>
            <a:endParaRPr lang="en-GB" sz="2400" b="0" i="0">
              <a:effectLst/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2400" b="0" i="0">
                <a:effectLst/>
              </a:rPr>
              <a:t>Reasons for this include language barriers, cultural differences, lack of internet access</a:t>
            </a:r>
            <a:endParaRPr lang="en-GB" sz="2400" b="0" i="0">
              <a:effectLst/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2400" b="0" i="0">
                <a:effectLst/>
              </a:rPr>
              <a:t>We need special programs to make sure everyone has a fair chance to participate</a:t>
            </a:r>
            <a:r>
              <a:rPr lang="en-GB" sz="2400">
                <a:latin typeface="Calibri"/>
                <a:ea typeface="Calibri"/>
                <a:cs typeface="Calibri"/>
              </a:rPr>
              <a:t> </a:t>
            </a:r>
            <a:r>
              <a:rPr lang="en-GB" sz="2400" b="0" i="0" u="none" strike="noStrike">
                <a:effectLst/>
                <a:latin typeface="-webkit-standard"/>
              </a:rPr>
              <a:t>(Diabetes UK, 2025</a:t>
            </a:r>
            <a:r>
              <a:rPr lang="en-GB" sz="2400">
                <a:latin typeface="-webkit-standard"/>
              </a:rPr>
              <a:t>).</a:t>
            </a:r>
            <a:endParaRPr lang="en-US" sz="2400">
              <a:ea typeface="Calibri"/>
              <a:cs typeface="Calibri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5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048" y="60879"/>
            <a:ext cx="4781873" cy="546300"/>
          </a:xfr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en-US" sz="2800">
                <a:ea typeface="Calibri"/>
                <a:cs typeface="Calibri"/>
              </a:rPr>
              <a:t>Future Recommendations</a:t>
            </a:r>
            <a:endParaRPr lang="en-GB" sz="2800">
              <a:ea typeface="Calibri"/>
              <a:cs typeface="Calibri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7066" y="4465660"/>
            <a:ext cx="8611660" cy="1004632"/>
          </a:xfrm>
          <a:solidFill>
            <a:schemeClr val="accent4">
              <a:lumMod val="20000"/>
              <a:lumOff val="80000"/>
            </a:schemeClr>
          </a:solidFill>
          <a:ln w="28575">
            <a:prstDash val="dash"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US">
                <a:ea typeface="Calibri"/>
                <a:cs typeface="Calibri"/>
              </a:rPr>
              <a:t>Invest more in prevention than treatment</a:t>
            </a:r>
            <a:endParaRPr lang="en-GB">
              <a:ea typeface="Calibri"/>
              <a:cs typeface="Calibri"/>
            </a:endParaRPr>
          </a:p>
          <a:p>
            <a:pPr marL="0" indent="0" algn="ctr">
              <a:buNone/>
            </a:pPr>
            <a:endParaRPr lang="en-GB">
              <a:ea typeface="Calibri"/>
              <a:cs typeface="Calibri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34A1581-27FD-5D1A-9ED4-0831F2661F0B}"/>
              </a:ext>
            </a:extLst>
          </p:cNvPr>
          <p:cNvSpPr/>
          <p:nvPr/>
        </p:nvSpPr>
        <p:spPr>
          <a:xfrm>
            <a:off x="249613" y="851361"/>
            <a:ext cx="8593830" cy="86982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accent4">
                <a:lumMod val="75000"/>
              </a:schemeClr>
            </a:solidFill>
            <a:prstDash val="dash"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spcBef>
                <a:spcPct val="20000"/>
              </a:spcBef>
            </a:pPr>
            <a:r>
              <a:rPr lang="en-US" sz="3200">
                <a:ea typeface="Calibri"/>
                <a:cs typeface="Calibri"/>
              </a:rPr>
              <a:t>Deliver more community based </a:t>
            </a:r>
            <a:r>
              <a:rPr lang="en-US" sz="3200" err="1">
                <a:ea typeface="Calibri"/>
                <a:cs typeface="Calibri"/>
              </a:rPr>
              <a:t>programmes</a:t>
            </a:r>
            <a:endParaRPr lang="en-US">
              <a:ea typeface="Calibri"/>
              <a:cs typeface="Calibri"/>
            </a:endParaRPr>
          </a:p>
          <a:p>
            <a:pPr algn="ctr"/>
            <a:endParaRPr lang="en-GB" sz="2000">
              <a:ea typeface="Calibri"/>
              <a:cs typeface="Calibri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B4F4807-0804-27D6-73F5-D27E3175307D}"/>
              </a:ext>
            </a:extLst>
          </p:cNvPr>
          <p:cNvSpPr/>
          <p:nvPr/>
        </p:nvSpPr>
        <p:spPr>
          <a:xfrm>
            <a:off x="252402" y="3216556"/>
            <a:ext cx="8606563" cy="100354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accent4">
                <a:lumMod val="75000"/>
              </a:schemeClr>
            </a:solidFill>
            <a:prstDash val="dash"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spcBef>
                <a:spcPct val="20000"/>
              </a:spcBef>
            </a:pPr>
            <a:r>
              <a:rPr lang="en-US" sz="3200">
                <a:ea typeface="Calibri"/>
                <a:cs typeface="Calibri"/>
              </a:rPr>
              <a:t>Use interpreters and culturally tailored materials</a:t>
            </a:r>
            <a:endParaRPr lang="en-US">
              <a:ea typeface="Calibri"/>
              <a:cs typeface="Calibri"/>
            </a:endParaRPr>
          </a:p>
          <a:p>
            <a:pPr algn="ctr"/>
            <a:endParaRPr lang="en-GB" sz="2000">
              <a:ea typeface="Calibri"/>
              <a:cs typeface="Calibri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9E5F780-B661-86E4-0107-2A9E0E64FA39}"/>
              </a:ext>
            </a:extLst>
          </p:cNvPr>
          <p:cNvSpPr/>
          <p:nvPr/>
        </p:nvSpPr>
        <p:spPr>
          <a:xfrm>
            <a:off x="249615" y="2042118"/>
            <a:ext cx="8600195" cy="88256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accent4">
                <a:lumMod val="75000"/>
              </a:schemeClr>
            </a:solidFill>
            <a:prstDash val="dash"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>
              <a:spcBef>
                <a:spcPct val="20000"/>
              </a:spcBef>
            </a:pPr>
            <a:r>
              <a:rPr lang="en-US" sz="3200">
                <a:ea typeface="Calibri"/>
                <a:cs typeface="Calibri"/>
              </a:rPr>
              <a:t>Provide face-to-face and digital options</a:t>
            </a:r>
            <a:endParaRPr lang="en-US">
              <a:ea typeface="Calibri"/>
              <a:cs typeface="Calibri"/>
            </a:endParaRPr>
          </a:p>
          <a:p>
            <a:pPr algn="ctr"/>
            <a:endParaRPr lang="en-GB" sz="2000">
              <a:ea typeface="Calibri"/>
              <a:cs typeface="Calibri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D33C2B0-F353-8146-38DC-B6BA0BF5B481}"/>
              </a:ext>
            </a:extLst>
          </p:cNvPr>
          <p:cNvSpPr/>
          <p:nvPr/>
        </p:nvSpPr>
        <p:spPr>
          <a:xfrm>
            <a:off x="236878" y="5716274"/>
            <a:ext cx="8606564" cy="97170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accent4">
                <a:lumMod val="75000"/>
              </a:schemeClr>
            </a:solidFill>
            <a:prstDash val="dash"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>
              <a:spcBef>
                <a:spcPct val="20000"/>
              </a:spcBef>
            </a:pPr>
            <a:r>
              <a:rPr lang="en-US" sz="2700">
                <a:ea typeface="Calibri"/>
                <a:cs typeface="Calibri"/>
              </a:rPr>
              <a:t>Address wider determinants housing, poverty, food access</a:t>
            </a:r>
          </a:p>
          <a:p>
            <a:pPr algn="ctr"/>
            <a:endParaRPr lang="en-GB" sz="2000">
              <a:ea typeface="Calibri"/>
              <a:cs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  <p:bldP spid="5" grpId="0" animBg="1"/>
      <p:bldP spid="6" grpId="0" animBg="1"/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3771" y="3017522"/>
            <a:ext cx="7455989" cy="3124658"/>
          </a:xfrm>
        </p:spPr>
        <p:txBody>
          <a:bodyPr anchor="ctr">
            <a:normAutofit/>
          </a:bodyPr>
          <a:lstStyle/>
          <a:p>
            <a:r>
              <a:rPr lang="en-GB" sz="2100"/>
              <a:t>Health, wellbeing and sustainability are interconnected</a:t>
            </a:r>
          </a:p>
          <a:p>
            <a:r>
              <a:rPr lang="en-GB" sz="2100"/>
              <a:t>UK policy is moving toward prevention</a:t>
            </a:r>
          </a:p>
          <a:p>
            <a:r>
              <a:rPr lang="en-GB" sz="2100"/>
              <a:t>DPP shows promise but must be more equitable</a:t>
            </a:r>
          </a:p>
          <a:p>
            <a:r>
              <a:rPr lang="en-GB" sz="2100"/>
              <a:t>SDG 3 provides a strong guiding framework</a:t>
            </a:r>
          </a:p>
          <a:p>
            <a:r>
              <a:rPr lang="en-GB" sz="2100"/>
              <a:t>Integrated care is essential for a fair and sustainable NHS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5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785" y="110515"/>
            <a:ext cx="1852247" cy="310663"/>
          </a:xfrm>
        </p:spPr>
        <p:txBody>
          <a:bodyPr>
            <a:noAutofit/>
          </a:bodyPr>
          <a:lstStyle/>
          <a:p>
            <a:r>
              <a:rPr lang="en-GB" sz="200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062" y="504092"/>
            <a:ext cx="8897814" cy="624339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>
                <a:latin typeface="Arial"/>
                <a:cs typeface="Times New Roman"/>
              </a:rPr>
              <a:t> </a:t>
            </a:r>
            <a:r>
              <a:rPr lang="en-GB" sz="1400" b="0" i="0" u="none" strike="noStrike">
                <a:solidFill>
                  <a:srgbClr val="000000"/>
                </a:solidFill>
                <a:effectLst/>
                <a:latin typeface="Arial"/>
                <a:cs typeface="Arial"/>
              </a:rPr>
              <a:t>Bolton, D. (2023). </a:t>
            </a:r>
            <a:r>
              <a:rPr lang="en-GB" sz="1400" b="0" i="1">
                <a:solidFill>
                  <a:srgbClr val="000000"/>
                </a:solidFill>
                <a:effectLst/>
                <a:latin typeface="Arial"/>
                <a:cs typeface="Arial"/>
              </a:rPr>
              <a:t>A </a:t>
            </a:r>
            <a:r>
              <a:rPr lang="en-GB" sz="1400" b="0" i="1" err="1">
                <a:solidFill>
                  <a:srgbClr val="000000"/>
                </a:solidFill>
                <a:effectLst/>
                <a:latin typeface="Arial"/>
                <a:cs typeface="Arial"/>
              </a:rPr>
              <a:t>revitalized</a:t>
            </a:r>
            <a:r>
              <a:rPr lang="en-GB" sz="1400" b="0" i="1">
                <a:solidFill>
                  <a:srgbClr val="000000"/>
                </a:solidFill>
                <a:effectLst/>
                <a:latin typeface="Arial"/>
                <a:cs typeface="Arial"/>
              </a:rPr>
              <a:t> </a:t>
            </a:r>
            <a:r>
              <a:rPr lang="en-GB" sz="1400" b="0" i="1" err="1">
                <a:solidFill>
                  <a:srgbClr val="000000"/>
                </a:solidFill>
                <a:effectLst/>
                <a:latin typeface="Arial"/>
                <a:cs typeface="Arial"/>
              </a:rPr>
              <a:t>biopsychosocial</a:t>
            </a:r>
            <a:r>
              <a:rPr lang="en-GB" sz="1400" b="0" i="1">
                <a:solidFill>
                  <a:srgbClr val="000000"/>
                </a:solidFill>
                <a:effectLst/>
                <a:latin typeface="Arial"/>
                <a:cs typeface="Arial"/>
              </a:rPr>
              <a:t> model: core theory and research</a:t>
            </a:r>
            <a:r>
              <a:rPr lang="en-GB" sz="1400" b="0" i="0" u="none" strike="noStrike">
                <a:solidFill>
                  <a:srgbClr val="000000"/>
                </a:solidFill>
                <a:effectLst/>
                <a:latin typeface="Arial"/>
                <a:cs typeface="Arial"/>
              </a:rPr>
              <a:t>. Psychological Medicine. Available at: </a:t>
            </a:r>
            <a:r>
              <a:rPr lang="en-GB" sz="1400" b="0" i="0">
                <a:solidFill>
                  <a:srgbClr val="000000"/>
                </a:solidFill>
                <a:effectLst/>
                <a:latin typeface="Arial"/>
                <a:cs typeface="Arial"/>
              </a:rPr>
              <a:t>https://www.ovid.com/journals/pgme/fulltext/10.1017/s0033291723002660</a:t>
            </a:r>
            <a:r>
              <a:rPr lang="en-GB" sz="1400" b="0" i="0" u="none" strike="noStrike">
                <a:solidFill>
                  <a:srgbClr val="000000"/>
                </a:solidFill>
                <a:effectLst/>
                <a:latin typeface="Arial"/>
                <a:cs typeface="Arial"/>
              </a:rPr>
              <a:t> (Accessed:</a:t>
            </a:r>
            <a:r>
              <a:rPr lang="en-GB" sz="1400">
                <a:solidFill>
                  <a:srgbClr val="000000"/>
                </a:solidFill>
                <a:latin typeface="Arial"/>
                <a:cs typeface="Arial"/>
              </a:rPr>
              <a:t> 02</a:t>
            </a:r>
            <a:r>
              <a:rPr lang="en-GB" sz="1400" b="0" i="0" u="none" strike="noStrike">
                <a:solidFill>
                  <a:srgbClr val="000000"/>
                </a:solidFill>
                <a:effectLst/>
                <a:latin typeface="Arial"/>
                <a:cs typeface="Arial"/>
              </a:rPr>
              <a:t> February 2026).</a:t>
            </a:r>
            <a:endParaRPr lang="en-GB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Times New Roman"/>
              </a:rPr>
              <a:t>Bond, M., Frings, D. and Stenning, A. (2026). National estimates of subjective wellbeing in the UK using the Personal Wellbeing Index’, </a:t>
            </a:r>
            <a:r>
              <a:rPr lang="en-GB" sz="1400" i="1">
                <a:latin typeface="Arial"/>
                <a:cs typeface="Times New Roman"/>
              </a:rPr>
              <a:t>Journal of Happiness Studies</a:t>
            </a:r>
            <a:r>
              <a:rPr lang="en-GB" sz="1400">
                <a:latin typeface="Arial"/>
                <a:cs typeface="Times New Roman"/>
              </a:rPr>
              <a:t>, 27, article no. 33.  </a:t>
            </a:r>
          </a:p>
          <a:p>
            <a:r>
              <a:rPr lang="en-GB" sz="1400">
                <a:latin typeface="Arial"/>
                <a:cs typeface="Times New Roman"/>
              </a:rPr>
              <a:t>British Council. (2023). </a:t>
            </a:r>
            <a:r>
              <a:rPr lang="en-GB" sz="1400" i="1">
                <a:latin typeface="Arial"/>
                <a:cs typeface="Times New Roman"/>
              </a:rPr>
              <a:t>What are the Sustainable Development Goals?</a:t>
            </a:r>
            <a:r>
              <a:rPr lang="en-GB" sz="1400">
                <a:latin typeface="Arial"/>
                <a:cs typeface="Times New Roman"/>
              </a:rPr>
              <a:t> Available at: </a:t>
            </a:r>
            <a:r>
              <a:rPr lang="en-GB" sz="1400">
                <a:latin typeface="Arial"/>
                <a:cs typeface="Times New Roman"/>
                <a:hlinkClick r:id="rId2"/>
              </a:rPr>
              <a:t>https://www.britishcouncil.org/sustainable-development-goals/what-are-they</a:t>
            </a:r>
            <a:r>
              <a:rPr lang="en-GB" sz="1400">
                <a:latin typeface="Arial"/>
                <a:cs typeface="Times New Roman"/>
              </a:rPr>
              <a:t> (Accessed: 06 February 2026). </a:t>
            </a:r>
          </a:p>
          <a:p>
            <a:r>
              <a:rPr lang="en-GB" sz="1400">
                <a:latin typeface="Arial"/>
                <a:ea typeface="Calibri"/>
                <a:cs typeface="Calibri"/>
              </a:rPr>
              <a:t>Care Quality Commission. (2023). </a:t>
            </a:r>
            <a:r>
              <a:rPr lang="en-GB" sz="1400" i="1">
                <a:latin typeface="Arial"/>
                <a:ea typeface="Calibri"/>
                <a:cs typeface="Calibri"/>
              </a:rPr>
              <a:t>The state of health care and adult social care in England 2022/23</a:t>
            </a:r>
            <a:r>
              <a:rPr lang="en-GB" sz="1400">
                <a:latin typeface="Arial"/>
                <a:ea typeface="Calibri"/>
                <a:cs typeface="Calibri"/>
              </a:rPr>
              <a:t>. London: CQC.</a:t>
            </a:r>
            <a:endParaRPr lang="en-US" sz="1400">
              <a:latin typeface="Arial"/>
              <a:ea typeface="Calibri"/>
              <a:cs typeface="Calibri"/>
            </a:endParaRPr>
          </a:p>
          <a:p>
            <a:r>
              <a:rPr lang="en-US" sz="1400">
                <a:latin typeface="Arial"/>
                <a:ea typeface="Calibri"/>
                <a:cs typeface="Times New Roman"/>
              </a:rPr>
              <a:t>Davis, T. (2024). </a:t>
            </a:r>
            <a:r>
              <a:rPr lang="en-US" sz="1400" i="1">
                <a:latin typeface="Arial"/>
                <a:ea typeface="Calibri"/>
                <a:cs typeface="Times New Roman"/>
              </a:rPr>
              <a:t>What Is Well-Being? Definition, Types, and Well-Being Skills | Psychology Today United Kingdom</a:t>
            </a:r>
            <a:r>
              <a:rPr lang="en-US" sz="1400">
                <a:latin typeface="Arial"/>
                <a:ea typeface="Calibri"/>
                <a:cs typeface="Times New Roman"/>
              </a:rPr>
              <a:t>. Available at: </a:t>
            </a:r>
            <a:r>
              <a:rPr lang="en-US" sz="1400">
                <a:latin typeface="Arial"/>
                <a:ea typeface="Calibri"/>
                <a:cs typeface="Times New Roman"/>
                <a:hlinkClick r:id="rId3"/>
              </a:rPr>
              <a:t>https://www.psychologytoday.com/gb/blog/click-here-for-happiness/201901/what-is-well-being-definition-types-and-well-being-skills</a:t>
            </a:r>
            <a:r>
              <a:rPr lang="en-US" sz="1400">
                <a:latin typeface="Arial"/>
                <a:ea typeface="Calibri"/>
                <a:cs typeface="Times New Roman"/>
              </a:rPr>
              <a:t>. (Accessed 12 February)</a:t>
            </a:r>
          </a:p>
          <a:p>
            <a:r>
              <a:rPr lang="en-GB" sz="1400">
                <a:latin typeface="Arial"/>
                <a:ea typeface="Calibri"/>
                <a:cs typeface="Times New Roman"/>
              </a:rPr>
              <a:t>Diabetes UK. (2023). </a:t>
            </a:r>
            <a:r>
              <a:rPr lang="en-GB" sz="1400" i="1">
                <a:latin typeface="Arial"/>
                <a:ea typeface="Calibri"/>
                <a:cs typeface="Times New Roman"/>
              </a:rPr>
              <a:t>Diabetes UK - Know diabetes. Fight diabetes</a:t>
            </a:r>
            <a:r>
              <a:rPr lang="en-GB" sz="1400">
                <a:latin typeface="Arial"/>
                <a:ea typeface="Calibri"/>
                <a:cs typeface="Times New Roman"/>
              </a:rPr>
              <a:t>. [online] Diabetes UK. Available at: </a:t>
            </a:r>
            <a:r>
              <a:rPr lang="en-GB" sz="1400">
                <a:latin typeface="Arial"/>
                <a:ea typeface="Calibri"/>
                <a:cs typeface="Times New Roman"/>
                <a:hlinkClick r:id="rId4"/>
              </a:rPr>
              <a:t>https://www.diabetes.org.uk/</a:t>
            </a:r>
            <a:r>
              <a:rPr lang="en-GB" sz="1400">
                <a:latin typeface="Arial"/>
                <a:ea typeface="Calibri"/>
                <a:cs typeface="Times New Roman"/>
              </a:rPr>
              <a:t>.</a:t>
            </a:r>
            <a:endParaRPr lang="en-US" sz="1400">
              <a:latin typeface="Arial"/>
              <a:ea typeface="Calibri"/>
              <a:cs typeface="Times New Roman"/>
            </a:endParaRPr>
          </a:p>
          <a:p>
            <a:r>
              <a:rPr lang="en-GB" sz="1400">
                <a:latin typeface="Arial"/>
                <a:ea typeface="Calibri"/>
                <a:cs typeface="Calibri"/>
              </a:rPr>
              <a:t>Diabetes UK, 2025. </a:t>
            </a:r>
            <a:r>
              <a:rPr lang="en-GB" sz="1400" i="1">
                <a:latin typeface="Arial"/>
                <a:ea typeface="Calibri"/>
                <a:cs typeface="Calibri"/>
              </a:rPr>
              <a:t>Tackling health inequalities in diabetes</a:t>
            </a:r>
            <a:r>
              <a:rPr lang="en-GB" sz="1400">
                <a:latin typeface="Arial"/>
                <a:ea typeface="Calibri"/>
                <a:cs typeface="Calibri"/>
              </a:rPr>
              <a:t>. Available at: </a:t>
            </a:r>
            <a:r>
              <a:rPr lang="en-GB" sz="1400">
                <a:latin typeface="Arial"/>
                <a:ea typeface="Calibri"/>
                <a:cs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https://www.diabetes.org.uk/sites/default/files/2025-07/Diabetes%20UK_Tackling%20Inequality%20Brochure_V9_27.06_Digital%20Use%20only.pdf</a:t>
            </a:r>
            <a:r>
              <a:rPr lang="en-GB" sz="1400">
                <a:latin typeface="Arial"/>
                <a:ea typeface="Calibri"/>
                <a:cs typeface="Calibri"/>
              </a:rPr>
              <a:t> (Accessed 10 February 2026).</a:t>
            </a:r>
            <a:endParaRPr lang="en-GB" sz="1400">
              <a:latin typeface="Arial"/>
              <a:ea typeface="Calibri"/>
              <a:cs typeface="Times New Roman"/>
            </a:endParaRPr>
          </a:p>
          <a:p>
            <a:r>
              <a:rPr lang="en-US" sz="1400">
                <a:latin typeface="Arial"/>
                <a:ea typeface="Calibri"/>
                <a:cs typeface="Calibri"/>
              </a:rPr>
              <a:t>England, N. (2025). </a:t>
            </a:r>
            <a:r>
              <a:rPr lang="en-US" sz="1400" i="1">
                <a:latin typeface="Arial"/>
                <a:ea typeface="Calibri"/>
                <a:cs typeface="Calibri"/>
              </a:rPr>
              <a:t>NHS England» Five years of a greener NHS: progress and forward look</a:t>
            </a:r>
            <a:r>
              <a:rPr lang="en-US" sz="1400">
                <a:latin typeface="Arial"/>
                <a:ea typeface="Calibri"/>
                <a:cs typeface="Calibri"/>
              </a:rPr>
              <a:t>. England.nhs.uk. Available at: </a:t>
            </a:r>
            <a:r>
              <a:rPr lang="en-US" sz="1400">
                <a:latin typeface="Arial"/>
                <a:ea typeface="Calibri"/>
                <a:cs typeface="Calibri"/>
                <a:hlinkClick r:id="rId6"/>
              </a:rPr>
              <a:t>https://www.england.nhs.uk/long-read/five-years-greener-nhs-progress-forward-look/</a:t>
            </a:r>
            <a:r>
              <a:rPr lang="en-US" sz="1400">
                <a:latin typeface="Arial"/>
                <a:ea typeface="Calibri"/>
                <a:cs typeface="Calibri"/>
              </a:rPr>
              <a:t>.</a:t>
            </a:r>
            <a:r>
              <a:rPr lang="en-GB" sz="1400">
                <a:latin typeface="Arial"/>
                <a:ea typeface="Calibri"/>
                <a:cs typeface="Calibri"/>
              </a:rPr>
              <a:t> </a:t>
            </a:r>
          </a:p>
          <a:p>
            <a:r>
              <a:rPr lang="en-US" sz="1400">
                <a:latin typeface="Arial"/>
                <a:ea typeface="Calibri"/>
                <a:cs typeface="Calibri"/>
              </a:rPr>
              <a:t>Fothergill, D. (2024). </a:t>
            </a:r>
            <a:r>
              <a:rPr lang="en-US" sz="1400" i="1">
                <a:latin typeface="Arial"/>
                <a:ea typeface="Calibri"/>
                <a:cs typeface="Calibri"/>
              </a:rPr>
              <a:t>What is good health? | Local Government Association</a:t>
            </a:r>
            <a:r>
              <a:rPr lang="en-US" sz="1400">
                <a:latin typeface="Arial"/>
                <a:ea typeface="Calibri"/>
                <a:cs typeface="Calibri"/>
              </a:rPr>
              <a:t>. </a:t>
            </a:r>
            <a:r>
              <a:rPr lang="en-US" sz="1400">
                <a:latin typeface="Arial"/>
                <a:ea typeface="Calibri"/>
                <a:cs typeface="Calibri"/>
                <a:hlinkClick r:id="rId7"/>
              </a:rPr>
              <a:t>https://www.local.gov.uk/topics/social-care-health-and-integration/what-good-health</a:t>
            </a:r>
            <a:r>
              <a:rPr lang="en-US" sz="1400">
                <a:latin typeface="Arial"/>
                <a:ea typeface="Calibri"/>
                <a:cs typeface="Calibri"/>
              </a:rPr>
              <a:t>.</a:t>
            </a:r>
            <a:endParaRPr lang="en-GB" sz="1400">
              <a:latin typeface="Arial"/>
              <a:ea typeface="Calibri"/>
              <a:cs typeface="Calibri"/>
            </a:endParaRPr>
          </a:p>
          <a:p>
            <a:r>
              <a:rPr lang="en-GB" sz="1400">
                <a:latin typeface="Arial"/>
                <a:ea typeface="Calibri"/>
                <a:cs typeface="Times New Roman"/>
              </a:rPr>
              <a:t>GOV.UK. (2010). </a:t>
            </a:r>
            <a:r>
              <a:rPr lang="en-GB" sz="1400" i="1">
                <a:latin typeface="Arial"/>
                <a:ea typeface="Calibri"/>
                <a:cs typeface="Times New Roman"/>
              </a:rPr>
              <a:t>Equality Act 2010</a:t>
            </a:r>
            <a:r>
              <a:rPr lang="en-GB" sz="1400">
                <a:latin typeface="Arial"/>
                <a:ea typeface="Calibri"/>
                <a:cs typeface="Times New Roman"/>
              </a:rPr>
              <a:t>. Legislation.gov.uk. Available at: </a:t>
            </a:r>
            <a:r>
              <a:rPr lang="en-GB" sz="1400">
                <a:latin typeface="Arial"/>
                <a:ea typeface="Calibri"/>
                <a:cs typeface="Times New Roman"/>
                <a:hlinkClick r:id="rId8"/>
              </a:rPr>
              <a:t>https://www.legislation.gov.uk/ukpga/2010/15/contents</a:t>
            </a:r>
            <a:r>
              <a:rPr lang="en-GB" sz="1400">
                <a:latin typeface="Arial"/>
                <a:ea typeface="Calibri"/>
                <a:cs typeface="Times New Roman"/>
              </a:rPr>
              <a:t>.</a:t>
            </a:r>
            <a:endParaRPr lang="en-US" sz="1400">
              <a:latin typeface="Arial"/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5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F963F-F570-B58A-350F-8B7096ACB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274" y="581370"/>
            <a:ext cx="9146545" cy="6079680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1200">
              <a:latin typeface="Times New Roman"/>
              <a:cs typeface="Times New Roman"/>
            </a:endParaRPr>
          </a:p>
          <a:p>
            <a:r>
              <a:rPr lang="en-GB" sz="1800">
                <a:latin typeface="Arial"/>
                <a:cs typeface="Arial"/>
              </a:rPr>
              <a:t>Litchfield, I., Quince, T., Highton, L. et al. (2021). Applying a socio-ecological framework to patient safety in UK primary care: a qualitative study’, </a:t>
            </a:r>
            <a:r>
              <a:rPr lang="en-GB" sz="1800" i="1">
                <a:latin typeface="Arial"/>
                <a:cs typeface="Arial"/>
              </a:rPr>
              <a:t>Social Science &amp; Medicine</a:t>
            </a:r>
            <a:r>
              <a:rPr lang="en-GB" sz="1800">
                <a:latin typeface="Arial"/>
                <a:cs typeface="Arial"/>
              </a:rPr>
              <a:t>, 277, 113894. Available at: </a:t>
            </a:r>
            <a:r>
              <a:rPr lang="en-GB" sz="1800">
                <a:latin typeface="Arial"/>
                <a:cs typeface="Arial"/>
                <a:hlinkClick r:id="rId2"/>
              </a:rPr>
              <a:t>https://www.sciencedirect.com/science/article/abs/pii/S0277953621002380</a:t>
            </a:r>
            <a:r>
              <a:rPr lang="en-GB" sz="1800">
                <a:latin typeface="Arial"/>
                <a:cs typeface="Arial"/>
              </a:rPr>
              <a:t> (Accessed: 02 February 2026).</a:t>
            </a:r>
            <a:endParaRPr lang="en-US" sz="1800">
              <a:latin typeface="Arial"/>
              <a:cs typeface="Arial"/>
            </a:endParaRPr>
          </a:p>
          <a:p>
            <a:r>
              <a:rPr lang="en-US" sz="1800">
                <a:latin typeface="Arial"/>
                <a:cs typeface="Arial"/>
              </a:rPr>
              <a:t>Mental Health Foundation. (2015). </a:t>
            </a:r>
            <a:r>
              <a:rPr lang="en-US" sz="1800" i="1">
                <a:latin typeface="Arial"/>
                <a:cs typeface="Arial"/>
              </a:rPr>
              <a:t>What is well-being, how can we measure it and how can we support people to improve it?</a:t>
            </a:r>
            <a:r>
              <a:rPr lang="en-US" sz="1800">
                <a:latin typeface="Arial"/>
                <a:cs typeface="Arial"/>
              </a:rPr>
              <a:t> </a:t>
            </a:r>
            <a:r>
              <a:rPr lang="en-US" sz="1800">
                <a:latin typeface="Arial"/>
                <a:cs typeface="Arial"/>
                <a:hlinkClick r:id="rId3"/>
              </a:rPr>
              <a:t>https://www.mentalhealth.org.uk/explore-mental-health/blogs/what-well-being-how-can-we-measure-it-and-how-can-we-support-people-improve-it</a:t>
            </a:r>
            <a:r>
              <a:rPr lang="en-US" sz="1800">
                <a:latin typeface="Arial"/>
                <a:cs typeface="Arial"/>
              </a:rPr>
              <a:t>.</a:t>
            </a:r>
            <a:endParaRPr lang="en-US" sz="1800">
              <a:latin typeface="Arial"/>
              <a:ea typeface="Calibri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Nations, U. (2015). </a:t>
            </a:r>
            <a:r>
              <a:rPr lang="en-GB" sz="1800" i="1">
                <a:latin typeface="Arial"/>
                <a:cs typeface="Arial"/>
              </a:rPr>
              <a:t>Our Common Agenda and the SDGs | United Nations</a:t>
            </a:r>
            <a:r>
              <a:rPr lang="en-GB" sz="1800">
                <a:latin typeface="Arial"/>
                <a:cs typeface="Arial"/>
              </a:rPr>
              <a:t>. [online] United Nations. Available at: </a:t>
            </a:r>
            <a:r>
              <a:rPr lang="en-GB" sz="1800">
                <a:latin typeface="Arial"/>
                <a:cs typeface="Arial"/>
                <a:hlinkClick r:id="rId4"/>
              </a:rPr>
              <a:t>https://www.un.org/en/common-agenda/sustainable-development-goals?utm_source=chatgpt.com</a:t>
            </a:r>
            <a:r>
              <a:rPr lang="en-GB" sz="1800">
                <a:latin typeface="Arial"/>
                <a:cs typeface="Arial"/>
              </a:rPr>
              <a:t>.</a:t>
            </a:r>
            <a:br>
              <a:rPr lang="en-US" sz="1800">
                <a:latin typeface="Arial"/>
              </a:rPr>
            </a:br>
            <a:r>
              <a:rPr lang="en-GB" sz="1800">
                <a:latin typeface="Arial"/>
                <a:ea typeface="Calibri"/>
                <a:cs typeface="Calibri"/>
              </a:rPr>
              <a:t>NHS. (2021). </a:t>
            </a:r>
            <a:r>
              <a:rPr lang="en-GB" sz="1800" i="1">
                <a:latin typeface="Arial"/>
                <a:ea typeface="Calibri"/>
                <a:cs typeface="Calibri"/>
              </a:rPr>
              <a:t>Healthier Families</a:t>
            </a:r>
            <a:r>
              <a:rPr lang="en-GB" sz="1800">
                <a:latin typeface="Arial"/>
                <a:ea typeface="Calibri"/>
                <a:cs typeface="Calibri"/>
              </a:rPr>
              <a:t>. nhs.uk. Available at: </a:t>
            </a:r>
            <a:r>
              <a:rPr lang="en-GB" sz="1800">
                <a:latin typeface="Arial"/>
                <a:ea typeface="Calibri"/>
                <a:cs typeface="Calibri"/>
                <a:hlinkClick r:id="rId5"/>
              </a:rPr>
              <a:t>https://www.nhs.uk/healthier-families/about-and-contact/</a:t>
            </a:r>
            <a:r>
              <a:rPr lang="en-GB" sz="1800">
                <a:latin typeface="Arial"/>
                <a:ea typeface="Calibri"/>
                <a:cs typeface="Calibri"/>
              </a:rPr>
              <a:t>.</a:t>
            </a:r>
            <a:endParaRPr lang="en-US" sz="1800">
              <a:latin typeface="Arial"/>
              <a:ea typeface="Calibri"/>
              <a:cs typeface="Calibri"/>
            </a:endParaRPr>
          </a:p>
          <a:p>
            <a:r>
              <a:rPr lang="en-GB" sz="1800">
                <a:latin typeface="Arial"/>
                <a:ea typeface="Calibri"/>
                <a:cs typeface="Arial"/>
              </a:rPr>
              <a:t>NHS England. (2025). </a:t>
            </a:r>
            <a:r>
              <a:rPr lang="en-GB" sz="1800" i="1">
                <a:latin typeface="Arial"/>
                <a:ea typeface="Calibri"/>
                <a:cs typeface="Calibri"/>
              </a:rPr>
              <a:t>NHS Diabetes Prevention Programme (Healthier You)</a:t>
            </a:r>
            <a:r>
              <a:rPr lang="en-GB" sz="1800">
                <a:latin typeface="Arial"/>
                <a:ea typeface="Calibri"/>
                <a:cs typeface="Arial"/>
              </a:rPr>
              <a:t>. Available at: </a:t>
            </a:r>
            <a:r>
              <a:rPr lang="en-GB" sz="1800">
                <a:latin typeface="Arial"/>
                <a:ea typeface="Calibri"/>
                <a:cs typeface="Calibri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</a:t>
            </a:r>
            <a:r>
              <a:rPr lang="en-GB" sz="1800">
                <a:latin typeface="Arial"/>
                <a:ea typeface="Calibri"/>
                <a:cs typeface="Arial"/>
              </a:rPr>
              <a:t>(Accessed: 10 February 2026).</a:t>
            </a:r>
            <a:endParaRPr lang="en-US" sz="1800">
              <a:latin typeface="Arial"/>
              <a:ea typeface="Calibri"/>
              <a:cs typeface="Arial"/>
            </a:endParaRPr>
          </a:p>
          <a:p>
            <a:r>
              <a:rPr lang="en-GB" sz="1800">
                <a:latin typeface="Arial"/>
                <a:ea typeface="Calibri"/>
                <a:cs typeface="Times New Roman"/>
              </a:rPr>
              <a:t>NHS England. (2023). </a:t>
            </a:r>
            <a:r>
              <a:rPr lang="en-GB" sz="1800" i="1">
                <a:latin typeface="Arial"/>
                <a:ea typeface="Calibri"/>
                <a:cs typeface="Times New Roman"/>
              </a:rPr>
              <a:t>NHS England</a:t>
            </a:r>
            <a:r>
              <a:rPr lang="en-GB" sz="1800">
                <a:latin typeface="Arial"/>
                <a:ea typeface="Calibri"/>
                <a:cs typeface="Times New Roman"/>
              </a:rPr>
              <a:t>. England.nhs.uk. Available at: </a:t>
            </a:r>
            <a:r>
              <a:rPr lang="en-GB" sz="1800">
                <a:latin typeface="Arial"/>
                <a:ea typeface="Calibri"/>
                <a:cs typeface="Times New Roman"/>
                <a:hlinkClick r:id="rId6"/>
              </a:rPr>
              <a:t>https://www.england.nhs.uk/</a:t>
            </a:r>
            <a:r>
              <a:rPr lang="en-GB" sz="1800">
                <a:latin typeface="Arial"/>
                <a:ea typeface="Calibri"/>
                <a:cs typeface="Times New Roman"/>
              </a:rPr>
              <a:t>.</a:t>
            </a:r>
            <a:endParaRPr lang="en-US" sz="1800">
              <a:latin typeface="Arial"/>
              <a:ea typeface="Calibri"/>
              <a:cs typeface="Times New Roman"/>
            </a:endParaRPr>
          </a:p>
          <a:p>
            <a:endParaRPr lang="en-GB" sz="1800">
              <a:latin typeface="Abadi"/>
              <a:ea typeface="Calibri"/>
              <a:cs typeface="Calibri"/>
            </a:endParaRPr>
          </a:p>
          <a:p>
            <a:pPr marL="0" indent="0">
              <a:buNone/>
            </a:pPr>
            <a:endParaRPr lang="en-US" sz="18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604707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E79C4-0A7C-0EE9-54DD-C91FBFCE56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68" y="157851"/>
            <a:ext cx="9051031" cy="653815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800">
              <a:latin typeface="Arial"/>
              <a:ea typeface="Calibri"/>
              <a:cs typeface="Arial"/>
            </a:endParaRPr>
          </a:p>
          <a:p>
            <a:endParaRPr lang="en-GB" sz="1800">
              <a:latin typeface="Arial"/>
              <a:ea typeface="Calibri"/>
              <a:cs typeface="Arial"/>
            </a:endParaRPr>
          </a:p>
          <a:p>
            <a:endParaRPr lang="en-GB" sz="1800">
              <a:latin typeface="Arial"/>
              <a:ea typeface="Calibri"/>
              <a:cs typeface="Arial"/>
            </a:endParaRPr>
          </a:p>
          <a:p>
            <a:r>
              <a:rPr lang="en-GB" sz="1800">
                <a:latin typeface="Arial"/>
                <a:ea typeface="Calibri"/>
                <a:cs typeface="Arial"/>
              </a:rPr>
              <a:t>NHS England. (2019). </a:t>
            </a:r>
            <a:r>
              <a:rPr lang="en-GB" sz="1800" i="1">
                <a:latin typeface="Arial"/>
                <a:ea typeface="Calibri"/>
                <a:cs typeface="Arial"/>
              </a:rPr>
              <a:t>The NHS Long Term Plan</a:t>
            </a:r>
            <a:r>
              <a:rPr lang="en-GB" sz="1800">
                <a:latin typeface="Arial"/>
                <a:ea typeface="Calibri"/>
                <a:cs typeface="Arial"/>
              </a:rPr>
              <a:t>. London: NHS England. Available at: </a:t>
            </a:r>
            <a:r>
              <a:rPr lang="en-GB" sz="1800">
                <a:latin typeface="Arial"/>
                <a:ea typeface="Calibri"/>
                <a:cs typeface="Arial"/>
                <a:hlinkClick r:id="rId2"/>
              </a:rPr>
              <a:t>https://www.longtermplan.nhs.uk/</a:t>
            </a:r>
            <a:r>
              <a:rPr lang="en-GB" sz="1800">
                <a:latin typeface="Arial"/>
                <a:ea typeface="Calibri"/>
                <a:cs typeface="Arial"/>
              </a:rPr>
              <a:t> (Accessed: 06 February 2026).</a:t>
            </a:r>
            <a:endParaRPr lang="en-GB" sz="1800">
              <a:latin typeface="Arial"/>
              <a:ea typeface="Calibri"/>
              <a:cs typeface="Calibri"/>
            </a:endParaRPr>
          </a:p>
          <a:p>
            <a:r>
              <a:rPr lang="en-GB" sz="1800">
                <a:latin typeface="Arial"/>
                <a:ea typeface="Calibri"/>
                <a:cs typeface="Arial"/>
              </a:rPr>
              <a:t>Nursing &amp; Midwifery Council (NMC). (2022). </a:t>
            </a:r>
            <a:r>
              <a:rPr lang="en-GB" sz="1800" i="1">
                <a:latin typeface="Arial"/>
                <a:ea typeface="Calibri"/>
                <a:cs typeface="Arial"/>
              </a:rPr>
              <a:t>Guidance: Holistic care</a:t>
            </a:r>
            <a:r>
              <a:rPr lang="en-GB" sz="1800">
                <a:latin typeface="Arial"/>
                <a:ea typeface="Calibri"/>
                <a:cs typeface="Arial"/>
              </a:rPr>
              <a:t>. London: NMC. Available at: </a:t>
            </a:r>
            <a:r>
              <a:rPr lang="en-GB" sz="1800">
                <a:latin typeface="Arial"/>
                <a:ea typeface="Calibri"/>
                <a:cs typeface="Arial"/>
                <a:hlinkClick r:id="rId3"/>
              </a:rPr>
              <a:t>https://www.nmc.org.uk/standards/guidance/holistic-care/</a:t>
            </a:r>
            <a:r>
              <a:rPr lang="en-GB" sz="1800">
                <a:latin typeface="Arial"/>
                <a:ea typeface="Calibri"/>
                <a:cs typeface="Arial"/>
              </a:rPr>
              <a:t> (Accessed: 07 February 2026).</a:t>
            </a:r>
            <a:endParaRPr lang="en-US" sz="1800">
              <a:latin typeface="Arial"/>
              <a:ea typeface="Calibri"/>
              <a:cs typeface="Calibri"/>
            </a:endParaRPr>
          </a:p>
          <a:p>
            <a:r>
              <a:rPr lang="en-US" sz="1800">
                <a:latin typeface="Arial"/>
                <a:ea typeface="Calibri"/>
                <a:cs typeface="Calibri"/>
              </a:rPr>
              <a:t>Royal College of Nursing. (2024). </a:t>
            </a:r>
            <a:r>
              <a:rPr lang="en-US" sz="1800" i="1">
                <a:latin typeface="Arial"/>
                <a:ea typeface="Calibri"/>
                <a:cs typeface="Calibri"/>
              </a:rPr>
              <a:t>Sustainability in health and care| Royal College of Nursing</a:t>
            </a:r>
            <a:r>
              <a:rPr lang="en-US" sz="1800">
                <a:latin typeface="Arial"/>
                <a:ea typeface="Calibri"/>
                <a:cs typeface="Calibri"/>
              </a:rPr>
              <a:t>. The Royal College of Nursing. Available at: </a:t>
            </a:r>
            <a:r>
              <a:rPr lang="en-US" sz="1800">
                <a:latin typeface="Arial"/>
                <a:ea typeface="Calibri"/>
                <a:cs typeface="Calibri"/>
                <a:hlinkClick r:id="rId4"/>
              </a:rPr>
              <a:t>https://www.rcn.org.uk/About-us/Sustainability-in-health-and-care</a:t>
            </a:r>
            <a:r>
              <a:rPr lang="en-US" sz="1800">
                <a:latin typeface="Arial"/>
                <a:ea typeface="Calibri"/>
                <a:cs typeface="Calibri"/>
              </a:rPr>
              <a:t> (Accessed 10 Feb. 2026).</a:t>
            </a:r>
            <a:endParaRPr lang="en-GB" sz="1800">
              <a:latin typeface="Arial"/>
              <a:ea typeface="Calibri"/>
              <a:cs typeface="Calibri"/>
            </a:endParaRPr>
          </a:p>
          <a:p>
            <a:r>
              <a:rPr lang="en-GB" sz="1800" b="0" i="0">
                <a:solidFill>
                  <a:srgbClr val="000000"/>
                </a:solidFill>
                <a:effectLst/>
                <a:latin typeface="Arial"/>
                <a:cs typeface="Arial"/>
              </a:rPr>
              <a:t>The King’s Fund</a:t>
            </a:r>
            <a:r>
              <a:rPr lang="en-GB" sz="1800">
                <a:solidFill>
                  <a:srgbClr val="000000"/>
                </a:solidFill>
                <a:latin typeface="Arial"/>
                <a:cs typeface="Arial"/>
              </a:rPr>
              <a:t>.</a:t>
            </a:r>
            <a:r>
              <a:rPr lang="en-GB" sz="1800" b="0" i="0">
                <a:solidFill>
                  <a:srgbClr val="000000"/>
                </a:solidFill>
                <a:effectLst/>
                <a:latin typeface="Arial"/>
                <a:cs typeface="Arial"/>
              </a:rPr>
              <a:t> (2022</a:t>
            </a:r>
            <a:r>
              <a:rPr lang="en-GB" sz="1800">
                <a:solidFill>
                  <a:srgbClr val="000000"/>
                </a:solidFill>
                <a:latin typeface="Arial"/>
                <a:cs typeface="Arial"/>
              </a:rPr>
              <a:t>).</a:t>
            </a:r>
            <a:r>
              <a:rPr lang="en-GB" sz="1800" b="0" i="0">
                <a:solidFill>
                  <a:srgbClr val="000000"/>
                </a:solidFill>
                <a:effectLst/>
                <a:latin typeface="Arial"/>
                <a:cs typeface="Arial"/>
              </a:rPr>
              <a:t> </a:t>
            </a:r>
            <a:r>
              <a:rPr lang="en-GB" sz="1800" b="0" i="1">
                <a:solidFill>
                  <a:srgbClr val="000000"/>
                </a:solidFill>
                <a:effectLst/>
                <a:latin typeface="Arial"/>
                <a:cs typeface="Arial"/>
              </a:rPr>
              <a:t>What are health inequalities?</a:t>
            </a:r>
            <a:r>
              <a:rPr lang="en-GB" sz="1800" b="0" i="0">
                <a:solidFill>
                  <a:srgbClr val="000000"/>
                </a:solidFill>
                <a:effectLst/>
                <a:latin typeface="Arial"/>
                <a:cs typeface="Arial"/>
              </a:rPr>
              <a:t> London: The King’s Fund. Available at: </a:t>
            </a:r>
            <a:r>
              <a:rPr lang="en-GB" sz="1800" b="0" i="0">
                <a:solidFill>
                  <a:srgbClr val="000000"/>
                </a:solidFill>
                <a:effectLst/>
                <a:latin typeface="Arial"/>
                <a:cs typeface="Arial"/>
                <a:hlinkClick r:id="rId5"/>
              </a:rPr>
              <a:t>https://</a:t>
            </a:r>
            <a:r>
              <a:rPr lang="en-GB" sz="1800" b="0" i="0" err="1">
                <a:solidFill>
                  <a:srgbClr val="000000"/>
                </a:solidFill>
                <a:effectLst/>
                <a:latin typeface="Arial"/>
                <a:cs typeface="Arial"/>
                <a:hlinkClick r:id="rId5"/>
              </a:rPr>
              <a:t>www.kingsfund.org.uk</a:t>
            </a:r>
            <a:r>
              <a:rPr lang="en-GB" sz="1800" b="0" i="0">
                <a:solidFill>
                  <a:srgbClr val="000000"/>
                </a:solidFill>
                <a:effectLst/>
                <a:latin typeface="Arial"/>
                <a:cs typeface="Arial"/>
                <a:hlinkClick r:id="rId5"/>
              </a:rPr>
              <a:t>/</a:t>
            </a:r>
            <a:r>
              <a:rPr lang="en-GB" sz="1800" b="0" i="0">
                <a:solidFill>
                  <a:srgbClr val="000000"/>
                </a:solidFill>
                <a:effectLst/>
                <a:latin typeface="Arial"/>
                <a:cs typeface="Arial"/>
              </a:rPr>
              <a:t> (Accessed: 14 February 2026).</a:t>
            </a:r>
            <a:endParaRPr lang="en-GB" sz="1800" b="0" i="0">
              <a:solidFill>
                <a:srgbClr val="000000"/>
              </a:solidFill>
              <a:effectLst/>
              <a:latin typeface="Arial"/>
              <a:ea typeface="Calibri"/>
              <a:cs typeface="Arial"/>
            </a:endParaRPr>
          </a:p>
          <a:p>
            <a:r>
              <a:rPr lang="en-GB" sz="1800">
                <a:solidFill>
                  <a:srgbClr val="000000"/>
                </a:solidFill>
                <a:latin typeface="Arial"/>
                <a:cs typeface="Times New Roman"/>
              </a:rPr>
              <a:t>United Nations. (2025). </a:t>
            </a:r>
            <a:r>
              <a:rPr lang="en-GB" sz="1800" i="1">
                <a:solidFill>
                  <a:srgbClr val="000000"/>
                </a:solidFill>
                <a:latin typeface="Arial"/>
                <a:cs typeface="Times New Roman"/>
              </a:rPr>
              <a:t>Sustainable Development Goals</a:t>
            </a:r>
            <a:r>
              <a:rPr lang="en-GB" sz="1800">
                <a:solidFill>
                  <a:srgbClr val="000000"/>
                </a:solidFill>
                <a:latin typeface="Arial"/>
                <a:cs typeface="Times New Roman"/>
              </a:rPr>
              <a:t>. [online] United Nations. Available at: </a:t>
            </a:r>
            <a:r>
              <a:rPr lang="en-GB" sz="1800">
                <a:solidFill>
                  <a:srgbClr val="000000"/>
                </a:solidFill>
                <a:latin typeface="Arial"/>
                <a:cs typeface="Times New Roman"/>
                <a:hlinkClick r:id="rId6"/>
              </a:rPr>
              <a:t>https://sdgs.un.org/</a:t>
            </a:r>
            <a:r>
              <a:rPr lang="en-GB" sz="1800">
                <a:solidFill>
                  <a:srgbClr val="000000"/>
                </a:solidFill>
                <a:latin typeface="Arial"/>
                <a:cs typeface="Times New Roman"/>
              </a:rPr>
              <a:t>.</a:t>
            </a:r>
            <a:endParaRPr lang="en-US" sz="1800">
              <a:solidFill>
                <a:srgbClr val="000000"/>
              </a:solidFill>
              <a:latin typeface="Arial"/>
              <a:cs typeface="Times New Roman"/>
            </a:endParaRPr>
          </a:p>
          <a:p>
            <a:r>
              <a:rPr lang="en-GB" sz="1800" b="0" i="0">
                <a:solidFill>
                  <a:srgbClr val="000000"/>
                </a:solidFill>
                <a:effectLst/>
                <a:latin typeface="Arial"/>
                <a:cs typeface="Arial"/>
              </a:rPr>
              <a:t>World Health Organization</a:t>
            </a:r>
            <a:r>
              <a:rPr lang="en-GB" sz="1800">
                <a:solidFill>
                  <a:srgbClr val="000000"/>
                </a:solidFill>
                <a:latin typeface="Arial"/>
                <a:cs typeface="Arial"/>
              </a:rPr>
              <a:t>.</a:t>
            </a:r>
            <a:r>
              <a:rPr lang="en-GB" sz="1800" b="0" i="0">
                <a:solidFill>
                  <a:srgbClr val="000000"/>
                </a:solidFill>
                <a:effectLst/>
                <a:latin typeface="Arial"/>
                <a:cs typeface="Arial"/>
              </a:rPr>
              <a:t> (2014</a:t>
            </a:r>
            <a:r>
              <a:rPr lang="en-GB" sz="1800">
                <a:solidFill>
                  <a:srgbClr val="000000"/>
                </a:solidFill>
                <a:latin typeface="Arial"/>
                <a:cs typeface="Arial"/>
              </a:rPr>
              <a:t>).</a:t>
            </a:r>
            <a:r>
              <a:rPr lang="en-GB" sz="1800" b="0" i="0">
                <a:solidFill>
                  <a:srgbClr val="000000"/>
                </a:solidFill>
                <a:effectLst/>
                <a:latin typeface="Arial"/>
                <a:cs typeface="Arial"/>
              </a:rPr>
              <a:t> </a:t>
            </a:r>
            <a:r>
              <a:rPr lang="en-GB" sz="1800" b="0" i="1">
                <a:solidFill>
                  <a:srgbClr val="000000"/>
                </a:solidFill>
                <a:effectLst/>
                <a:latin typeface="Arial"/>
                <a:cs typeface="Arial"/>
              </a:rPr>
              <a:t>Health in All Policies (HiAP) framework for country action</a:t>
            </a:r>
            <a:r>
              <a:rPr lang="en-GB" sz="1800" b="0" i="0">
                <a:solidFill>
                  <a:srgbClr val="000000"/>
                </a:solidFill>
                <a:effectLst/>
                <a:latin typeface="Arial"/>
                <a:cs typeface="Arial"/>
              </a:rPr>
              <a:t>. Geneva: WHO. Available at: </a:t>
            </a:r>
            <a:r>
              <a:rPr lang="en-GB" sz="1800" b="0" i="0">
                <a:solidFill>
                  <a:srgbClr val="000000"/>
                </a:solidFill>
                <a:effectLst/>
                <a:latin typeface="Arial"/>
                <a:cs typeface="Arial"/>
                <a:hlinkClick r:id="rId7"/>
              </a:rPr>
              <a:t>https://www.who.int/</a:t>
            </a:r>
            <a:r>
              <a:rPr lang="en-GB" sz="1800" b="0" i="0">
                <a:solidFill>
                  <a:srgbClr val="000000"/>
                </a:solidFill>
                <a:effectLst/>
                <a:latin typeface="Arial"/>
                <a:cs typeface="Arial"/>
              </a:rPr>
              <a:t> (Accessed: 14 February 2026).</a:t>
            </a:r>
            <a:endParaRPr lang="en-GB" sz="1800" b="0" i="0">
              <a:solidFill>
                <a:srgbClr val="000000"/>
              </a:solidFill>
              <a:effectLst/>
              <a:latin typeface="Arial"/>
              <a:ea typeface="Calibri"/>
              <a:cs typeface="Arial"/>
            </a:endParaRPr>
          </a:p>
          <a:p>
            <a:endParaRPr lang="en-US" sz="1800">
              <a:latin typeface="Arial"/>
              <a:ea typeface="Calibri"/>
              <a:cs typeface="Calibri"/>
            </a:endParaRPr>
          </a:p>
          <a:p>
            <a:endParaRPr lang="en-US" sz="18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589537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83A5C14-ED91-4CD1-809E-D29FF97C9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8">
            <a:extLst>
              <a:ext uri="{FF2B5EF4-FFF2-40B4-BE49-F238E27FC236}">
                <a16:creationId xmlns:a16="http://schemas.microsoft.com/office/drawing/2014/main" id="{56065185-5C34-4F86-AA96-AA4D065B0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5818" y="0"/>
            <a:ext cx="7472363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01600" sx="102000" sy="102000" algn="ctr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Thank you card with watercolor flower purple | Premium Vector">
            <a:extLst>
              <a:ext uri="{FF2B5EF4-FFF2-40B4-BE49-F238E27FC236}">
                <a16:creationId xmlns:a16="http://schemas.microsoft.com/office/drawing/2014/main" id="{C9C398C5-31A7-CDE4-7D3D-E1FEC9A9FF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332" r="1" b="4891"/>
          <a:stretch>
            <a:fillRect/>
          </a:stretch>
        </p:blipFill>
        <p:spPr>
          <a:xfrm>
            <a:off x="835819" y="10"/>
            <a:ext cx="7472362" cy="6857990"/>
          </a:xfrm>
          <a:custGeom>
            <a:avLst/>
            <a:gdLst/>
            <a:ahLst/>
            <a:cxnLst/>
            <a:rect l="l" t="t" r="r" b="b"/>
            <a:pathLst>
              <a:path w="9948672" h="6858000">
                <a:moveTo>
                  <a:pt x="1593452" y="0"/>
                </a:moveTo>
                <a:lnTo>
                  <a:pt x="8355220" y="0"/>
                </a:lnTo>
                <a:lnTo>
                  <a:pt x="8491722" y="130333"/>
                </a:lnTo>
                <a:cubicBezTo>
                  <a:pt x="9391900" y="1031820"/>
                  <a:pt x="9948672" y="2277214"/>
                  <a:pt x="9948672" y="3652838"/>
                </a:cubicBezTo>
                <a:cubicBezTo>
                  <a:pt x="9948672" y="4856509"/>
                  <a:pt x="9522393" y="5960473"/>
                  <a:pt x="8812775" y="6821583"/>
                </a:cubicBezTo>
                <a:lnTo>
                  <a:pt x="8781276" y="6858000"/>
                </a:lnTo>
                <a:lnTo>
                  <a:pt x="1167397" y="6858000"/>
                </a:lnTo>
                <a:lnTo>
                  <a:pt x="1135897" y="6821583"/>
                </a:lnTo>
                <a:cubicBezTo>
                  <a:pt x="426279" y="5960473"/>
                  <a:pt x="0" y="4856509"/>
                  <a:pt x="0" y="3652838"/>
                </a:cubicBezTo>
                <a:cubicBezTo>
                  <a:pt x="0" y="2277214"/>
                  <a:pt x="556772" y="1031820"/>
                  <a:pt x="1456950" y="13033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839309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(4:3)</PresentationFormat>
  <Slides>20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Integrating Health, Wellbeing and Sustainable Development in UK Health &amp; Social Care</vt:lpstr>
      <vt:lpstr>In today’s presentation I will:</vt:lpstr>
      <vt:lpstr>PowerPoint Presentation</vt:lpstr>
      <vt:lpstr>PowerPoint Presentation</vt:lpstr>
      <vt:lpstr>What is sustainable development?</vt:lpstr>
      <vt:lpstr>PowerPoint Presentation</vt:lpstr>
      <vt:lpstr>Understanding SDG 3 –  Good Health and Wellbeing</vt:lpstr>
      <vt:lpstr>PowerPoint Presentation</vt:lpstr>
      <vt:lpstr>PowerPoint Presentation</vt:lpstr>
      <vt:lpstr>Case Study: NHS Diabetes Prevention Programme (DPP)</vt:lpstr>
      <vt:lpstr>Health Belief Model (HBM) Applied</vt:lpstr>
      <vt:lpstr>Successes of the DPP</vt:lpstr>
      <vt:lpstr>Challenges and Limitations</vt:lpstr>
      <vt:lpstr>Equity and Access</vt:lpstr>
      <vt:lpstr>Future Recommendations</vt:lpstr>
      <vt:lpstr>Conclusion</vt:lpstr>
      <vt:lpstr>References 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Integrating Health, Wellbeing and Sustainable Development in UK Health &amp; Social Care</dc:title>
  <dc:subject/>
  <dc:creator/>
  <cp:keywords/>
  <dc:description>generated using python-pptx</dc:description>
  <cp:lastModifiedBy>Deyan Hamid Kheder (2245696)</cp:lastModifiedBy>
  <cp:revision>1</cp:revision>
  <dcterms:created xsi:type="dcterms:W3CDTF">2013-01-27T09:14:16Z</dcterms:created>
  <dcterms:modified xsi:type="dcterms:W3CDTF">2026-02-15T06:09:56Z</dcterms:modified>
  <cp:category/>
</cp:coreProperties>
</file>