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1" r:id="rId2"/>
    <p:sldId id="256" r:id="rId3"/>
    <p:sldId id="257" r:id="rId4"/>
    <p:sldId id="258" r:id="rId5"/>
    <p:sldId id="262" r:id="rId6"/>
    <p:sldId id="265" r:id="rId7"/>
    <p:sldId id="259" r:id="rId8"/>
    <p:sldId id="264" r:id="rId9"/>
    <p:sldId id="260"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62" autoAdjust="0"/>
    <p:restoredTop sz="94660"/>
  </p:normalViewPr>
  <p:slideViewPr>
    <p:cSldViewPr snapToGrid="0">
      <p:cViewPr varScale="1">
        <p:scale>
          <a:sx n="77" d="100"/>
          <a:sy n="77" d="100"/>
        </p:scale>
        <p:origin x="372" y="1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E082D11-A6BC-4577-85ED-76D23391E3A0}" type="doc">
      <dgm:prSet loTypeId="urn:microsoft.com/office/officeart/2008/layout/LinedList" loCatId="list" qsTypeId="urn:microsoft.com/office/officeart/2005/8/quickstyle/simple1" qsCatId="simple" csTypeId="urn:microsoft.com/office/officeart/2005/8/colors/accent3_2" csCatId="accent3" phldr="1"/>
      <dgm:spPr/>
      <dgm:t>
        <a:bodyPr/>
        <a:lstStyle/>
        <a:p>
          <a:endParaRPr lang="en-US"/>
        </a:p>
      </dgm:t>
    </dgm:pt>
    <dgm:pt modelId="{A5837E65-4F9A-4BD0-954F-2F5A49BB009F}">
      <dgm:prSet custT="1"/>
      <dgm:spPr/>
      <dgm:t>
        <a:bodyPr/>
        <a:lstStyle/>
        <a:p>
          <a:r>
            <a:rPr lang="en-GB" sz="1800" b="1" dirty="0">
              <a:solidFill>
                <a:srgbClr val="FFC000"/>
              </a:solidFill>
              <a:latin typeface="Aharoni" panose="02010803020104030203" pitchFamily="2" charset="-79"/>
              <a:cs typeface="Aharoni" panose="02010803020104030203" pitchFamily="2" charset="-79"/>
            </a:rPr>
            <a:t>Step1: Creating an Urgency</a:t>
          </a:r>
          <a:r>
            <a:rPr lang="en-GB" sz="1800" b="1" dirty="0">
              <a:solidFill>
                <a:srgbClr val="FFC000"/>
              </a:solidFill>
            </a:rPr>
            <a:t>. </a:t>
          </a:r>
          <a:r>
            <a:rPr lang="en-GB" sz="1600" b="1" dirty="0"/>
            <a:t>Identifying threats, opportunities. Communicating with stakeholders</a:t>
          </a:r>
          <a:r>
            <a:rPr lang="en-GB" sz="1400" b="1" dirty="0"/>
            <a:t>.</a:t>
          </a:r>
          <a:r>
            <a:rPr lang="en-GB" sz="1400" dirty="0"/>
            <a:t> </a:t>
          </a:r>
          <a:endParaRPr lang="en-US" sz="1800" dirty="0"/>
        </a:p>
      </dgm:t>
    </dgm:pt>
    <dgm:pt modelId="{39256395-667A-4C83-8258-0A9EB07F4BCC}" type="parTrans" cxnId="{4B530002-DDE7-436A-B94B-64DED413A917}">
      <dgm:prSet/>
      <dgm:spPr/>
      <dgm:t>
        <a:bodyPr/>
        <a:lstStyle/>
        <a:p>
          <a:endParaRPr lang="en-US"/>
        </a:p>
      </dgm:t>
    </dgm:pt>
    <dgm:pt modelId="{98725642-96A4-44EE-AFDE-A7F77295A23E}" type="sibTrans" cxnId="{4B530002-DDE7-436A-B94B-64DED413A917}">
      <dgm:prSet/>
      <dgm:spPr/>
      <dgm:t>
        <a:bodyPr/>
        <a:lstStyle/>
        <a:p>
          <a:endParaRPr lang="en-US"/>
        </a:p>
      </dgm:t>
    </dgm:pt>
    <dgm:pt modelId="{5494AF9F-FC7C-4DB0-8EA1-ADE2273D36F3}">
      <dgm:prSet custT="1"/>
      <dgm:spPr/>
      <dgm:t>
        <a:bodyPr/>
        <a:lstStyle/>
        <a:p>
          <a:r>
            <a:rPr lang="en-GB" sz="1800" b="1" dirty="0">
              <a:solidFill>
                <a:srgbClr val="FFC000"/>
              </a:solidFill>
              <a:latin typeface="Aharoni" panose="02010803020104030203" pitchFamily="2" charset="-79"/>
              <a:cs typeface="Aharoni" panose="02010803020104030203" pitchFamily="2" charset="-79"/>
            </a:rPr>
            <a:t>Step2: Build Guiding Team</a:t>
          </a:r>
          <a:r>
            <a:rPr lang="en-GB" sz="1800" b="1" dirty="0">
              <a:solidFill>
                <a:srgbClr val="FFC000"/>
              </a:solidFill>
            </a:rPr>
            <a:t>. </a:t>
          </a:r>
          <a:r>
            <a:rPr lang="en-GB" sz="1600" b="1" dirty="0"/>
            <a:t>Form a coalition with effective and influential people. Identify weak areas, involve people from different department. </a:t>
          </a:r>
          <a:endParaRPr lang="en-US" sz="1500" dirty="0"/>
        </a:p>
      </dgm:t>
    </dgm:pt>
    <dgm:pt modelId="{922381C6-D66A-4D82-A135-F653C65AE56F}" type="parTrans" cxnId="{3D830BCE-1E16-4134-AE64-40EB41C905FC}">
      <dgm:prSet/>
      <dgm:spPr/>
      <dgm:t>
        <a:bodyPr/>
        <a:lstStyle/>
        <a:p>
          <a:endParaRPr lang="en-US"/>
        </a:p>
      </dgm:t>
    </dgm:pt>
    <dgm:pt modelId="{05847713-3919-48D9-A1DC-40EE9AE1D51A}" type="sibTrans" cxnId="{3D830BCE-1E16-4134-AE64-40EB41C905FC}">
      <dgm:prSet/>
      <dgm:spPr/>
      <dgm:t>
        <a:bodyPr/>
        <a:lstStyle/>
        <a:p>
          <a:endParaRPr lang="en-US"/>
        </a:p>
      </dgm:t>
    </dgm:pt>
    <dgm:pt modelId="{95F77012-6D16-4C71-9F26-9D3E51A2BD1D}">
      <dgm:prSet/>
      <dgm:spPr/>
      <dgm:t>
        <a:bodyPr/>
        <a:lstStyle/>
        <a:p>
          <a:r>
            <a:rPr lang="en-GB" b="1" dirty="0">
              <a:solidFill>
                <a:srgbClr val="FFC000"/>
              </a:solidFill>
              <a:latin typeface="Aharoni" panose="02010803020104030203" pitchFamily="2" charset="-79"/>
              <a:cs typeface="Aharoni" panose="02010803020104030203" pitchFamily="2" charset="-79"/>
            </a:rPr>
            <a:t>Step 3: Develop the Vision. </a:t>
          </a:r>
          <a:r>
            <a:rPr lang="en-GB" b="1" dirty="0"/>
            <a:t>Core values need to be easy to understand and the vision to be defined. </a:t>
          </a:r>
          <a:endParaRPr lang="en-US" dirty="0"/>
        </a:p>
      </dgm:t>
    </dgm:pt>
    <dgm:pt modelId="{9761E72B-F9BA-4A7D-83A1-D72341CF12E0}" type="parTrans" cxnId="{DBBB7DA6-8643-4C05-96DB-9D2EBE45E80D}">
      <dgm:prSet/>
      <dgm:spPr/>
      <dgm:t>
        <a:bodyPr/>
        <a:lstStyle/>
        <a:p>
          <a:endParaRPr lang="en-US"/>
        </a:p>
      </dgm:t>
    </dgm:pt>
    <dgm:pt modelId="{332F10C9-248E-44D8-AD0F-0C22B45FD620}" type="sibTrans" cxnId="{DBBB7DA6-8643-4C05-96DB-9D2EBE45E80D}">
      <dgm:prSet/>
      <dgm:spPr/>
      <dgm:t>
        <a:bodyPr/>
        <a:lstStyle/>
        <a:p>
          <a:endParaRPr lang="en-US"/>
        </a:p>
      </dgm:t>
    </dgm:pt>
    <dgm:pt modelId="{EE82AC46-0E5E-4E29-A9E2-7B87ACD34D2A}">
      <dgm:prSet/>
      <dgm:spPr/>
      <dgm:t>
        <a:bodyPr/>
        <a:lstStyle/>
        <a:p>
          <a:r>
            <a:rPr lang="en-GB" b="1" dirty="0">
              <a:solidFill>
                <a:srgbClr val="FFC000"/>
              </a:solidFill>
              <a:latin typeface="Aharoni" panose="02010803020104030203" pitchFamily="2" charset="-79"/>
              <a:cs typeface="Aharoni" panose="02010803020104030203" pitchFamily="2" charset="-79"/>
            </a:rPr>
            <a:t>Step 4: Communicate for Buy-in. </a:t>
          </a:r>
          <a:r>
            <a:rPr lang="en-GB" b="1" dirty="0"/>
            <a:t>Involve people and communicate effectively using reviews and training. </a:t>
          </a:r>
          <a:endParaRPr lang="en-US" dirty="0"/>
        </a:p>
      </dgm:t>
    </dgm:pt>
    <dgm:pt modelId="{0C0FA73E-B2E7-49B4-B253-5521E2841C19}" type="parTrans" cxnId="{605C7718-7545-4863-9305-CBF764B1CD38}">
      <dgm:prSet/>
      <dgm:spPr/>
      <dgm:t>
        <a:bodyPr/>
        <a:lstStyle/>
        <a:p>
          <a:endParaRPr lang="en-US"/>
        </a:p>
      </dgm:t>
    </dgm:pt>
    <dgm:pt modelId="{7F4A5DF1-AB3A-4589-8715-156A243A8215}" type="sibTrans" cxnId="{605C7718-7545-4863-9305-CBF764B1CD38}">
      <dgm:prSet/>
      <dgm:spPr/>
      <dgm:t>
        <a:bodyPr/>
        <a:lstStyle/>
        <a:p>
          <a:endParaRPr lang="en-US"/>
        </a:p>
      </dgm:t>
    </dgm:pt>
    <dgm:pt modelId="{1D48EA43-5A60-4170-AFB3-2C0B344AD023}">
      <dgm:prSet/>
      <dgm:spPr/>
      <dgm:t>
        <a:bodyPr/>
        <a:lstStyle/>
        <a:p>
          <a:r>
            <a:rPr lang="en-GB" b="1" dirty="0">
              <a:solidFill>
                <a:srgbClr val="FFC000"/>
              </a:solidFill>
              <a:latin typeface="Aharoni" panose="02010803020104030203" pitchFamily="2" charset="-79"/>
              <a:cs typeface="Aharoni" panose="02010803020104030203" pitchFamily="2" charset="-79"/>
            </a:rPr>
            <a:t>Step 5: Empower Action. </a:t>
          </a:r>
          <a:r>
            <a:rPr lang="en-GB" b="1" dirty="0"/>
            <a:t>Remove barriers, monitor people who are resisting to change.</a:t>
          </a:r>
          <a:r>
            <a:rPr lang="en-GB" dirty="0"/>
            <a:t> </a:t>
          </a:r>
          <a:endParaRPr lang="en-US" dirty="0"/>
        </a:p>
      </dgm:t>
    </dgm:pt>
    <dgm:pt modelId="{61F39AFF-244D-448F-A934-5EDF9BEE5D8C}" type="parTrans" cxnId="{38278002-0270-467F-AFCD-A6CBDA7F353C}">
      <dgm:prSet/>
      <dgm:spPr/>
      <dgm:t>
        <a:bodyPr/>
        <a:lstStyle/>
        <a:p>
          <a:endParaRPr lang="en-US"/>
        </a:p>
      </dgm:t>
    </dgm:pt>
    <dgm:pt modelId="{D012AFAC-1213-4B49-8718-AC84030F7426}" type="sibTrans" cxnId="{38278002-0270-467F-AFCD-A6CBDA7F353C}">
      <dgm:prSet/>
      <dgm:spPr/>
      <dgm:t>
        <a:bodyPr/>
        <a:lstStyle/>
        <a:p>
          <a:endParaRPr lang="en-US"/>
        </a:p>
      </dgm:t>
    </dgm:pt>
    <dgm:pt modelId="{3ADE6588-AB3E-4386-B5B0-98BA06F05857}">
      <dgm:prSet/>
      <dgm:spPr/>
      <dgm:t>
        <a:bodyPr/>
        <a:lstStyle/>
        <a:p>
          <a:r>
            <a:rPr lang="en-GB" b="1" dirty="0">
              <a:solidFill>
                <a:srgbClr val="FFC000"/>
              </a:solidFill>
              <a:latin typeface="Aharoni" panose="02010803020104030203" pitchFamily="2" charset="-79"/>
              <a:cs typeface="Aharoni" panose="02010803020104030203" pitchFamily="2" charset="-79"/>
            </a:rPr>
            <a:t>Step 6: Create Short Term Wins. </a:t>
          </a:r>
          <a:r>
            <a:rPr lang="en-GB" b="1" dirty="0"/>
            <a:t>Reward people who have contributed or met targets. </a:t>
          </a:r>
          <a:endParaRPr lang="en-US" dirty="0"/>
        </a:p>
      </dgm:t>
    </dgm:pt>
    <dgm:pt modelId="{94A5C29D-F596-4E81-A5CB-833497AF7161}" type="parTrans" cxnId="{7A7DF343-263A-4CB5-BAE9-B103CF0DF6F4}">
      <dgm:prSet/>
      <dgm:spPr/>
      <dgm:t>
        <a:bodyPr/>
        <a:lstStyle/>
        <a:p>
          <a:endParaRPr lang="en-US"/>
        </a:p>
      </dgm:t>
    </dgm:pt>
    <dgm:pt modelId="{9E4F865E-16BD-4383-ACB2-D0DAF19C8AD8}" type="sibTrans" cxnId="{7A7DF343-263A-4CB5-BAE9-B103CF0DF6F4}">
      <dgm:prSet/>
      <dgm:spPr/>
      <dgm:t>
        <a:bodyPr/>
        <a:lstStyle/>
        <a:p>
          <a:endParaRPr lang="en-US"/>
        </a:p>
      </dgm:t>
    </dgm:pt>
    <dgm:pt modelId="{F29A44AC-BDB7-43C2-9460-6F294DD034BF}">
      <dgm:prSet custT="1"/>
      <dgm:spPr/>
      <dgm:t>
        <a:bodyPr/>
        <a:lstStyle/>
        <a:p>
          <a:r>
            <a:rPr lang="en-GB" sz="1600" b="1" dirty="0">
              <a:solidFill>
                <a:srgbClr val="FFC000"/>
              </a:solidFill>
              <a:latin typeface="Aharoni" panose="02010803020104030203" pitchFamily="2" charset="-79"/>
              <a:cs typeface="Aharoni" panose="02010803020104030203" pitchFamily="2" charset="-79"/>
            </a:rPr>
            <a:t>Step 7: Don’t Let Up. </a:t>
          </a:r>
          <a:r>
            <a:rPr lang="en-GB" sz="1700" b="1" dirty="0"/>
            <a:t>Analyse continuously and achieve improvement from their experiences.</a:t>
          </a:r>
          <a:r>
            <a:rPr lang="en-GB" sz="1700" dirty="0"/>
            <a:t> </a:t>
          </a:r>
          <a:endParaRPr lang="en-US" sz="1700" dirty="0"/>
        </a:p>
      </dgm:t>
    </dgm:pt>
    <dgm:pt modelId="{907E3070-8D0D-4FEB-ADB4-7E5710734101}" type="parTrans" cxnId="{56E78DAD-D118-4F3B-99B6-F18684A499C1}">
      <dgm:prSet/>
      <dgm:spPr/>
      <dgm:t>
        <a:bodyPr/>
        <a:lstStyle/>
        <a:p>
          <a:endParaRPr lang="en-US"/>
        </a:p>
      </dgm:t>
    </dgm:pt>
    <dgm:pt modelId="{7BE8F1FD-8369-4DAE-83B4-A3AF9F719064}" type="sibTrans" cxnId="{56E78DAD-D118-4F3B-99B6-F18684A499C1}">
      <dgm:prSet/>
      <dgm:spPr/>
      <dgm:t>
        <a:bodyPr/>
        <a:lstStyle/>
        <a:p>
          <a:endParaRPr lang="en-US"/>
        </a:p>
      </dgm:t>
    </dgm:pt>
    <dgm:pt modelId="{54D75DB4-747D-4CC1-B8A9-F21C3312D1F7}">
      <dgm:prSet custT="1"/>
      <dgm:spPr/>
      <dgm:t>
        <a:bodyPr/>
        <a:lstStyle/>
        <a:p>
          <a:r>
            <a:rPr lang="en-GB" sz="1600" b="1" dirty="0">
              <a:solidFill>
                <a:srgbClr val="FFC000"/>
              </a:solidFill>
              <a:latin typeface="Aharoni" panose="02010803020104030203" pitchFamily="2" charset="-79"/>
              <a:cs typeface="Aharoni" panose="02010803020104030203" pitchFamily="2" charset="-79"/>
            </a:rPr>
            <a:t>Step 8: Make Change Stick. </a:t>
          </a:r>
          <a:r>
            <a:rPr lang="en-GB" sz="1500" b="1" dirty="0"/>
            <a:t>Ensure successful stories are discussed at every opportunity and make this a visible part of the organisations culture,</a:t>
          </a:r>
          <a:r>
            <a:rPr lang="en-GB" sz="1500" dirty="0"/>
            <a:t> </a:t>
          </a:r>
          <a:endParaRPr lang="en-US" sz="1500" dirty="0"/>
        </a:p>
      </dgm:t>
    </dgm:pt>
    <dgm:pt modelId="{5860110D-3613-4021-BA4A-3C74B7E2DBE1}" type="parTrans" cxnId="{920202F1-22D5-4142-9BEC-AAA4A31A5A1A}">
      <dgm:prSet/>
      <dgm:spPr/>
      <dgm:t>
        <a:bodyPr/>
        <a:lstStyle/>
        <a:p>
          <a:endParaRPr lang="en-US"/>
        </a:p>
      </dgm:t>
    </dgm:pt>
    <dgm:pt modelId="{54CBDA8A-0F60-4EE9-ABE5-445CAE0045C1}" type="sibTrans" cxnId="{920202F1-22D5-4142-9BEC-AAA4A31A5A1A}">
      <dgm:prSet/>
      <dgm:spPr/>
      <dgm:t>
        <a:bodyPr/>
        <a:lstStyle/>
        <a:p>
          <a:endParaRPr lang="en-US"/>
        </a:p>
      </dgm:t>
    </dgm:pt>
    <dgm:pt modelId="{C32A581F-902E-48EC-84C0-D0207B0DFBDB}">
      <dgm:prSet/>
      <dgm:spPr/>
      <dgm:t>
        <a:bodyPr/>
        <a:lstStyle/>
        <a:p>
          <a:r>
            <a:rPr lang="en-GB" dirty="0"/>
            <a:t>(The 8-Step Process for Leading Change | </a:t>
          </a:r>
          <a:r>
            <a:rPr lang="en-GB" dirty="0" err="1"/>
            <a:t>Dr.</a:t>
          </a:r>
          <a:r>
            <a:rPr lang="en-GB" dirty="0"/>
            <a:t> John Kotter, 2020).</a:t>
          </a:r>
        </a:p>
      </dgm:t>
    </dgm:pt>
    <dgm:pt modelId="{B2272BEE-F6F7-4243-A8B1-90D9C21E2D4D}" type="parTrans" cxnId="{A159F1F5-383E-42C3-8B49-06CD57B2FCEE}">
      <dgm:prSet/>
      <dgm:spPr/>
      <dgm:t>
        <a:bodyPr/>
        <a:lstStyle/>
        <a:p>
          <a:endParaRPr lang="en-GB"/>
        </a:p>
      </dgm:t>
    </dgm:pt>
    <dgm:pt modelId="{490802BB-A5FE-4455-A16D-144508DE2E79}" type="sibTrans" cxnId="{A159F1F5-383E-42C3-8B49-06CD57B2FCEE}">
      <dgm:prSet/>
      <dgm:spPr/>
      <dgm:t>
        <a:bodyPr/>
        <a:lstStyle/>
        <a:p>
          <a:endParaRPr lang="en-GB"/>
        </a:p>
      </dgm:t>
    </dgm:pt>
    <dgm:pt modelId="{3EB02B1F-7BCB-4E1B-9358-0EB42864B861}" type="pres">
      <dgm:prSet presAssocID="{2E082D11-A6BC-4577-85ED-76D23391E3A0}" presName="vert0" presStyleCnt="0">
        <dgm:presLayoutVars>
          <dgm:dir/>
          <dgm:animOne val="branch"/>
          <dgm:animLvl val="lvl"/>
        </dgm:presLayoutVars>
      </dgm:prSet>
      <dgm:spPr/>
    </dgm:pt>
    <dgm:pt modelId="{1341A3B8-6844-4F7B-AE4C-2040ECF74D66}" type="pres">
      <dgm:prSet presAssocID="{A5837E65-4F9A-4BD0-954F-2F5A49BB009F}" presName="thickLine" presStyleLbl="alignNode1" presStyleIdx="0" presStyleCnt="9"/>
      <dgm:spPr/>
    </dgm:pt>
    <dgm:pt modelId="{6F95D98D-5D05-4500-8EC1-81DDBCCE1A1A}" type="pres">
      <dgm:prSet presAssocID="{A5837E65-4F9A-4BD0-954F-2F5A49BB009F}" presName="horz1" presStyleCnt="0"/>
      <dgm:spPr/>
    </dgm:pt>
    <dgm:pt modelId="{351FE4F6-2C8B-4F30-93B3-36483F5AB97C}" type="pres">
      <dgm:prSet presAssocID="{A5837E65-4F9A-4BD0-954F-2F5A49BB009F}" presName="tx1" presStyleLbl="revTx" presStyleIdx="0" presStyleCnt="9"/>
      <dgm:spPr/>
    </dgm:pt>
    <dgm:pt modelId="{5DFB2A50-3123-43F5-B87F-222461130443}" type="pres">
      <dgm:prSet presAssocID="{A5837E65-4F9A-4BD0-954F-2F5A49BB009F}" presName="vert1" presStyleCnt="0"/>
      <dgm:spPr/>
    </dgm:pt>
    <dgm:pt modelId="{BE1D4EF6-92E9-42B4-A885-41CC8379A8DA}" type="pres">
      <dgm:prSet presAssocID="{5494AF9F-FC7C-4DB0-8EA1-ADE2273D36F3}" presName="thickLine" presStyleLbl="alignNode1" presStyleIdx="1" presStyleCnt="9"/>
      <dgm:spPr/>
    </dgm:pt>
    <dgm:pt modelId="{DB25F6E1-92F1-4BC3-B35B-3C162D680C71}" type="pres">
      <dgm:prSet presAssocID="{5494AF9F-FC7C-4DB0-8EA1-ADE2273D36F3}" presName="horz1" presStyleCnt="0"/>
      <dgm:spPr/>
    </dgm:pt>
    <dgm:pt modelId="{A2C088DB-82E6-40C2-B944-90BFF1AFB52D}" type="pres">
      <dgm:prSet presAssocID="{5494AF9F-FC7C-4DB0-8EA1-ADE2273D36F3}" presName="tx1" presStyleLbl="revTx" presStyleIdx="1" presStyleCnt="9" custLinFactNeighborX="462" custLinFactNeighborY="-15872"/>
      <dgm:spPr/>
    </dgm:pt>
    <dgm:pt modelId="{19DEA26E-A7DD-42D8-BAF5-FC9E32737E80}" type="pres">
      <dgm:prSet presAssocID="{5494AF9F-FC7C-4DB0-8EA1-ADE2273D36F3}" presName="vert1" presStyleCnt="0"/>
      <dgm:spPr/>
    </dgm:pt>
    <dgm:pt modelId="{ED06CECE-C8ED-4761-969F-74B74ED6FB49}" type="pres">
      <dgm:prSet presAssocID="{95F77012-6D16-4C71-9F26-9D3E51A2BD1D}" presName="thickLine" presStyleLbl="alignNode1" presStyleIdx="2" presStyleCnt="9"/>
      <dgm:spPr/>
    </dgm:pt>
    <dgm:pt modelId="{160D3C83-E1C7-4A9E-8EFA-7C1BC49CBD02}" type="pres">
      <dgm:prSet presAssocID="{95F77012-6D16-4C71-9F26-9D3E51A2BD1D}" presName="horz1" presStyleCnt="0"/>
      <dgm:spPr/>
    </dgm:pt>
    <dgm:pt modelId="{55C6F058-CE0C-4FFF-85AA-EE5C5A9DB8B9}" type="pres">
      <dgm:prSet presAssocID="{95F77012-6D16-4C71-9F26-9D3E51A2BD1D}" presName="tx1" presStyleLbl="revTx" presStyleIdx="2" presStyleCnt="9"/>
      <dgm:spPr/>
    </dgm:pt>
    <dgm:pt modelId="{F8D62A36-D3BA-4074-9847-0F7F9441F3BA}" type="pres">
      <dgm:prSet presAssocID="{95F77012-6D16-4C71-9F26-9D3E51A2BD1D}" presName="vert1" presStyleCnt="0"/>
      <dgm:spPr/>
    </dgm:pt>
    <dgm:pt modelId="{BBF3C1A7-5CA7-4109-9E53-0873490021C4}" type="pres">
      <dgm:prSet presAssocID="{EE82AC46-0E5E-4E29-A9E2-7B87ACD34D2A}" presName="thickLine" presStyleLbl="alignNode1" presStyleIdx="3" presStyleCnt="9"/>
      <dgm:spPr/>
    </dgm:pt>
    <dgm:pt modelId="{1595B97D-E995-4DD2-9F96-C1FB14FB589A}" type="pres">
      <dgm:prSet presAssocID="{EE82AC46-0E5E-4E29-A9E2-7B87ACD34D2A}" presName="horz1" presStyleCnt="0"/>
      <dgm:spPr/>
    </dgm:pt>
    <dgm:pt modelId="{9B24C07E-C6C2-41DC-B4A0-D6D3E9E03382}" type="pres">
      <dgm:prSet presAssocID="{EE82AC46-0E5E-4E29-A9E2-7B87ACD34D2A}" presName="tx1" presStyleLbl="revTx" presStyleIdx="3" presStyleCnt="9"/>
      <dgm:spPr/>
    </dgm:pt>
    <dgm:pt modelId="{4299E3A5-A388-4AFE-A8C3-8C8031743313}" type="pres">
      <dgm:prSet presAssocID="{EE82AC46-0E5E-4E29-A9E2-7B87ACD34D2A}" presName="vert1" presStyleCnt="0"/>
      <dgm:spPr/>
    </dgm:pt>
    <dgm:pt modelId="{C5F312A3-8C37-421B-9423-53641EDE2AD2}" type="pres">
      <dgm:prSet presAssocID="{1D48EA43-5A60-4170-AFB3-2C0B344AD023}" presName="thickLine" presStyleLbl="alignNode1" presStyleIdx="4" presStyleCnt="9"/>
      <dgm:spPr/>
    </dgm:pt>
    <dgm:pt modelId="{A8096F4D-FF65-4E48-A478-CC86416F44FA}" type="pres">
      <dgm:prSet presAssocID="{1D48EA43-5A60-4170-AFB3-2C0B344AD023}" presName="horz1" presStyleCnt="0"/>
      <dgm:spPr/>
    </dgm:pt>
    <dgm:pt modelId="{5E6CD965-3400-4D6E-A2AA-96DDC60FD11D}" type="pres">
      <dgm:prSet presAssocID="{1D48EA43-5A60-4170-AFB3-2C0B344AD023}" presName="tx1" presStyleLbl="revTx" presStyleIdx="4" presStyleCnt="9"/>
      <dgm:spPr/>
    </dgm:pt>
    <dgm:pt modelId="{D28E1507-8D30-49C3-AF84-E54407EA6487}" type="pres">
      <dgm:prSet presAssocID="{1D48EA43-5A60-4170-AFB3-2C0B344AD023}" presName="vert1" presStyleCnt="0"/>
      <dgm:spPr/>
    </dgm:pt>
    <dgm:pt modelId="{CB67C459-9296-4C40-8ADF-D42AE9AAD412}" type="pres">
      <dgm:prSet presAssocID="{3ADE6588-AB3E-4386-B5B0-98BA06F05857}" presName="thickLine" presStyleLbl="alignNode1" presStyleIdx="5" presStyleCnt="9"/>
      <dgm:spPr/>
    </dgm:pt>
    <dgm:pt modelId="{F0249A18-3246-49E1-9311-ADF3CAA63376}" type="pres">
      <dgm:prSet presAssocID="{3ADE6588-AB3E-4386-B5B0-98BA06F05857}" presName="horz1" presStyleCnt="0"/>
      <dgm:spPr/>
    </dgm:pt>
    <dgm:pt modelId="{6E692B8D-C80A-429B-B0DF-9E06C0509748}" type="pres">
      <dgm:prSet presAssocID="{3ADE6588-AB3E-4386-B5B0-98BA06F05857}" presName="tx1" presStyleLbl="revTx" presStyleIdx="5" presStyleCnt="9"/>
      <dgm:spPr/>
    </dgm:pt>
    <dgm:pt modelId="{E71FBF13-08E9-4812-A9BD-1B54987B67B7}" type="pres">
      <dgm:prSet presAssocID="{3ADE6588-AB3E-4386-B5B0-98BA06F05857}" presName="vert1" presStyleCnt="0"/>
      <dgm:spPr/>
    </dgm:pt>
    <dgm:pt modelId="{933F1F09-C966-4455-9B8F-F2406694344B}" type="pres">
      <dgm:prSet presAssocID="{F29A44AC-BDB7-43C2-9460-6F294DD034BF}" presName="thickLine" presStyleLbl="alignNode1" presStyleIdx="6" presStyleCnt="9"/>
      <dgm:spPr/>
    </dgm:pt>
    <dgm:pt modelId="{6F69C4F3-9618-4773-8378-8DF6F466FFAC}" type="pres">
      <dgm:prSet presAssocID="{F29A44AC-BDB7-43C2-9460-6F294DD034BF}" presName="horz1" presStyleCnt="0"/>
      <dgm:spPr/>
    </dgm:pt>
    <dgm:pt modelId="{E769F012-1330-40D6-85BA-7B38E9691E4C}" type="pres">
      <dgm:prSet presAssocID="{F29A44AC-BDB7-43C2-9460-6F294DD034BF}" presName="tx1" presStyleLbl="revTx" presStyleIdx="6" presStyleCnt="9"/>
      <dgm:spPr/>
    </dgm:pt>
    <dgm:pt modelId="{9D250FC4-0AB3-45FF-BA76-45469D7D9BD1}" type="pres">
      <dgm:prSet presAssocID="{F29A44AC-BDB7-43C2-9460-6F294DD034BF}" presName="vert1" presStyleCnt="0"/>
      <dgm:spPr/>
    </dgm:pt>
    <dgm:pt modelId="{EEE2C583-AEFB-40C3-8FCE-B2EC45941F86}" type="pres">
      <dgm:prSet presAssocID="{54D75DB4-747D-4CC1-B8A9-F21C3312D1F7}" presName="thickLine" presStyleLbl="alignNode1" presStyleIdx="7" presStyleCnt="9"/>
      <dgm:spPr/>
    </dgm:pt>
    <dgm:pt modelId="{BF71866F-1408-4DEA-AAFA-463B768C44BA}" type="pres">
      <dgm:prSet presAssocID="{54D75DB4-747D-4CC1-B8A9-F21C3312D1F7}" presName="horz1" presStyleCnt="0"/>
      <dgm:spPr/>
    </dgm:pt>
    <dgm:pt modelId="{76C0F2EC-8ED3-4FCE-957D-474A63B9F164}" type="pres">
      <dgm:prSet presAssocID="{54D75DB4-747D-4CC1-B8A9-F21C3312D1F7}" presName="tx1" presStyleLbl="revTx" presStyleIdx="7" presStyleCnt="9"/>
      <dgm:spPr/>
    </dgm:pt>
    <dgm:pt modelId="{9EEE6E96-5744-4E14-B3F2-1487486529FC}" type="pres">
      <dgm:prSet presAssocID="{54D75DB4-747D-4CC1-B8A9-F21C3312D1F7}" presName="vert1" presStyleCnt="0"/>
      <dgm:spPr/>
    </dgm:pt>
    <dgm:pt modelId="{F3F64E9C-5DD8-42CB-B968-F3FA7E67301F}" type="pres">
      <dgm:prSet presAssocID="{C32A581F-902E-48EC-84C0-D0207B0DFBDB}" presName="thickLine" presStyleLbl="alignNode1" presStyleIdx="8" presStyleCnt="9"/>
      <dgm:spPr/>
    </dgm:pt>
    <dgm:pt modelId="{A91949FC-A842-4B17-8FC8-98DC62A7B4C0}" type="pres">
      <dgm:prSet presAssocID="{C32A581F-902E-48EC-84C0-D0207B0DFBDB}" presName="horz1" presStyleCnt="0"/>
      <dgm:spPr/>
    </dgm:pt>
    <dgm:pt modelId="{21F21C55-58F5-4EEC-B270-0DA8A7330937}" type="pres">
      <dgm:prSet presAssocID="{C32A581F-902E-48EC-84C0-D0207B0DFBDB}" presName="tx1" presStyleLbl="revTx" presStyleIdx="8" presStyleCnt="9"/>
      <dgm:spPr/>
    </dgm:pt>
    <dgm:pt modelId="{6374BC8F-740D-47FB-9F83-7F6F491EC868}" type="pres">
      <dgm:prSet presAssocID="{C32A581F-902E-48EC-84C0-D0207B0DFBDB}" presName="vert1" presStyleCnt="0"/>
      <dgm:spPr/>
    </dgm:pt>
  </dgm:ptLst>
  <dgm:cxnLst>
    <dgm:cxn modelId="{4B530002-DDE7-436A-B94B-64DED413A917}" srcId="{2E082D11-A6BC-4577-85ED-76D23391E3A0}" destId="{A5837E65-4F9A-4BD0-954F-2F5A49BB009F}" srcOrd="0" destOrd="0" parTransId="{39256395-667A-4C83-8258-0A9EB07F4BCC}" sibTransId="{98725642-96A4-44EE-AFDE-A7F77295A23E}"/>
    <dgm:cxn modelId="{38278002-0270-467F-AFCD-A6CBDA7F353C}" srcId="{2E082D11-A6BC-4577-85ED-76D23391E3A0}" destId="{1D48EA43-5A60-4170-AFB3-2C0B344AD023}" srcOrd="4" destOrd="0" parTransId="{61F39AFF-244D-448F-A934-5EDF9BEE5D8C}" sibTransId="{D012AFAC-1213-4B49-8718-AC84030F7426}"/>
    <dgm:cxn modelId="{D242580A-22C4-45C4-922A-CCBA90E85E17}" type="presOf" srcId="{A5837E65-4F9A-4BD0-954F-2F5A49BB009F}" destId="{351FE4F6-2C8B-4F30-93B3-36483F5AB97C}" srcOrd="0" destOrd="0" presId="urn:microsoft.com/office/officeart/2008/layout/LinedList"/>
    <dgm:cxn modelId="{562CED0D-EFD6-4859-B327-9CFAFB5CAD0F}" type="presOf" srcId="{95F77012-6D16-4C71-9F26-9D3E51A2BD1D}" destId="{55C6F058-CE0C-4FFF-85AA-EE5C5A9DB8B9}" srcOrd="0" destOrd="0" presId="urn:microsoft.com/office/officeart/2008/layout/LinedList"/>
    <dgm:cxn modelId="{605C7718-7545-4863-9305-CBF764B1CD38}" srcId="{2E082D11-A6BC-4577-85ED-76D23391E3A0}" destId="{EE82AC46-0E5E-4E29-A9E2-7B87ACD34D2A}" srcOrd="3" destOrd="0" parTransId="{0C0FA73E-B2E7-49B4-B253-5521E2841C19}" sibTransId="{7F4A5DF1-AB3A-4589-8715-156A243A8215}"/>
    <dgm:cxn modelId="{1EA3B51D-7488-4EC9-BBF6-226AA97FCF48}" type="presOf" srcId="{EE82AC46-0E5E-4E29-A9E2-7B87ACD34D2A}" destId="{9B24C07E-C6C2-41DC-B4A0-D6D3E9E03382}" srcOrd="0" destOrd="0" presId="urn:microsoft.com/office/officeart/2008/layout/LinedList"/>
    <dgm:cxn modelId="{7A7DF343-263A-4CB5-BAE9-B103CF0DF6F4}" srcId="{2E082D11-A6BC-4577-85ED-76D23391E3A0}" destId="{3ADE6588-AB3E-4386-B5B0-98BA06F05857}" srcOrd="5" destOrd="0" parTransId="{94A5C29D-F596-4E81-A5CB-833497AF7161}" sibTransId="{9E4F865E-16BD-4383-ACB2-D0DAF19C8AD8}"/>
    <dgm:cxn modelId="{AEBDF36A-56D2-4C87-940D-F7AE9F34FA40}" type="presOf" srcId="{3ADE6588-AB3E-4386-B5B0-98BA06F05857}" destId="{6E692B8D-C80A-429B-B0DF-9E06C0509748}" srcOrd="0" destOrd="0" presId="urn:microsoft.com/office/officeart/2008/layout/LinedList"/>
    <dgm:cxn modelId="{0C5E0958-31A9-45CD-8C27-76E5AD726DAD}" type="presOf" srcId="{54D75DB4-747D-4CC1-B8A9-F21C3312D1F7}" destId="{76C0F2EC-8ED3-4FCE-957D-474A63B9F164}" srcOrd="0" destOrd="0" presId="urn:microsoft.com/office/officeart/2008/layout/LinedList"/>
    <dgm:cxn modelId="{B6BE8E8F-60D8-47CE-9A80-AD42349A9DC1}" type="presOf" srcId="{2E082D11-A6BC-4577-85ED-76D23391E3A0}" destId="{3EB02B1F-7BCB-4E1B-9358-0EB42864B861}" srcOrd="0" destOrd="0" presId="urn:microsoft.com/office/officeart/2008/layout/LinedList"/>
    <dgm:cxn modelId="{DBBB7DA6-8643-4C05-96DB-9D2EBE45E80D}" srcId="{2E082D11-A6BC-4577-85ED-76D23391E3A0}" destId="{95F77012-6D16-4C71-9F26-9D3E51A2BD1D}" srcOrd="2" destOrd="0" parTransId="{9761E72B-F9BA-4A7D-83A1-D72341CF12E0}" sibTransId="{332F10C9-248E-44D8-AD0F-0C22B45FD620}"/>
    <dgm:cxn modelId="{56E78DAD-D118-4F3B-99B6-F18684A499C1}" srcId="{2E082D11-A6BC-4577-85ED-76D23391E3A0}" destId="{F29A44AC-BDB7-43C2-9460-6F294DD034BF}" srcOrd="6" destOrd="0" parTransId="{907E3070-8D0D-4FEB-ADB4-7E5710734101}" sibTransId="{7BE8F1FD-8369-4DAE-83B4-A3AF9F719064}"/>
    <dgm:cxn modelId="{3D830BCE-1E16-4134-AE64-40EB41C905FC}" srcId="{2E082D11-A6BC-4577-85ED-76D23391E3A0}" destId="{5494AF9F-FC7C-4DB0-8EA1-ADE2273D36F3}" srcOrd="1" destOrd="0" parTransId="{922381C6-D66A-4D82-A135-F653C65AE56F}" sibTransId="{05847713-3919-48D9-A1DC-40EE9AE1D51A}"/>
    <dgm:cxn modelId="{93B911D6-2DD5-4D8B-95EC-A702CED5AA83}" type="presOf" srcId="{F29A44AC-BDB7-43C2-9460-6F294DD034BF}" destId="{E769F012-1330-40D6-85BA-7B38E9691E4C}" srcOrd="0" destOrd="0" presId="urn:microsoft.com/office/officeart/2008/layout/LinedList"/>
    <dgm:cxn modelId="{882C0ADC-E09E-4051-B55C-95178B2A6BD4}" type="presOf" srcId="{1D48EA43-5A60-4170-AFB3-2C0B344AD023}" destId="{5E6CD965-3400-4D6E-A2AA-96DDC60FD11D}" srcOrd="0" destOrd="0" presId="urn:microsoft.com/office/officeart/2008/layout/LinedList"/>
    <dgm:cxn modelId="{6D9A91E1-B524-4CA1-9C9C-6A85CE9481A0}" type="presOf" srcId="{5494AF9F-FC7C-4DB0-8EA1-ADE2273D36F3}" destId="{A2C088DB-82E6-40C2-B944-90BFF1AFB52D}" srcOrd="0" destOrd="0" presId="urn:microsoft.com/office/officeart/2008/layout/LinedList"/>
    <dgm:cxn modelId="{9BBDC0E7-1DC8-48B6-9A48-CFE549A2FE6D}" type="presOf" srcId="{C32A581F-902E-48EC-84C0-D0207B0DFBDB}" destId="{21F21C55-58F5-4EEC-B270-0DA8A7330937}" srcOrd="0" destOrd="0" presId="urn:microsoft.com/office/officeart/2008/layout/LinedList"/>
    <dgm:cxn modelId="{920202F1-22D5-4142-9BEC-AAA4A31A5A1A}" srcId="{2E082D11-A6BC-4577-85ED-76D23391E3A0}" destId="{54D75DB4-747D-4CC1-B8A9-F21C3312D1F7}" srcOrd="7" destOrd="0" parTransId="{5860110D-3613-4021-BA4A-3C74B7E2DBE1}" sibTransId="{54CBDA8A-0F60-4EE9-ABE5-445CAE0045C1}"/>
    <dgm:cxn modelId="{A159F1F5-383E-42C3-8B49-06CD57B2FCEE}" srcId="{2E082D11-A6BC-4577-85ED-76D23391E3A0}" destId="{C32A581F-902E-48EC-84C0-D0207B0DFBDB}" srcOrd="8" destOrd="0" parTransId="{B2272BEE-F6F7-4243-A8B1-90D9C21E2D4D}" sibTransId="{490802BB-A5FE-4455-A16D-144508DE2E79}"/>
    <dgm:cxn modelId="{5FC192DB-7C8F-40B0-8A66-3120C5F16CE7}" type="presParOf" srcId="{3EB02B1F-7BCB-4E1B-9358-0EB42864B861}" destId="{1341A3B8-6844-4F7B-AE4C-2040ECF74D66}" srcOrd="0" destOrd="0" presId="urn:microsoft.com/office/officeart/2008/layout/LinedList"/>
    <dgm:cxn modelId="{E9A507CA-0847-4466-B502-DD01A8F9B716}" type="presParOf" srcId="{3EB02B1F-7BCB-4E1B-9358-0EB42864B861}" destId="{6F95D98D-5D05-4500-8EC1-81DDBCCE1A1A}" srcOrd="1" destOrd="0" presId="urn:microsoft.com/office/officeart/2008/layout/LinedList"/>
    <dgm:cxn modelId="{7070BF9A-2391-4714-855A-306DFCC08D00}" type="presParOf" srcId="{6F95D98D-5D05-4500-8EC1-81DDBCCE1A1A}" destId="{351FE4F6-2C8B-4F30-93B3-36483F5AB97C}" srcOrd="0" destOrd="0" presId="urn:microsoft.com/office/officeart/2008/layout/LinedList"/>
    <dgm:cxn modelId="{8EED2969-92B4-41BD-9AE5-8282FC7C06D6}" type="presParOf" srcId="{6F95D98D-5D05-4500-8EC1-81DDBCCE1A1A}" destId="{5DFB2A50-3123-43F5-B87F-222461130443}" srcOrd="1" destOrd="0" presId="urn:microsoft.com/office/officeart/2008/layout/LinedList"/>
    <dgm:cxn modelId="{9C6AA3FD-CCEF-4D74-B0F4-3AEDDDDA4990}" type="presParOf" srcId="{3EB02B1F-7BCB-4E1B-9358-0EB42864B861}" destId="{BE1D4EF6-92E9-42B4-A885-41CC8379A8DA}" srcOrd="2" destOrd="0" presId="urn:microsoft.com/office/officeart/2008/layout/LinedList"/>
    <dgm:cxn modelId="{F5E8DCA2-DFD4-411B-8F87-65723BDC2BB7}" type="presParOf" srcId="{3EB02B1F-7BCB-4E1B-9358-0EB42864B861}" destId="{DB25F6E1-92F1-4BC3-B35B-3C162D680C71}" srcOrd="3" destOrd="0" presId="urn:microsoft.com/office/officeart/2008/layout/LinedList"/>
    <dgm:cxn modelId="{5BF96151-5D7B-42AD-ABB5-4140C90E5225}" type="presParOf" srcId="{DB25F6E1-92F1-4BC3-B35B-3C162D680C71}" destId="{A2C088DB-82E6-40C2-B944-90BFF1AFB52D}" srcOrd="0" destOrd="0" presId="urn:microsoft.com/office/officeart/2008/layout/LinedList"/>
    <dgm:cxn modelId="{749BAAFE-D8C5-4195-A506-06702CC97913}" type="presParOf" srcId="{DB25F6E1-92F1-4BC3-B35B-3C162D680C71}" destId="{19DEA26E-A7DD-42D8-BAF5-FC9E32737E80}" srcOrd="1" destOrd="0" presId="urn:microsoft.com/office/officeart/2008/layout/LinedList"/>
    <dgm:cxn modelId="{1D68A8AB-CE1B-4C2D-8EDE-1352BD7E3AC3}" type="presParOf" srcId="{3EB02B1F-7BCB-4E1B-9358-0EB42864B861}" destId="{ED06CECE-C8ED-4761-969F-74B74ED6FB49}" srcOrd="4" destOrd="0" presId="urn:microsoft.com/office/officeart/2008/layout/LinedList"/>
    <dgm:cxn modelId="{12F58144-B02E-4871-A6D5-672AFF2D1C45}" type="presParOf" srcId="{3EB02B1F-7BCB-4E1B-9358-0EB42864B861}" destId="{160D3C83-E1C7-4A9E-8EFA-7C1BC49CBD02}" srcOrd="5" destOrd="0" presId="urn:microsoft.com/office/officeart/2008/layout/LinedList"/>
    <dgm:cxn modelId="{6E2860FC-F974-4FAC-8A16-FBED2BE065E3}" type="presParOf" srcId="{160D3C83-E1C7-4A9E-8EFA-7C1BC49CBD02}" destId="{55C6F058-CE0C-4FFF-85AA-EE5C5A9DB8B9}" srcOrd="0" destOrd="0" presId="urn:microsoft.com/office/officeart/2008/layout/LinedList"/>
    <dgm:cxn modelId="{92D08536-5E07-404C-8698-AEE118AAB249}" type="presParOf" srcId="{160D3C83-E1C7-4A9E-8EFA-7C1BC49CBD02}" destId="{F8D62A36-D3BA-4074-9847-0F7F9441F3BA}" srcOrd="1" destOrd="0" presId="urn:microsoft.com/office/officeart/2008/layout/LinedList"/>
    <dgm:cxn modelId="{A3B1D07A-6382-4043-8EE8-31C75D7B7C49}" type="presParOf" srcId="{3EB02B1F-7BCB-4E1B-9358-0EB42864B861}" destId="{BBF3C1A7-5CA7-4109-9E53-0873490021C4}" srcOrd="6" destOrd="0" presId="urn:microsoft.com/office/officeart/2008/layout/LinedList"/>
    <dgm:cxn modelId="{84CFD849-59AE-475D-8833-EE9DEC46DAB0}" type="presParOf" srcId="{3EB02B1F-7BCB-4E1B-9358-0EB42864B861}" destId="{1595B97D-E995-4DD2-9F96-C1FB14FB589A}" srcOrd="7" destOrd="0" presId="urn:microsoft.com/office/officeart/2008/layout/LinedList"/>
    <dgm:cxn modelId="{CFA91E23-DADA-4FAB-8CEF-CD191F0179FE}" type="presParOf" srcId="{1595B97D-E995-4DD2-9F96-C1FB14FB589A}" destId="{9B24C07E-C6C2-41DC-B4A0-D6D3E9E03382}" srcOrd="0" destOrd="0" presId="urn:microsoft.com/office/officeart/2008/layout/LinedList"/>
    <dgm:cxn modelId="{4A8B050E-3A14-4E05-8C57-36B1F387DDC4}" type="presParOf" srcId="{1595B97D-E995-4DD2-9F96-C1FB14FB589A}" destId="{4299E3A5-A388-4AFE-A8C3-8C8031743313}" srcOrd="1" destOrd="0" presId="urn:microsoft.com/office/officeart/2008/layout/LinedList"/>
    <dgm:cxn modelId="{F9A7AC7A-8126-46F2-9747-79C8F06F8634}" type="presParOf" srcId="{3EB02B1F-7BCB-4E1B-9358-0EB42864B861}" destId="{C5F312A3-8C37-421B-9423-53641EDE2AD2}" srcOrd="8" destOrd="0" presId="urn:microsoft.com/office/officeart/2008/layout/LinedList"/>
    <dgm:cxn modelId="{6378DA0E-58EB-4577-AEF5-4A45F03D33E7}" type="presParOf" srcId="{3EB02B1F-7BCB-4E1B-9358-0EB42864B861}" destId="{A8096F4D-FF65-4E48-A478-CC86416F44FA}" srcOrd="9" destOrd="0" presId="urn:microsoft.com/office/officeart/2008/layout/LinedList"/>
    <dgm:cxn modelId="{DCB2093A-1059-4134-B508-610D5D325DF8}" type="presParOf" srcId="{A8096F4D-FF65-4E48-A478-CC86416F44FA}" destId="{5E6CD965-3400-4D6E-A2AA-96DDC60FD11D}" srcOrd="0" destOrd="0" presId="urn:microsoft.com/office/officeart/2008/layout/LinedList"/>
    <dgm:cxn modelId="{C5721C55-AA12-4687-9EEC-466A5900EBB8}" type="presParOf" srcId="{A8096F4D-FF65-4E48-A478-CC86416F44FA}" destId="{D28E1507-8D30-49C3-AF84-E54407EA6487}" srcOrd="1" destOrd="0" presId="urn:microsoft.com/office/officeart/2008/layout/LinedList"/>
    <dgm:cxn modelId="{62CCDF5C-E285-4916-8401-BBB2F73CDE20}" type="presParOf" srcId="{3EB02B1F-7BCB-4E1B-9358-0EB42864B861}" destId="{CB67C459-9296-4C40-8ADF-D42AE9AAD412}" srcOrd="10" destOrd="0" presId="urn:microsoft.com/office/officeart/2008/layout/LinedList"/>
    <dgm:cxn modelId="{7C55C557-791F-4DB4-BEF3-10DD9E090474}" type="presParOf" srcId="{3EB02B1F-7BCB-4E1B-9358-0EB42864B861}" destId="{F0249A18-3246-49E1-9311-ADF3CAA63376}" srcOrd="11" destOrd="0" presId="urn:microsoft.com/office/officeart/2008/layout/LinedList"/>
    <dgm:cxn modelId="{F822F359-F31F-4144-B9F4-745B3BED6A73}" type="presParOf" srcId="{F0249A18-3246-49E1-9311-ADF3CAA63376}" destId="{6E692B8D-C80A-429B-B0DF-9E06C0509748}" srcOrd="0" destOrd="0" presId="urn:microsoft.com/office/officeart/2008/layout/LinedList"/>
    <dgm:cxn modelId="{8618C221-49DD-4764-9F39-3902C58B50F7}" type="presParOf" srcId="{F0249A18-3246-49E1-9311-ADF3CAA63376}" destId="{E71FBF13-08E9-4812-A9BD-1B54987B67B7}" srcOrd="1" destOrd="0" presId="urn:microsoft.com/office/officeart/2008/layout/LinedList"/>
    <dgm:cxn modelId="{2F1AC10B-931D-4F29-A610-B812D4A0D66F}" type="presParOf" srcId="{3EB02B1F-7BCB-4E1B-9358-0EB42864B861}" destId="{933F1F09-C966-4455-9B8F-F2406694344B}" srcOrd="12" destOrd="0" presId="urn:microsoft.com/office/officeart/2008/layout/LinedList"/>
    <dgm:cxn modelId="{E1EC0A3E-30DC-493F-BAF5-892218E76E95}" type="presParOf" srcId="{3EB02B1F-7BCB-4E1B-9358-0EB42864B861}" destId="{6F69C4F3-9618-4773-8378-8DF6F466FFAC}" srcOrd="13" destOrd="0" presId="urn:microsoft.com/office/officeart/2008/layout/LinedList"/>
    <dgm:cxn modelId="{69CEADF7-C3EC-45F1-BB13-8BCAACA6D76C}" type="presParOf" srcId="{6F69C4F3-9618-4773-8378-8DF6F466FFAC}" destId="{E769F012-1330-40D6-85BA-7B38E9691E4C}" srcOrd="0" destOrd="0" presId="urn:microsoft.com/office/officeart/2008/layout/LinedList"/>
    <dgm:cxn modelId="{66691CFC-91D9-46F1-8472-E71E0BCF6F1A}" type="presParOf" srcId="{6F69C4F3-9618-4773-8378-8DF6F466FFAC}" destId="{9D250FC4-0AB3-45FF-BA76-45469D7D9BD1}" srcOrd="1" destOrd="0" presId="urn:microsoft.com/office/officeart/2008/layout/LinedList"/>
    <dgm:cxn modelId="{E865EB68-3713-422F-824B-138B65DA7F27}" type="presParOf" srcId="{3EB02B1F-7BCB-4E1B-9358-0EB42864B861}" destId="{EEE2C583-AEFB-40C3-8FCE-B2EC45941F86}" srcOrd="14" destOrd="0" presId="urn:microsoft.com/office/officeart/2008/layout/LinedList"/>
    <dgm:cxn modelId="{12B8980C-46B6-423D-8A37-9DDB59F00CFE}" type="presParOf" srcId="{3EB02B1F-7BCB-4E1B-9358-0EB42864B861}" destId="{BF71866F-1408-4DEA-AAFA-463B768C44BA}" srcOrd="15" destOrd="0" presId="urn:microsoft.com/office/officeart/2008/layout/LinedList"/>
    <dgm:cxn modelId="{ECF22703-F23D-4F05-A68C-4F47736ABF30}" type="presParOf" srcId="{BF71866F-1408-4DEA-AAFA-463B768C44BA}" destId="{76C0F2EC-8ED3-4FCE-957D-474A63B9F164}" srcOrd="0" destOrd="0" presId="urn:microsoft.com/office/officeart/2008/layout/LinedList"/>
    <dgm:cxn modelId="{A50CA8EF-BDFA-4831-A32D-7965DD6926FB}" type="presParOf" srcId="{BF71866F-1408-4DEA-AAFA-463B768C44BA}" destId="{9EEE6E96-5744-4E14-B3F2-1487486529FC}" srcOrd="1" destOrd="0" presId="urn:microsoft.com/office/officeart/2008/layout/LinedList"/>
    <dgm:cxn modelId="{5C697013-83C6-43B6-B3B4-566A31C4A8E3}" type="presParOf" srcId="{3EB02B1F-7BCB-4E1B-9358-0EB42864B861}" destId="{F3F64E9C-5DD8-42CB-B968-F3FA7E67301F}" srcOrd="16" destOrd="0" presId="urn:microsoft.com/office/officeart/2008/layout/LinedList"/>
    <dgm:cxn modelId="{1F97A2F1-08C9-4710-8157-C37CA17DE9D3}" type="presParOf" srcId="{3EB02B1F-7BCB-4E1B-9358-0EB42864B861}" destId="{A91949FC-A842-4B17-8FC8-98DC62A7B4C0}" srcOrd="17" destOrd="0" presId="urn:microsoft.com/office/officeart/2008/layout/LinedList"/>
    <dgm:cxn modelId="{0A6A2AAD-6BCC-41D9-8A36-C7017786331D}" type="presParOf" srcId="{A91949FC-A842-4B17-8FC8-98DC62A7B4C0}" destId="{21F21C55-58F5-4EEC-B270-0DA8A7330937}" srcOrd="0" destOrd="0" presId="urn:microsoft.com/office/officeart/2008/layout/LinedList"/>
    <dgm:cxn modelId="{6886C5F8-2287-4058-992E-CFE7A316528D}" type="presParOf" srcId="{A91949FC-A842-4B17-8FC8-98DC62A7B4C0}" destId="{6374BC8F-740D-47FB-9F83-7F6F491EC86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41A3B8-6844-4F7B-AE4C-2040ECF74D66}">
      <dsp:nvSpPr>
        <dsp:cNvPr id="0" name=""/>
        <dsp:cNvSpPr/>
      </dsp:nvSpPr>
      <dsp:spPr>
        <a:xfrm>
          <a:off x="0" y="604"/>
          <a:ext cx="9945666"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1FE4F6-2C8B-4F30-93B3-36483F5AB97C}">
      <dsp:nvSpPr>
        <dsp:cNvPr id="0" name=""/>
        <dsp:cNvSpPr/>
      </dsp:nvSpPr>
      <dsp:spPr>
        <a:xfrm>
          <a:off x="0" y="604"/>
          <a:ext cx="9945666" cy="549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dirty="0">
              <a:solidFill>
                <a:srgbClr val="FFC000"/>
              </a:solidFill>
              <a:latin typeface="Aharoni" panose="02010803020104030203" pitchFamily="2" charset="-79"/>
              <a:cs typeface="Aharoni" panose="02010803020104030203" pitchFamily="2" charset="-79"/>
            </a:rPr>
            <a:t>Step1: Creating an Urgency</a:t>
          </a:r>
          <a:r>
            <a:rPr lang="en-GB" sz="1800" b="1" kern="1200" dirty="0">
              <a:solidFill>
                <a:srgbClr val="FFC000"/>
              </a:solidFill>
            </a:rPr>
            <a:t>. </a:t>
          </a:r>
          <a:r>
            <a:rPr lang="en-GB" sz="1600" b="1" kern="1200" dirty="0"/>
            <a:t>Identifying threats, opportunities. Communicating with stakeholders</a:t>
          </a:r>
          <a:r>
            <a:rPr lang="en-GB" sz="1400" b="1" kern="1200" dirty="0"/>
            <a:t>.</a:t>
          </a:r>
          <a:r>
            <a:rPr lang="en-GB" sz="1400" kern="1200" dirty="0"/>
            <a:t> </a:t>
          </a:r>
          <a:endParaRPr lang="en-US" sz="1800" kern="1200" dirty="0"/>
        </a:p>
      </dsp:txBody>
      <dsp:txXfrm>
        <a:off x="0" y="604"/>
        <a:ext cx="9945666" cy="549800"/>
      </dsp:txXfrm>
    </dsp:sp>
    <dsp:sp modelId="{BE1D4EF6-92E9-42B4-A885-41CC8379A8DA}">
      <dsp:nvSpPr>
        <dsp:cNvPr id="0" name=""/>
        <dsp:cNvSpPr/>
      </dsp:nvSpPr>
      <dsp:spPr>
        <a:xfrm>
          <a:off x="0" y="550404"/>
          <a:ext cx="9945666"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C088DB-82E6-40C2-B944-90BFF1AFB52D}">
      <dsp:nvSpPr>
        <dsp:cNvPr id="0" name=""/>
        <dsp:cNvSpPr/>
      </dsp:nvSpPr>
      <dsp:spPr>
        <a:xfrm>
          <a:off x="0" y="463140"/>
          <a:ext cx="9945666" cy="549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dirty="0">
              <a:solidFill>
                <a:srgbClr val="FFC000"/>
              </a:solidFill>
              <a:latin typeface="Aharoni" panose="02010803020104030203" pitchFamily="2" charset="-79"/>
              <a:cs typeface="Aharoni" panose="02010803020104030203" pitchFamily="2" charset="-79"/>
            </a:rPr>
            <a:t>Step2: Build Guiding Team</a:t>
          </a:r>
          <a:r>
            <a:rPr lang="en-GB" sz="1800" b="1" kern="1200" dirty="0">
              <a:solidFill>
                <a:srgbClr val="FFC000"/>
              </a:solidFill>
            </a:rPr>
            <a:t>. </a:t>
          </a:r>
          <a:r>
            <a:rPr lang="en-GB" sz="1600" b="1" kern="1200" dirty="0"/>
            <a:t>Form a coalition with effective and influential people. Identify weak areas, involve people from different department. </a:t>
          </a:r>
          <a:endParaRPr lang="en-US" sz="1500" kern="1200" dirty="0"/>
        </a:p>
      </dsp:txBody>
      <dsp:txXfrm>
        <a:off x="0" y="463140"/>
        <a:ext cx="9945666" cy="549800"/>
      </dsp:txXfrm>
    </dsp:sp>
    <dsp:sp modelId="{ED06CECE-C8ED-4761-969F-74B74ED6FB49}">
      <dsp:nvSpPr>
        <dsp:cNvPr id="0" name=""/>
        <dsp:cNvSpPr/>
      </dsp:nvSpPr>
      <dsp:spPr>
        <a:xfrm>
          <a:off x="0" y="1100204"/>
          <a:ext cx="9945666"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C6F058-CE0C-4FFF-85AA-EE5C5A9DB8B9}">
      <dsp:nvSpPr>
        <dsp:cNvPr id="0" name=""/>
        <dsp:cNvSpPr/>
      </dsp:nvSpPr>
      <dsp:spPr>
        <a:xfrm>
          <a:off x="0" y="1100204"/>
          <a:ext cx="9945666" cy="549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dirty="0">
              <a:solidFill>
                <a:srgbClr val="FFC000"/>
              </a:solidFill>
              <a:latin typeface="Aharoni" panose="02010803020104030203" pitchFamily="2" charset="-79"/>
              <a:cs typeface="Aharoni" panose="02010803020104030203" pitchFamily="2" charset="-79"/>
            </a:rPr>
            <a:t>Step 3: Develop the Vision. </a:t>
          </a:r>
          <a:r>
            <a:rPr lang="en-GB" sz="1700" b="1" kern="1200" dirty="0"/>
            <a:t>Core values need to be easy to understand and the vision to be defined. </a:t>
          </a:r>
          <a:endParaRPr lang="en-US" sz="1700" kern="1200" dirty="0"/>
        </a:p>
      </dsp:txBody>
      <dsp:txXfrm>
        <a:off x="0" y="1100204"/>
        <a:ext cx="9945666" cy="549800"/>
      </dsp:txXfrm>
    </dsp:sp>
    <dsp:sp modelId="{BBF3C1A7-5CA7-4109-9E53-0873490021C4}">
      <dsp:nvSpPr>
        <dsp:cNvPr id="0" name=""/>
        <dsp:cNvSpPr/>
      </dsp:nvSpPr>
      <dsp:spPr>
        <a:xfrm>
          <a:off x="0" y="1650005"/>
          <a:ext cx="9945666"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24C07E-C6C2-41DC-B4A0-D6D3E9E03382}">
      <dsp:nvSpPr>
        <dsp:cNvPr id="0" name=""/>
        <dsp:cNvSpPr/>
      </dsp:nvSpPr>
      <dsp:spPr>
        <a:xfrm>
          <a:off x="0" y="1650005"/>
          <a:ext cx="9945666" cy="549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dirty="0">
              <a:solidFill>
                <a:srgbClr val="FFC000"/>
              </a:solidFill>
              <a:latin typeface="Aharoni" panose="02010803020104030203" pitchFamily="2" charset="-79"/>
              <a:cs typeface="Aharoni" panose="02010803020104030203" pitchFamily="2" charset="-79"/>
            </a:rPr>
            <a:t>Step 4: Communicate for Buy-in. </a:t>
          </a:r>
          <a:r>
            <a:rPr lang="en-GB" sz="1700" b="1" kern="1200" dirty="0"/>
            <a:t>Involve people and communicate effectively using reviews and training. </a:t>
          </a:r>
          <a:endParaRPr lang="en-US" sz="1700" kern="1200" dirty="0"/>
        </a:p>
      </dsp:txBody>
      <dsp:txXfrm>
        <a:off x="0" y="1650005"/>
        <a:ext cx="9945666" cy="549800"/>
      </dsp:txXfrm>
    </dsp:sp>
    <dsp:sp modelId="{C5F312A3-8C37-421B-9423-53641EDE2AD2}">
      <dsp:nvSpPr>
        <dsp:cNvPr id="0" name=""/>
        <dsp:cNvSpPr/>
      </dsp:nvSpPr>
      <dsp:spPr>
        <a:xfrm>
          <a:off x="0" y="2199805"/>
          <a:ext cx="9945666"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6CD965-3400-4D6E-A2AA-96DDC60FD11D}">
      <dsp:nvSpPr>
        <dsp:cNvPr id="0" name=""/>
        <dsp:cNvSpPr/>
      </dsp:nvSpPr>
      <dsp:spPr>
        <a:xfrm>
          <a:off x="0" y="2199805"/>
          <a:ext cx="9945666" cy="549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dirty="0">
              <a:solidFill>
                <a:srgbClr val="FFC000"/>
              </a:solidFill>
              <a:latin typeface="Aharoni" panose="02010803020104030203" pitchFamily="2" charset="-79"/>
              <a:cs typeface="Aharoni" panose="02010803020104030203" pitchFamily="2" charset="-79"/>
            </a:rPr>
            <a:t>Step 5: Empower Action. </a:t>
          </a:r>
          <a:r>
            <a:rPr lang="en-GB" sz="1700" b="1" kern="1200" dirty="0"/>
            <a:t>Remove barriers, monitor people who are resisting to change.</a:t>
          </a:r>
          <a:r>
            <a:rPr lang="en-GB" sz="1700" kern="1200" dirty="0"/>
            <a:t> </a:t>
          </a:r>
          <a:endParaRPr lang="en-US" sz="1700" kern="1200" dirty="0"/>
        </a:p>
      </dsp:txBody>
      <dsp:txXfrm>
        <a:off x="0" y="2199805"/>
        <a:ext cx="9945666" cy="549800"/>
      </dsp:txXfrm>
    </dsp:sp>
    <dsp:sp modelId="{CB67C459-9296-4C40-8ADF-D42AE9AAD412}">
      <dsp:nvSpPr>
        <dsp:cNvPr id="0" name=""/>
        <dsp:cNvSpPr/>
      </dsp:nvSpPr>
      <dsp:spPr>
        <a:xfrm>
          <a:off x="0" y="2749606"/>
          <a:ext cx="9945666"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692B8D-C80A-429B-B0DF-9E06C0509748}">
      <dsp:nvSpPr>
        <dsp:cNvPr id="0" name=""/>
        <dsp:cNvSpPr/>
      </dsp:nvSpPr>
      <dsp:spPr>
        <a:xfrm>
          <a:off x="0" y="2749606"/>
          <a:ext cx="9945666" cy="549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dirty="0">
              <a:solidFill>
                <a:srgbClr val="FFC000"/>
              </a:solidFill>
              <a:latin typeface="Aharoni" panose="02010803020104030203" pitchFamily="2" charset="-79"/>
              <a:cs typeface="Aharoni" panose="02010803020104030203" pitchFamily="2" charset="-79"/>
            </a:rPr>
            <a:t>Step 6: Create Short Term Wins. </a:t>
          </a:r>
          <a:r>
            <a:rPr lang="en-GB" sz="1700" b="1" kern="1200" dirty="0"/>
            <a:t>Reward people who have contributed or met targets. </a:t>
          </a:r>
          <a:endParaRPr lang="en-US" sz="1700" kern="1200" dirty="0"/>
        </a:p>
      </dsp:txBody>
      <dsp:txXfrm>
        <a:off x="0" y="2749606"/>
        <a:ext cx="9945666" cy="549800"/>
      </dsp:txXfrm>
    </dsp:sp>
    <dsp:sp modelId="{933F1F09-C966-4455-9B8F-F2406694344B}">
      <dsp:nvSpPr>
        <dsp:cNvPr id="0" name=""/>
        <dsp:cNvSpPr/>
      </dsp:nvSpPr>
      <dsp:spPr>
        <a:xfrm>
          <a:off x="0" y="3299406"/>
          <a:ext cx="9945666"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69F012-1330-40D6-85BA-7B38E9691E4C}">
      <dsp:nvSpPr>
        <dsp:cNvPr id="0" name=""/>
        <dsp:cNvSpPr/>
      </dsp:nvSpPr>
      <dsp:spPr>
        <a:xfrm>
          <a:off x="0" y="3299406"/>
          <a:ext cx="9945666" cy="549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dirty="0">
              <a:solidFill>
                <a:srgbClr val="FFC000"/>
              </a:solidFill>
              <a:latin typeface="Aharoni" panose="02010803020104030203" pitchFamily="2" charset="-79"/>
              <a:cs typeface="Aharoni" panose="02010803020104030203" pitchFamily="2" charset="-79"/>
            </a:rPr>
            <a:t>Step 7: Don’t Let Up. </a:t>
          </a:r>
          <a:r>
            <a:rPr lang="en-GB" sz="1700" b="1" kern="1200" dirty="0"/>
            <a:t>Analyse continuously and achieve improvement from their experiences.</a:t>
          </a:r>
          <a:r>
            <a:rPr lang="en-GB" sz="1700" kern="1200" dirty="0"/>
            <a:t> </a:t>
          </a:r>
          <a:endParaRPr lang="en-US" sz="1700" kern="1200" dirty="0"/>
        </a:p>
      </dsp:txBody>
      <dsp:txXfrm>
        <a:off x="0" y="3299406"/>
        <a:ext cx="9945666" cy="549800"/>
      </dsp:txXfrm>
    </dsp:sp>
    <dsp:sp modelId="{EEE2C583-AEFB-40C3-8FCE-B2EC45941F86}">
      <dsp:nvSpPr>
        <dsp:cNvPr id="0" name=""/>
        <dsp:cNvSpPr/>
      </dsp:nvSpPr>
      <dsp:spPr>
        <a:xfrm>
          <a:off x="0" y="3849207"/>
          <a:ext cx="9945666"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C0F2EC-8ED3-4FCE-957D-474A63B9F164}">
      <dsp:nvSpPr>
        <dsp:cNvPr id="0" name=""/>
        <dsp:cNvSpPr/>
      </dsp:nvSpPr>
      <dsp:spPr>
        <a:xfrm>
          <a:off x="0" y="3849207"/>
          <a:ext cx="9945666" cy="549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dirty="0">
              <a:solidFill>
                <a:srgbClr val="FFC000"/>
              </a:solidFill>
              <a:latin typeface="Aharoni" panose="02010803020104030203" pitchFamily="2" charset="-79"/>
              <a:cs typeface="Aharoni" panose="02010803020104030203" pitchFamily="2" charset="-79"/>
            </a:rPr>
            <a:t>Step 8: Make Change Stick. </a:t>
          </a:r>
          <a:r>
            <a:rPr lang="en-GB" sz="1500" b="1" kern="1200" dirty="0"/>
            <a:t>Ensure successful stories are discussed at every opportunity and make this a visible part of the organisations culture,</a:t>
          </a:r>
          <a:r>
            <a:rPr lang="en-GB" sz="1500" kern="1200" dirty="0"/>
            <a:t> </a:t>
          </a:r>
          <a:endParaRPr lang="en-US" sz="1500" kern="1200" dirty="0"/>
        </a:p>
      </dsp:txBody>
      <dsp:txXfrm>
        <a:off x="0" y="3849207"/>
        <a:ext cx="9945666" cy="549800"/>
      </dsp:txXfrm>
    </dsp:sp>
    <dsp:sp modelId="{F3F64E9C-5DD8-42CB-B968-F3FA7E67301F}">
      <dsp:nvSpPr>
        <dsp:cNvPr id="0" name=""/>
        <dsp:cNvSpPr/>
      </dsp:nvSpPr>
      <dsp:spPr>
        <a:xfrm>
          <a:off x="0" y="4399007"/>
          <a:ext cx="9945666"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F21C55-58F5-4EEC-B270-0DA8A7330937}">
      <dsp:nvSpPr>
        <dsp:cNvPr id="0" name=""/>
        <dsp:cNvSpPr/>
      </dsp:nvSpPr>
      <dsp:spPr>
        <a:xfrm>
          <a:off x="0" y="4399007"/>
          <a:ext cx="9945666" cy="549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(The 8-Step Process for Leading Change | </a:t>
          </a:r>
          <a:r>
            <a:rPr lang="en-GB" sz="1700" kern="1200" dirty="0" err="1"/>
            <a:t>Dr.</a:t>
          </a:r>
          <a:r>
            <a:rPr lang="en-GB" sz="1700" kern="1200" dirty="0"/>
            <a:t> John Kotter, 2020).</a:t>
          </a:r>
        </a:p>
      </dsp:txBody>
      <dsp:txXfrm>
        <a:off x="0" y="4399007"/>
        <a:ext cx="9945666" cy="54980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27BDC-1ACC-4CDA-AEC3-ECB53933AF1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80716A8-563F-4B5C-9A12-9A7F70810D1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F1C3F76-CC11-41FA-AE84-15F54A12FCB5}"/>
              </a:ext>
            </a:extLst>
          </p:cNvPr>
          <p:cNvSpPr>
            <a:spLocks noGrp="1"/>
          </p:cNvSpPr>
          <p:nvPr>
            <p:ph type="dt" sz="half" idx="10"/>
          </p:nvPr>
        </p:nvSpPr>
        <p:spPr/>
        <p:txBody>
          <a:bodyPr/>
          <a:lstStyle/>
          <a:p>
            <a:fld id="{7A3E8CAF-8A53-444D-A9E1-16041DDD2872}" type="datetimeFigureOut">
              <a:rPr lang="en-GB" smtClean="0"/>
              <a:t>31/05/2020</a:t>
            </a:fld>
            <a:endParaRPr lang="en-GB"/>
          </a:p>
        </p:txBody>
      </p:sp>
      <p:sp>
        <p:nvSpPr>
          <p:cNvPr id="5" name="Footer Placeholder 4">
            <a:extLst>
              <a:ext uri="{FF2B5EF4-FFF2-40B4-BE49-F238E27FC236}">
                <a16:creationId xmlns:a16="http://schemas.microsoft.com/office/drawing/2014/main" id="{D0307884-58C8-40A8-A44F-A556BD0B8E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B908FB-A242-4867-AAB6-1DADCBAD8AAE}"/>
              </a:ext>
            </a:extLst>
          </p:cNvPr>
          <p:cNvSpPr>
            <a:spLocks noGrp="1"/>
          </p:cNvSpPr>
          <p:nvPr>
            <p:ph type="sldNum" sz="quarter" idx="12"/>
          </p:nvPr>
        </p:nvSpPr>
        <p:spPr/>
        <p:txBody>
          <a:bodyPr/>
          <a:lstStyle/>
          <a:p>
            <a:fld id="{4CCE5F83-5784-46A3-B1B8-C9006BBDBCCF}" type="slidenum">
              <a:rPr lang="en-GB" smtClean="0"/>
              <a:t>‹#›</a:t>
            </a:fld>
            <a:endParaRPr lang="en-GB"/>
          </a:p>
        </p:txBody>
      </p:sp>
    </p:spTree>
    <p:extLst>
      <p:ext uri="{BB962C8B-B14F-4D97-AF65-F5344CB8AC3E}">
        <p14:creationId xmlns:p14="http://schemas.microsoft.com/office/powerpoint/2010/main" val="42462716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7731F-5206-4CF6-ACAD-FE6AC0F9082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2222D34-93ED-4EA4-B76F-12896EAF29D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9E60EC-FFFB-462E-B26B-A064F9C27784}"/>
              </a:ext>
            </a:extLst>
          </p:cNvPr>
          <p:cNvSpPr>
            <a:spLocks noGrp="1"/>
          </p:cNvSpPr>
          <p:nvPr>
            <p:ph type="dt" sz="half" idx="10"/>
          </p:nvPr>
        </p:nvSpPr>
        <p:spPr/>
        <p:txBody>
          <a:bodyPr/>
          <a:lstStyle/>
          <a:p>
            <a:fld id="{7A3E8CAF-8A53-444D-A9E1-16041DDD2872}" type="datetimeFigureOut">
              <a:rPr lang="en-GB" smtClean="0"/>
              <a:t>31/05/2020</a:t>
            </a:fld>
            <a:endParaRPr lang="en-GB"/>
          </a:p>
        </p:txBody>
      </p:sp>
      <p:sp>
        <p:nvSpPr>
          <p:cNvPr id="5" name="Footer Placeholder 4">
            <a:extLst>
              <a:ext uri="{FF2B5EF4-FFF2-40B4-BE49-F238E27FC236}">
                <a16:creationId xmlns:a16="http://schemas.microsoft.com/office/drawing/2014/main" id="{882C067B-C438-4C71-95D0-46D0DCDB24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4394C8-B7D4-47DE-A7E5-D1F41A004139}"/>
              </a:ext>
            </a:extLst>
          </p:cNvPr>
          <p:cNvSpPr>
            <a:spLocks noGrp="1"/>
          </p:cNvSpPr>
          <p:nvPr>
            <p:ph type="sldNum" sz="quarter" idx="12"/>
          </p:nvPr>
        </p:nvSpPr>
        <p:spPr/>
        <p:txBody>
          <a:bodyPr/>
          <a:lstStyle/>
          <a:p>
            <a:fld id="{4CCE5F83-5784-46A3-B1B8-C9006BBDBCCF}" type="slidenum">
              <a:rPr lang="en-GB" smtClean="0"/>
              <a:t>‹#›</a:t>
            </a:fld>
            <a:endParaRPr lang="en-GB"/>
          </a:p>
        </p:txBody>
      </p:sp>
    </p:spTree>
    <p:extLst>
      <p:ext uri="{BB962C8B-B14F-4D97-AF65-F5344CB8AC3E}">
        <p14:creationId xmlns:p14="http://schemas.microsoft.com/office/powerpoint/2010/main" val="5895073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D06A3D-BFB5-4431-BBCF-BB9385B5A29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1570590-25FB-4265-8726-49F6CA659DB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B63522A-5CD5-4597-BD9D-1D133AF26AFA}"/>
              </a:ext>
            </a:extLst>
          </p:cNvPr>
          <p:cNvSpPr>
            <a:spLocks noGrp="1"/>
          </p:cNvSpPr>
          <p:nvPr>
            <p:ph type="dt" sz="half" idx="10"/>
          </p:nvPr>
        </p:nvSpPr>
        <p:spPr/>
        <p:txBody>
          <a:bodyPr/>
          <a:lstStyle/>
          <a:p>
            <a:fld id="{7A3E8CAF-8A53-444D-A9E1-16041DDD2872}" type="datetimeFigureOut">
              <a:rPr lang="en-GB" smtClean="0"/>
              <a:t>31/05/2020</a:t>
            </a:fld>
            <a:endParaRPr lang="en-GB"/>
          </a:p>
        </p:txBody>
      </p:sp>
      <p:sp>
        <p:nvSpPr>
          <p:cNvPr id="5" name="Footer Placeholder 4">
            <a:extLst>
              <a:ext uri="{FF2B5EF4-FFF2-40B4-BE49-F238E27FC236}">
                <a16:creationId xmlns:a16="http://schemas.microsoft.com/office/drawing/2014/main" id="{0BD305FE-67B5-4578-B357-E146BF30DA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59A7E0-1109-45AE-AFB1-DEFE0CAEDF18}"/>
              </a:ext>
            </a:extLst>
          </p:cNvPr>
          <p:cNvSpPr>
            <a:spLocks noGrp="1"/>
          </p:cNvSpPr>
          <p:nvPr>
            <p:ph type="sldNum" sz="quarter" idx="12"/>
          </p:nvPr>
        </p:nvSpPr>
        <p:spPr/>
        <p:txBody>
          <a:bodyPr/>
          <a:lstStyle/>
          <a:p>
            <a:fld id="{4CCE5F83-5784-46A3-B1B8-C9006BBDBCCF}" type="slidenum">
              <a:rPr lang="en-GB" smtClean="0"/>
              <a:t>‹#›</a:t>
            </a:fld>
            <a:endParaRPr lang="en-GB"/>
          </a:p>
        </p:txBody>
      </p:sp>
    </p:spTree>
    <p:extLst>
      <p:ext uri="{BB962C8B-B14F-4D97-AF65-F5344CB8AC3E}">
        <p14:creationId xmlns:p14="http://schemas.microsoft.com/office/powerpoint/2010/main" val="39046523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9DD00-3DB2-4CE5-A688-463402724B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885C99-A369-47A2-8744-35340B18F5E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7A6FB5B-B10F-4B44-9C9D-6C28263601F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E5A8F48-BA36-45D8-BA85-0D284F04946D}"/>
              </a:ext>
            </a:extLst>
          </p:cNvPr>
          <p:cNvSpPr>
            <a:spLocks noGrp="1"/>
          </p:cNvSpPr>
          <p:nvPr>
            <p:ph type="dt" sz="half" idx="10"/>
          </p:nvPr>
        </p:nvSpPr>
        <p:spPr/>
        <p:txBody>
          <a:bodyPr/>
          <a:lstStyle/>
          <a:p>
            <a:fld id="{7A3E8CAF-8A53-444D-A9E1-16041DDD2872}" type="datetimeFigureOut">
              <a:rPr lang="en-GB" smtClean="0"/>
              <a:t>31/05/2020</a:t>
            </a:fld>
            <a:endParaRPr lang="en-GB"/>
          </a:p>
        </p:txBody>
      </p:sp>
      <p:sp>
        <p:nvSpPr>
          <p:cNvPr id="6" name="Footer Placeholder 5">
            <a:extLst>
              <a:ext uri="{FF2B5EF4-FFF2-40B4-BE49-F238E27FC236}">
                <a16:creationId xmlns:a16="http://schemas.microsoft.com/office/drawing/2014/main" id="{DCB802B5-0702-471D-A62E-DC8FD0492C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619278-5282-439C-8044-3BAB59B00D17}"/>
              </a:ext>
            </a:extLst>
          </p:cNvPr>
          <p:cNvSpPr>
            <a:spLocks noGrp="1"/>
          </p:cNvSpPr>
          <p:nvPr>
            <p:ph type="sldNum" sz="quarter" idx="12"/>
          </p:nvPr>
        </p:nvSpPr>
        <p:spPr/>
        <p:txBody>
          <a:bodyPr/>
          <a:lstStyle/>
          <a:p>
            <a:fld id="{4CCE5F83-5784-46A3-B1B8-C9006BBDBCCF}" type="slidenum">
              <a:rPr lang="en-GB" smtClean="0"/>
              <a:t>‹#›</a:t>
            </a:fld>
            <a:endParaRPr lang="en-GB"/>
          </a:p>
        </p:txBody>
      </p:sp>
    </p:spTree>
    <p:extLst>
      <p:ext uri="{BB962C8B-B14F-4D97-AF65-F5344CB8AC3E}">
        <p14:creationId xmlns:p14="http://schemas.microsoft.com/office/powerpoint/2010/main" val="277977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EEF87-0797-48C1-AFFF-EF3DE2032A4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217ADA8-42DC-447B-8B39-05357DEAE3F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1F2965B-E407-4C3C-8DCD-9BF505D7E7F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CD100C8-B15F-4CC7-AFDB-DEDCDDC6727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D42F668-7000-4B05-9524-30C9F090689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89D3EFA-12C1-49A5-9994-5EB0BC2863D9}"/>
              </a:ext>
            </a:extLst>
          </p:cNvPr>
          <p:cNvSpPr>
            <a:spLocks noGrp="1"/>
          </p:cNvSpPr>
          <p:nvPr>
            <p:ph type="dt" sz="half" idx="10"/>
          </p:nvPr>
        </p:nvSpPr>
        <p:spPr/>
        <p:txBody>
          <a:bodyPr/>
          <a:lstStyle/>
          <a:p>
            <a:fld id="{7A3E8CAF-8A53-444D-A9E1-16041DDD2872}" type="datetimeFigureOut">
              <a:rPr lang="en-GB" smtClean="0"/>
              <a:t>31/05/2020</a:t>
            </a:fld>
            <a:endParaRPr lang="en-GB"/>
          </a:p>
        </p:txBody>
      </p:sp>
      <p:sp>
        <p:nvSpPr>
          <p:cNvPr id="8" name="Footer Placeholder 7">
            <a:extLst>
              <a:ext uri="{FF2B5EF4-FFF2-40B4-BE49-F238E27FC236}">
                <a16:creationId xmlns:a16="http://schemas.microsoft.com/office/drawing/2014/main" id="{C84F2BFF-6B36-4457-B91B-26E4A6FA046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1064C89-6DC5-4BBA-83AD-FE07AAB67185}"/>
              </a:ext>
            </a:extLst>
          </p:cNvPr>
          <p:cNvSpPr>
            <a:spLocks noGrp="1"/>
          </p:cNvSpPr>
          <p:nvPr>
            <p:ph type="sldNum" sz="quarter" idx="12"/>
          </p:nvPr>
        </p:nvSpPr>
        <p:spPr/>
        <p:txBody>
          <a:bodyPr/>
          <a:lstStyle/>
          <a:p>
            <a:fld id="{4CCE5F83-5784-46A3-B1B8-C9006BBDBCCF}" type="slidenum">
              <a:rPr lang="en-GB" smtClean="0"/>
              <a:t>‹#›</a:t>
            </a:fld>
            <a:endParaRPr lang="en-GB"/>
          </a:p>
        </p:txBody>
      </p:sp>
    </p:spTree>
    <p:extLst>
      <p:ext uri="{BB962C8B-B14F-4D97-AF65-F5344CB8AC3E}">
        <p14:creationId xmlns:p14="http://schemas.microsoft.com/office/powerpoint/2010/main" val="42392611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62548-286F-4C73-A10F-A874F09340E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BB23B03-3D10-4272-8B06-EC3A4F27DDF7}"/>
              </a:ext>
            </a:extLst>
          </p:cNvPr>
          <p:cNvSpPr>
            <a:spLocks noGrp="1"/>
          </p:cNvSpPr>
          <p:nvPr>
            <p:ph type="dt" sz="half" idx="10"/>
          </p:nvPr>
        </p:nvSpPr>
        <p:spPr/>
        <p:txBody>
          <a:bodyPr/>
          <a:lstStyle/>
          <a:p>
            <a:fld id="{7A3E8CAF-8A53-444D-A9E1-16041DDD2872}" type="datetimeFigureOut">
              <a:rPr lang="en-GB" smtClean="0"/>
              <a:t>31/05/2020</a:t>
            </a:fld>
            <a:endParaRPr lang="en-GB"/>
          </a:p>
        </p:txBody>
      </p:sp>
      <p:sp>
        <p:nvSpPr>
          <p:cNvPr id="4" name="Footer Placeholder 3">
            <a:extLst>
              <a:ext uri="{FF2B5EF4-FFF2-40B4-BE49-F238E27FC236}">
                <a16:creationId xmlns:a16="http://schemas.microsoft.com/office/drawing/2014/main" id="{E6F5F086-92B2-4853-BA98-1EA904D29D2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13BF3CB-E3C2-48A7-A0B4-3FC80367CDE2}"/>
              </a:ext>
            </a:extLst>
          </p:cNvPr>
          <p:cNvSpPr>
            <a:spLocks noGrp="1"/>
          </p:cNvSpPr>
          <p:nvPr>
            <p:ph type="sldNum" sz="quarter" idx="12"/>
          </p:nvPr>
        </p:nvSpPr>
        <p:spPr/>
        <p:txBody>
          <a:bodyPr/>
          <a:lstStyle/>
          <a:p>
            <a:fld id="{4CCE5F83-5784-46A3-B1B8-C9006BBDBCCF}" type="slidenum">
              <a:rPr lang="en-GB" smtClean="0"/>
              <a:t>‹#›</a:t>
            </a:fld>
            <a:endParaRPr lang="en-GB"/>
          </a:p>
        </p:txBody>
      </p:sp>
    </p:spTree>
    <p:extLst>
      <p:ext uri="{BB962C8B-B14F-4D97-AF65-F5344CB8AC3E}">
        <p14:creationId xmlns:p14="http://schemas.microsoft.com/office/powerpoint/2010/main" val="21347949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8F0274E-CC92-4C4A-9E6B-44427717E00E}"/>
              </a:ext>
            </a:extLst>
          </p:cNvPr>
          <p:cNvSpPr>
            <a:spLocks noGrp="1"/>
          </p:cNvSpPr>
          <p:nvPr>
            <p:ph type="dt" sz="half" idx="10"/>
          </p:nvPr>
        </p:nvSpPr>
        <p:spPr/>
        <p:txBody>
          <a:bodyPr/>
          <a:lstStyle/>
          <a:p>
            <a:fld id="{7A3E8CAF-8A53-444D-A9E1-16041DDD2872}" type="datetimeFigureOut">
              <a:rPr lang="en-GB" smtClean="0"/>
              <a:t>31/05/2020</a:t>
            </a:fld>
            <a:endParaRPr lang="en-GB"/>
          </a:p>
        </p:txBody>
      </p:sp>
      <p:sp>
        <p:nvSpPr>
          <p:cNvPr id="3" name="Footer Placeholder 2">
            <a:extLst>
              <a:ext uri="{FF2B5EF4-FFF2-40B4-BE49-F238E27FC236}">
                <a16:creationId xmlns:a16="http://schemas.microsoft.com/office/drawing/2014/main" id="{286B4355-62FC-47CA-B7F9-8ECFD2BF404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5E64B92-EE6D-4B70-A832-3259B15E0CB9}"/>
              </a:ext>
            </a:extLst>
          </p:cNvPr>
          <p:cNvSpPr>
            <a:spLocks noGrp="1"/>
          </p:cNvSpPr>
          <p:nvPr>
            <p:ph type="sldNum" sz="quarter" idx="12"/>
          </p:nvPr>
        </p:nvSpPr>
        <p:spPr/>
        <p:txBody>
          <a:bodyPr/>
          <a:lstStyle/>
          <a:p>
            <a:fld id="{4CCE5F83-5784-46A3-B1B8-C9006BBDBCCF}" type="slidenum">
              <a:rPr lang="en-GB" smtClean="0"/>
              <a:t>‹#›</a:t>
            </a:fld>
            <a:endParaRPr lang="en-GB"/>
          </a:p>
        </p:txBody>
      </p:sp>
    </p:spTree>
    <p:extLst>
      <p:ext uri="{BB962C8B-B14F-4D97-AF65-F5344CB8AC3E}">
        <p14:creationId xmlns:p14="http://schemas.microsoft.com/office/powerpoint/2010/main" val="37622341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8B3FF-CC5E-440E-8633-6CACBB1ACC3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3C95D5D-C168-4484-BC5A-28C31709E92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73BB2B3-EB09-4C8E-B8D6-D0205FBFC1E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94B979-F1E6-486C-80B5-BBC9141D889D}"/>
              </a:ext>
            </a:extLst>
          </p:cNvPr>
          <p:cNvSpPr>
            <a:spLocks noGrp="1"/>
          </p:cNvSpPr>
          <p:nvPr>
            <p:ph type="dt" sz="half" idx="10"/>
          </p:nvPr>
        </p:nvSpPr>
        <p:spPr/>
        <p:txBody>
          <a:bodyPr/>
          <a:lstStyle/>
          <a:p>
            <a:fld id="{7A3E8CAF-8A53-444D-A9E1-16041DDD2872}" type="datetimeFigureOut">
              <a:rPr lang="en-GB" smtClean="0"/>
              <a:t>31/05/2020</a:t>
            </a:fld>
            <a:endParaRPr lang="en-GB"/>
          </a:p>
        </p:txBody>
      </p:sp>
      <p:sp>
        <p:nvSpPr>
          <p:cNvPr id="6" name="Footer Placeholder 5">
            <a:extLst>
              <a:ext uri="{FF2B5EF4-FFF2-40B4-BE49-F238E27FC236}">
                <a16:creationId xmlns:a16="http://schemas.microsoft.com/office/drawing/2014/main" id="{FB6DAAA3-39FF-4FD4-9DDF-CD3E83F8762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24E100-B6AF-4F41-833C-E64010DE119A}"/>
              </a:ext>
            </a:extLst>
          </p:cNvPr>
          <p:cNvSpPr>
            <a:spLocks noGrp="1"/>
          </p:cNvSpPr>
          <p:nvPr>
            <p:ph type="sldNum" sz="quarter" idx="12"/>
          </p:nvPr>
        </p:nvSpPr>
        <p:spPr/>
        <p:txBody>
          <a:bodyPr/>
          <a:lstStyle/>
          <a:p>
            <a:fld id="{4CCE5F83-5784-46A3-B1B8-C9006BBDBCCF}" type="slidenum">
              <a:rPr lang="en-GB" smtClean="0"/>
              <a:t>‹#›</a:t>
            </a:fld>
            <a:endParaRPr lang="en-GB"/>
          </a:p>
        </p:txBody>
      </p:sp>
    </p:spTree>
    <p:extLst>
      <p:ext uri="{BB962C8B-B14F-4D97-AF65-F5344CB8AC3E}">
        <p14:creationId xmlns:p14="http://schemas.microsoft.com/office/powerpoint/2010/main" val="29976376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BF329-DDDD-48E8-B231-A2977E87303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FBE2788-BE54-4C93-8A18-A1F5A1241E4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9B468F8-AE02-465F-9006-D4626A9EE0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CBF02AD-C1FC-4F4F-A6A2-63EB2751DA5F}"/>
              </a:ext>
            </a:extLst>
          </p:cNvPr>
          <p:cNvSpPr>
            <a:spLocks noGrp="1"/>
          </p:cNvSpPr>
          <p:nvPr>
            <p:ph type="dt" sz="half" idx="10"/>
          </p:nvPr>
        </p:nvSpPr>
        <p:spPr/>
        <p:txBody>
          <a:bodyPr/>
          <a:lstStyle/>
          <a:p>
            <a:fld id="{7A3E8CAF-8A53-444D-A9E1-16041DDD2872}" type="datetimeFigureOut">
              <a:rPr lang="en-GB" smtClean="0"/>
              <a:t>31/05/2020</a:t>
            </a:fld>
            <a:endParaRPr lang="en-GB"/>
          </a:p>
        </p:txBody>
      </p:sp>
      <p:sp>
        <p:nvSpPr>
          <p:cNvPr id="6" name="Footer Placeholder 5">
            <a:extLst>
              <a:ext uri="{FF2B5EF4-FFF2-40B4-BE49-F238E27FC236}">
                <a16:creationId xmlns:a16="http://schemas.microsoft.com/office/drawing/2014/main" id="{A4699308-45E1-4EFE-BEFF-4CB8595767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E1A264-4895-4088-A6EC-4F535511BA12}"/>
              </a:ext>
            </a:extLst>
          </p:cNvPr>
          <p:cNvSpPr>
            <a:spLocks noGrp="1"/>
          </p:cNvSpPr>
          <p:nvPr>
            <p:ph type="sldNum" sz="quarter" idx="12"/>
          </p:nvPr>
        </p:nvSpPr>
        <p:spPr/>
        <p:txBody>
          <a:bodyPr/>
          <a:lstStyle/>
          <a:p>
            <a:fld id="{4CCE5F83-5784-46A3-B1B8-C9006BBDBCCF}" type="slidenum">
              <a:rPr lang="en-GB" smtClean="0"/>
              <a:t>‹#›</a:t>
            </a:fld>
            <a:endParaRPr lang="en-GB"/>
          </a:p>
        </p:txBody>
      </p:sp>
    </p:spTree>
    <p:extLst>
      <p:ext uri="{BB962C8B-B14F-4D97-AF65-F5344CB8AC3E}">
        <p14:creationId xmlns:p14="http://schemas.microsoft.com/office/powerpoint/2010/main" val="35940314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350F8-CBBC-4AFB-88F1-9F3216A3478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056C55D-79D3-4C20-B374-D0F158D70CD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AF7A1B-EE70-49A6-A971-E7C089B1937C}"/>
              </a:ext>
            </a:extLst>
          </p:cNvPr>
          <p:cNvSpPr>
            <a:spLocks noGrp="1"/>
          </p:cNvSpPr>
          <p:nvPr>
            <p:ph type="dt" sz="half" idx="10"/>
          </p:nvPr>
        </p:nvSpPr>
        <p:spPr/>
        <p:txBody>
          <a:bodyPr/>
          <a:lstStyle/>
          <a:p>
            <a:fld id="{7A3E8CAF-8A53-444D-A9E1-16041DDD2872}" type="datetimeFigureOut">
              <a:rPr lang="en-GB" smtClean="0"/>
              <a:t>31/05/2020</a:t>
            </a:fld>
            <a:endParaRPr lang="en-GB"/>
          </a:p>
        </p:txBody>
      </p:sp>
      <p:sp>
        <p:nvSpPr>
          <p:cNvPr id="5" name="Footer Placeholder 4">
            <a:extLst>
              <a:ext uri="{FF2B5EF4-FFF2-40B4-BE49-F238E27FC236}">
                <a16:creationId xmlns:a16="http://schemas.microsoft.com/office/drawing/2014/main" id="{49237EFC-B720-473F-B5C5-6B40BC0C61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0454E2-EDE0-46D6-B461-C85D2573182F}"/>
              </a:ext>
            </a:extLst>
          </p:cNvPr>
          <p:cNvSpPr>
            <a:spLocks noGrp="1"/>
          </p:cNvSpPr>
          <p:nvPr>
            <p:ph type="sldNum" sz="quarter" idx="12"/>
          </p:nvPr>
        </p:nvSpPr>
        <p:spPr/>
        <p:txBody>
          <a:bodyPr/>
          <a:lstStyle/>
          <a:p>
            <a:fld id="{4CCE5F83-5784-46A3-B1B8-C9006BBDBCCF}" type="slidenum">
              <a:rPr lang="en-GB" smtClean="0"/>
              <a:t>‹#›</a:t>
            </a:fld>
            <a:endParaRPr lang="en-GB"/>
          </a:p>
        </p:txBody>
      </p:sp>
    </p:spTree>
    <p:extLst>
      <p:ext uri="{BB962C8B-B14F-4D97-AF65-F5344CB8AC3E}">
        <p14:creationId xmlns:p14="http://schemas.microsoft.com/office/powerpoint/2010/main" val="37059422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B9AB635-0EA9-47AD-A537-72643135C0E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A97C3DF-7F15-47E2-9A19-146291FDCAC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3A3447-05C2-4092-89CC-C77B6933A8D0}"/>
              </a:ext>
            </a:extLst>
          </p:cNvPr>
          <p:cNvSpPr>
            <a:spLocks noGrp="1"/>
          </p:cNvSpPr>
          <p:nvPr>
            <p:ph type="dt" sz="half" idx="10"/>
          </p:nvPr>
        </p:nvSpPr>
        <p:spPr/>
        <p:txBody>
          <a:bodyPr/>
          <a:lstStyle/>
          <a:p>
            <a:fld id="{7A3E8CAF-8A53-444D-A9E1-16041DDD2872}" type="datetimeFigureOut">
              <a:rPr lang="en-GB" smtClean="0"/>
              <a:t>31/05/2020</a:t>
            </a:fld>
            <a:endParaRPr lang="en-GB"/>
          </a:p>
        </p:txBody>
      </p:sp>
      <p:sp>
        <p:nvSpPr>
          <p:cNvPr id="5" name="Footer Placeholder 4">
            <a:extLst>
              <a:ext uri="{FF2B5EF4-FFF2-40B4-BE49-F238E27FC236}">
                <a16:creationId xmlns:a16="http://schemas.microsoft.com/office/drawing/2014/main" id="{7F5D25B0-F79C-4081-9C34-16C4AB8775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9CBBEB-998E-493E-B49B-1E07D2409E5B}"/>
              </a:ext>
            </a:extLst>
          </p:cNvPr>
          <p:cNvSpPr>
            <a:spLocks noGrp="1"/>
          </p:cNvSpPr>
          <p:nvPr>
            <p:ph type="sldNum" sz="quarter" idx="12"/>
          </p:nvPr>
        </p:nvSpPr>
        <p:spPr/>
        <p:txBody>
          <a:bodyPr/>
          <a:lstStyle/>
          <a:p>
            <a:fld id="{4CCE5F83-5784-46A3-B1B8-C9006BBDBCCF}" type="slidenum">
              <a:rPr lang="en-GB" smtClean="0"/>
              <a:t>‹#›</a:t>
            </a:fld>
            <a:endParaRPr lang="en-GB"/>
          </a:p>
        </p:txBody>
      </p:sp>
    </p:spTree>
    <p:extLst>
      <p:ext uri="{BB962C8B-B14F-4D97-AF65-F5344CB8AC3E}">
        <p14:creationId xmlns:p14="http://schemas.microsoft.com/office/powerpoint/2010/main" val="511705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FFE8530-D34F-49AA-804A-F64E99606BB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5D4D45-CB43-4977-9ED1-9A719A10C71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7B1B65-6400-4241-8A37-4A91F350EC2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3E8CAF-8A53-444D-A9E1-16041DDD2872}" type="datetimeFigureOut">
              <a:rPr lang="en-GB" smtClean="0"/>
              <a:t>31/05/2020</a:t>
            </a:fld>
            <a:endParaRPr lang="en-GB"/>
          </a:p>
        </p:txBody>
      </p:sp>
      <p:sp>
        <p:nvSpPr>
          <p:cNvPr id="5" name="Footer Placeholder 4">
            <a:extLst>
              <a:ext uri="{FF2B5EF4-FFF2-40B4-BE49-F238E27FC236}">
                <a16:creationId xmlns:a16="http://schemas.microsoft.com/office/drawing/2014/main" id="{1C19EE04-0B7E-4F6A-AE5F-705CE649FA5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A358D55-7D75-47E4-8617-3D315A7D5D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CCE5F83-5784-46A3-B1B8-C9006BBDBCCF}" type="slidenum">
              <a:rPr lang="en-GB" smtClean="0"/>
              <a:t>‹#›</a:t>
            </a:fld>
            <a:endParaRPr lang="en-GB"/>
          </a:p>
        </p:txBody>
      </p:sp>
    </p:spTree>
    <p:extLst>
      <p:ext uri="{BB962C8B-B14F-4D97-AF65-F5344CB8AC3E}">
        <p14:creationId xmlns:p14="http://schemas.microsoft.com/office/powerpoint/2010/main" val="17378234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emarketer.com/content/amazon-remains-the-undisputed-no-1" TargetMode="External"/><Relationship Id="rId2" Type="http://schemas.openxmlformats.org/officeDocument/2006/relationships/hyperlink" Target="https://www.investopedia.com/articles/insights/052816/top-4-amazon-shareholders-amzn.asp" TargetMode="External"/><Relationship Id="rId1" Type="http://schemas.openxmlformats.org/officeDocument/2006/relationships/slideLayout" Target="../slideLayouts/slideLayout2.xml"/><Relationship Id="rId5" Type="http://schemas.openxmlformats.org/officeDocument/2006/relationships/hyperlink" Target="https://edition.cnn.com/interactive/2018/10/business/amazon-history-timeline/index.html" TargetMode="External"/><Relationship Id="rId4" Type="http://schemas.openxmlformats.org/officeDocument/2006/relationships/hyperlink" Target="https://www.cnbc.com/2020/01/30/amazon-amzn-q4-2019-earning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94B668-503D-4B9A-AD3B-705FEFA3D90D}"/>
              </a:ext>
            </a:extLst>
          </p:cNvPr>
          <p:cNvSpPr>
            <a:spLocks noGrp="1"/>
          </p:cNvSpPr>
          <p:nvPr>
            <p:ph type="title"/>
          </p:nvPr>
        </p:nvSpPr>
        <p:spPr>
          <a:xfrm>
            <a:off x="589560" y="-193329"/>
            <a:ext cx="4560584" cy="2177577"/>
          </a:xfrm>
        </p:spPr>
        <p:txBody>
          <a:bodyPr anchor="ctr">
            <a:normAutofit/>
          </a:bodyPr>
          <a:lstStyle/>
          <a:p>
            <a:r>
              <a:rPr lang="en-GB" sz="4000" b="1" dirty="0"/>
              <a:t>Presentation Change</a:t>
            </a:r>
            <a:br>
              <a:rPr lang="en-GB" sz="4000" b="1"/>
            </a:br>
            <a:r>
              <a:rPr lang="en-GB" sz="4000" b="1"/>
              <a:t>Proposal</a:t>
            </a:r>
            <a:endParaRPr lang="en-GB" sz="4000" b="1" dirty="0"/>
          </a:p>
        </p:txBody>
      </p:sp>
      <p:grpSp>
        <p:nvGrpSpPr>
          <p:cNvPr id="40"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41"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3"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97CEF79-1CBB-4C3E-82B2-77E120A683BC}"/>
              </a:ext>
            </a:extLst>
          </p:cNvPr>
          <p:cNvSpPr>
            <a:spLocks noGrp="1"/>
          </p:cNvSpPr>
          <p:nvPr>
            <p:ph idx="1"/>
          </p:nvPr>
        </p:nvSpPr>
        <p:spPr>
          <a:xfrm>
            <a:off x="590719" y="2330505"/>
            <a:ext cx="4803113" cy="3979585"/>
          </a:xfrm>
        </p:spPr>
        <p:txBody>
          <a:bodyPr anchor="ctr">
            <a:normAutofit fontScale="55000" lnSpcReduction="20000"/>
          </a:bodyPr>
          <a:lstStyle/>
          <a:p>
            <a:pPr marL="0" indent="0">
              <a:buNone/>
            </a:pPr>
            <a:r>
              <a:rPr lang="en-GB" sz="4400" b="1" dirty="0">
                <a:latin typeface="Aharoni" panose="02010803020104030203" pitchFamily="2" charset="-79"/>
                <a:cs typeface="Aharoni" panose="02010803020104030203" pitchFamily="2" charset="-79"/>
              </a:rPr>
              <a:t>Amazon working conditions</a:t>
            </a:r>
          </a:p>
          <a:p>
            <a:pPr marL="0" indent="0">
              <a:buNone/>
            </a:pPr>
            <a:endParaRPr lang="en-GB" sz="2000" b="1" dirty="0"/>
          </a:p>
          <a:p>
            <a:pPr marL="0" indent="0">
              <a:buNone/>
            </a:pPr>
            <a:r>
              <a:rPr lang="en-GB" sz="2900" b="1" dirty="0"/>
              <a:t>Amazon is recognised as the worlds largest online shopping retailer. Online sale of music, video and a variety of other consumer goods. Jeff Bezos is the richest man in the world with a estimated fortune of $150 billion, he is the founder and CEO of Amazon.</a:t>
            </a:r>
          </a:p>
          <a:p>
            <a:pPr marL="0" indent="0">
              <a:buNone/>
            </a:pPr>
            <a:r>
              <a:rPr lang="en-GB" sz="3600" b="1" dirty="0">
                <a:latin typeface="Aharoni" panose="02010803020104030203" pitchFamily="2" charset="-79"/>
                <a:cs typeface="Aharoni" panose="02010803020104030203" pitchFamily="2" charset="-79"/>
              </a:rPr>
              <a:t>Amazon UK harsh working conditions,</a:t>
            </a:r>
          </a:p>
          <a:p>
            <a:pPr marL="0" indent="0">
              <a:buNone/>
            </a:pPr>
            <a:r>
              <a:rPr lang="en-GB" sz="3600" b="1" dirty="0">
                <a:latin typeface="Aharoni" panose="02010803020104030203" pitchFamily="2" charset="-79"/>
                <a:cs typeface="Aharoni" panose="02010803020104030203" pitchFamily="2" charset="-79"/>
              </a:rPr>
              <a:t> accused by staff of being treated like robots</a:t>
            </a:r>
          </a:p>
          <a:p>
            <a:pPr marL="0" indent="0">
              <a:buNone/>
            </a:pPr>
            <a:r>
              <a:rPr lang="en-GB" sz="2900" b="1" dirty="0"/>
              <a:t>James Bloodworth reports as part of research into UK low-wage workers.in the Observer.</a:t>
            </a:r>
          </a:p>
          <a:p>
            <a:pPr marL="0" indent="0">
              <a:buNone/>
            </a:pPr>
            <a:r>
              <a:rPr lang="en-GB" sz="2900" b="1" dirty="0"/>
              <a:t>Amazon deny these claims, in a statement  Amazon say they provide a safe and positive workplace and give competitive pay and benefits. LinkedIn has ranked Amazon as one of the top places of work in the UK and US. </a:t>
            </a:r>
            <a:r>
              <a:rPr lang="en-GB" sz="2900" dirty="0"/>
              <a:t>(</a:t>
            </a:r>
            <a:r>
              <a:rPr lang="en-GB" sz="2900" dirty="0" err="1"/>
              <a:t>Bonazzo</a:t>
            </a:r>
            <a:r>
              <a:rPr lang="en-GB" sz="2900" dirty="0"/>
              <a:t>, 2018)</a:t>
            </a:r>
          </a:p>
          <a:p>
            <a:pPr marL="0" indent="0">
              <a:buNone/>
            </a:pPr>
            <a:endParaRPr lang="en-GB" sz="2000" b="1" dirty="0"/>
          </a:p>
          <a:p>
            <a:pPr marL="0" indent="0">
              <a:buNone/>
            </a:pPr>
            <a:endParaRPr lang="en-GB" sz="2000" b="1" dirty="0"/>
          </a:p>
          <a:p>
            <a:pPr marL="0" indent="0">
              <a:buNone/>
            </a:pPr>
            <a:endParaRPr lang="en-GB" sz="2000" b="1" dirty="0"/>
          </a:p>
          <a:p>
            <a:pPr marL="0" indent="0">
              <a:buNone/>
            </a:pPr>
            <a:endParaRPr lang="en-GB" sz="2000" b="1" dirty="0"/>
          </a:p>
          <a:p>
            <a:pPr marL="0" indent="0">
              <a:buNone/>
            </a:pPr>
            <a:endParaRPr lang="en-GB" sz="2000" b="1" dirty="0"/>
          </a:p>
          <a:p>
            <a:pPr marL="0" indent="0">
              <a:buNone/>
            </a:pPr>
            <a:endParaRPr lang="en-GB" sz="2000" b="1" dirty="0"/>
          </a:p>
        </p:txBody>
      </p:sp>
      <p:sp>
        <p:nvSpPr>
          <p:cNvPr id="44"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standing in front of a store&#10;&#10;Description automatically generated">
            <a:extLst>
              <a:ext uri="{FF2B5EF4-FFF2-40B4-BE49-F238E27FC236}">
                <a16:creationId xmlns:a16="http://schemas.microsoft.com/office/drawing/2014/main" id="{AFF06F0A-E842-4C0E-96D9-36CF2611653A}"/>
              </a:ext>
            </a:extLst>
          </p:cNvPr>
          <p:cNvPicPr>
            <a:picLocks noChangeAspect="1"/>
          </p:cNvPicPr>
          <p:nvPr/>
        </p:nvPicPr>
        <p:blipFill rotWithShape="1">
          <a:blip r:embed="rId2">
            <a:extLst>
              <a:ext uri="{28A0092B-C50C-407E-A947-70E740481C1C}">
                <a14:useLocalDpi xmlns:a14="http://schemas.microsoft.com/office/drawing/2010/main" val="0"/>
              </a:ext>
            </a:extLst>
          </a:blip>
          <a:srcRect l="23691" r="7452" b="1"/>
          <a:stretch/>
        </p:blipFill>
        <p:spPr>
          <a:xfrm>
            <a:off x="5977788" y="799352"/>
            <a:ext cx="5425410" cy="5259296"/>
          </a:xfrm>
          <a:prstGeom prst="rect">
            <a:avLst/>
          </a:prstGeom>
        </p:spPr>
      </p:pic>
    </p:spTree>
    <p:extLst>
      <p:ext uri="{BB962C8B-B14F-4D97-AF65-F5344CB8AC3E}">
        <p14:creationId xmlns:p14="http://schemas.microsoft.com/office/powerpoint/2010/main" val="10094931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87367-9EFA-4AD6-B8F4-7D4AA1999D91}"/>
              </a:ext>
            </a:extLst>
          </p:cNvPr>
          <p:cNvSpPr>
            <a:spLocks noGrp="1"/>
          </p:cNvSpPr>
          <p:nvPr>
            <p:ph type="ctrTitle"/>
          </p:nvPr>
        </p:nvSpPr>
        <p:spPr>
          <a:xfrm>
            <a:off x="1946786" y="204840"/>
            <a:ext cx="8721213" cy="1041400"/>
          </a:xfrm>
        </p:spPr>
        <p:txBody>
          <a:bodyPr>
            <a:normAutofit/>
          </a:bodyPr>
          <a:lstStyle/>
          <a:p>
            <a:r>
              <a:rPr lang="en-GB" sz="5400" b="1" dirty="0">
                <a:latin typeface="Arial Black" panose="020B0A04020102020204" pitchFamily="34" charset="0"/>
                <a:cs typeface="Aharoni" panose="02010803020104030203" pitchFamily="2" charset="-79"/>
              </a:rPr>
              <a:t>5</a:t>
            </a:r>
            <a:r>
              <a:rPr lang="en-GB" sz="5400" b="1" dirty="0">
                <a:latin typeface="Aharoni" panose="02010803020104030203" pitchFamily="2" charset="-79"/>
                <a:cs typeface="Aharoni" panose="02010803020104030203" pitchFamily="2" charset="-79"/>
              </a:rPr>
              <a:t> key dates</a:t>
            </a:r>
          </a:p>
        </p:txBody>
      </p:sp>
      <p:sp>
        <p:nvSpPr>
          <p:cNvPr id="3" name="Subtitle 2">
            <a:extLst>
              <a:ext uri="{FF2B5EF4-FFF2-40B4-BE49-F238E27FC236}">
                <a16:creationId xmlns:a16="http://schemas.microsoft.com/office/drawing/2014/main" id="{A2C692A0-052A-4177-9522-AE72C714154F}"/>
              </a:ext>
            </a:extLst>
          </p:cNvPr>
          <p:cNvSpPr>
            <a:spLocks noGrp="1"/>
          </p:cNvSpPr>
          <p:nvPr>
            <p:ph type="subTitle" idx="1"/>
          </p:nvPr>
        </p:nvSpPr>
        <p:spPr>
          <a:xfrm>
            <a:off x="3544865" y="2602524"/>
            <a:ext cx="8509483" cy="3820400"/>
          </a:xfrm>
        </p:spPr>
        <p:txBody>
          <a:bodyPr>
            <a:normAutofit fontScale="92500" lnSpcReduction="10000"/>
          </a:bodyPr>
          <a:lstStyle/>
          <a:p>
            <a:pPr algn="l"/>
            <a:r>
              <a:rPr lang="en-GB" sz="1800" b="1" dirty="0"/>
              <a:t>July 1994 </a:t>
            </a:r>
            <a:r>
              <a:rPr lang="en-GB" sz="1800" dirty="0"/>
              <a:t>is the day that Amazon was founded by Jeff Bezos at the age of 30.</a:t>
            </a:r>
          </a:p>
          <a:p>
            <a:pPr algn="l"/>
            <a:r>
              <a:rPr lang="en-GB" sz="1800" b="1" dirty="0"/>
              <a:t>May 1997</a:t>
            </a:r>
            <a:r>
              <a:rPr lang="en-GB" sz="1800" dirty="0"/>
              <a:t> Amazon goes public with a value of $18 per share the stock as of 2019 was recorded as $960 </a:t>
            </a:r>
          </a:p>
          <a:p>
            <a:pPr algn="l"/>
            <a:r>
              <a:rPr lang="en-GB" sz="1800" b="1" dirty="0"/>
              <a:t>July 2002</a:t>
            </a:r>
            <a:r>
              <a:rPr lang="en-GB" sz="1800" dirty="0"/>
              <a:t> Amazon enters the Cloud computing market which essentially saves businesses a lot of space and money as they won’t need to run and maintain their own servers as it would be done by Amazons Web Service. The service currently is being used in 190 countries around the world.</a:t>
            </a:r>
          </a:p>
          <a:p>
            <a:pPr algn="l"/>
            <a:r>
              <a:rPr lang="en-GB" sz="1800" dirty="0"/>
              <a:t>In </a:t>
            </a:r>
            <a:r>
              <a:rPr lang="en-GB" sz="1800" b="1" dirty="0"/>
              <a:t>November 2013</a:t>
            </a:r>
            <a:r>
              <a:rPr lang="en-GB" sz="1800" dirty="0"/>
              <a:t> Amazon takes delivery into their own hands and changes the norm as they begin delivering on Sundays. This was done originally with the postal service in Los Angles and New York which later rolled out nationwide.</a:t>
            </a:r>
          </a:p>
          <a:p>
            <a:pPr algn="l"/>
            <a:r>
              <a:rPr lang="en-GB" b="1" dirty="0"/>
              <a:t> </a:t>
            </a:r>
            <a:r>
              <a:rPr lang="en-GB" sz="1900" b="1" dirty="0"/>
              <a:t>21 Apr 2020</a:t>
            </a:r>
            <a:r>
              <a:rPr lang="en-GB" sz="1900" dirty="0"/>
              <a:t> - </a:t>
            </a:r>
            <a:r>
              <a:rPr lang="en-GB" sz="1900" dirty="0">
                <a:latin typeface="Aharoni" panose="02010803020104030203" pitchFamily="2" charset="-79"/>
                <a:cs typeface="Aharoni" panose="02010803020104030203" pitchFamily="2" charset="-79"/>
              </a:rPr>
              <a:t>Amazon employees plan additional protests over COVID-19 working conditions</a:t>
            </a:r>
            <a:r>
              <a:rPr lang="en-GB" sz="1900" dirty="0"/>
              <a:t>. Amazon report revenues of $75.45 billion for first quarter of 2020.</a:t>
            </a:r>
            <a:endParaRPr lang="en-GB" sz="1200" dirty="0"/>
          </a:p>
          <a:p>
            <a:pPr algn="l"/>
            <a:r>
              <a:rPr lang="en-GB" sz="1200" b="1" dirty="0"/>
              <a:t>(Sherman, 2019)</a:t>
            </a:r>
            <a:endParaRPr lang="en-GB" sz="1200" dirty="0"/>
          </a:p>
          <a:p>
            <a:endParaRPr lang="en-GB" dirty="0"/>
          </a:p>
        </p:txBody>
      </p:sp>
    </p:spTree>
    <p:extLst>
      <p:ext uri="{BB962C8B-B14F-4D97-AF65-F5344CB8AC3E}">
        <p14:creationId xmlns:p14="http://schemas.microsoft.com/office/powerpoint/2010/main" val="3456207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E68142-24A1-47B9-8362-2B5B26D0BF9C}"/>
              </a:ext>
            </a:extLst>
          </p:cNvPr>
          <p:cNvSpPr>
            <a:spLocks noGrp="1"/>
          </p:cNvSpPr>
          <p:nvPr>
            <p:ph type="title"/>
          </p:nvPr>
        </p:nvSpPr>
        <p:spPr>
          <a:xfrm>
            <a:off x="1043631" y="809898"/>
            <a:ext cx="9942716" cy="1554480"/>
          </a:xfrm>
        </p:spPr>
        <p:txBody>
          <a:bodyPr anchor="ctr">
            <a:normAutofit/>
          </a:bodyPr>
          <a:lstStyle/>
          <a:p>
            <a:r>
              <a:rPr lang="en-GB" sz="4800" b="1" dirty="0">
                <a:latin typeface="Aharoni" panose="02010803020104030203" pitchFamily="2" charset="-79"/>
                <a:cs typeface="Aharoni" panose="02010803020104030203" pitchFamily="2" charset="-79"/>
              </a:rPr>
              <a:t>SWOT on Amazon</a:t>
            </a:r>
          </a:p>
        </p:txBody>
      </p:sp>
      <p:sp>
        <p:nvSpPr>
          <p:cNvPr id="3" name="Content Placeholder 2">
            <a:extLst>
              <a:ext uri="{FF2B5EF4-FFF2-40B4-BE49-F238E27FC236}">
                <a16:creationId xmlns:a16="http://schemas.microsoft.com/office/drawing/2014/main" id="{C8403FC1-1FD6-460A-B956-8B56A4471BC7}"/>
              </a:ext>
            </a:extLst>
          </p:cNvPr>
          <p:cNvSpPr>
            <a:spLocks noGrp="1"/>
          </p:cNvSpPr>
          <p:nvPr>
            <p:ph idx="1"/>
          </p:nvPr>
        </p:nvSpPr>
        <p:spPr>
          <a:xfrm>
            <a:off x="1045028" y="2704014"/>
            <a:ext cx="9941319" cy="3438166"/>
          </a:xfrm>
        </p:spPr>
        <p:txBody>
          <a:bodyPr anchor="ctr">
            <a:normAutofit/>
          </a:bodyPr>
          <a:lstStyle/>
          <a:p>
            <a:pPr marL="0" indent="0">
              <a:buNone/>
            </a:pPr>
            <a:r>
              <a:rPr lang="en-GB" sz="1900" b="1" dirty="0">
                <a:latin typeface="Aharoni" panose="02010803020104030203" pitchFamily="2" charset="-79"/>
                <a:cs typeface="Aharoni" panose="02010803020104030203" pitchFamily="2" charset="-79"/>
              </a:rPr>
              <a:t>Strengths</a:t>
            </a:r>
            <a:r>
              <a:rPr lang="en-GB" sz="1900" dirty="0"/>
              <a:t>-</a:t>
            </a:r>
          </a:p>
          <a:p>
            <a:pPr marL="0" indent="0">
              <a:buNone/>
            </a:pPr>
            <a:r>
              <a:rPr lang="en-GB" sz="1900" dirty="0"/>
              <a:t>Amazon have high revenue, Amazon can offer higher wages. Well-known brand. Millions of unemployed people.</a:t>
            </a:r>
          </a:p>
          <a:p>
            <a:pPr marL="0" indent="0">
              <a:buNone/>
            </a:pPr>
            <a:r>
              <a:rPr lang="en-GB" sz="1900" b="1" dirty="0">
                <a:latin typeface="Aharoni" panose="02010803020104030203" pitchFamily="2" charset="-79"/>
                <a:cs typeface="Aharoni" panose="02010803020104030203" pitchFamily="2" charset="-79"/>
              </a:rPr>
              <a:t>Weakness</a:t>
            </a:r>
            <a:r>
              <a:rPr lang="en-GB" sz="1900" dirty="0"/>
              <a:t>-Bad rumours about the treatment of employees, Failing products such as the Kindle fire device.</a:t>
            </a:r>
          </a:p>
          <a:p>
            <a:pPr marL="0" indent="0">
              <a:buNone/>
            </a:pPr>
            <a:r>
              <a:rPr lang="en-GB" sz="1900" dirty="0">
                <a:latin typeface="Aharoni" panose="02010803020104030203" pitchFamily="2" charset="-79"/>
                <a:cs typeface="Aharoni" panose="02010803020104030203" pitchFamily="2" charset="-79"/>
              </a:rPr>
              <a:t>Opportunities</a:t>
            </a:r>
            <a:r>
              <a:rPr lang="en-GB" sz="1900" dirty="0"/>
              <a:t>-Coronavirus has increased sales, People need work. Amazon have strong buying power.</a:t>
            </a:r>
          </a:p>
          <a:p>
            <a:pPr marL="0" indent="0">
              <a:buNone/>
            </a:pPr>
            <a:r>
              <a:rPr lang="en-GB" sz="1900" b="1" dirty="0">
                <a:latin typeface="Aharoni" panose="02010803020104030203" pitchFamily="2" charset="-79"/>
                <a:cs typeface="Aharoni" panose="02010803020104030203" pitchFamily="2" charset="-79"/>
              </a:rPr>
              <a:t>Threats</a:t>
            </a:r>
            <a:r>
              <a:rPr lang="en-GB" sz="1900" dirty="0"/>
              <a:t>-Cybercrime and scams which are getting worse every day. Competitors such as Netflix, E-bay and YouTube can take advantage and possibly overtake Amazon in the different markets it has entered.</a:t>
            </a:r>
          </a:p>
          <a:p>
            <a:pPr marL="0" indent="0">
              <a:buNone/>
            </a:pPr>
            <a:endParaRPr lang="en-GB" sz="19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855604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8">
            <a:extLst>
              <a:ext uri="{FF2B5EF4-FFF2-40B4-BE49-F238E27FC236}">
                <a16:creationId xmlns:a16="http://schemas.microsoft.com/office/drawing/2014/main" id="{A7895A40-19A4-42D6-9D30-DBC1E8002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0">
            <a:extLst>
              <a:ext uri="{FF2B5EF4-FFF2-40B4-BE49-F238E27FC236}">
                <a16:creationId xmlns:a16="http://schemas.microsoft.com/office/drawing/2014/main" id="{02F429C4-ABC9-46FC-818A-B5429CDE4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70325" y="3369273"/>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2">
            <a:extLst>
              <a:ext uri="{FF2B5EF4-FFF2-40B4-BE49-F238E27FC236}">
                <a16:creationId xmlns:a16="http://schemas.microsoft.com/office/drawing/2014/main" id="{2CEF98E4-3709-4952-8F42-2305CCE34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374475" y="1040470"/>
            <a:ext cx="6858003" cy="477704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24">
            <a:extLst>
              <a:ext uri="{FF2B5EF4-FFF2-40B4-BE49-F238E27FC236}">
                <a16:creationId xmlns:a16="http://schemas.microsoft.com/office/drawing/2014/main" id="{F10BCCF5-D685-47FF-B675-647EAEB72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914" y="857786"/>
            <a:ext cx="11067024" cy="5208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454268-A7AC-4C2E-AB91-6D7584A2384C}"/>
              </a:ext>
            </a:extLst>
          </p:cNvPr>
          <p:cNvSpPr>
            <a:spLocks noGrp="1"/>
          </p:cNvSpPr>
          <p:nvPr>
            <p:ph type="title"/>
          </p:nvPr>
        </p:nvSpPr>
        <p:spPr>
          <a:xfrm>
            <a:off x="540296" y="160421"/>
            <a:ext cx="10641052" cy="6132751"/>
          </a:xfrm>
        </p:spPr>
        <p:txBody>
          <a:bodyPr vert="horz" lIns="91440" tIns="45720" rIns="91440" bIns="45720" rtlCol="0" anchor="t">
            <a:normAutofit fontScale="90000"/>
          </a:bodyPr>
          <a:lstStyle/>
          <a:p>
            <a:br>
              <a:rPr lang="en-US" sz="2000" b="1" kern="1200" dirty="0">
                <a:solidFill>
                  <a:schemeClr val="tx1"/>
                </a:solidFill>
                <a:latin typeface="+mj-lt"/>
                <a:ea typeface="+mj-ea"/>
                <a:cs typeface="+mj-cs"/>
              </a:rPr>
            </a:br>
            <a:r>
              <a:rPr lang="en-US" sz="4000" b="1" kern="1200" dirty="0">
                <a:solidFill>
                  <a:srgbClr val="C00000"/>
                </a:solidFill>
                <a:latin typeface="Aharoni" panose="02010803020104030203" pitchFamily="2" charset="-79"/>
                <a:cs typeface="Aharoni" panose="02010803020104030203" pitchFamily="2" charset="-79"/>
              </a:rPr>
              <a:t>PESTLE factors of Amazon</a:t>
            </a:r>
            <a:br>
              <a:rPr lang="en-US" sz="2000" b="1" kern="1200" dirty="0">
                <a:solidFill>
                  <a:schemeClr val="tx1"/>
                </a:solidFill>
                <a:latin typeface="+mj-lt"/>
                <a:ea typeface="+mj-ea"/>
                <a:cs typeface="+mj-cs"/>
              </a:rPr>
            </a:br>
            <a:br>
              <a:rPr lang="en-US" sz="2000" b="1" kern="1200" dirty="0">
                <a:solidFill>
                  <a:schemeClr val="tx1"/>
                </a:solidFill>
                <a:latin typeface="+mj-lt"/>
                <a:ea typeface="+mj-ea"/>
                <a:cs typeface="+mj-cs"/>
              </a:rPr>
            </a:br>
            <a:r>
              <a:rPr lang="en-US" sz="2700" b="1" kern="1200" dirty="0">
                <a:solidFill>
                  <a:schemeClr val="tx1"/>
                </a:solidFill>
                <a:latin typeface="Aharoni" panose="02010803020104030203" pitchFamily="2" charset="-79"/>
                <a:cs typeface="Aharoni" panose="02010803020104030203" pitchFamily="2" charset="-79"/>
              </a:rPr>
              <a:t>Political</a:t>
            </a:r>
            <a:br>
              <a:rPr lang="en-US" sz="2000" b="1" kern="1200" dirty="0">
                <a:solidFill>
                  <a:schemeClr val="tx1"/>
                </a:solidFill>
                <a:latin typeface="+mj-lt"/>
                <a:ea typeface="+mj-ea"/>
                <a:cs typeface="+mj-cs"/>
              </a:rPr>
            </a:br>
            <a:r>
              <a:rPr lang="en-US" sz="2000" b="1" kern="1200" dirty="0">
                <a:solidFill>
                  <a:schemeClr val="tx1"/>
                </a:solidFill>
                <a:latin typeface="+mj-lt"/>
                <a:ea typeface="+mj-ea"/>
                <a:cs typeface="+mj-cs"/>
              </a:rPr>
              <a:t>Replaceable employees.</a:t>
            </a:r>
            <a:br>
              <a:rPr lang="en-US" sz="2000" b="1" kern="1200" dirty="0">
                <a:solidFill>
                  <a:schemeClr val="tx1"/>
                </a:solidFill>
                <a:latin typeface="+mj-lt"/>
                <a:ea typeface="+mj-ea"/>
                <a:cs typeface="+mj-cs"/>
              </a:rPr>
            </a:br>
            <a:r>
              <a:rPr lang="en-US" sz="2000" b="1" kern="1200" dirty="0">
                <a:solidFill>
                  <a:schemeClr val="tx1"/>
                </a:solidFill>
                <a:latin typeface="+mj-lt"/>
                <a:ea typeface="+mj-ea"/>
                <a:cs typeface="+mj-cs"/>
              </a:rPr>
              <a:t>A lot of employees feel mistreated in the company ad due to the fact there are many other unemployed people in the world Amazon can easily fill I their space.</a:t>
            </a:r>
            <a:br>
              <a:rPr lang="en-US" sz="2000" b="1" kern="1200" dirty="0">
                <a:solidFill>
                  <a:schemeClr val="tx1"/>
                </a:solidFill>
                <a:latin typeface="+mj-lt"/>
                <a:ea typeface="+mj-ea"/>
                <a:cs typeface="+mj-cs"/>
              </a:rPr>
            </a:br>
            <a:br>
              <a:rPr lang="en-US" sz="2000" b="1" kern="1200" dirty="0">
                <a:solidFill>
                  <a:schemeClr val="tx1"/>
                </a:solidFill>
                <a:latin typeface="+mj-lt"/>
                <a:ea typeface="+mj-ea"/>
                <a:cs typeface="+mj-cs"/>
              </a:rPr>
            </a:br>
            <a:r>
              <a:rPr lang="en-US" sz="2700" b="1" kern="1200" dirty="0">
                <a:solidFill>
                  <a:schemeClr val="tx1"/>
                </a:solidFill>
                <a:latin typeface="Aharoni" panose="02010803020104030203" pitchFamily="2" charset="-79"/>
                <a:cs typeface="Aharoni" panose="02010803020104030203" pitchFamily="2" charset="-79"/>
              </a:rPr>
              <a:t>Social Factors</a:t>
            </a:r>
            <a:br>
              <a:rPr lang="en-US" sz="2000" b="1" kern="1200" dirty="0">
                <a:solidFill>
                  <a:schemeClr val="tx1"/>
                </a:solidFill>
                <a:latin typeface="+mj-lt"/>
                <a:ea typeface="+mj-ea"/>
                <a:cs typeface="+mj-cs"/>
              </a:rPr>
            </a:br>
            <a:r>
              <a:rPr lang="en-US" sz="2000" b="1" kern="1200" dirty="0">
                <a:solidFill>
                  <a:schemeClr val="tx1"/>
                </a:solidFill>
                <a:latin typeface="+mj-lt"/>
                <a:ea typeface="+mj-ea"/>
                <a:cs typeface="+mj-cs"/>
              </a:rPr>
              <a:t>Keeping Staff happy</a:t>
            </a:r>
            <a:br>
              <a:rPr lang="en-US" sz="2000" b="1" kern="1200" dirty="0">
                <a:solidFill>
                  <a:schemeClr val="tx1"/>
                </a:solidFill>
                <a:latin typeface="+mj-lt"/>
                <a:ea typeface="+mj-ea"/>
                <a:cs typeface="+mj-cs"/>
              </a:rPr>
            </a:br>
            <a:r>
              <a:rPr lang="en-US" sz="2000" b="1" kern="1200" dirty="0">
                <a:solidFill>
                  <a:schemeClr val="tx1"/>
                </a:solidFill>
                <a:latin typeface="+mj-lt"/>
                <a:ea typeface="+mj-ea"/>
                <a:cs typeface="+mj-cs"/>
              </a:rPr>
              <a:t>It’s a difficult situation when trying to keep all staff happy as monitoring needs to be detailed and everyone has their own needs, but Amazon has its own methods which they are implementing such as:</a:t>
            </a:r>
            <a:br>
              <a:rPr lang="en-US" sz="2000" b="1" kern="1200" dirty="0">
                <a:solidFill>
                  <a:schemeClr val="tx1"/>
                </a:solidFill>
                <a:latin typeface="+mj-lt"/>
                <a:ea typeface="+mj-ea"/>
                <a:cs typeface="+mj-cs"/>
              </a:rPr>
            </a:br>
            <a:r>
              <a:rPr lang="en-US" sz="2000" b="1" kern="1200" dirty="0">
                <a:solidFill>
                  <a:schemeClr val="tx1"/>
                </a:solidFill>
                <a:latin typeface="+mj-lt"/>
                <a:ea typeface="+mj-ea"/>
                <a:cs typeface="+mj-cs"/>
              </a:rPr>
              <a:t>•	Talk about one of their methods they use</a:t>
            </a:r>
            <a:br>
              <a:rPr lang="en-US" sz="2000" b="1" kern="1200" dirty="0">
                <a:solidFill>
                  <a:schemeClr val="tx1"/>
                </a:solidFill>
                <a:latin typeface="+mj-lt"/>
                <a:ea typeface="+mj-ea"/>
                <a:cs typeface="+mj-cs"/>
              </a:rPr>
            </a:br>
            <a:br>
              <a:rPr lang="en-US" sz="2000" b="1" kern="1200" dirty="0">
                <a:solidFill>
                  <a:schemeClr val="tx1"/>
                </a:solidFill>
                <a:latin typeface="+mj-lt"/>
                <a:ea typeface="+mj-ea"/>
                <a:cs typeface="+mj-cs"/>
              </a:rPr>
            </a:br>
            <a:r>
              <a:rPr lang="en-US" sz="2700" b="1" kern="1200" dirty="0">
                <a:solidFill>
                  <a:schemeClr val="tx1"/>
                </a:solidFill>
                <a:latin typeface="Aharoni" panose="02010803020104030203" pitchFamily="2" charset="-79"/>
                <a:cs typeface="Aharoni" panose="02010803020104030203" pitchFamily="2" charset="-79"/>
              </a:rPr>
              <a:t>Technological Factors</a:t>
            </a:r>
            <a:br>
              <a:rPr lang="en-US" sz="2000" b="1" kern="1200" dirty="0">
                <a:solidFill>
                  <a:schemeClr val="tx1"/>
                </a:solidFill>
                <a:latin typeface="+mj-lt"/>
                <a:ea typeface="+mj-ea"/>
                <a:cs typeface="+mj-cs"/>
              </a:rPr>
            </a:br>
            <a:r>
              <a:rPr lang="en-US" sz="2000" b="1" kern="1200" dirty="0">
                <a:solidFill>
                  <a:schemeClr val="tx1"/>
                </a:solidFill>
                <a:latin typeface="+mj-lt"/>
                <a:ea typeface="+mj-ea"/>
                <a:cs typeface="+mj-cs"/>
              </a:rPr>
              <a:t>Advancing technology to reduce stress</a:t>
            </a:r>
            <a:br>
              <a:rPr lang="en-US" sz="2000" b="1" kern="1200" dirty="0">
                <a:solidFill>
                  <a:schemeClr val="tx1"/>
                </a:solidFill>
                <a:latin typeface="+mj-lt"/>
                <a:ea typeface="+mj-ea"/>
                <a:cs typeface="+mj-cs"/>
              </a:rPr>
            </a:br>
            <a:r>
              <a:rPr lang="en-US" sz="2000" b="1" kern="1200" dirty="0">
                <a:solidFill>
                  <a:schemeClr val="tx1"/>
                </a:solidFill>
                <a:latin typeface="+mj-lt"/>
                <a:ea typeface="+mj-ea"/>
                <a:cs typeface="+mj-cs"/>
              </a:rPr>
              <a:t>•	Improved tech can make the daily job for employees less strenuous </a:t>
            </a:r>
            <a:br>
              <a:rPr lang="en-US" sz="2000" b="1" kern="1200" dirty="0">
                <a:solidFill>
                  <a:schemeClr val="tx1"/>
                </a:solidFill>
                <a:latin typeface="+mj-lt"/>
                <a:ea typeface="+mj-ea"/>
                <a:cs typeface="+mj-cs"/>
              </a:rPr>
            </a:br>
            <a:r>
              <a:rPr lang="en-US" sz="2000" b="1" kern="1200" dirty="0">
                <a:solidFill>
                  <a:schemeClr val="tx1"/>
                </a:solidFill>
                <a:latin typeface="+mj-lt"/>
                <a:ea typeface="+mj-ea"/>
                <a:cs typeface="+mj-cs"/>
              </a:rPr>
              <a:t>•	More equipment can make jobs more efficient</a:t>
            </a:r>
            <a:br>
              <a:rPr lang="en-US" sz="2000" b="1" kern="1200" dirty="0">
                <a:solidFill>
                  <a:schemeClr val="tx1"/>
                </a:solidFill>
                <a:latin typeface="+mj-lt"/>
                <a:ea typeface="+mj-ea"/>
                <a:cs typeface="+mj-cs"/>
              </a:rPr>
            </a:br>
            <a:r>
              <a:rPr lang="en-US" sz="2000" b="1" kern="1200" dirty="0">
                <a:solidFill>
                  <a:schemeClr val="tx1"/>
                </a:solidFill>
                <a:latin typeface="+mj-lt"/>
                <a:ea typeface="+mj-ea"/>
                <a:cs typeface="+mj-cs"/>
              </a:rPr>
              <a:t>•	Equipment for staff to relax using during their break can be implemented.</a:t>
            </a:r>
            <a:br>
              <a:rPr lang="en-US" sz="2000" b="1" kern="1200" dirty="0">
                <a:solidFill>
                  <a:schemeClr val="tx1"/>
                </a:solidFill>
                <a:latin typeface="+mj-lt"/>
                <a:ea typeface="+mj-ea"/>
                <a:cs typeface="+mj-cs"/>
              </a:rPr>
            </a:br>
            <a:r>
              <a:rPr lang="en-US" sz="2000" b="1" kern="1200" dirty="0">
                <a:solidFill>
                  <a:schemeClr val="tx1"/>
                </a:solidFill>
                <a:latin typeface="+mj-lt"/>
                <a:ea typeface="+mj-ea"/>
                <a:cs typeface="+mj-cs"/>
              </a:rPr>
              <a:t>•	Communication in large warehouses can be made easier with better communication devices and systems</a:t>
            </a:r>
            <a:br>
              <a:rPr lang="en-US" sz="2000" b="1" kern="1200" dirty="0">
                <a:solidFill>
                  <a:schemeClr val="tx1"/>
                </a:solidFill>
                <a:latin typeface="+mj-lt"/>
                <a:ea typeface="+mj-ea"/>
                <a:cs typeface="+mj-cs"/>
              </a:rPr>
            </a:br>
            <a:br>
              <a:rPr lang="en-US" sz="2000" b="1" kern="1200" dirty="0">
                <a:solidFill>
                  <a:schemeClr val="tx1"/>
                </a:solidFill>
                <a:latin typeface="+mj-lt"/>
                <a:ea typeface="+mj-ea"/>
                <a:cs typeface="+mj-cs"/>
              </a:rPr>
            </a:br>
            <a:br>
              <a:rPr lang="en-US" sz="2000" b="1" kern="1200" dirty="0">
                <a:solidFill>
                  <a:schemeClr val="tx1"/>
                </a:solidFill>
                <a:latin typeface="+mj-lt"/>
                <a:ea typeface="+mj-ea"/>
                <a:cs typeface="+mj-cs"/>
              </a:rPr>
            </a:br>
            <a:endParaRPr lang="en-US" sz="2000" b="1" kern="1200" dirty="0">
              <a:solidFill>
                <a:schemeClr val="tx1"/>
              </a:solidFill>
              <a:latin typeface="+mj-lt"/>
              <a:ea typeface="+mj-ea"/>
              <a:cs typeface="+mj-cs"/>
            </a:endParaRPr>
          </a:p>
        </p:txBody>
      </p:sp>
      <p:sp>
        <p:nvSpPr>
          <p:cNvPr id="27" name="Rectangle 26">
            <a:extLst>
              <a:ext uri="{FF2B5EF4-FFF2-40B4-BE49-F238E27FC236}">
                <a16:creationId xmlns:a16="http://schemas.microsoft.com/office/drawing/2014/main" id="{B0EE8A42-107A-4D4C-8D56-BBAE95C7F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524009" y="3366125"/>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668066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F43AE-113A-48A7-B0B4-3EC1BC7510B8}"/>
              </a:ext>
            </a:extLst>
          </p:cNvPr>
          <p:cNvSpPr>
            <a:spLocks noGrp="1"/>
          </p:cNvSpPr>
          <p:nvPr>
            <p:ph type="title"/>
          </p:nvPr>
        </p:nvSpPr>
        <p:spPr>
          <a:xfrm>
            <a:off x="838200" y="365125"/>
            <a:ext cx="10515600" cy="1325563"/>
          </a:xfrm>
        </p:spPr>
        <p:txBody>
          <a:bodyPr>
            <a:normAutofit fontScale="90000"/>
          </a:bodyPr>
          <a:lstStyle/>
          <a:p>
            <a:r>
              <a:rPr lang="en-GB" b="1" dirty="0">
                <a:latin typeface="Aharoni" panose="02010803020104030203" pitchFamily="2" charset="-79"/>
                <a:cs typeface="Aharoni" panose="02010803020104030203" pitchFamily="2" charset="-79"/>
              </a:rPr>
              <a:t>Kotter’s </a:t>
            </a:r>
            <a:r>
              <a:rPr lang="en-GB" sz="6000" b="1" dirty="0">
                <a:latin typeface="Aharoni" panose="02010803020104030203" pitchFamily="2" charset="-79"/>
                <a:cs typeface="Aharoni" panose="02010803020104030203" pitchFamily="2" charset="-79"/>
              </a:rPr>
              <a:t>8</a:t>
            </a:r>
            <a:r>
              <a:rPr lang="en-GB" b="1" dirty="0">
                <a:latin typeface="Aharoni" panose="02010803020104030203" pitchFamily="2" charset="-79"/>
                <a:cs typeface="Aharoni" panose="02010803020104030203" pitchFamily="2" charset="-79"/>
              </a:rPr>
              <a:t> step Model of Change</a:t>
            </a:r>
            <a:br>
              <a:rPr lang="en-GB" dirty="0"/>
            </a:br>
            <a:endParaRPr lang="en-GB" dirty="0"/>
          </a:p>
        </p:txBody>
      </p:sp>
      <p:graphicFrame>
        <p:nvGraphicFramePr>
          <p:cNvPr id="5" name="Content Placeholder 2">
            <a:extLst>
              <a:ext uri="{FF2B5EF4-FFF2-40B4-BE49-F238E27FC236}">
                <a16:creationId xmlns:a16="http://schemas.microsoft.com/office/drawing/2014/main" id="{753E8507-4C57-4DC6-98DD-8C750688D0B4}"/>
              </a:ext>
            </a:extLst>
          </p:cNvPr>
          <p:cNvGraphicFramePr>
            <a:graphicFrameLocks noGrp="1"/>
          </p:cNvGraphicFramePr>
          <p:nvPr>
            <p:ph idx="1"/>
            <p:extLst>
              <p:ext uri="{D42A27DB-BD31-4B8C-83A1-F6EECF244321}">
                <p14:modId xmlns:p14="http://schemas.microsoft.com/office/powerpoint/2010/main" val="1057543918"/>
              </p:ext>
            </p:extLst>
          </p:nvPr>
        </p:nvGraphicFramePr>
        <p:xfrm>
          <a:off x="1077238" y="1227551"/>
          <a:ext cx="9945666" cy="49494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49669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AE6C0-464A-4ADA-AF06-B259EF37B575}"/>
              </a:ext>
            </a:extLst>
          </p:cNvPr>
          <p:cNvSpPr>
            <a:spLocks noGrp="1"/>
          </p:cNvSpPr>
          <p:nvPr>
            <p:ph type="title"/>
          </p:nvPr>
        </p:nvSpPr>
        <p:spPr/>
        <p:txBody>
          <a:bodyPr/>
          <a:lstStyle/>
          <a:p>
            <a:r>
              <a:rPr lang="en-GB" b="1" dirty="0">
                <a:solidFill>
                  <a:srgbClr val="C00000"/>
                </a:solidFill>
                <a:latin typeface="Arial Black" panose="020B0A04020102020204" pitchFamily="34" charset="0"/>
              </a:rPr>
              <a:t>McKinsey 7-S Model</a:t>
            </a:r>
          </a:p>
        </p:txBody>
      </p:sp>
      <p:sp>
        <p:nvSpPr>
          <p:cNvPr id="3" name="Content Placeholder 2">
            <a:extLst>
              <a:ext uri="{FF2B5EF4-FFF2-40B4-BE49-F238E27FC236}">
                <a16:creationId xmlns:a16="http://schemas.microsoft.com/office/drawing/2014/main" id="{0952DE8C-6B81-487A-8AA1-FEE58E9140F5}"/>
              </a:ext>
            </a:extLst>
          </p:cNvPr>
          <p:cNvSpPr>
            <a:spLocks noGrp="1"/>
          </p:cNvSpPr>
          <p:nvPr>
            <p:ph idx="1"/>
          </p:nvPr>
        </p:nvSpPr>
        <p:spPr/>
        <p:txBody>
          <a:bodyPr>
            <a:normAutofit fontScale="92500" lnSpcReduction="10000"/>
          </a:bodyPr>
          <a:lstStyle/>
          <a:p>
            <a:pPr marL="0" indent="0">
              <a:buNone/>
            </a:pPr>
            <a:r>
              <a:rPr lang="en-GB" sz="2400" dirty="0">
                <a:latin typeface="Aharoni" panose="02010803020104030203" pitchFamily="2" charset="-79"/>
                <a:cs typeface="Aharoni" panose="02010803020104030203" pitchFamily="2" charset="-79"/>
              </a:rPr>
              <a:t>The model is used when it is necessary to implement organisational change.  Weaknesses are identified by assessing seven elements that are affected.</a:t>
            </a:r>
          </a:p>
          <a:p>
            <a:r>
              <a:rPr lang="en-GB" sz="2400" dirty="0">
                <a:latin typeface="Aharoni" panose="02010803020104030203" pitchFamily="2" charset="-79"/>
                <a:cs typeface="Aharoni" panose="02010803020104030203" pitchFamily="2" charset="-79"/>
              </a:rPr>
              <a:t>Strategy</a:t>
            </a:r>
            <a:r>
              <a:rPr lang="en-GB" sz="2400" dirty="0">
                <a:latin typeface="Selawik Semibold" panose="020B0702040204020203" pitchFamily="34" charset="0"/>
                <a:cs typeface="Aharoni" panose="02010803020104030203" pitchFamily="2" charset="-79"/>
              </a:rPr>
              <a:t>-Plan for building and maintaining a competitive advantage.</a:t>
            </a:r>
          </a:p>
          <a:p>
            <a:r>
              <a:rPr lang="en-GB" sz="2400" dirty="0">
                <a:latin typeface="Aharoni" panose="02010803020104030203" pitchFamily="2" charset="-79"/>
                <a:ea typeface="Segoe UI Black" panose="020B0A02040204020203" pitchFamily="34" charset="0"/>
                <a:cs typeface="Aharoni" panose="02010803020104030203" pitchFamily="2" charset="-79"/>
              </a:rPr>
              <a:t>Structure</a:t>
            </a:r>
            <a:r>
              <a:rPr lang="en-GB" sz="2400" dirty="0">
                <a:latin typeface="Selawik Semibold" panose="020B0702040204020203" pitchFamily="34" charset="0"/>
                <a:cs typeface="Aharoni" panose="02010803020104030203" pitchFamily="2" charset="-79"/>
              </a:rPr>
              <a:t>-How departments and teams in the company is organised.</a:t>
            </a:r>
          </a:p>
          <a:p>
            <a:r>
              <a:rPr lang="en-GB" sz="2400" dirty="0">
                <a:latin typeface="Aharoni" panose="02010803020104030203" pitchFamily="2" charset="-79"/>
                <a:ea typeface="Segoe UI Black" panose="020B0A02040204020203" pitchFamily="34" charset="0"/>
                <a:cs typeface="Aharoni" panose="02010803020104030203" pitchFamily="2" charset="-79"/>
              </a:rPr>
              <a:t>Systems</a:t>
            </a:r>
            <a:r>
              <a:rPr lang="en-GB" sz="2400" dirty="0">
                <a:latin typeface="Selawik Semibold" panose="020B0702040204020203" pitchFamily="34" charset="0"/>
                <a:cs typeface="Aharoni" panose="02010803020104030203" pitchFamily="2" charset="-79"/>
              </a:rPr>
              <a:t>-Procedures and daily activity used to get jobs done.</a:t>
            </a:r>
          </a:p>
          <a:p>
            <a:r>
              <a:rPr lang="en-GB" sz="2400" dirty="0">
                <a:latin typeface="Aharoni" panose="02010803020104030203" pitchFamily="2" charset="-79"/>
                <a:cs typeface="Aharoni" panose="02010803020104030203" pitchFamily="2" charset="-79"/>
              </a:rPr>
              <a:t>Shared Values-Core </a:t>
            </a:r>
            <a:r>
              <a:rPr lang="en-GB" sz="2400" dirty="0">
                <a:latin typeface="Selawik Semibold" panose="020B0702040204020203" pitchFamily="34" charset="0"/>
                <a:cs typeface="Aharoni" panose="02010803020104030203" pitchFamily="2" charset="-79"/>
              </a:rPr>
              <a:t>values, culture and work ethics.</a:t>
            </a:r>
          </a:p>
          <a:p>
            <a:r>
              <a:rPr lang="en-GB" sz="2400" dirty="0">
                <a:latin typeface="Aharoni" panose="02010803020104030203" pitchFamily="2" charset="-79"/>
                <a:cs typeface="Aharoni" panose="02010803020104030203" pitchFamily="2" charset="-79"/>
              </a:rPr>
              <a:t>Style</a:t>
            </a:r>
            <a:r>
              <a:rPr lang="en-GB" sz="2400" dirty="0">
                <a:latin typeface="Selawik Semibold" panose="020B0702040204020203" pitchFamily="34" charset="0"/>
                <a:cs typeface="Aharoni" panose="02010803020104030203" pitchFamily="2" charset="-79"/>
              </a:rPr>
              <a:t>-The style of leadership.</a:t>
            </a:r>
          </a:p>
          <a:p>
            <a:r>
              <a:rPr lang="en-GB" sz="2400" dirty="0">
                <a:latin typeface="Aharoni" panose="02010803020104030203" pitchFamily="2" charset="-79"/>
                <a:cs typeface="Aharoni" panose="02010803020104030203" pitchFamily="2" charset="-79"/>
              </a:rPr>
              <a:t>Staff-</a:t>
            </a:r>
            <a:r>
              <a:rPr lang="en-GB" sz="2400" dirty="0">
                <a:latin typeface="Selawik Semibold" panose="020B0702040204020203" pitchFamily="34" charset="0"/>
                <a:cs typeface="Aharoni" panose="02010803020104030203" pitchFamily="2" charset="-79"/>
              </a:rPr>
              <a:t>The capabilities of the employees.</a:t>
            </a:r>
          </a:p>
          <a:p>
            <a:r>
              <a:rPr lang="en-GB" sz="2400" dirty="0">
                <a:latin typeface="Aharoni" panose="02010803020104030203" pitchFamily="2" charset="-79"/>
                <a:cs typeface="Aharoni" panose="02010803020104030203" pitchFamily="2" charset="-79"/>
              </a:rPr>
              <a:t>Skills-</a:t>
            </a:r>
            <a:r>
              <a:rPr lang="en-GB" sz="2400" dirty="0">
                <a:latin typeface="Selawik Semibold" panose="020B0702040204020203" pitchFamily="34" charset="0"/>
                <a:cs typeface="Aharoni" panose="02010803020104030203" pitchFamily="2" charset="-79"/>
              </a:rPr>
              <a:t> Actual skills of the employees.</a:t>
            </a:r>
          </a:p>
          <a:p>
            <a:pPr marL="0" indent="0">
              <a:buNone/>
            </a:pPr>
            <a:r>
              <a:rPr lang="en-GB" sz="2400" dirty="0">
                <a:latin typeface="Aharoni" panose="02010803020104030203" pitchFamily="2" charset="-79"/>
                <a:cs typeface="Aharoni" panose="02010803020104030203" pitchFamily="2" charset="-79"/>
              </a:rPr>
              <a:t>McKinsey 7-S model is perfect for helping address change issues needed and guide in </a:t>
            </a:r>
            <a:r>
              <a:rPr lang="en-GB" sz="2400">
                <a:latin typeface="Aharoni" panose="02010803020104030203" pitchFamily="2" charset="-79"/>
                <a:cs typeface="Aharoni" panose="02010803020104030203" pitchFamily="2" charset="-79"/>
              </a:rPr>
              <a:t>effective change</a:t>
            </a:r>
            <a:r>
              <a:rPr lang="en-GB" sz="2400">
                <a:cs typeface="Aharoni" panose="02010803020104030203" pitchFamily="2" charset="-79"/>
              </a:rPr>
              <a:t>(</a:t>
            </a:r>
            <a:r>
              <a:rPr lang="en-GB" sz="2400" dirty="0">
                <a:cs typeface="Aharoni" panose="02010803020104030203" pitchFamily="2" charset="-79"/>
              </a:rPr>
              <a:t>Mindtools, </a:t>
            </a:r>
            <a:r>
              <a:rPr lang="en-GB" sz="2400">
                <a:cs typeface="Aharoni" panose="02010803020104030203" pitchFamily="2" charset="-79"/>
              </a:rPr>
              <a:t>2020).</a:t>
            </a:r>
            <a:endParaRPr lang="en-GB" sz="2400" dirty="0">
              <a:cs typeface="Aharoni" panose="02010803020104030203" pitchFamily="2" charset="-79"/>
            </a:endParaRPr>
          </a:p>
        </p:txBody>
      </p:sp>
    </p:spTree>
    <p:extLst>
      <p:ext uri="{BB962C8B-B14F-4D97-AF65-F5344CB8AC3E}">
        <p14:creationId xmlns:p14="http://schemas.microsoft.com/office/powerpoint/2010/main" val="39898922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DCEE7F-DFF7-4BF4-AC38-86FE1236ACAA}"/>
              </a:ext>
            </a:extLst>
          </p:cNvPr>
          <p:cNvSpPr>
            <a:spLocks noGrp="1"/>
          </p:cNvSpPr>
          <p:nvPr>
            <p:ph type="title"/>
          </p:nvPr>
        </p:nvSpPr>
        <p:spPr>
          <a:xfrm>
            <a:off x="1282963" y="248194"/>
            <a:ext cx="9849751" cy="1644774"/>
          </a:xfrm>
        </p:spPr>
        <p:txBody>
          <a:bodyPr anchor="b">
            <a:normAutofit/>
          </a:bodyPr>
          <a:lstStyle/>
          <a:p>
            <a:r>
              <a:rPr lang="en-GB" sz="5400" b="1" dirty="0">
                <a:latin typeface="Aharoni" panose="02010803020104030203" pitchFamily="2" charset="-79"/>
                <a:cs typeface="Aharoni" panose="02010803020104030203" pitchFamily="2" charset="-79"/>
              </a:rPr>
              <a:t>Lewin’s Change Model applied to Amazon</a:t>
            </a:r>
          </a:p>
        </p:txBody>
      </p:sp>
      <p:sp>
        <p:nvSpPr>
          <p:cNvPr id="3" name="Content Placeholder 2">
            <a:extLst>
              <a:ext uri="{FF2B5EF4-FFF2-40B4-BE49-F238E27FC236}">
                <a16:creationId xmlns:a16="http://schemas.microsoft.com/office/drawing/2014/main" id="{88514373-1CAD-43D5-A014-72047134ADD4}"/>
              </a:ext>
            </a:extLst>
          </p:cNvPr>
          <p:cNvSpPr>
            <a:spLocks noGrp="1"/>
          </p:cNvSpPr>
          <p:nvPr>
            <p:ph idx="1"/>
          </p:nvPr>
        </p:nvSpPr>
        <p:spPr>
          <a:xfrm>
            <a:off x="1289304" y="1763485"/>
            <a:ext cx="9849751" cy="4620686"/>
          </a:xfrm>
        </p:spPr>
        <p:txBody>
          <a:bodyPr anchor="ctr">
            <a:normAutofit/>
          </a:bodyPr>
          <a:lstStyle/>
          <a:p>
            <a:pPr marL="0" indent="0">
              <a:buNone/>
            </a:pPr>
            <a:r>
              <a:rPr lang="en-GB" b="1" dirty="0">
                <a:latin typeface="Aharoni" panose="02010803020104030203" pitchFamily="2" charset="-79"/>
                <a:cs typeface="Aharoni" panose="02010803020104030203" pitchFamily="2" charset="-79"/>
              </a:rPr>
              <a:t>Unfreeze stage</a:t>
            </a:r>
          </a:p>
          <a:p>
            <a:pPr marL="0" indent="0">
              <a:buNone/>
            </a:pPr>
            <a:r>
              <a:rPr lang="en-GB" sz="2000" dirty="0"/>
              <a:t>Amazon management need to involve employees in the change with clear communication.</a:t>
            </a:r>
          </a:p>
          <a:p>
            <a:pPr marL="0" indent="0">
              <a:buNone/>
            </a:pPr>
            <a:r>
              <a:rPr lang="en-GB" b="1" dirty="0">
                <a:latin typeface="Aharoni" panose="02010803020104030203" pitchFamily="2" charset="-79"/>
                <a:cs typeface="Aharoni" panose="02010803020104030203" pitchFamily="2" charset="-79"/>
              </a:rPr>
              <a:t>Change stage</a:t>
            </a:r>
          </a:p>
          <a:p>
            <a:pPr marL="0" indent="0">
              <a:buNone/>
            </a:pPr>
            <a:r>
              <a:rPr lang="en-GB" sz="2000" dirty="0"/>
              <a:t>Amazon will have to plan carefully change that needs to be implemented in a short time to avoid people going back to old habit and rituals.</a:t>
            </a:r>
          </a:p>
          <a:p>
            <a:pPr marL="0" indent="0">
              <a:buNone/>
            </a:pPr>
            <a:r>
              <a:rPr lang="en-GB" b="1" dirty="0">
                <a:latin typeface="Aharoni" panose="02010803020104030203" pitchFamily="2" charset="-79"/>
                <a:cs typeface="Aharoni" panose="02010803020104030203" pitchFamily="2" charset="-79"/>
              </a:rPr>
              <a:t>Refreeze stage</a:t>
            </a:r>
          </a:p>
          <a:p>
            <a:pPr marL="0" indent="0">
              <a:buNone/>
            </a:pPr>
            <a:r>
              <a:rPr lang="en-GB" sz="2000" dirty="0"/>
              <a:t>Amazon will monitor and evaluate to identify if any adjustments made if needed. The management at Amazon have to be open and honest to convince people of the change process(Mulder, P., 2020).</a:t>
            </a:r>
          </a:p>
        </p:txBody>
      </p:sp>
    </p:spTree>
    <p:extLst>
      <p:ext uri="{BB962C8B-B14F-4D97-AF65-F5344CB8AC3E}">
        <p14:creationId xmlns:p14="http://schemas.microsoft.com/office/powerpoint/2010/main" val="39794367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7E6AC0-1E07-4E33-B6CB-91143D0C6BE1}"/>
              </a:ext>
            </a:extLst>
          </p:cNvPr>
          <p:cNvSpPr>
            <a:spLocks noGrp="1"/>
          </p:cNvSpPr>
          <p:nvPr>
            <p:ph type="title"/>
          </p:nvPr>
        </p:nvSpPr>
        <p:spPr>
          <a:xfrm>
            <a:off x="1043631" y="809898"/>
            <a:ext cx="9942716" cy="1554480"/>
          </a:xfrm>
        </p:spPr>
        <p:txBody>
          <a:bodyPr anchor="ctr">
            <a:normAutofit/>
          </a:bodyPr>
          <a:lstStyle/>
          <a:p>
            <a:r>
              <a:rPr lang="en-GB" sz="4800" b="1" dirty="0">
                <a:solidFill>
                  <a:srgbClr val="C00000"/>
                </a:solidFill>
                <a:latin typeface="Aharoni" panose="02010803020104030203" pitchFamily="2" charset="-79"/>
                <a:cs typeface="Aharoni" panose="02010803020104030203" pitchFamily="2" charset="-79"/>
              </a:rPr>
              <a:t>Amazon tout high  wages</a:t>
            </a:r>
          </a:p>
        </p:txBody>
      </p:sp>
      <p:sp>
        <p:nvSpPr>
          <p:cNvPr id="3" name="Content Placeholder 2">
            <a:extLst>
              <a:ext uri="{FF2B5EF4-FFF2-40B4-BE49-F238E27FC236}">
                <a16:creationId xmlns:a16="http://schemas.microsoft.com/office/drawing/2014/main" id="{869E7EAD-D65F-44E2-8760-E22811BF8AE8}"/>
              </a:ext>
            </a:extLst>
          </p:cNvPr>
          <p:cNvSpPr>
            <a:spLocks noGrp="1"/>
          </p:cNvSpPr>
          <p:nvPr>
            <p:ph idx="1"/>
          </p:nvPr>
        </p:nvSpPr>
        <p:spPr>
          <a:xfrm>
            <a:off x="463692" y="2967020"/>
            <a:ext cx="11311213" cy="3374591"/>
          </a:xfrm>
        </p:spPr>
        <p:txBody>
          <a:bodyPr anchor="ctr">
            <a:normAutofit fontScale="92500" lnSpcReduction="20000"/>
          </a:bodyPr>
          <a:lstStyle/>
          <a:p>
            <a:pPr marL="0" indent="0">
              <a:buNone/>
            </a:pPr>
            <a:r>
              <a:rPr lang="en-GB" sz="2000" b="1" dirty="0">
                <a:latin typeface="Aharoni" panose="02010803020104030203" pitchFamily="2" charset="-79"/>
                <a:cs typeface="Aharoni" panose="02010803020104030203" pitchFamily="2" charset="-79"/>
              </a:rPr>
              <a:t>Amazon has increased the minimum wage of staff to $</a:t>
            </a:r>
            <a:r>
              <a:rPr lang="en-GB" b="1" dirty="0">
                <a:latin typeface="Aharoni" panose="02010803020104030203" pitchFamily="2" charset="-79"/>
                <a:cs typeface="Aharoni" panose="02010803020104030203" pitchFamily="2" charset="-79"/>
              </a:rPr>
              <a:t>15 </a:t>
            </a:r>
            <a:r>
              <a:rPr lang="en-GB" sz="2000" b="1" dirty="0">
                <a:latin typeface="Aharoni" panose="02010803020104030203" pitchFamily="2" charset="-79"/>
                <a:cs typeface="Aharoni" panose="02010803020104030203" pitchFamily="2" charset="-79"/>
              </a:rPr>
              <a:t>an hour in October </a:t>
            </a:r>
            <a:r>
              <a:rPr lang="en-GB" b="1" dirty="0">
                <a:latin typeface="Aharoni" panose="02010803020104030203" pitchFamily="2" charset="-79"/>
                <a:cs typeface="Aharoni" panose="02010803020104030203" pitchFamily="2" charset="-79"/>
              </a:rPr>
              <a:t>2018</a:t>
            </a:r>
            <a:r>
              <a:rPr lang="en-GB" sz="2000" b="1" dirty="0">
                <a:latin typeface="Aharoni" panose="02010803020104030203" pitchFamily="2" charset="-79"/>
                <a:cs typeface="Aharoni" panose="02010803020104030203" pitchFamily="2" charset="-79"/>
              </a:rPr>
              <a:t> according to the Guardian newspaper. other serious workplace issues remain that are still not being addressed.</a:t>
            </a:r>
          </a:p>
          <a:p>
            <a:pPr marL="0" indent="0">
              <a:buNone/>
            </a:pPr>
            <a:endParaRPr lang="en-GB" sz="2000" b="1" dirty="0">
              <a:latin typeface="Aharoni" panose="02010803020104030203" pitchFamily="2" charset="-79"/>
              <a:cs typeface="Aharoni" panose="02010803020104030203" pitchFamily="2" charset="-79"/>
            </a:endParaRPr>
          </a:p>
          <a:p>
            <a:pPr marL="0" indent="0">
              <a:buNone/>
            </a:pPr>
            <a:r>
              <a:rPr lang="en-GB" sz="2000" b="1" dirty="0">
                <a:latin typeface="Aharoni" panose="02010803020104030203" pitchFamily="2" charset="-79"/>
                <a:cs typeface="Aharoni" panose="02010803020104030203" pitchFamily="2" charset="-79"/>
              </a:rPr>
              <a:t>Jamie Sohn worked for Amazon in 2018 and said it was an incredible place to work in the beginning. After 2 incidents she was sacked in January 2019 when she complained about unsafe work issues.</a:t>
            </a:r>
          </a:p>
          <a:p>
            <a:pPr marL="0" indent="0">
              <a:buNone/>
            </a:pPr>
            <a:endParaRPr lang="en-GB" sz="2000" b="1" dirty="0">
              <a:latin typeface="Aharoni" panose="02010803020104030203" pitchFamily="2" charset="-79"/>
              <a:cs typeface="Aharoni" panose="02010803020104030203" pitchFamily="2" charset="-79"/>
            </a:endParaRPr>
          </a:p>
          <a:p>
            <a:pPr marL="0" indent="0">
              <a:buNone/>
            </a:pPr>
            <a:r>
              <a:rPr lang="en-GB" sz="2000" b="1" dirty="0">
                <a:latin typeface="Aharoni" panose="02010803020104030203" pitchFamily="2" charset="-79"/>
                <a:cs typeface="Aharoni" panose="02010803020104030203" pitchFamily="2" charset="-79"/>
              </a:rPr>
              <a:t>Amazon spokesperson claimed that if working conditions were truly awful then 250,000 people would not work in the fulfilment network</a:t>
            </a:r>
            <a:r>
              <a:rPr lang="en-GB" sz="2000" dirty="0">
                <a:cs typeface="Aharoni" panose="02010803020104030203" pitchFamily="2" charset="-79"/>
              </a:rPr>
              <a:t>(</a:t>
            </a:r>
            <a:r>
              <a:rPr lang="en-GB" sz="2000" dirty="0" err="1">
                <a:cs typeface="Aharoni" panose="02010803020104030203" pitchFamily="2" charset="-79"/>
              </a:rPr>
              <a:t>Sainato</a:t>
            </a:r>
            <a:r>
              <a:rPr lang="en-GB" sz="2000" dirty="0">
                <a:cs typeface="Aharoni" panose="02010803020104030203" pitchFamily="2" charset="-79"/>
              </a:rPr>
              <a:t>, 2019).</a:t>
            </a:r>
          </a:p>
          <a:p>
            <a:pPr marL="0" indent="0">
              <a:buNone/>
            </a:pPr>
            <a:r>
              <a:rPr lang="en-GB" sz="2000" dirty="0">
                <a:latin typeface="Aharoni" panose="02010803020104030203" pitchFamily="2" charset="-79"/>
                <a:cs typeface="Aharoni" panose="02010803020104030203" pitchFamily="2" charset="-79"/>
              </a:rPr>
              <a:t>Only way working condition issues will be solved is if the US Government put pressure on Amazon.</a:t>
            </a:r>
          </a:p>
          <a:p>
            <a:pPr marL="0" indent="0">
              <a:buNone/>
            </a:pPr>
            <a:endParaRPr lang="en-GB" sz="1500" dirty="0">
              <a:cs typeface="Aharoni" panose="02010803020104030203" pitchFamily="2" charset="-79"/>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68681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30D978-BA37-4D63-8542-F5C6AA388D8D}"/>
              </a:ext>
            </a:extLst>
          </p:cNvPr>
          <p:cNvSpPr>
            <a:spLocks noGrp="1"/>
          </p:cNvSpPr>
          <p:nvPr>
            <p:ph type="title"/>
          </p:nvPr>
        </p:nvSpPr>
        <p:spPr>
          <a:xfrm>
            <a:off x="1523999" y="1501905"/>
            <a:ext cx="9144000" cy="867451"/>
          </a:xfrm>
        </p:spPr>
        <p:txBody>
          <a:bodyPr vert="horz" lIns="91440" tIns="45720" rIns="91440" bIns="45720" rtlCol="0" anchor="ctr">
            <a:normAutofit fontScale="90000"/>
          </a:bodyPr>
          <a:lstStyle/>
          <a:p>
            <a:pPr algn="ctr"/>
            <a:r>
              <a:rPr lang="en-US" sz="7200" b="1" kern="1200" dirty="0">
                <a:solidFill>
                  <a:schemeClr val="tx1"/>
                </a:solidFill>
                <a:latin typeface="Aharoni" panose="02010803020104030203" pitchFamily="2" charset="-79"/>
                <a:cs typeface="Aharoni" panose="02010803020104030203" pitchFamily="2" charset="-79"/>
              </a:rPr>
              <a:t>References</a:t>
            </a:r>
            <a:r>
              <a:rPr lang="en-US" sz="7200" kern="1200" dirty="0">
                <a:solidFill>
                  <a:schemeClr val="tx1"/>
                </a:solidFill>
                <a:latin typeface="+mj-lt"/>
                <a:ea typeface="+mj-ea"/>
                <a:cs typeface="+mj-cs"/>
              </a:rPr>
              <a:t> </a:t>
            </a:r>
            <a:br>
              <a:rPr lang="en-US" sz="7200" kern="1200" dirty="0">
                <a:solidFill>
                  <a:schemeClr val="tx1"/>
                </a:solidFill>
                <a:latin typeface="+mj-lt"/>
                <a:ea typeface="+mj-ea"/>
                <a:cs typeface="+mj-cs"/>
              </a:rPr>
            </a:br>
            <a:br>
              <a:rPr lang="en-US" sz="7200" kern="1200" dirty="0">
                <a:solidFill>
                  <a:schemeClr val="tx1"/>
                </a:solidFill>
                <a:latin typeface="+mj-lt"/>
                <a:ea typeface="+mj-ea"/>
                <a:cs typeface="+mj-cs"/>
              </a:rPr>
            </a:br>
            <a:endParaRPr lang="en-US" sz="7200" kern="1200" dirty="0">
              <a:solidFill>
                <a:schemeClr val="tx1"/>
              </a:solidFill>
              <a:latin typeface="+mj-lt"/>
              <a:ea typeface="+mj-ea"/>
              <a:cs typeface="+mj-cs"/>
            </a:endParaRPr>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
        <p:nvSpPr>
          <p:cNvPr id="65" name="TextBox 64">
            <a:extLst>
              <a:ext uri="{FF2B5EF4-FFF2-40B4-BE49-F238E27FC236}">
                <a16:creationId xmlns:a16="http://schemas.microsoft.com/office/drawing/2014/main" id="{66FC545D-3C76-4FA4-8D48-A6F40B40C909}"/>
              </a:ext>
            </a:extLst>
          </p:cNvPr>
          <p:cNvSpPr txBox="1"/>
          <p:nvPr/>
        </p:nvSpPr>
        <p:spPr>
          <a:xfrm>
            <a:off x="862149" y="1515291"/>
            <a:ext cx="9901645" cy="4154984"/>
          </a:xfrm>
          <a:prstGeom prst="rect">
            <a:avLst/>
          </a:prstGeom>
          <a:noFill/>
        </p:spPr>
        <p:txBody>
          <a:bodyPr wrap="square" rtlCol="0">
            <a:spAutoFit/>
          </a:bodyPr>
          <a:lstStyle/>
          <a:p>
            <a:r>
              <a:rPr lang="en-GB" sz="1200" dirty="0"/>
              <a:t>Anthony, C. (2020, 02 04). The Top 4 Amazon Shareholders. Retrieved from Investopedia: </a:t>
            </a:r>
            <a:r>
              <a:rPr lang="en-GB" sz="1200" dirty="0">
                <a:hlinkClick r:id="rId2"/>
              </a:rPr>
              <a:t>https://www.investopedia.com/articles/insights/052816/top-4-amazon-shareholders-amzn.asp</a:t>
            </a:r>
            <a:endParaRPr lang="en-GB" sz="1200" dirty="0"/>
          </a:p>
          <a:p>
            <a:endParaRPr lang="en-GB" sz="1200" dirty="0"/>
          </a:p>
          <a:p>
            <a:r>
              <a:rPr lang="en-GB" sz="1200" dirty="0"/>
              <a:t>eMarketer. (2020, 03 11). Amazon Remains the Undisputed No. 1. Retrieved from </a:t>
            </a:r>
            <a:r>
              <a:rPr lang="en-GB" sz="1200" dirty="0" err="1"/>
              <a:t>emarketer</a:t>
            </a:r>
            <a:r>
              <a:rPr lang="en-GB" sz="1200" dirty="0"/>
              <a:t>: </a:t>
            </a:r>
            <a:r>
              <a:rPr lang="en-GB" sz="1200" dirty="0">
                <a:hlinkClick r:id="rId3"/>
              </a:rPr>
              <a:t>https://www.emarketer.com/content/amazon-remains-the-undisputed-no-1</a:t>
            </a:r>
            <a:endParaRPr lang="en-GB" sz="1200" dirty="0"/>
          </a:p>
          <a:p>
            <a:endParaRPr lang="en-GB" sz="1200" dirty="0"/>
          </a:p>
          <a:p>
            <a:r>
              <a:rPr lang="en-GB" sz="1200" dirty="0"/>
              <a:t>Palmer, A. (2020, 01 30). Amazon Soars after huge earning beat. Retrieved from CNBC: </a:t>
            </a:r>
            <a:r>
              <a:rPr lang="en-GB" sz="1200" dirty="0">
                <a:hlinkClick r:id="rId4"/>
              </a:rPr>
              <a:t>https://www.cnbc.com/2020/01/30/amazon-amzn-q4-2019-earnings.html</a:t>
            </a:r>
            <a:endParaRPr lang="en-GB" sz="1200" dirty="0"/>
          </a:p>
          <a:p>
            <a:endParaRPr lang="en-GB" sz="1200" dirty="0"/>
          </a:p>
          <a:p>
            <a:r>
              <a:rPr lang="en-GB" sz="1200" dirty="0"/>
              <a:t>Sherman, L. D. (2019, 07 05). AMAZON'S EXTRAORDINARY 25-YEAR EVOLUTION. Retrieved from CNN Business: </a:t>
            </a:r>
            <a:r>
              <a:rPr lang="en-GB" sz="1200" dirty="0">
                <a:hlinkClick r:id="rId5"/>
              </a:rPr>
              <a:t>https://edition.cnn.com/interactive/2018/10/business/amazon-history-timeline/index.html</a:t>
            </a:r>
            <a:endParaRPr lang="en-GB" sz="1200" dirty="0"/>
          </a:p>
          <a:p>
            <a:endParaRPr lang="en-US" sz="1200" dirty="0"/>
          </a:p>
          <a:p>
            <a:r>
              <a:rPr lang="en-US" sz="1200" dirty="0"/>
              <a:t>Mulder, P., 2020. What Is Lewin's Change Model? A Behavior Change Theory | </a:t>
            </a:r>
            <a:r>
              <a:rPr lang="en-US" sz="1200" dirty="0" err="1"/>
              <a:t>Toolshero</a:t>
            </a:r>
            <a:r>
              <a:rPr lang="en-US" sz="1200" dirty="0"/>
              <a:t>. [online] </a:t>
            </a:r>
            <a:r>
              <a:rPr lang="en-US" sz="1200" dirty="0" err="1"/>
              <a:t>toolshero</a:t>
            </a:r>
            <a:r>
              <a:rPr lang="en-US" sz="1200" dirty="0"/>
              <a:t>. Available at: &lt;https://www.toolshero.com/change-management/lewin-change-model/https://www.toolshero.com/change-management/lewin-change-model/&gt; [Accessed 24 March 2020].</a:t>
            </a:r>
          </a:p>
          <a:p>
            <a:endParaRPr lang="en-GB" sz="1200" dirty="0"/>
          </a:p>
          <a:p>
            <a:r>
              <a:rPr lang="en-GB" sz="1200" dirty="0"/>
              <a:t>Kotter. 2020. </a:t>
            </a:r>
            <a:r>
              <a:rPr lang="en-GB" sz="1200" i="1" dirty="0"/>
              <a:t>The 8-Step Process For Leading Change | </a:t>
            </a:r>
            <a:r>
              <a:rPr lang="en-GB" sz="1200" i="1" dirty="0" err="1"/>
              <a:t>Dr.</a:t>
            </a:r>
            <a:r>
              <a:rPr lang="en-GB" sz="1200" i="1" dirty="0"/>
              <a:t> John Kotter</a:t>
            </a:r>
            <a:r>
              <a:rPr lang="en-GB" sz="1200" dirty="0"/>
              <a:t>. [online] Available at: &lt;https://www.kotterinc.com/8-steps-process-for-leading-change/&gt; [Accessed 25 March 2020].</a:t>
            </a:r>
          </a:p>
          <a:p>
            <a:endParaRPr lang="en-GB" dirty="0"/>
          </a:p>
          <a:p>
            <a:r>
              <a:rPr lang="en-US" sz="1200" dirty="0"/>
              <a:t>Mindtools. (2020, 05 31). </a:t>
            </a:r>
            <a:r>
              <a:rPr lang="en-US" sz="1200" i="1" dirty="0"/>
              <a:t>McKinsey 7-S Framework</a:t>
            </a:r>
            <a:r>
              <a:rPr lang="en-US" sz="1200" dirty="0"/>
              <a:t>. Retrieved from Mindtools: https://www.mindtools.com/pages/article/newSTR_91.htm</a:t>
            </a:r>
            <a:endParaRPr lang="en-GB" sz="1200" dirty="0"/>
          </a:p>
          <a:p>
            <a:endParaRPr lang="en-GB" dirty="0"/>
          </a:p>
        </p:txBody>
      </p:sp>
    </p:spTree>
    <p:extLst>
      <p:ext uri="{BB962C8B-B14F-4D97-AF65-F5344CB8AC3E}">
        <p14:creationId xmlns:p14="http://schemas.microsoft.com/office/powerpoint/2010/main" val="32210826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TotalTime>
  <Words>1331</Words>
  <Application>Microsoft Office PowerPoint</Application>
  <PresentationFormat>Widescreen</PresentationFormat>
  <Paragraphs>74</Paragraphs>
  <Slides>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Aharoni</vt:lpstr>
      <vt:lpstr>Arial</vt:lpstr>
      <vt:lpstr>Arial Black</vt:lpstr>
      <vt:lpstr>Calibri</vt:lpstr>
      <vt:lpstr>Calibri Light</vt:lpstr>
      <vt:lpstr>Selawik Semibold</vt:lpstr>
      <vt:lpstr>Office Theme</vt:lpstr>
      <vt:lpstr>Presentation Change Proposal</vt:lpstr>
      <vt:lpstr>5 key dates</vt:lpstr>
      <vt:lpstr>SWOT on Amazon</vt:lpstr>
      <vt:lpstr> PESTLE factors of Amazon  Political Replaceable employees. A lot of employees feel mistreated in the company ad due to the fact there are many other unemployed people in the world Amazon can easily fill I their space.  Social Factors Keeping Staff happy It’s a difficult situation when trying to keep all staff happy as monitoring needs to be detailed and everyone has their own needs, but Amazon has its own methods which they are implementing such as: • Talk about one of their methods they use  Technological Factors Advancing technology to reduce stress • Improved tech can make the daily job for employees less strenuous  • More equipment can make jobs more efficient • Equipment for staff to relax using during their break can be implemented. • Communication in large warehouses can be made easier with better communication devices and systems   </vt:lpstr>
      <vt:lpstr>Kotter’s 8 step Model of Change </vt:lpstr>
      <vt:lpstr>McKinsey 7-S Model</vt:lpstr>
      <vt:lpstr>Lewin’s Change Model applied to Amazon</vt:lpstr>
      <vt:lpstr>Amazon tout high  wages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dc:title>
  <dc:creator>khayum ALI</dc:creator>
  <cp:lastModifiedBy>khayum ALI</cp:lastModifiedBy>
  <cp:revision>5</cp:revision>
  <dcterms:created xsi:type="dcterms:W3CDTF">2020-05-30T18:59:54Z</dcterms:created>
  <dcterms:modified xsi:type="dcterms:W3CDTF">2020-05-31T22:56:00Z</dcterms:modified>
</cp:coreProperties>
</file>