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3" r:id="rId2"/>
    <p:sldId id="256" r:id="rId3"/>
    <p:sldId id="262" r:id="rId4"/>
    <p:sldId id="257" r:id="rId5"/>
    <p:sldId id="258" r:id="rId6"/>
    <p:sldId id="259" r:id="rId7"/>
    <p:sldId id="260" r:id="rId8"/>
    <p:sldId id="261"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5" d="100"/>
          <a:sy n="85" d="100"/>
        </p:scale>
        <p:origin x="36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nn jeff" userId="d4fae80168d5768e" providerId="LiveId" clId="{B98A9999-BB2B-416D-AB2E-6F971B07C2B8}"/>
    <pc:docChg chg="undo custSel addSld modSld sldOrd">
      <pc:chgData name="winn jeff" userId="d4fae80168d5768e" providerId="LiveId" clId="{B98A9999-BB2B-416D-AB2E-6F971B07C2B8}" dt="2025-04-14T15:44:19.814" v="143" actId="20577"/>
      <pc:docMkLst>
        <pc:docMk/>
      </pc:docMkLst>
      <pc:sldChg chg="modSp mod">
        <pc:chgData name="winn jeff" userId="d4fae80168d5768e" providerId="LiveId" clId="{B98A9999-BB2B-416D-AB2E-6F971B07C2B8}" dt="2025-04-14T15:44:19.814" v="143" actId="20577"/>
        <pc:sldMkLst>
          <pc:docMk/>
          <pc:sldMk cId="109857222" sldId="256"/>
        </pc:sldMkLst>
        <pc:spChg chg="mod">
          <ac:chgData name="winn jeff" userId="d4fae80168d5768e" providerId="LiveId" clId="{B98A9999-BB2B-416D-AB2E-6F971B07C2B8}" dt="2025-04-14T15:44:19.814" v="143" actId="20577"/>
          <ac:spMkLst>
            <pc:docMk/>
            <pc:sldMk cId="109857222" sldId="256"/>
            <ac:spMk id="3" creationId="{00000000-0000-0000-0000-000000000000}"/>
          </ac:spMkLst>
        </pc:spChg>
      </pc:sldChg>
      <pc:sldChg chg="addSp delSp modSp new mod ord">
        <pc:chgData name="winn jeff" userId="d4fae80168d5768e" providerId="LiveId" clId="{B98A9999-BB2B-416D-AB2E-6F971B07C2B8}" dt="2025-04-14T15:23:21.461" v="9" actId="14100"/>
        <pc:sldMkLst>
          <pc:docMk/>
          <pc:sldMk cId="403875774" sldId="263"/>
        </pc:sldMkLst>
        <pc:picChg chg="add del">
          <ac:chgData name="winn jeff" userId="d4fae80168d5768e" providerId="LiveId" clId="{B98A9999-BB2B-416D-AB2E-6F971B07C2B8}" dt="2025-04-14T15:22:40.834" v="4" actId="478"/>
          <ac:picMkLst>
            <pc:docMk/>
            <pc:sldMk cId="403875774" sldId="263"/>
            <ac:picMk id="3" creationId="{3A725A32-CAFE-75C5-D857-D8AD1E81CA89}"/>
          </ac:picMkLst>
        </pc:picChg>
        <pc:picChg chg="add mod">
          <ac:chgData name="winn jeff" userId="d4fae80168d5768e" providerId="LiveId" clId="{B98A9999-BB2B-416D-AB2E-6F971B07C2B8}" dt="2025-04-14T15:23:21.461" v="9" actId="14100"/>
          <ac:picMkLst>
            <pc:docMk/>
            <pc:sldMk cId="403875774" sldId="263"/>
            <ac:picMk id="5" creationId="{AA507A38-16B8-98E2-AB20-AAFF3EB1387D}"/>
          </ac:picMkLst>
        </pc:picChg>
      </pc:sldChg>
      <pc:sldChg chg="addSp modSp new mod">
        <pc:chgData name="winn jeff" userId="d4fae80168d5768e" providerId="LiveId" clId="{B98A9999-BB2B-416D-AB2E-6F971B07C2B8}" dt="2025-04-14T15:29:41.252" v="57" actId="255"/>
        <pc:sldMkLst>
          <pc:docMk/>
          <pc:sldMk cId="2011301411" sldId="264"/>
        </pc:sldMkLst>
        <pc:spChg chg="add mod">
          <ac:chgData name="winn jeff" userId="d4fae80168d5768e" providerId="LiveId" clId="{B98A9999-BB2B-416D-AB2E-6F971B07C2B8}" dt="2025-04-14T15:29:41.252" v="57" actId="255"/>
          <ac:spMkLst>
            <pc:docMk/>
            <pc:sldMk cId="2011301411" sldId="264"/>
            <ac:spMk id="2" creationId="{C10D53A0-C82E-42C5-805F-93EC4463ACB7}"/>
          </ac:spMkLst>
        </pc:spChg>
        <pc:spChg chg="add mod">
          <ac:chgData name="winn jeff" userId="d4fae80168d5768e" providerId="LiveId" clId="{B98A9999-BB2B-416D-AB2E-6F971B07C2B8}" dt="2025-04-14T15:26:55.160" v="32" actId="767"/>
          <ac:spMkLst>
            <pc:docMk/>
            <pc:sldMk cId="2011301411" sldId="264"/>
            <ac:spMk id="3" creationId="{C3111C09-3574-4408-F801-259886A6DA16}"/>
          </ac:spMkLst>
        </pc:spChg>
        <pc:spChg chg="add mod">
          <ac:chgData name="winn jeff" userId="d4fae80168d5768e" providerId="LiveId" clId="{B98A9999-BB2B-416D-AB2E-6F971B07C2B8}" dt="2025-04-14T15:27:08.519" v="34"/>
          <ac:spMkLst>
            <pc:docMk/>
            <pc:sldMk cId="2011301411" sldId="264"/>
            <ac:spMk id="4" creationId="{5EA9E91B-188C-A9FE-D95D-6A266F519A5E}"/>
          </ac:spMkLst>
        </pc:spChg>
      </pc:sldChg>
      <pc:sldChg chg="addSp delSp modSp new mod">
        <pc:chgData name="winn jeff" userId="d4fae80168d5768e" providerId="LiveId" clId="{B98A9999-BB2B-416D-AB2E-6F971B07C2B8}" dt="2025-04-14T15:29:06.588" v="53"/>
        <pc:sldMkLst>
          <pc:docMk/>
          <pc:sldMk cId="1863020791" sldId="265"/>
        </pc:sldMkLst>
        <pc:spChg chg="add del mod">
          <ac:chgData name="winn jeff" userId="d4fae80168d5768e" providerId="LiveId" clId="{B98A9999-BB2B-416D-AB2E-6F971B07C2B8}" dt="2025-04-14T15:28:19.992" v="49" actId="11529"/>
          <ac:spMkLst>
            <pc:docMk/>
            <pc:sldMk cId="1863020791" sldId="265"/>
            <ac:spMk id="2" creationId="{8F987BF1-5D8A-8067-453D-C869050F0AB8}"/>
          </ac:spMkLst>
        </pc:spChg>
        <pc:spChg chg="add mod">
          <ac:chgData name="winn jeff" userId="d4fae80168d5768e" providerId="LiveId" clId="{B98A9999-BB2B-416D-AB2E-6F971B07C2B8}" dt="2025-04-14T15:29:06.588" v="53"/>
          <ac:spMkLst>
            <pc:docMk/>
            <pc:sldMk cId="1863020791" sldId="265"/>
            <ac:spMk id="3" creationId="{0A93718E-1CE3-C560-DEDC-47552D345D2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8360A2-5245-4D22-A274-25716AE4DB61}" type="doc">
      <dgm:prSet loTypeId="urn:microsoft.com/office/officeart/2016/7/layout/VerticalSolidActionList" loCatId="List" qsTypeId="urn:microsoft.com/office/officeart/2005/8/quickstyle/simple1" qsCatId="simple" csTypeId="urn:microsoft.com/office/officeart/2005/8/colors/colorful2" csCatId="colorful"/>
      <dgm:spPr/>
      <dgm:t>
        <a:bodyPr/>
        <a:lstStyle/>
        <a:p>
          <a:endParaRPr lang="en-US"/>
        </a:p>
      </dgm:t>
    </dgm:pt>
    <dgm:pt modelId="{29EC75C8-5CDF-4DCA-B253-76808A25DC81}">
      <dgm:prSet/>
      <dgm:spPr/>
      <dgm:t>
        <a:bodyPr/>
        <a:lstStyle/>
        <a:p>
          <a:r>
            <a:rPr lang="en-US"/>
            <a:t>Be</a:t>
          </a:r>
        </a:p>
      </dgm:t>
    </dgm:pt>
    <dgm:pt modelId="{C359D22F-FE2E-42D5-87F7-3C9DE2298969}" type="parTrans" cxnId="{9507B1C9-22D2-408F-B0E4-931DC52A0ED9}">
      <dgm:prSet/>
      <dgm:spPr/>
      <dgm:t>
        <a:bodyPr/>
        <a:lstStyle/>
        <a:p>
          <a:endParaRPr lang="en-US"/>
        </a:p>
      </dgm:t>
    </dgm:pt>
    <dgm:pt modelId="{8F119AB2-A439-436A-98A6-06F9F3B8D5E4}" type="sibTrans" cxnId="{9507B1C9-22D2-408F-B0E4-931DC52A0ED9}">
      <dgm:prSet/>
      <dgm:spPr/>
      <dgm:t>
        <a:bodyPr/>
        <a:lstStyle/>
        <a:p>
          <a:endParaRPr lang="en-US"/>
        </a:p>
      </dgm:t>
    </dgm:pt>
    <dgm:pt modelId="{FA4C4B48-BBCB-43A8-A328-6AE7D97C99E3}">
      <dgm:prSet/>
      <dgm:spPr/>
      <dgm:t>
        <a:bodyPr/>
        <a:lstStyle/>
        <a:p>
          <a:r>
            <a:rPr lang="en-US"/>
            <a:t>Students will be able to translate basic English sentences into Welsh, improving their vocabulary and sentence structure understanding. </a:t>
          </a:r>
        </a:p>
      </dgm:t>
    </dgm:pt>
    <dgm:pt modelId="{945AFA5E-34F3-43F1-83F0-9DD5389176D6}" type="parTrans" cxnId="{EF85B6B7-056E-411E-97DB-BEE45C8F4143}">
      <dgm:prSet/>
      <dgm:spPr/>
      <dgm:t>
        <a:bodyPr/>
        <a:lstStyle/>
        <a:p>
          <a:endParaRPr lang="en-US"/>
        </a:p>
      </dgm:t>
    </dgm:pt>
    <dgm:pt modelId="{518E8D64-1415-4C98-8D08-9D8EDC32304A}" type="sibTrans" cxnId="{EF85B6B7-056E-411E-97DB-BEE45C8F4143}">
      <dgm:prSet/>
      <dgm:spPr/>
      <dgm:t>
        <a:bodyPr/>
        <a:lstStyle/>
        <a:p>
          <a:endParaRPr lang="en-US"/>
        </a:p>
      </dgm:t>
    </dgm:pt>
    <dgm:pt modelId="{D8A4F715-D0FF-4925-9B0B-111B524374A1}">
      <dgm:prSet/>
      <dgm:spPr/>
      <dgm:t>
        <a:bodyPr/>
        <a:lstStyle/>
        <a:p>
          <a:r>
            <a:rPr lang="en-US"/>
            <a:t>Develop</a:t>
          </a:r>
        </a:p>
      </dgm:t>
    </dgm:pt>
    <dgm:pt modelId="{CAAC55A3-7E30-4070-B234-4A35A919A5CD}" type="parTrans" cxnId="{4B8F11E2-39B6-4771-85C6-3F6DF0766A96}">
      <dgm:prSet/>
      <dgm:spPr/>
      <dgm:t>
        <a:bodyPr/>
        <a:lstStyle/>
        <a:p>
          <a:endParaRPr lang="en-US"/>
        </a:p>
      </dgm:t>
    </dgm:pt>
    <dgm:pt modelId="{816285A9-CE02-4D38-ACB6-BD57E6D0EE11}" type="sibTrans" cxnId="{4B8F11E2-39B6-4771-85C6-3F6DF0766A96}">
      <dgm:prSet/>
      <dgm:spPr/>
      <dgm:t>
        <a:bodyPr/>
        <a:lstStyle/>
        <a:p>
          <a:endParaRPr lang="en-US"/>
        </a:p>
      </dgm:t>
    </dgm:pt>
    <dgm:pt modelId="{52BFE2B3-D14C-443C-8687-FD41829754E9}">
      <dgm:prSet/>
      <dgm:spPr/>
      <dgm:t>
        <a:bodyPr/>
        <a:lstStyle/>
        <a:p>
          <a:r>
            <a:rPr lang="en-US"/>
            <a:t>Develop students ability to recognise key Welsh vocabulary. </a:t>
          </a:r>
        </a:p>
      </dgm:t>
    </dgm:pt>
    <dgm:pt modelId="{52154784-7A3B-49CA-B5B6-D15502774B0E}" type="parTrans" cxnId="{DDDB7D0A-6EBC-4CB4-801B-8568937F3C1F}">
      <dgm:prSet/>
      <dgm:spPr/>
      <dgm:t>
        <a:bodyPr/>
        <a:lstStyle/>
        <a:p>
          <a:endParaRPr lang="en-US"/>
        </a:p>
      </dgm:t>
    </dgm:pt>
    <dgm:pt modelId="{54F7A091-4AD4-44DD-BF3E-B67CD82134DF}" type="sibTrans" cxnId="{DDDB7D0A-6EBC-4CB4-801B-8568937F3C1F}">
      <dgm:prSet/>
      <dgm:spPr/>
      <dgm:t>
        <a:bodyPr/>
        <a:lstStyle/>
        <a:p>
          <a:endParaRPr lang="en-US"/>
        </a:p>
      </dgm:t>
    </dgm:pt>
    <dgm:pt modelId="{6676F953-778A-4BF5-A13C-A5A2BCCBDAF0}">
      <dgm:prSet/>
      <dgm:spPr/>
      <dgm:t>
        <a:bodyPr/>
        <a:lstStyle/>
        <a:p>
          <a:r>
            <a:rPr lang="en-US"/>
            <a:t>Gain</a:t>
          </a:r>
        </a:p>
      </dgm:t>
    </dgm:pt>
    <dgm:pt modelId="{BB346B7C-591B-4CD0-9654-94F9E04B8800}" type="parTrans" cxnId="{096577C3-B039-4D58-B7C9-D83293531161}">
      <dgm:prSet/>
      <dgm:spPr/>
      <dgm:t>
        <a:bodyPr/>
        <a:lstStyle/>
        <a:p>
          <a:endParaRPr lang="en-US"/>
        </a:p>
      </dgm:t>
    </dgm:pt>
    <dgm:pt modelId="{E84E7CF1-1614-4CB1-AE11-2E97C4929EAB}" type="sibTrans" cxnId="{096577C3-B039-4D58-B7C9-D83293531161}">
      <dgm:prSet/>
      <dgm:spPr/>
      <dgm:t>
        <a:bodyPr/>
        <a:lstStyle/>
        <a:p>
          <a:endParaRPr lang="en-US"/>
        </a:p>
      </dgm:t>
    </dgm:pt>
    <dgm:pt modelId="{AEB8BF8C-9D48-4B39-81E3-87DB05B8F3C9}">
      <dgm:prSet/>
      <dgm:spPr/>
      <dgm:t>
        <a:bodyPr/>
        <a:lstStyle/>
        <a:p>
          <a:r>
            <a:rPr lang="en-US"/>
            <a:t>Students will gain confidence in using Welsh to describe their school environment and experiences. </a:t>
          </a:r>
        </a:p>
      </dgm:t>
    </dgm:pt>
    <dgm:pt modelId="{33D47592-B5F5-48E2-92AC-DDAD42EAFC4F}" type="parTrans" cxnId="{1BD08300-5E48-4724-8DC5-C6A1D6DFA52A}">
      <dgm:prSet/>
      <dgm:spPr/>
      <dgm:t>
        <a:bodyPr/>
        <a:lstStyle/>
        <a:p>
          <a:endParaRPr lang="en-US"/>
        </a:p>
      </dgm:t>
    </dgm:pt>
    <dgm:pt modelId="{E1F7C01D-4BEB-4746-A1CB-47ACB15936CA}" type="sibTrans" cxnId="{1BD08300-5E48-4724-8DC5-C6A1D6DFA52A}">
      <dgm:prSet/>
      <dgm:spPr/>
      <dgm:t>
        <a:bodyPr/>
        <a:lstStyle/>
        <a:p>
          <a:endParaRPr lang="en-US"/>
        </a:p>
      </dgm:t>
    </dgm:pt>
    <dgm:pt modelId="{0C8C342F-8D13-49C1-B5C5-D046A9BD5ABE}" type="pres">
      <dgm:prSet presAssocID="{EB8360A2-5245-4D22-A274-25716AE4DB61}" presName="Name0" presStyleCnt="0">
        <dgm:presLayoutVars>
          <dgm:dir/>
          <dgm:animLvl val="lvl"/>
          <dgm:resizeHandles val="exact"/>
        </dgm:presLayoutVars>
      </dgm:prSet>
      <dgm:spPr/>
    </dgm:pt>
    <dgm:pt modelId="{33687F42-FA94-42C7-8211-8D0759DB586A}" type="pres">
      <dgm:prSet presAssocID="{29EC75C8-5CDF-4DCA-B253-76808A25DC81}" presName="linNode" presStyleCnt="0"/>
      <dgm:spPr/>
    </dgm:pt>
    <dgm:pt modelId="{BB1E9685-8273-4FD1-AB08-1596369138E8}" type="pres">
      <dgm:prSet presAssocID="{29EC75C8-5CDF-4DCA-B253-76808A25DC81}" presName="parentText" presStyleLbl="alignNode1" presStyleIdx="0" presStyleCnt="3">
        <dgm:presLayoutVars>
          <dgm:chMax val="1"/>
          <dgm:bulletEnabled/>
        </dgm:presLayoutVars>
      </dgm:prSet>
      <dgm:spPr/>
    </dgm:pt>
    <dgm:pt modelId="{A4DB34D0-0C01-4109-A5B5-65E2103A1585}" type="pres">
      <dgm:prSet presAssocID="{29EC75C8-5CDF-4DCA-B253-76808A25DC81}" presName="descendantText" presStyleLbl="alignAccFollowNode1" presStyleIdx="0" presStyleCnt="3">
        <dgm:presLayoutVars>
          <dgm:bulletEnabled/>
        </dgm:presLayoutVars>
      </dgm:prSet>
      <dgm:spPr/>
    </dgm:pt>
    <dgm:pt modelId="{0874DF47-A718-404B-97BB-BED41A1AC7D6}" type="pres">
      <dgm:prSet presAssocID="{8F119AB2-A439-436A-98A6-06F9F3B8D5E4}" presName="sp" presStyleCnt="0"/>
      <dgm:spPr/>
    </dgm:pt>
    <dgm:pt modelId="{5D1FEB31-5F3B-4577-BAD1-20C64B83E8C1}" type="pres">
      <dgm:prSet presAssocID="{D8A4F715-D0FF-4925-9B0B-111B524374A1}" presName="linNode" presStyleCnt="0"/>
      <dgm:spPr/>
    </dgm:pt>
    <dgm:pt modelId="{7B502927-BF3F-4C88-A4BB-FC85399BA669}" type="pres">
      <dgm:prSet presAssocID="{D8A4F715-D0FF-4925-9B0B-111B524374A1}" presName="parentText" presStyleLbl="alignNode1" presStyleIdx="1" presStyleCnt="3">
        <dgm:presLayoutVars>
          <dgm:chMax val="1"/>
          <dgm:bulletEnabled/>
        </dgm:presLayoutVars>
      </dgm:prSet>
      <dgm:spPr/>
    </dgm:pt>
    <dgm:pt modelId="{1AD36AAE-F0A6-492C-8157-EBD761F50516}" type="pres">
      <dgm:prSet presAssocID="{D8A4F715-D0FF-4925-9B0B-111B524374A1}" presName="descendantText" presStyleLbl="alignAccFollowNode1" presStyleIdx="1" presStyleCnt="3">
        <dgm:presLayoutVars>
          <dgm:bulletEnabled/>
        </dgm:presLayoutVars>
      </dgm:prSet>
      <dgm:spPr/>
    </dgm:pt>
    <dgm:pt modelId="{B9994D0B-1D58-4E23-8E2F-F7B4234C1E4E}" type="pres">
      <dgm:prSet presAssocID="{816285A9-CE02-4D38-ACB6-BD57E6D0EE11}" presName="sp" presStyleCnt="0"/>
      <dgm:spPr/>
    </dgm:pt>
    <dgm:pt modelId="{D5EC8BBF-77DE-4EAF-82DA-9D878A795FBC}" type="pres">
      <dgm:prSet presAssocID="{6676F953-778A-4BF5-A13C-A5A2BCCBDAF0}" presName="linNode" presStyleCnt="0"/>
      <dgm:spPr/>
    </dgm:pt>
    <dgm:pt modelId="{731F9D7E-F438-4164-BBD4-A57171B5541F}" type="pres">
      <dgm:prSet presAssocID="{6676F953-778A-4BF5-A13C-A5A2BCCBDAF0}" presName="parentText" presStyleLbl="alignNode1" presStyleIdx="2" presStyleCnt="3">
        <dgm:presLayoutVars>
          <dgm:chMax val="1"/>
          <dgm:bulletEnabled/>
        </dgm:presLayoutVars>
      </dgm:prSet>
      <dgm:spPr/>
    </dgm:pt>
    <dgm:pt modelId="{A22F51CC-B339-4407-9955-4F01B19518BA}" type="pres">
      <dgm:prSet presAssocID="{6676F953-778A-4BF5-A13C-A5A2BCCBDAF0}" presName="descendantText" presStyleLbl="alignAccFollowNode1" presStyleIdx="2" presStyleCnt="3">
        <dgm:presLayoutVars>
          <dgm:bulletEnabled/>
        </dgm:presLayoutVars>
      </dgm:prSet>
      <dgm:spPr/>
    </dgm:pt>
  </dgm:ptLst>
  <dgm:cxnLst>
    <dgm:cxn modelId="{1BD08300-5E48-4724-8DC5-C6A1D6DFA52A}" srcId="{6676F953-778A-4BF5-A13C-A5A2BCCBDAF0}" destId="{AEB8BF8C-9D48-4B39-81E3-87DB05B8F3C9}" srcOrd="0" destOrd="0" parTransId="{33D47592-B5F5-48E2-92AC-DDAD42EAFC4F}" sibTransId="{E1F7C01D-4BEB-4746-A1CB-47ACB15936CA}"/>
    <dgm:cxn modelId="{DDDB7D0A-6EBC-4CB4-801B-8568937F3C1F}" srcId="{D8A4F715-D0FF-4925-9B0B-111B524374A1}" destId="{52BFE2B3-D14C-443C-8687-FD41829754E9}" srcOrd="0" destOrd="0" parTransId="{52154784-7A3B-49CA-B5B6-D15502774B0E}" sibTransId="{54F7A091-4AD4-44DD-BF3E-B67CD82134DF}"/>
    <dgm:cxn modelId="{2D4B2916-AA98-408C-90D0-A175B7889F26}" type="presOf" srcId="{D8A4F715-D0FF-4925-9B0B-111B524374A1}" destId="{7B502927-BF3F-4C88-A4BB-FC85399BA669}" srcOrd="0" destOrd="0" presId="urn:microsoft.com/office/officeart/2016/7/layout/VerticalSolidActionList"/>
    <dgm:cxn modelId="{2A333317-0204-4E72-B0CD-10BA3F2B74AC}" type="presOf" srcId="{52BFE2B3-D14C-443C-8687-FD41829754E9}" destId="{1AD36AAE-F0A6-492C-8157-EBD761F50516}" srcOrd="0" destOrd="0" presId="urn:microsoft.com/office/officeart/2016/7/layout/VerticalSolidActionList"/>
    <dgm:cxn modelId="{2AED1124-0B29-4A30-BFD2-3C5512D4C936}" type="presOf" srcId="{29EC75C8-5CDF-4DCA-B253-76808A25DC81}" destId="{BB1E9685-8273-4FD1-AB08-1596369138E8}" srcOrd="0" destOrd="0" presId="urn:microsoft.com/office/officeart/2016/7/layout/VerticalSolidActionList"/>
    <dgm:cxn modelId="{32E53C3E-F271-4A41-B540-4879BB83BBC1}" type="presOf" srcId="{AEB8BF8C-9D48-4B39-81E3-87DB05B8F3C9}" destId="{A22F51CC-B339-4407-9955-4F01B19518BA}" srcOrd="0" destOrd="0" presId="urn:microsoft.com/office/officeart/2016/7/layout/VerticalSolidActionList"/>
    <dgm:cxn modelId="{11365F41-B6C3-4811-950A-466B3B0A24F5}" type="presOf" srcId="{EB8360A2-5245-4D22-A274-25716AE4DB61}" destId="{0C8C342F-8D13-49C1-B5C5-D046A9BD5ABE}" srcOrd="0" destOrd="0" presId="urn:microsoft.com/office/officeart/2016/7/layout/VerticalSolidActionList"/>
    <dgm:cxn modelId="{1C9406AA-CA51-48A5-BBA9-D67C65C1BE94}" type="presOf" srcId="{6676F953-778A-4BF5-A13C-A5A2BCCBDAF0}" destId="{731F9D7E-F438-4164-BBD4-A57171B5541F}" srcOrd="0" destOrd="0" presId="urn:microsoft.com/office/officeart/2016/7/layout/VerticalSolidActionList"/>
    <dgm:cxn modelId="{EF85B6B7-056E-411E-97DB-BEE45C8F4143}" srcId="{29EC75C8-5CDF-4DCA-B253-76808A25DC81}" destId="{FA4C4B48-BBCB-43A8-A328-6AE7D97C99E3}" srcOrd="0" destOrd="0" parTransId="{945AFA5E-34F3-43F1-83F0-9DD5389176D6}" sibTransId="{518E8D64-1415-4C98-8D08-9D8EDC32304A}"/>
    <dgm:cxn modelId="{EB7BF1BA-BD0F-42BF-BD37-486061F86AA6}" type="presOf" srcId="{FA4C4B48-BBCB-43A8-A328-6AE7D97C99E3}" destId="{A4DB34D0-0C01-4109-A5B5-65E2103A1585}" srcOrd="0" destOrd="0" presId="urn:microsoft.com/office/officeart/2016/7/layout/VerticalSolidActionList"/>
    <dgm:cxn modelId="{096577C3-B039-4D58-B7C9-D83293531161}" srcId="{EB8360A2-5245-4D22-A274-25716AE4DB61}" destId="{6676F953-778A-4BF5-A13C-A5A2BCCBDAF0}" srcOrd="2" destOrd="0" parTransId="{BB346B7C-591B-4CD0-9654-94F9E04B8800}" sibTransId="{E84E7CF1-1614-4CB1-AE11-2E97C4929EAB}"/>
    <dgm:cxn modelId="{9507B1C9-22D2-408F-B0E4-931DC52A0ED9}" srcId="{EB8360A2-5245-4D22-A274-25716AE4DB61}" destId="{29EC75C8-5CDF-4DCA-B253-76808A25DC81}" srcOrd="0" destOrd="0" parTransId="{C359D22F-FE2E-42D5-87F7-3C9DE2298969}" sibTransId="{8F119AB2-A439-436A-98A6-06F9F3B8D5E4}"/>
    <dgm:cxn modelId="{4B8F11E2-39B6-4771-85C6-3F6DF0766A96}" srcId="{EB8360A2-5245-4D22-A274-25716AE4DB61}" destId="{D8A4F715-D0FF-4925-9B0B-111B524374A1}" srcOrd="1" destOrd="0" parTransId="{CAAC55A3-7E30-4070-B234-4A35A919A5CD}" sibTransId="{816285A9-CE02-4D38-ACB6-BD57E6D0EE11}"/>
    <dgm:cxn modelId="{F9E8C5C1-B9A4-40A3-82E7-56D56335470F}" type="presParOf" srcId="{0C8C342F-8D13-49C1-B5C5-D046A9BD5ABE}" destId="{33687F42-FA94-42C7-8211-8D0759DB586A}" srcOrd="0" destOrd="0" presId="urn:microsoft.com/office/officeart/2016/7/layout/VerticalSolidActionList"/>
    <dgm:cxn modelId="{5454707C-8DA0-47BE-A18A-755F925993A0}" type="presParOf" srcId="{33687F42-FA94-42C7-8211-8D0759DB586A}" destId="{BB1E9685-8273-4FD1-AB08-1596369138E8}" srcOrd="0" destOrd="0" presId="urn:microsoft.com/office/officeart/2016/7/layout/VerticalSolidActionList"/>
    <dgm:cxn modelId="{8E8DA367-1CA3-4E2C-A9A5-25D72B990E89}" type="presParOf" srcId="{33687F42-FA94-42C7-8211-8D0759DB586A}" destId="{A4DB34D0-0C01-4109-A5B5-65E2103A1585}" srcOrd="1" destOrd="0" presId="urn:microsoft.com/office/officeart/2016/7/layout/VerticalSolidActionList"/>
    <dgm:cxn modelId="{4AD8BBB0-8C81-4403-9064-0A5FC51078CB}" type="presParOf" srcId="{0C8C342F-8D13-49C1-B5C5-D046A9BD5ABE}" destId="{0874DF47-A718-404B-97BB-BED41A1AC7D6}" srcOrd="1" destOrd="0" presId="urn:microsoft.com/office/officeart/2016/7/layout/VerticalSolidActionList"/>
    <dgm:cxn modelId="{DA4CF55A-1AE5-4BE2-8FA9-C0530E919335}" type="presParOf" srcId="{0C8C342F-8D13-49C1-B5C5-D046A9BD5ABE}" destId="{5D1FEB31-5F3B-4577-BAD1-20C64B83E8C1}" srcOrd="2" destOrd="0" presId="urn:microsoft.com/office/officeart/2016/7/layout/VerticalSolidActionList"/>
    <dgm:cxn modelId="{C74DE8DB-5A18-43E6-A5C6-45B80B23A140}" type="presParOf" srcId="{5D1FEB31-5F3B-4577-BAD1-20C64B83E8C1}" destId="{7B502927-BF3F-4C88-A4BB-FC85399BA669}" srcOrd="0" destOrd="0" presId="urn:microsoft.com/office/officeart/2016/7/layout/VerticalSolidActionList"/>
    <dgm:cxn modelId="{A701469F-6846-4FB5-B35E-9AEBDF28EB01}" type="presParOf" srcId="{5D1FEB31-5F3B-4577-BAD1-20C64B83E8C1}" destId="{1AD36AAE-F0A6-492C-8157-EBD761F50516}" srcOrd="1" destOrd="0" presId="urn:microsoft.com/office/officeart/2016/7/layout/VerticalSolidActionList"/>
    <dgm:cxn modelId="{39B1B7B5-A014-4D25-9FAA-2BEBA567E5B4}" type="presParOf" srcId="{0C8C342F-8D13-49C1-B5C5-D046A9BD5ABE}" destId="{B9994D0B-1D58-4E23-8E2F-F7B4234C1E4E}" srcOrd="3" destOrd="0" presId="urn:microsoft.com/office/officeart/2016/7/layout/VerticalSolidActionList"/>
    <dgm:cxn modelId="{9018B0C6-1B88-4494-8DB0-9D2457AD042A}" type="presParOf" srcId="{0C8C342F-8D13-49C1-B5C5-D046A9BD5ABE}" destId="{D5EC8BBF-77DE-4EAF-82DA-9D878A795FBC}" srcOrd="4" destOrd="0" presId="urn:microsoft.com/office/officeart/2016/7/layout/VerticalSolidActionList"/>
    <dgm:cxn modelId="{6166E800-761B-40AA-B079-579FA47B4B86}" type="presParOf" srcId="{D5EC8BBF-77DE-4EAF-82DA-9D878A795FBC}" destId="{731F9D7E-F438-4164-BBD4-A57171B5541F}" srcOrd="0" destOrd="0" presId="urn:microsoft.com/office/officeart/2016/7/layout/VerticalSolidActionList"/>
    <dgm:cxn modelId="{A1F3E815-1376-4F0E-9BF9-DFB080E59FBF}" type="presParOf" srcId="{D5EC8BBF-77DE-4EAF-82DA-9D878A795FBC}" destId="{A22F51CC-B339-4407-9955-4F01B19518BA}"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DB34D0-0C01-4109-A5B5-65E2103A1585}">
      <dsp:nvSpPr>
        <dsp:cNvPr id="0" name=""/>
        <dsp:cNvSpPr/>
      </dsp:nvSpPr>
      <dsp:spPr>
        <a:xfrm>
          <a:off x="1162225" y="1774"/>
          <a:ext cx="4648902" cy="1818804"/>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202" tIns="461976" rIns="90202" bIns="461976" numCol="1" spcCol="1270" anchor="ctr" anchorCtr="0">
          <a:noAutofit/>
        </a:bodyPr>
        <a:lstStyle/>
        <a:p>
          <a:pPr marL="0" lvl="0" indent="0" algn="l" defTabSz="711200">
            <a:lnSpc>
              <a:spcPct val="90000"/>
            </a:lnSpc>
            <a:spcBef>
              <a:spcPct val="0"/>
            </a:spcBef>
            <a:spcAft>
              <a:spcPct val="35000"/>
            </a:spcAft>
            <a:buNone/>
          </a:pPr>
          <a:r>
            <a:rPr lang="en-US" sz="1600" kern="1200"/>
            <a:t>Students will be able to translate basic English sentences into Welsh, improving their vocabulary and sentence structure understanding. </a:t>
          </a:r>
        </a:p>
      </dsp:txBody>
      <dsp:txXfrm>
        <a:off x="1162225" y="1774"/>
        <a:ext cx="4648902" cy="1818804"/>
      </dsp:txXfrm>
    </dsp:sp>
    <dsp:sp modelId="{BB1E9685-8273-4FD1-AB08-1596369138E8}">
      <dsp:nvSpPr>
        <dsp:cNvPr id="0" name=""/>
        <dsp:cNvSpPr/>
      </dsp:nvSpPr>
      <dsp:spPr>
        <a:xfrm>
          <a:off x="0" y="1774"/>
          <a:ext cx="1162225" cy="1818804"/>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01" tIns="179657" rIns="61501" bIns="179657" numCol="1" spcCol="1270" anchor="ctr" anchorCtr="0">
          <a:noAutofit/>
        </a:bodyPr>
        <a:lstStyle/>
        <a:p>
          <a:pPr marL="0" lvl="0" indent="0" algn="ctr" defTabSz="889000">
            <a:lnSpc>
              <a:spcPct val="90000"/>
            </a:lnSpc>
            <a:spcBef>
              <a:spcPct val="0"/>
            </a:spcBef>
            <a:spcAft>
              <a:spcPct val="35000"/>
            </a:spcAft>
            <a:buNone/>
          </a:pPr>
          <a:r>
            <a:rPr lang="en-US" sz="2000" kern="1200"/>
            <a:t>Be</a:t>
          </a:r>
        </a:p>
      </dsp:txBody>
      <dsp:txXfrm>
        <a:off x="0" y="1774"/>
        <a:ext cx="1162225" cy="1818804"/>
      </dsp:txXfrm>
    </dsp:sp>
    <dsp:sp modelId="{1AD36AAE-F0A6-492C-8157-EBD761F50516}">
      <dsp:nvSpPr>
        <dsp:cNvPr id="0" name=""/>
        <dsp:cNvSpPr/>
      </dsp:nvSpPr>
      <dsp:spPr>
        <a:xfrm>
          <a:off x="1162225" y="1929707"/>
          <a:ext cx="4648902" cy="1818804"/>
        </a:xfrm>
        <a:prstGeom prst="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202" tIns="461976" rIns="90202" bIns="461976" numCol="1" spcCol="1270" anchor="ctr" anchorCtr="0">
          <a:noAutofit/>
        </a:bodyPr>
        <a:lstStyle/>
        <a:p>
          <a:pPr marL="0" lvl="0" indent="0" algn="l" defTabSz="711200">
            <a:lnSpc>
              <a:spcPct val="90000"/>
            </a:lnSpc>
            <a:spcBef>
              <a:spcPct val="0"/>
            </a:spcBef>
            <a:spcAft>
              <a:spcPct val="35000"/>
            </a:spcAft>
            <a:buNone/>
          </a:pPr>
          <a:r>
            <a:rPr lang="en-US" sz="1600" kern="1200"/>
            <a:t>Develop students ability to recognise key Welsh vocabulary. </a:t>
          </a:r>
        </a:p>
      </dsp:txBody>
      <dsp:txXfrm>
        <a:off x="1162225" y="1929707"/>
        <a:ext cx="4648902" cy="1818804"/>
      </dsp:txXfrm>
    </dsp:sp>
    <dsp:sp modelId="{7B502927-BF3F-4C88-A4BB-FC85399BA669}">
      <dsp:nvSpPr>
        <dsp:cNvPr id="0" name=""/>
        <dsp:cNvSpPr/>
      </dsp:nvSpPr>
      <dsp:spPr>
        <a:xfrm>
          <a:off x="0" y="1929707"/>
          <a:ext cx="1162225" cy="1818804"/>
        </a:xfrm>
        <a:prstGeom prst="rect">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01" tIns="179657" rIns="61501" bIns="179657" numCol="1" spcCol="1270" anchor="ctr" anchorCtr="0">
          <a:noAutofit/>
        </a:bodyPr>
        <a:lstStyle/>
        <a:p>
          <a:pPr marL="0" lvl="0" indent="0" algn="ctr" defTabSz="889000">
            <a:lnSpc>
              <a:spcPct val="90000"/>
            </a:lnSpc>
            <a:spcBef>
              <a:spcPct val="0"/>
            </a:spcBef>
            <a:spcAft>
              <a:spcPct val="35000"/>
            </a:spcAft>
            <a:buNone/>
          </a:pPr>
          <a:r>
            <a:rPr lang="en-US" sz="2000" kern="1200"/>
            <a:t>Develop</a:t>
          </a:r>
        </a:p>
      </dsp:txBody>
      <dsp:txXfrm>
        <a:off x="0" y="1929707"/>
        <a:ext cx="1162225" cy="1818804"/>
      </dsp:txXfrm>
    </dsp:sp>
    <dsp:sp modelId="{A22F51CC-B339-4407-9955-4F01B19518BA}">
      <dsp:nvSpPr>
        <dsp:cNvPr id="0" name=""/>
        <dsp:cNvSpPr/>
      </dsp:nvSpPr>
      <dsp:spPr>
        <a:xfrm>
          <a:off x="1162225" y="3857640"/>
          <a:ext cx="4648902" cy="1818804"/>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202" tIns="461976" rIns="90202" bIns="461976" numCol="1" spcCol="1270" anchor="ctr" anchorCtr="0">
          <a:noAutofit/>
        </a:bodyPr>
        <a:lstStyle/>
        <a:p>
          <a:pPr marL="0" lvl="0" indent="0" algn="l" defTabSz="711200">
            <a:lnSpc>
              <a:spcPct val="90000"/>
            </a:lnSpc>
            <a:spcBef>
              <a:spcPct val="0"/>
            </a:spcBef>
            <a:spcAft>
              <a:spcPct val="35000"/>
            </a:spcAft>
            <a:buNone/>
          </a:pPr>
          <a:r>
            <a:rPr lang="en-US" sz="1600" kern="1200"/>
            <a:t>Students will gain confidence in using Welsh to describe their school environment and experiences. </a:t>
          </a:r>
        </a:p>
      </dsp:txBody>
      <dsp:txXfrm>
        <a:off x="1162225" y="3857640"/>
        <a:ext cx="4648902" cy="1818804"/>
      </dsp:txXfrm>
    </dsp:sp>
    <dsp:sp modelId="{731F9D7E-F438-4164-BBD4-A57171B5541F}">
      <dsp:nvSpPr>
        <dsp:cNvPr id="0" name=""/>
        <dsp:cNvSpPr/>
      </dsp:nvSpPr>
      <dsp:spPr>
        <a:xfrm>
          <a:off x="0" y="3857640"/>
          <a:ext cx="1162225" cy="1818804"/>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1501" tIns="179657" rIns="61501" bIns="179657" numCol="1" spcCol="1270" anchor="ctr" anchorCtr="0">
          <a:noAutofit/>
        </a:bodyPr>
        <a:lstStyle/>
        <a:p>
          <a:pPr marL="0" lvl="0" indent="0" algn="ctr" defTabSz="889000">
            <a:lnSpc>
              <a:spcPct val="90000"/>
            </a:lnSpc>
            <a:spcBef>
              <a:spcPct val="0"/>
            </a:spcBef>
            <a:spcAft>
              <a:spcPct val="35000"/>
            </a:spcAft>
            <a:buNone/>
          </a:pPr>
          <a:r>
            <a:rPr lang="en-US" sz="2000" kern="1200"/>
            <a:t>Gain</a:t>
          </a:r>
        </a:p>
      </dsp:txBody>
      <dsp:txXfrm>
        <a:off x="0" y="3857640"/>
        <a:ext cx="1162225" cy="1818804"/>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4/14/2025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A507A38-16B8-98E2-AB20-AAFF3EB1387D}"/>
              </a:ext>
            </a:extLst>
          </p:cNvPr>
          <p:cNvPicPr>
            <a:picLocks noChangeAspect="1"/>
          </p:cNvPicPr>
          <p:nvPr/>
        </p:nvPicPr>
        <p:blipFill>
          <a:blip r:embed="rId2"/>
          <a:stretch>
            <a:fillRect/>
          </a:stretch>
        </p:blipFill>
        <p:spPr>
          <a:xfrm>
            <a:off x="116542" y="98611"/>
            <a:ext cx="12075458" cy="6669741"/>
          </a:xfrm>
          <a:prstGeom prst="rect">
            <a:avLst/>
          </a:prstGeom>
        </p:spPr>
      </p:pic>
    </p:spTree>
    <p:extLst>
      <p:ext uri="{BB962C8B-B14F-4D97-AF65-F5344CB8AC3E}">
        <p14:creationId xmlns:p14="http://schemas.microsoft.com/office/powerpoint/2010/main" val="4038757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70908" y="1209714"/>
            <a:ext cx="5425781" cy="1569570"/>
          </a:xfrm>
        </p:spPr>
        <p:txBody>
          <a:bodyPr>
            <a:normAutofit/>
          </a:bodyPr>
          <a:lstStyle/>
          <a:p>
            <a:pPr algn="l"/>
            <a:r>
              <a:rPr lang="en-US" dirty="0"/>
              <a:t>YSGOL – Year 7 </a:t>
            </a:r>
          </a:p>
        </p:txBody>
      </p:sp>
      <p:sp>
        <p:nvSpPr>
          <p:cNvPr id="3" name="Subtitle 2"/>
          <p:cNvSpPr>
            <a:spLocks noGrp="1"/>
          </p:cNvSpPr>
          <p:nvPr>
            <p:ph type="subTitle" idx="1"/>
          </p:nvPr>
        </p:nvSpPr>
        <p:spPr>
          <a:xfrm>
            <a:off x="970908" y="3622153"/>
            <a:ext cx="6781692" cy="1734203"/>
          </a:xfrm>
        </p:spPr>
        <p:txBody>
          <a:bodyPr vert="horz" lIns="91440" tIns="45720" rIns="91440" bIns="45720" rtlCol="0" anchor="t">
            <a:normAutofit fontScale="92500" lnSpcReduction="20000"/>
          </a:bodyPr>
          <a:lstStyle/>
          <a:p>
            <a:pPr algn="l"/>
            <a:r>
              <a:rPr lang="en-US" sz="2800" dirty="0">
                <a:latin typeface="Arial"/>
                <a:cs typeface="Arial"/>
              </a:rPr>
              <a:t>Translate the 5 sentences into Welsh.</a:t>
            </a:r>
          </a:p>
          <a:p>
            <a:pPr algn="l"/>
            <a:endParaRPr lang="en-US" sz="2800" dirty="0">
              <a:latin typeface="Arial"/>
              <a:cs typeface="Arial"/>
            </a:endParaRPr>
          </a:p>
          <a:p>
            <a:pPr algn="l"/>
            <a:r>
              <a:rPr lang="en-US" sz="2800" dirty="0">
                <a:latin typeface="Arial"/>
                <a:cs typeface="Arial"/>
              </a:rPr>
              <a:t>Student Name : Annis Winnie Jefferson</a:t>
            </a:r>
          </a:p>
          <a:p>
            <a:pPr algn="l"/>
            <a:r>
              <a:rPr lang="en-US" sz="2800" dirty="0">
                <a:latin typeface="Arial"/>
                <a:cs typeface="Arial"/>
              </a:rPr>
              <a:t>Student number : 2412856.</a:t>
            </a:r>
          </a:p>
        </p:txBody>
      </p:sp>
      <p:sp>
        <p:nvSpPr>
          <p:cNvPr id="10" name="Freeform: Shape 9">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8A04D4E-8990-380F-EB40-0E9F023F1C60}"/>
              </a:ext>
            </a:extLst>
          </p:cNvPr>
          <p:cNvSpPr>
            <a:spLocks noGrp="1"/>
          </p:cNvSpPr>
          <p:nvPr>
            <p:ph type="title"/>
          </p:nvPr>
        </p:nvSpPr>
        <p:spPr>
          <a:xfrm>
            <a:off x="838200" y="673770"/>
            <a:ext cx="3220329" cy="2027227"/>
          </a:xfrm>
        </p:spPr>
        <p:txBody>
          <a:bodyPr anchor="t">
            <a:normAutofit/>
          </a:bodyPr>
          <a:lstStyle/>
          <a:p>
            <a:r>
              <a:rPr lang="en-US" sz="5000">
                <a:solidFill>
                  <a:srgbClr val="FFFFFF"/>
                </a:solidFill>
              </a:rPr>
              <a:t>Learning objectives : </a:t>
            </a:r>
          </a:p>
        </p:txBody>
      </p:sp>
      <p:graphicFrame>
        <p:nvGraphicFramePr>
          <p:cNvPr id="5" name="Content Placeholder 2">
            <a:extLst>
              <a:ext uri="{FF2B5EF4-FFF2-40B4-BE49-F238E27FC236}">
                <a16:creationId xmlns:a16="http://schemas.microsoft.com/office/drawing/2014/main" id="{27F872AD-F9DC-570D-CCC6-F10879FC31FF}"/>
              </a:ext>
            </a:extLst>
          </p:cNvPr>
          <p:cNvGraphicFramePr>
            <a:graphicFrameLocks noGrp="1"/>
          </p:cNvGraphicFramePr>
          <p:nvPr>
            <p:ph idx="1"/>
            <p:extLst>
              <p:ext uri="{D42A27DB-BD31-4B8C-83A1-F6EECF244321}">
                <p14:modId xmlns:p14="http://schemas.microsoft.com/office/powerpoint/2010/main" val="1655485654"/>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4281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30" name="Freeform: Shape 29">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Shape 30">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Shape 33">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5" name="Freeform: Shape 34">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Freeform: Shape 35">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TextBox 2">
            <a:extLst>
              <a:ext uri="{FF2B5EF4-FFF2-40B4-BE49-F238E27FC236}">
                <a16:creationId xmlns:a16="http://schemas.microsoft.com/office/drawing/2014/main" id="{682CC088-C679-4FFE-3F15-80F729CBAEF9}"/>
              </a:ext>
            </a:extLst>
          </p:cNvPr>
          <p:cNvSpPr txBox="1"/>
          <p:nvPr/>
        </p:nvSpPr>
        <p:spPr>
          <a:xfrm>
            <a:off x="3672278" y="4424895"/>
            <a:ext cx="5709721" cy="24308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Bef>
                <a:spcPct val="0"/>
              </a:spcBef>
              <a:spcAft>
                <a:spcPts val="600"/>
              </a:spcAft>
              <a:buFont typeface="Arial" panose="020B0604020202020204" pitchFamily="34" charset="0"/>
              <a:buChar char="•"/>
            </a:pPr>
            <a:r>
              <a:rPr lang="en-US" sz="3600" dirty="0">
                <a:solidFill>
                  <a:srgbClr val="FF0000"/>
                </a:solidFill>
                <a:latin typeface="Arial"/>
                <a:cs typeface="Arial"/>
              </a:rPr>
              <a:t>Fy </a:t>
            </a:r>
            <a:r>
              <a:rPr lang="en-US" sz="3600" err="1">
                <a:solidFill>
                  <a:srgbClr val="FF0000"/>
                </a:solidFill>
                <a:latin typeface="Arial"/>
                <a:cs typeface="Arial"/>
              </a:rPr>
              <a:t>hoff</a:t>
            </a:r>
            <a:r>
              <a:rPr lang="en-US" sz="3600" dirty="0">
                <a:solidFill>
                  <a:srgbClr val="FF0000"/>
                </a:solidFill>
                <a:latin typeface="Arial"/>
                <a:cs typeface="Arial"/>
              </a:rPr>
              <a:t> </a:t>
            </a:r>
            <a:r>
              <a:rPr lang="en-US" sz="3600" err="1">
                <a:solidFill>
                  <a:srgbClr val="FF0000"/>
                </a:solidFill>
                <a:latin typeface="Arial"/>
                <a:cs typeface="Arial"/>
              </a:rPr>
              <a:t>pwnc</a:t>
            </a:r>
            <a:r>
              <a:rPr lang="en-US" sz="3600" dirty="0">
                <a:solidFill>
                  <a:srgbClr val="FF0000"/>
                </a:solidFill>
                <a:latin typeface="Arial"/>
                <a:cs typeface="Arial"/>
              </a:rPr>
              <a:t> </a:t>
            </a:r>
            <a:r>
              <a:rPr lang="en-US" sz="3600" err="1">
                <a:solidFill>
                  <a:srgbClr val="FF0000"/>
                </a:solidFill>
                <a:latin typeface="Arial"/>
                <a:cs typeface="Arial"/>
              </a:rPr>
              <a:t>ydy</a:t>
            </a:r>
            <a:r>
              <a:rPr lang="en-US" sz="3600" dirty="0">
                <a:solidFill>
                  <a:srgbClr val="FF0000"/>
                </a:solidFill>
                <a:latin typeface="Arial"/>
                <a:cs typeface="Arial"/>
              </a:rPr>
              <a:t> </a:t>
            </a:r>
            <a:r>
              <a:rPr lang="en-US" sz="3600" err="1">
                <a:solidFill>
                  <a:srgbClr val="FF0000"/>
                </a:solidFill>
                <a:latin typeface="Arial"/>
                <a:cs typeface="Arial"/>
              </a:rPr>
              <a:t>Cymraeg</a:t>
            </a:r>
            <a:r>
              <a:rPr lang="en-US" sz="3600" dirty="0">
                <a:solidFill>
                  <a:srgbClr val="FF0000"/>
                </a:solidFill>
                <a:latin typeface="Arial"/>
                <a:cs typeface="Arial"/>
              </a:rPr>
              <a:t> </a:t>
            </a:r>
            <a:r>
              <a:rPr lang="en-US" sz="3600" err="1">
                <a:solidFill>
                  <a:srgbClr val="FF0000"/>
                </a:solidFill>
                <a:latin typeface="Arial"/>
                <a:cs typeface="Arial"/>
              </a:rPr>
              <a:t>achos</a:t>
            </a:r>
            <a:r>
              <a:rPr lang="en-US" sz="3600" dirty="0">
                <a:solidFill>
                  <a:srgbClr val="FF0000"/>
                </a:solidFill>
                <a:latin typeface="Arial"/>
                <a:cs typeface="Arial"/>
              </a:rPr>
              <a:t> </a:t>
            </a:r>
            <a:r>
              <a:rPr lang="en-US" sz="3600" err="1">
                <a:solidFill>
                  <a:srgbClr val="FF0000"/>
                </a:solidFill>
                <a:latin typeface="Arial"/>
                <a:cs typeface="Arial"/>
              </a:rPr>
              <a:t>rydw</a:t>
            </a:r>
            <a:r>
              <a:rPr lang="en-US" sz="3600" dirty="0">
                <a:solidFill>
                  <a:srgbClr val="FF0000"/>
                </a:solidFill>
                <a:latin typeface="Arial"/>
                <a:cs typeface="Arial"/>
              </a:rPr>
              <a:t> </a:t>
            </a:r>
            <a:r>
              <a:rPr lang="en-US" sz="3600" err="1">
                <a:solidFill>
                  <a:srgbClr val="FF0000"/>
                </a:solidFill>
                <a:latin typeface="Arial"/>
                <a:cs typeface="Arial"/>
              </a:rPr>
              <a:t>I'n</a:t>
            </a:r>
            <a:r>
              <a:rPr lang="en-US" sz="3600" dirty="0">
                <a:solidFill>
                  <a:srgbClr val="FF0000"/>
                </a:solidFill>
                <a:latin typeface="Arial"/>
                <a:cs typeface="Arial"/>
              </a:rPr>
              <a:t> </a:t>
            </a:r>
            <a:r>
              <a:rPr lang="en-US" sz="3600" err="1">
                <a:solidFill>
                  <a:srgbClr val="FF0000"/>
                </a:solidFill>
                <a:latin typeface="Arial"/>
                <a:cs typeface="Arial"/>
              </a:rPr>
              <a:t>hoffi'r</a:t>
            </a:r>
            <a:r>
              <a:rPr lang="en-US" sz="3600" dirty="0">
                <a:solidFill>
                  <a:srgbClr val="FF0000"/>
                </a:solidFill>
                <a:latin typeface="Arial"/>
                <a:cs typeface="Arial"/>
              </a:rPr>
              <a:t> </a:t>
            </a:r>
            <a:r>
              <a:rPr lang="en-US" sz="3600" err="1">
                <a:solidFill>
                  <a:srgbClr val="FF0000"/>
                </a:solidFill>
                <a:latin typeface="Arial"/>
                <a:cs typeface="Arial"/>
              </a:rPr>
              <a:t>athro</a:t>
            </a:r>
            <a:r>
              <a:rPr lang="en-US" sz="3600" dirty="0">
                <a:solidFill>
                  <a:srgbClr val="FF0000"/>
                </a:solidFill>
                <a:latin typeface="Arial"/>
                <a:cs typeface="Arial"/>
              </a:rPr>
              <a:t>.</a:t>
            </a:r>
          </a:p>
        </p:txBody>
      </p:sp>
      <p:sp>
        <p:nvSpPr>
          <p:cNvPr id="2" name="TextBox 1">
            <a:extLst>
              <a:ext uri="{FF2B5EF4-FFF2-40B4-BE49-F238E27FC236}">
                <a16:creationId xmlns:a16="http://schemas.microsoft.com/office/drawing/2014/main" id="{B6148644-C9DA-16AE-A928-1C6E74B25A0B}"/>
              </a:ext>
            </a:extLst>
          </p:cNvPr>
          <p:cNvSpPr txBox="1"/>
          <p:nvPr/>
        </p:nvSpPr>
        <p:spPr>
          <a:xfrm>
            <a:off x="3675082" y="896075"/>
            <a:ext cx="5010506" cy="253103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000"/>
              </a:spcBef>
              <a:spcAft>
                <a:spcPts val="600"/>
              </a:spcAft>
            </a:pPr>
            <a:r>
              <a:rPr lang="en-US" sz="3600" kern="1200" dirty="0">
                <a:solidFill>
                  <a:srgbClr val="FFFFFF"/>
                </a:solidFill>
                <a:latin typeface="Arial"/>
                <a:cs typeface="Arial"/>
              </a:rPr>
              <a:t>My </a:t>
            </a:r>
            <a:r>
              <a:rPr lang="en-US" sz="3600" kern="1200" err="1">
                <a:solidFill>
                  <a:srgbClr val="FFFFFF"/>
                </a:solidFill>
                <a:latin typeface="Arial"/>
                <a:cs typeface="Arial"/>
              </a:rPr>
              <a:t>favourite</a:t>
            </a:r>
            <a:r>
              <a:rPr lang="en-US" sz="3600" kern="1200" dirty="0">
                <a:solidFill>
                  <a:srgbClr val="FFFFFF"/>
                </a:solidFill>
                <a:latin typeface="Arial"/>
                <a:cs typeface="Arial"/>
              </a:rPr>
              <a:t> subject is Welsh because I like the teacher. </a:t>
            </a:r>
          </a:p>
        </p:txBody>
      </p:sp>
    </p:spTree>
    <p:extLst>
      <p:ext uri="{BB962C8B-B14F-4D97-AF65-F5344CB8AC3E}">
        <p14:creationId xmlns:p14="http://schemas.microsoft.com/office/powerpoint/2010/main" val="671375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extBox 1">
            <a:extLst>
              <a:ext uri="{FF2B5EF4-FFF2-40B4-BE49-F238E27FC236}">
                <a16:creationId xmlns:a16="http://schemas.microsoft.com/office/drawing/2014/main" id="{1E846947-041B-7FF6-6223-933B954E006B}"/>
              </a:ext>
            </a:extLst>
          </p:cNvPr>
          <p:cNvSpPr txBox="1"/>
          <p:nvPr/>
        </p:nvSpPr>
        <p:spPr>
          <a:xfrm>
            <a:off x="242910" y="1588477"/>
            <a:ext cx="4626709" cy="263183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r">
              <a:lnSpc>
                <a:spcPct val="90000"/>
              </a:lnSpc>
              <a:spcBef>
                <a:spcPct val="0"/>
              </a:spcBef>
              <a:spcAft>
                <a:spcPts val="600"/>
              </a:spcAft>
            </a:pPr>
            <a:r>
              <a:rPr lang="en-US" sz="4400" kern="1200" dirty="0">
                <a:solidFill>
                  <a:srgbClr val="FFFFFF"/>
                </a:solidFill>
                <a:latin typeface="Aptos"/>
                <a:ea typeface="+mj-ea"/>
                <a:cs typeface="Arial"/>
              </a:rPr>
              <a:t>2. I love art because it's exciting.</a:t>
            </a:r>
            <a:r>
              <a:rPr lang="en-US" sz="3600" kern="1200" dirty="0">
                <a:solidFill>
                  <a:srgbClr val="FFFFFF"/>
                </a:solidFill>
                <a:latin typeface="Arial"/>
                <a:ea typeface="+mj-ea"/>
                <a:cs typeface="Arial"/>
              </a:rPr>
              <a:t> </a:t>
            </a:r>
          </a:p>
        </p:txBody>
      </p:sp>
      <p:sp>
        <p:nvSpPr>
          <p:cNvPr id="3" name="TextBox 2">
            <a:extLst>
              <a:ext uri="{FF2B5EF4-FFF2-40B4-BE49-F238E27FC236}">
                <a16:creationId xmlns:a16="http://schemas.microsoft.com/office/drawing/2014/main" id="{4C5ACDA6-9E41-81D2-78FD-00D2B2114A39}"/>
              </a:ext>
            </a:extLst>
          </p:cNvPr>
          <p:cNvSpPr txBox="1"/>
          <p:nvPr/>
        </p:nvSpPr>
        <p:spPr>
          <a:xfrm>
            <a:off x="5792994" y="1590840"/>
            <a:ext cx="5672176" cy="509522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000"/>
              </a:spcBef>
            </a:pPr>
            <a:r>
              <a:rPr lang="en-US" sz="4400" kern="1200">
                <a:solidFill>
                  <a:srgbClr val="FFFFFF"/>
                </a:solidFill>
                <a:latin typeface="+mn-lt"/>
                <a:ea typeface="+mn-ea"/>
                <a:cs typeface="+mn-cs"/>
              </a:rPr>
              <a:t>Rydw I'n caru/dwli ar celf achos maen gyffrous. </a:t>
            </a:r>
          </a:p>
        </p:txBody>
      </p:sp>
      <p:cxnSp>
        <p:nvCxnSpPr>
          <p:cNvPr id="10" name="Straight Connector 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6195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63C1F321-BB96-4700-B3CE-1A6156067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3FA1AD64-F15F-417D-956C-B2C211FC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13" name="Color">
              <a:extLst>
                <a:ext uri="{FF2B5EF4-FFF2-40B4-BE49-F238E27FC236}">
                  <a16:creationId xmlns:a16="http://schemas.microsoft.com/office/drawing/2014/main" id="{5F3C79B0-E0DE-407E-B550-3FDEB67B0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A1A2DFA8-F321-4204-9B31-A3713BC652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extBox 1">
            <a:extLst>
              <a:ext uri="{FF2B5EF4-FFF2-40B4-BE49-F238E27FC236}">
                <a16:creationId xmlns:a16="http://schemas.microsoft.com/office/drawing/2014/main" id="{A80B3CA2-9C51-2273-C4A9-9AF1B89CBF24}"/>
              </a:ext>
            </a:extLst>
          </p:cNvPr>
          <p:cNvSpPr txBox="1"/>
          <p:nvPr/>
        </p:nvSpPr>
        <p:spPr>
          <a:xfrm>
            <a:off x="789708" y="841664"/>
            <a:ext cx="4874661" cy="51568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800" kern="1200">
                <a:solidFill>
                  <a:schemeClr val="bg1"/>
                </a:solidFill>
                <a:latin typeface="+mj-lt"/>
                <a:ea typeface="+mj-ea"/>
                <a:cs typeface="+mj-cs"/>
              </a:rPr>
              <a:t>3. My least favourite subject is Science because there is too much homework. </a:t>
            </a:r>
          </a:p>
        </p:txBody>
      </p:sp>
      <p:sp>
        <p:nvSpPr>
          <p:cNvPr id="3" name="TextBox 2">
            <a:extLst>
              <a:ext uri="{FF2B5EF4-FFF2-40B4-BE49-F238E27FC236}">
                <a16:creationId xmlns:a16="http://schemas.microsoft.com/office/drawing/2014/main" id="{0E644CAA-2755-15D6-8702-FC89C3975B4A}"/>
              </a:ext>
            </a:extLst>
          </p:cNvPr>
          <p:cNvSpPr txBox="1"/>
          <p:nvPr/>
        </p:nvSpPr>
        <p:spPr>
          <a:xfrm>
            <a:off x="6534687" y="841664"/>
            <a:ext cx="4867605" cy="51568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ts val="1000"/>
              </a:spcBef>
            </a:pPr>
            <a:r>
              <a:rPr lang="en-US" sz="4800" kern="1200" dirty="0">
                <a:solidFill>
                  <a:srgbClr val="FF0000"/>
                </a:solidFill>
                <a:latin typeface="Aptos"/>
                <a:cs typeface="Arial"/>
              </a:rPr>
              <a:t>Fy </a:t>
            </a:r>
            <a:r>
              <a:rPr lang="en-US" sz="4800" kern="1200" err="1">
                <a:solidFill>
                  <a:srgbClr val="FF0000"/>
                </a:solidFill>
                <a:latin typeface="Aptos"/>
                <a:cs typeface="Arial"/>
              </a:rPr>
              <a:t>nghas</a:t>
            </a:r>
            <a:r>
              <a:rPr lang="en-US" sz="4800" kern="1200" dirty="0">
                <a:solidFill>
                  <a:srgbClr val="FF0000"/>
                </a:solidFill>
                <a:latin typeface="Aptos"/>
                <a:cs typeface="Arial"/>
              </a:rPr>
              <a:t> </a:t>
            </a:r>
            <a:r>
              <a:rPr lang="en-US" sz="4800" kern="1200" err="1">
                <a:solidFill>
                  <a:srgbClr val="FF0000"/>
                </a:solidFill>
                <a:latin typeface="Aptos"/>
                <a:cs typeface="Arial"/>
              </a:rPr>
              <a:t>pwnc</a:t>
            </a:r>
            <a:r>
              <a:rPr lang="en-US" sz="4800" kern="1200" dirty="0">
                <a:solidFill>
                  <a:srgbClr val="FF0000"/>
                </a:solidFill>
                <a:latin typeface="Aptos"/>
                <a:cs typeface="Arial"/>
              </a:rPr>
              <a:t> </a:t>
            </a:r>
            <a:r>
              <a:rPr lang="en-US" sz="4800" kern="1200" err="1">
                <a:solidFill>
                  <a:srgbClr val="FF0000"/>
                </a:solidFill>
                <a:latin typeface="Aptos"/>
                <a:cs typeface="Arial"/>
              </a:rPr>
              <a:t>ydy</a:t>
            </a:r>
            <a:r>
              <a:rPr lang="en-US" sz="4800" kern="1200" dirty="0">
                <a:solidFill>
                  <a:srgbClr val="FF0000"/>
                </a:solidFill>
                <a:latin typeface="Aptos"/>
                <a:cs typeface="Arial"/>
              </a:rPr>
              <a:t> </a:t>
            </a:r>
            <a:r>
              <a:rPr lang="en-US" sz="4800" kern="1200" err="1">
                <a:solidFill>
                  <a:srgbClr val="FF0000"/>
                </a:solidFill>
                <a:latin typeface="Aptos"/>
                <a:cs typeface="Arial"/>
              </a:rPr>
              <a:t>gwyddoniaeth</a:t>
            </a:r>
            <a:r>
              <a:rPr lang="en-US" sz="4800" kern="1200" dirty="0">
                <a:solidFill>
                  <a:srgbClr val="FF0000"/>
                </a:solidFill>
                <a:latin typeface="Aptos"/>
                <a:cs typeface="Arial"/>
              </a:rPr>
              <a:t> </a:t>
            </a:r>
            <a:r>
              <a:rPr lang="en-US" sz="4800" kern="1200" err="1">
                <a:solidFill>
                  <a:srgbClr val="FF0000"/>
                </a:solidFill>
                <a:latin typeface="Aptos"/>
                <a:cs typeface="Arial"/>
              </a:rPr>
              <a:t>achos</a:t>
            </a:r>
            <a:r>
              <a:rPr lang="en-US" sz="4800" kern="1200" dirty="0">
                <a:solidFill>
                  <a:srgbClr val="FF0000"/>
                </a:solidFill>
                <a:latin typeface="Aptos"/>
                <a:cs typeface="Arial"/>
              </a:rPr>
              <a:t> </a:t>
            </a:r>
            <a:r>
              <a:rPr lang="en-US" sz="4800" kern="1200" err="1">
                <a:solidFill>
                  <a:srgbClr val="FF0000"/>
                </a:solidFill>
                <a:latin typeface="Aptos"/>
                <a:cs typeface="Arial"/>
              </a:rPr>
              <a:t>mae</a:t>
            </a:r>
            <a:r>
              <a:rPr lang="en-US" sz="4800" kern="1200" dirty="0">
                <a:solidFill>
                  <a:srgbClr val="FF0000"/>
                </a:solidFill>
                <a:latin typeface="Aptos"/>
                <a:cs typeface="Arial"/>
              </a:rPr>
              <a:t> </a:t>
            </a:r>
            <a:r>
              <a:rPr lang="en-US" sz="4800" kern="1200" err="1">
                <a:solidFill>
                  <a:srgbClr val="FF0000"/>
                </a:solidFill>
                <a:latin typeface="Aptos"/>
                <a:cs typeface="Arial"/>
              </a:rPr>
              <a:t>gormod</a:t>
            </a:r>
            <a:r>
              <a:rPr lang="en-US" sz="4800" kern="1200" dirty="0">
                <a:solidFill>
                  <a:srgbClr val="FF0000"/>
                </a:solidFill>
                <a:latin typeface="Aptos"/>
                <a:cs typeface="Arial"/>
              </a:rPr>
              <a:t> o </a:t>
            </a:r>
            <a:r>
              <a:rPr lang="en-US" sz="4800" kern="1200" err="1">
                <a:solidFill>
                  <a:srgbClr val="FF0000"/>
                </a:solidFill>
                <a:latin typeface="Aptos"/>
                <a:cs typeface="Arial"/>
              </a:rPr>
              <a:t>waith</a:t>
            </a:r>
            <a:r>
              <a:rPr lang="en-US" sz="4800" kern="1200" dirty="0">
                <a:solidFill>
                  <a:srgbClr val="FF0000"/>
                </a:solidFill>
                <a:latin typeface="Aptos"/>
                <a:cs typeface="Arial"/>
              </a:rPr>
              <a:t> </a:t>
            </a:r>
            <a:r>
              <a:rPr lang="en-US" sz="4800" kern="1200" err="1">
                <a:solidFill>
                  <a:srgbClr val="FF0000"/>
                </a:solidFill>
                <a:latin typeface="Aptos"/>
                <a:cs typeface="Arial"/>
              </a:rPr>
              <a:t>ysgol</a:t>
            </a:r>
            <a:r>
              <a:rPr lang="en-US" sz="4800" kern="1200" dirty="0">
                <a:solidFill>
                  <a:srgbClr val="FF0000"/>
                </a:solidFill>
                <a:latin typeface="Aptos"/>
                <a:cs typeface="Arial"/>
              </a:rPr>
              <a:t>.</a:t>
            </a:r>
            <a:r>
              <a:rPr lang="en-US" sz="4800" kern="1200" dirty="0">
                <a:solidFill>
                  <a:srgbClr val="FF0000"/>
                </a:solidFill>
                <a:latin typeface="+mn-lt"/>
                <a:ea typeface="+mn-ea"/>
                <a:cs typeface="+mn-cs"/>
              </a:rPr>
              <a:t> </a:t>
            </a:r>
          </a:p>
        </p:txBody>
      </p:sp>
    </p:spTree>
    <p:extLst>
      <p:ext uri="{BB962C8B-B14F-4D97-AF65-F5344CB8AC3E}">
        <p14:creationId xmlns:p14="http://schemas.microsoft.com/office/powerpoint/2010/main" val="3026517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Color Cover">
            <a:extLst>
              <a:ext uri="{FF2B5EF4-FFF2-40B4-BE49-F238E27FC236}">
                <a16:creationId xmlns:a16="http://schemas.microsoft.com/office/drawing/2014/main" id="{6BE11944-ED05-4FE9-9927-06C110BB3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24">
            <a:extLst>
              <a:ext uri="{FF2B5EF4-FFF2-40B4-BE49-F238E27FC236}">
                <a16:creationId xmlns:a16="http://schemas.microsoft.com/office/drawing/2014/main" id="{A2812508-238C-4BCD-BDD3-25C99C5CA2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167"/>
            <a:ext cx="12188952" cy="3490956"/>
            <a:chOff x="651279" y="598259"/>
            <a:chExt cx="10889442" cy="5680742"/>
          </a:xfrm>
        </p:grpSpPr>
        <p:sp>
          <p:nvSpPr>
            <p:cNvPr id="13" name="Color">
              <a:extLst>
                <a:ext uri="{FF2B5EF4-FFF2-40B4-BE49-F238E27FC236}">
                  <a16:creationId xmlns:a16="http://schemas.microsoft.com/office/drawing/2014/main" id="{EA98B5EE-6906-45B1-8691-D06F06B6C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Color">
              <a:extLst>
                <a:ext uri="{FF2B5EF4-FFF2-40B4-BE49-F238E27FC236}">
                  <a16:creationId xmlns:a16="http://schemas.microsoft.com/office/drawing/2014/main" id="{3CB4D77E-DA74-4797-88E4-C7D817D31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extBox 1">
            <a:extLst>
              <a:ext uri="{FF2B5EF4-FFF2-40B4-BE49-F238E27FC236}">
                <a16:creationId xmlns:a16="http://schemas.microsoft.com/office/drawing/2014/main" id="{E63B0617-E086-C0A1-CFD9-17E66F59A6D6}"/>
              </a:ext>
            </a:extLst>
          </p:cNvPr>
          <p:cNvSpPr txBox="1"/>
          <p:nvPr/>
        </p:nvSpPr>
        <p:spPr>
          <a:xfrm>
            <a:off x="789708" y="1014574"/>
            <a:ext cx="9725730" cy="222676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800" kern="1200">
                <a:solidFill>
                  <a:schemeClr val="bg1"/>
                </a:solidFill>
                <a:latin typeface="+mj-lt"/>
                <a:ea typeface="+mj-ea"/>
                <a:cs typeface="+mj-cs"/>
              </a:rPr>
              <a:t>4.My favourite subjects are French and Welsh because the teachers are funny. </a:t>
            </a:r>
          </a:p>
        </p:txBody>
      </p:sp>
      <p:sp>
        <p:nvSpPr>
          <p:cNvPr id="3" name="TextBox 2">
            <a:extLst>
              <a:ext uri="{FF2B5EF4-FFF2-40B4-BE49-F238E27FC236}">
                <a16:creationId xmlns:a16="http://schemas.microsoft.com/office/drawing/2014/main" id="{3C73F0DD-4028-6D1F-4243-AC8F888AB050}"/>
              </a:ext>
            </a:extLst>
          </p:cNvPr>
          <p:cNvSpPr txBox="1"/>
          <p:nvPr/>
        </p:nvSpPr>
        <p:spPr>
          <a:xfrm>
            <a:off x="789708" y="3640633"/>
            <a:ext cx="9725730" cy="248721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ts val="1000"/>
              </a:spcBef>
            </a:pPr>
            <a:r>
              <a:rPr lang="en-US" sz="3600" kern="1200" dirty="0">
                <a:solidFill>
                  <a:srgbClr val="FF0000"/>
                </a:solidFill>
                <a:latin typeface="Arial"/>
                <a:cs typeface="Arial"/>
              </a:rPr>
              <a:t>My </a:t>
            </a:r>
            <a:r>
              <a:rPr lang="en-US" sz="3600" kern="1200" err="1">
                <a:solidFill>
                  <a:srgbClr val="FF0000"/>
                </a:solidFill>
                <a:latin typeface="Arial"/>
                <a:cs typeface="Arial"/>
              </a:rPr>
              <a:t>hoff</a:t>
            </a:r>
            <a:r>
              <a:rPr lang="en-US" sz="3600" kern="1200" dirty="0">
                <a:solidFill>
                  <a:srgbClr val="FF0000"/>
                </a:solidFill>
                <a:latin typeface="Arial"/>
                <a:cs typeface="Arial"/>
              </a:rPr>
              <a:t> </a:t>
            </a:r>
            <a:r>
              <a:rPr lang="en-US" sz="3600" kern="1200" err="1">
                <a:solidFill>
                  <a:srgbClr val="FF0000"/>
                </a:solidFill>
                <a:latin typeface="Arial"/>
                <a:cs typeface="Arial"/>
              </a:rPr>
              <a:t>pynciau</a:t>
            </a:r>
            <a:r>
              <a:rPr lang="en-US" sz="3600" kern="1200" dirty="0">
                <a:solidFill>
                  <a:srgbClr val="FF0000"/>
                </a:solidFill>
                <a:latin typeface="Arial"/>
                <a:cs typeface="Arial"/>
              </a:rPr>
              <a:t> </a:t>
            </a:r>
            <a:r>
              <a:rPr lang="en-US" sz="3600" kern="1200" err="1">
                <a:solidFill>
                  <a:srgbClr val="FF0000"/>
                </a:solidFill>
                <a:latin typeface="Arial"/>
                <a:cs typeface="Arial"/>
              </a:rPr>
              <a:t>ydy</a:t>
            </a:r>
            <a:r>
              <a:rPr lang="en-US" sz="3600" kern="1200" dirty="0">
                <a:solidFill>
                  <a:srgbClr val="FF0000"/>
                </a:solidFill>
                <a:latin typeface="Arial"/>
                <a:cs typeface="Arial"/>
              </a:rPr>
              <a:t> </a:t>
            </a:r>
            <a:r>
              <a:rPr lang="en-US" sz="3600" kern="1200" err="1">
                <a:solidFill>
                  <a:srgbClr val="FF0000"/>
                </a:solidFill>
                <a:latin typeface="Arial"/>
                <a:cs typeface="Arial"/>
              </a:rPr>
              <a:t>Frangeg</a:t>
            </a:r>
            <a:r>
              <a:rPr lang="en-US" sz="3600" kern="1200" dirty="0">
                <a:solidFill>
                  <a:srgbClr val="FF0000"/>
                </a:solidFill>
                <a:latin typeface="Arial"/>
                <a:cs typeface="Arial"/>
              </a:rPr>
              <a:t> a </a:t>
            </a:r>
            <a:r>
              <a:rPr lang="en-US" sz="3600" kern="1200" err="1">
                <a:solidFill>
                  <a:srgbClr val="FF0000"/>
                </a:solidFill>
                <a:latin typeface="Arial"/>
                <a:cs typeface="Arial"/>
              </a:rPr>
              <a:t>Chymraeg</a:t>
            </a:r>
            <a:r>
              <a:rPr lang="en-US" sz="3600" kern="1200" dirty="0">
                <a:solidFill>
                  <a:srgbClr val="FF0000"/>
                </a:solidFill>
                <a:latin typeface="Arial"/>
                <a:cs typeface="Arial"/>
              </a:rPr>
              <a:t> </a:t>
            </a:r>
            <a:r>
              <a:rPr lang="en-US" sz="3600" kern="1200" err="1">
                <a:solidFill>
                  <a:srgbClr val="FF0000"/>
                </a:solidFill>
                <a:latin typeface="Arial"/>
                <a:cs typeface="Arial"/>
              </a:rPr>
              <a:t>achos</a:t>
            </a:r>
            <a:r>
              <a:rPr lang="en-US" sz="3600" kern="1200" dirty="0">
                <a:solidFill>
                  <a:srgbClr val="FF0000"/>
                </a:solidFill>
                <a:latin typeface="Arial"/>
                <a:cs typeface="Arial"/>
              </a:rPr>
              <a:t> </a:t>
            </a:r>
            <a:r>
              <a:rPr lang="en-US" sz="3600" kern="1200" err="1">
                <a:solidFill>
                  <a:srgbClr val="FF0000"/>
                </a:solidFill>
                <a:latin typeface="Arial"/>
                <a:cs typeface="Arial"/>
              </a:rPr>
              <a:t>mae'r</a:t>
            </a:r>
            <a:r>
              <a:rPr lang="en-US" sz="3600" kern="1200" dirty="0">
                <a:solidFill>
                  <a:srgbClr val="FF0000"/>
                </a:solidFill>
                <a:latin typeface="Arial"/>
                <a:cs typeface="Arial"/>
              </a:rPr>
              <a:t> </a:t>
            </a:r>
            <a:r>
              <a:rPr lang="en-US" sz="3600" kern="1200" err="1">
                <a:solidFill>
                  <a:srgbClr val="FF0000"/>
                </a:solidFill>
                <a:latin typeface="Arial"/>
                <a:cs typeface="Arial"/>
              </a:rPr>
              <a:t>arthrawon</a:t>
            </a:r>
            <a:r>
              <a:rPr lang="en-US" sz="3600" kern="1200" dirty="0">
                <a:solidFill>
                  <a:srgbClr val="FF0000"/>
                </a:solidFill>
                <a:latin typeface="Arial"/>
                <a:cs typeface="Arial"/>
              </a:rPr>
              <a:t> </a:t>
            </a:r>
            <a:r>
              <a:rPr lang="en-US" sz="3600" kern="1200" err="1">
                <a:solidFill>
                  <a:srgbClr val="FF0000"/>
                </a:solidFill>
                <a:latin typeface="Arial"/>
                <a:cs typeface="Arial"/>
              </a:rPr>
              <a:t>yn</a:t>
            </a:r>
            <a:r>
              <a:rPr lang="en-US" sz="3600" kern="1200" dirty="0">
                <a:solidFill>
                  <a:srgbClr val="FF0000"/>
                </a:solidFill>
                <a:latin typeface="Arial"/>
                <a:cs typeface="Arial"/>
              </a:rPr>
              <a:t> </a:t>
            </a:r>
            <a:r>
              <a:rPr lang="en-US" sz="3600" kern="1200" err="1">
                <a:solidFill>
                  <a:srgbClr val="FF0000"/>
                </a:solidFill>
                <a:latin typeface="Arial"/>
                <a:cs typeface="Arial"/>
              </a:rPr>
              <a:t>ddoniol</a:t>
            </a:r>
            <a:r>
              <a:rPr lang="en-US" sz="3600" kern="1200" dirty="0">
                <a:solidFill>
                  <a:srgbClr val="FF0000"/>
                </a:solidFill>
                <a:latin typeface="Arial"/>
                <a:cs typeface="Arial"/>
              </a:rPr>
              <a:t>. </a:t>
            </a:r>
          </a:p>
        </p:txBody>
      </p:sp>
    </p:spTree>
    <p:extLst>
      <p:ext uri="{BB962C8B-B14F-4D97-AF65-F5344CB8AC3E}">
        <p14:creationId xmlns:p14="http://schemas.microsoft.com/office/powerpoint/2010/main" val="343075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69007781-1AEE-4FE2-8527-FF7B46F123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1" name="Rectangle 10">
              <a:extLst>
                <a:ext uri="{FF2B5EF4-FFF2-40B4-BE49-F238E27FC236}">
                  <a16:creationId xmlns:a16="http://schemas.microsoft.com/office/drawing/2014/main" id="{0E7F342F-8F86-41FC-A9DE-865B16F50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FA5174A-CE0B-42D0-8DA3-4E995C092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DE35DE37-E5F4-4D1E-8AE0-8A7D46F3B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1" y="990600"/>
            <a:ext cx="99060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extBox 1">
            <a:extLst>
              <a:ext uri="{FF2B5EF4-FFF2-40B4-BE49-F238E27FC236}">
                <a16:creationId xmlns:a16="http://schemas.microsoft.com/office/drawing/2014/main" id="{4095A22F-09B8-3E72-D132-7E3FAB0808EB}"/>
              </a:ext>
            </a:extLst>
          </p:cNvPr>
          <p:cNvSpPr txBox="1"/>
          <p:nvPr/>
        </p:nvSpPr>
        <p:spPr>
          <a:xfrm>
            <a:off x="1142999" y="1705708"/>
            <a:ext cx="8989646" cy="172329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4400" kern="1200" dirty="0">
                <a:latin typeface="Aptos"/>
                <a:ea typeface="+mj-ea"/>
                <a:cs typeface="+mj-cs"/>
              </a:rPr>
              <a:t>5. I hate English because </a:t>
            </a:r>
            <a:r>
              <a:rPr lang="en-US" sz="4400" kern="1200" err="1">
                <a:latin typeface="Aptos"/>
                <a:ea typeface="+mj-ea"/>
                <a:cs typeface="+mj-cs"/>
              </a:rPr>
              <a:t>Mr</a:t>
            </a:r>
            <a:r>
              <a:rPr lang="en-US" sz="4400" kern="1200" dirty="0">
                <a:latin typeface="Aptos"/>
                <a:ea typeface="+mj-ea"/>
                <a:cs typeface="+mj-cs"/>
              </a:rPr>
              <a:t> Jones is nasty.</a:t>
            </a:r>
            <a:r>
              <a:rPr lang="en-US" sz="5100" kern="1200" dirty="0">
                <a:latin typeface="+mj-lt"/>
                <a:ea typeface="+mj-ea"/>
                <a:cs typeface="+mj-cs"/>
              </a:rPr>
              <a:t> </a:t>
            </a:r>
          </a:p>
        </p:txBody>
      </p:sp>
      <p:sp>
        <p:nvSpPr>
          <p:cNvPr id="3" name="TextBox 2">
            <a:extLst>
              <a:ext uri="{FF2B5EF4-FFF2-40B4-BE49-F238E27FC236}">
                <a16:creationId xmlns:a16="http://schemas.microsoft.com/office/drawing/2014/main" id="{E152E852-559D-0461-2186-2FE1180F7DAB}"/>
              </a:ext>
            </a:extLst>
          </p:cNvPr>
          <p:cNvSpPr txBox="1"/>
          <p:nvPr/>
        </p:nvSpPr>
        <p:spPr>
          <a:xfrm>
            <a:off x="1142999" y="3429000"/>
            <a:ext cx="8989645" cy="204567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92500" lnSpcReduction="20000"/>
          </a:bodyPr>
          <a:lstStyle/>
          <a:p>
            <a:pPr>
              <a:lnSpc>
                <a:spcPct val="90000"/>
              </a:lnSpc>
              <a:spcBef>
                <a:spcPts val="1000"/>
              </a:spcBef>
            </a:pPr>
            <a:r>
              <a:rPr lang="en-US" sz="3600" kern="1200" err="1">
                <a:solidFill>
                  <a:srgbClr val="FF0000">
                    <a:alpha val="55000"/>
                  </a:srgbClr>
                </a:solidFill>
                <a:latin typeface="Arial"/>
                <a:cs typeface="Arial"/>
              </a:rPr>
              <a:t>Rydw</a:t>
            </a:r>
            <a:r>
              <a:rPr lang="en-US" sz="3600" kern="1200" dirty="0">
                <a:solidFill>
                  <a:srgbClr val="FF0000">
                    <a:alpha val="55000"/>
                  </a:srgbClr>
                </a:solidFill>
                <a:latin typeface="Arial"/>
                <a:cs typeface="Arial"/>
              </a:rPr>
              <a:t> </a:t>
            </a:r>
            <a:r>
              <a:rPr lang="en-US" sz="3600" kern="1200" err="1">
                <a:solidFill>
                  <a:srgbClr val="FF0000">
                    <a:alpha val="55000"/>
                  </a:srgbClr>
                </a:solidFill>
                <a:latin typeface="Arial"/>
                <a:cs typeface="Arial"/>
              </a:rPr>
              <a:t>I'n</a:t>
            </a:r>
            <a:r>
              <a:rPr lang="en-US" sz="3600" kern="1200" dirty="0">
                <a:solidFill>
                  <a:srgbClr val="FF0000">
                    <a:alpha val="55000"/>
                  </a:srgbClr>
                </a:solidFill>
                <a:latin typeface="Arial"/>
                <a:cs typeface="Arial"/>
              </a:rPr>
              <a:t> </a:t>
            </a:r>
            <a:r>
              <a:rPr lang="en-US" sz="3600" kern="1200" err="1">
                <a:solidFill>
                  <a:srgbClr val="FF0000">
                    <a:alpha val="55000"/>
                  </a:srgbClr>
                </a:solidFill>
                <a:latin typeface="Arial"/>
                <a:cs typeface="Arial"/>
              </a:rPr>
              <a:t>casau</a:t>
            </a:r>
            <a:r>
              <a:rPr lang="en-US" sz="3600" kern="1200" dirty="0">
                <a:solidFill>
                  <a:srgbClr val="FF0000">
                    <a:alpha val="55000"/>
                  </a:srgbClr>
                </a:solidFill>
                <a:latin typeface="Arial"/>
                <a:cs typeface="Arial"/>
              </a:rPr>
              <a:t> </a:t>
            </a:r>
            <a:r>
              <a:rPr lang="en-US" sz="3600" kern="1200" err="1">
                <a:solidFill>
                  <a:srgbClr val="FF0000">
                    <a:alpha val="55000"/>
                  </a:srgbClr>
                </a:solidFill>
                <a:latin typeface="Arial"/>
                <a:cs typeface="Arial"/>
              </a:rPr>
              <a:t>Saesneg</a:t>
            </a:r>
            <a:r>
              <a:rPr lang="en-US" sz="3600" kern="1200" dirty="0">
                <a:solidFill>
                  <a:srgbClr val="FF0000">
                    <a:alpha val="55000"/>
                  </a:srgbClr>
                </a:solidFill>
                <a:latin typeface="Arial"/>
                <a:cs typeface="Arial"/>
              </a:rPr>
              <a:t> </a:t>
            </a:r>
            <a:r>
              <a:rPr lang="en-US" sz="3600" kern="1200" err="1">
                <a:solidFill>
                  <a:srgbClr val="FF0000">
                    <a:alpha val="55000"/>
                  </a:srgbClr>
                </a:solidFill>
                <a:latin typeface="Arial"/>
                <a:cs typeface="Arial"/>
              </a:rPr>
              <a:t>achos</a:t>
            </a:r>
            <a:r>
              <a:rPr lang="en-US" sz="3600" kern="1200" dirty="0">
                <a:solidFill>
                  <a:srgbClr val="FF0000">
                    <a:alpha val="55000"/>
                  </a:srgbClr>
                </a:solidFill>
                <a:latin typeface="Arial"/>
                <a:cs typeface="Arial"/>
              </a:rPr>
              <a:t> </a:t>
            </a:r>
            <a:r>
              <a:rPr lang="en-US" sz="3600" kern="1200" err="1">
                <a:solidFill>
                  <a:srgbClr val="FF0000">
                    <a:alpha val="55000"/>
                  </a:srgbClr>
                </a:solidFill>
                <a:latin typeface="Arial"/>
                <a:cs typeface="Arial"/>
              </a:rPr>
              <a:t>mae</a:t>
            </a:r>
            <a:r>
              <a:rPr lang="en-US" sz="3600" kern="1200" dirty="0">
                <a:solidFill>
                  <a:srgbClr val="FF0000">
                    <a:alpha val="55000"/>
                  </a:srgbClr>
                </a:solidFill>
                <a:latin typeface="Arial"/>
                <a:cs typeface="Arial"/>
              </a:rPr>
              <a:t> </a:t>
            </a:r>
            <a:r>
              <a:rPr lang="en-US" sz="3600" kern="1200" err="1">
                <a:solidFill>
                  <a:srgbClr val="FF0000">
                    <a:alpha val="55000"/>
                  </a:srgbClr>
                </a:solidFill>
                <a:latin typeface="Arial"/>
                <a:cs typeface="Arial"/>
              </a:rPr>
              <a:t>Mr</a:t>
            </a:r>
            <a:r>
              <a:rPr lang="en-US" sz="3600" kern="1200" dirty="0">
                <a:solidFill>
                  <a:srgbClr val="FF0000">
                    <a:alpha val="55000"/>
                  </a:srgbClr>
                </a:solidFill>
                <a:latin typeface="Arial"/>
                <a:cs typeface="Arial"/>
              </a:rPr>
              <a:t> Jones </a:t>
            </a:r>
            <a:r>
              <a:rPr lang="en-US" sz="3600" kern="1200" err="1">
                <a:solidFill>
                  <a:srgbClr val="FF0000">
                    <a:alpha val="55000"/>
                  </a:srgbClr>
                </a:solidFill>
                <a:latin typeface="Arial"/>
                <a:cs typeface="Arial"/>
              </a:rPr>
              <a:t>yn</a:t>
            </a:r>
            <a:r>
              <a:rPr lang="en-US" sz="3600" kern="1200" dirty="0">
                <a:solidFill>
                  <a:srgbClr val="FF0000">
                    <a:alpha val="55000"/>
                  </a:srgbClr>
                </a:solidFill>
                <a:latin typeface="Arial"/>
                <a:cs typeface="Arial"/>
              </a:rPr>
              <a:t> </a:t>
            </a:r>
            <a:r>
              <a:rPr lang="en-US" sz="3600" kern="1200" err="1">
                <a:solidFill>
                  <a:srgbClr val="FF0000">
                    <a:alpha val="55000"/>
                  </a:srgbClr>
                </a:solidFill>
                <a:latin typeface="Arial"/>
                <a:cs typeface="Arial"/>
              </a:rPr>
              <a:t>grac</a:t>
            </a:r>
            <a:r>
              <a:rPr lang="en-US" sz="3600" kern="1200" dirty="0">
                <a:solidFill>
                  <a:srgbClr val="FF0000">
                    <a:alpha val="55000"/>
                  </a:srgbClr>
                </a:solidFill>
                <a:latin typeface="Arial"/>
                <a:cs typeface="Arial"/>
              </a:rPr>
              <a:t>.</a:t>
            </a:r>
            <a:endParaRPr lang="en-US" sz="3600" dirty="0">
              <a:latin typeface="Arial"/>
            </a:endParaRPr>
          </a:p>
          <a:p>
            <a:pPr>
              <a:lnSpc>
                <a:spcPct val="90000"/>
              </a:lnSpc>
              <a:spcBef>
                <a:spcPts val="1000"/>
              </a:spcBef>
            </a:pPr>
            <a:endParaRPr lang="en-US"/>
          </a:p>
          <a:p>
            <a:pPr>
              <a:lnSpc>
                <a:spcPct val="90000"/>
              </a:lnSpc>
              <a:spcBef>
                <a:spcPts val="1000"/>
              </a:spcBef>
            </a:pPr>
            <a:r>
              <a:rPr lang="en-US" sz="3200" dirty="0">
                <a:solidFill>
                  <a:schemeClr val="accent5"/>
                </a:solidFill>
                <a:latin typeface="Arial"/>
                <a:cs typeface="Arial"/>
              </a:rPr>
              <a:t>CHALLENGE : How could we improve these sentences.</a:t>
            </a:r>
            <a:r>
              <a:rPr lang="en-US" sz="3200" dirty="0">
                <a:latin typeface="Arial"/>
                <a:cs typeface="Arial"/>
              </a:rPr>
              <a:t> </a:t>
            </a:r>
          </a:p>
        </p:txBody>
      </p:sp>
    </p:spTree>
    <p:extLst>
      <p:ext uri="{BB962C8B-B14F-4D97-AF65-F5344CB8AC3E}">
        <p14:creationId xmlns:p14="http://schemas.microsoft.com/office/powerpoint/2010/main" val="2912214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10D53A0-C82E-42C5-805F-93EC4463ACB7}"/>
              </a:ext>
            </a:extLst>
          </p:cNvPr>
          <p:cNvSpPr txBox="1"/>
          <p:nvPr/>
        </p:nvSpPr>
        <p:spPr>
          <a:xfrm>
            <a:off x="887506" y="762000"/>
            <a:ext cx="1786066" cy="461665"/>
          </a:xfrm>
          <a:prstGeom prst="rect">
            <a:avLst/>
          </a:prstGeom>
          <a:noFill/>
        </p:spPr>
        <p:txBody>
          <a:bodyPr wrap="none" rtlCol="0">
            <a:spAutoFit/>
          </a:bodyPr>
          <a:lstStyle/>
          <a:p>
            <a:r>
              <a:rPr lang="en-GB" sz="2400" b="1" dirty="0">
                <a:solidFill>
                  <a:schemeClr val="accent5"/>
                </a:solidFill>
                <a:latin typeface="Arial" panose="020B0604020202020204" pitchFamily="34" charset="0"/>
                <a:cs typeface="Arial" panose="020B0604020202020204" pitchFamily="34" charset="0"/>
              </a:rPr>
              <a:t>Evaluation</a:t>
            </a:r>
            <a:r>
              <a:rPr lang="en-GB" dirty="0"/>
              <a:t> </a:t>
            </a:r>
          </a:p>
        </p:txBody>
      </p:sp>
      <p:sp>
        <p:nvSpPr>
          <p:cNvPr id="4" name="Rectangle 3">
            <a:extLst>
              <a:ext uri="{FF2B5EF4-FFF2-40B4-BE49-F238E27FC236}">
                <a16:creationId xmlns:a16="http://schemas.microsoft.com/office/drawing/2014/main" id="{5EA9E91B-188C-A9FE-D95D-6A266F519A5E}"/>
              </a:ext>
            </a:extLst>
          </p:cNvPr>
          <p:cNvSpPr/>
          <p:nvPr/>
        </p:nvSpPr>
        <p:spPr>
          <a:xfrm>
            <a:off x="887506" y="1497106"/>
            <a:ext cx="11304494" cy="536089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15000"/>
              </a:lnSpc>
              <a:spcAft>
                <a:spcPts val="800"/>
              </a:spcAft>
              <a:buNone/>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I recently taught a year 7 Welsh lesson on the topic Ysgol. Students translated simple sentences from English to Welsh, and the lesson aimed to develop their vocabulary, sentence structure, and confidence in using Welsh to describe their school subjects.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What went well: Students actively participated in translation exercises, worked individually, and refined their sentences. I incorporated visual aids such as PowerPoint to support understanding and provided word bank phrases for scaffolding.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It would be even better if students translated sentences, and some struggled with pronunciation. I will integrate more speaking activities in future lessons, such as choral repetition, to enhance oral fluency.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I gave a confident explanation of what aspire mutation is. Use the whiteboard to explain how the consonants C, P, and T change to C- Ch, P-ph. and T – Th. Explained why Cymraeg spelling changes to </a:t>
            </a: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Chymraeg</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Some students focus well; others need additional support in aspiring mutations and translations. I will prepare extension tasks and scaffolded prompts for those needing assistance.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113014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A93718E-1CE3-C560-DEDC-47552D345D29}"/>
              </a:ext>
            </a:extLst>
          </p:cNvPr>
          <p:cNvSpPr/>
          <p:nvPr/>
        </p:nvSpPr>
        <p:spPr>
          <a:xfrm>
            <a:off x="259976" y="277906"/>
            <a:ext cx="11932024" cy="658009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15000"/>
              </a:lnSpc>
              <a:spcAft>
                <a:spcPts val="800"/>
              </a:spcAft>
              <a:buNone/>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The lessons align with Krashen’s (1982) Input Hypothesis, which emphasizes the importance of comprehensive input in language learning. Additionally, Vygotsky’s (1978) Social interaction Theory highlights the role of peer collaboration in language development. He argues that learning occurs most effectively within the Zone of Proximal Development ZPD.   (Vygotsky,1978, p.86). Nations' (2007) four-strands model suggests that effective language learning should balance meaning-focused input, meaning-focused output, language-focused learning, and fluency development. While this lesson successfully incorporated input (translation)and output (sentence writing), future lessons could enhance fluency development by incorporating more speaking practice.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In my future lessons, I should incorporate pronunciation activities to improve Welsh fluency and use sentence scaffolding exercises to understand Welsh grammar rules. I should also implement differentiated tasks to challenge advanced learners and support those who need additional support.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References: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Krashen, S. (1982) </a:t>
            </a:r>
            <a:r>
              <a:rPr lang="en-GB" sz="1800" i="1" kern="100" dirty="0">
                <a:effectLst/>
                <a:latin typeface="Arial" panose="020B0604020202020204" pitchFamily="34" charset="0"/>
                <a:ea typeface="Calibri" panose="020F0502020204030204" pitchFamily="34" charset="0"/>
                <a:cs typeface="Times New Roman" panose="02020603050405020304" pitchFamily="18" charset="0"/>
              </a:rPr>
              <a:t>Principles and Practice in Second Language Acquisition.</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Oxford: Pergamon Press, p. 21.</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buNone/>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Vygotsky, L.S. (1978) </a:t>
            </a:r>
            <a:r>
              <a:rPr lang="en-GB" sz="1800" i="1" kern="100" dirty="0">
                <a:effectLst/>
                <a:latin typeface="Arial" panose="020B0604020202020204" pitchFamily="34" charset="0"/>
                <a:ea typeface="Calibri" panose="020F0502020204030204" pitchFamily="34" charset="0"/>
                <a:cs typeface="Times New Roman" panose="02020603050405020304" pitchFamily="18" charset="0"/>
              </a:rPr>
              <a:t>Mind in Society: The Development of Higher Psychological Processes.</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Cambridge, MA: Harvard University Press, p. 86.</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Nation, P. (2007) ‘The four strands’, </a:t>
            </a:r>
            <a:r>
              <a:rPr lang="en-GB" sz="1800" i="1" kern="100" dirty="0">
                <a:effectLst/>
                <a:latin typeface="Arial" panose="020B0604020202020204" pitchFamily="34" charset="0"/>
                <a:ea typeface="Calibri" panose="020F0502020204030204" pitchFamily="34" charset="0"/>
                <a:cs typeface="Times New Roman" panose="02020603050405020304" pitchFamily="18" charset="0"/>
              </a:rPr>
              <a:t>Innovation in Language Learning and Teaching</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1(1), pp. 2-13.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630207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7</TotalTime>
  <Words>638</Words>
  <Application>Microsoft Office PowerPoint</Application>
  <PresentationFormat>Widescreen</PresentationFormat>
  <Paragraphs>37</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PowerPoint Presentation</vt:lpstr>
      <vt:lpstr>YSGOL – Year 7 </vt:lpstr>
      <vt:lpstr>Learning objectives :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Jefferson</dc:creator>
  <cp:lastModifiedBy>winn jeff</cp:lastModifiedBy>
  <cp:revision>212</cp:revision>
  <dcterms:created xsi:type="dcterms:W3CDTF">2025-02-02T18:51:37Z</dcterms:created>
  <dcterms:modified xsi:type="dcterms:W3CDTF">2025-04-14T15:44:23Z</dcterms:modified>
</cp:coreProperties>
</file>