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88" r:id="rId1"/>
  </p:sldMasterIdLst>
  <p:notesMasterIdLst>
    <p:notesMasterId r:id="rId75"/>
  </p:notesMasterIdLst>
  <p:sldIdLst>
    <p:sldId id="440" r:id="rId2"/>
    <p:sldId id="589" r:id="rId3"/>
    <p:sldId id="817" r:id="rId4"/>
    <p:sldId id="596" r:id="rId5"/>
    <p:sldId id="597" r:id="rId6"/>
    <p:sldId id="789" r:id="rId7"/>
    <p:sldId id="849" r:id="rId8"/>
    <p:sldId id="604" r:id="rId9"/>
    <p:sldId id="808" r:id="rId10"/>
    <p:sldId id="344" r:id="rId11"/>
    <p:sldId id="859" r:id="rId12"/>
    <p:sldId id="844" r:id="rId13"/>
    <p:sldId id="845" r:id="rId14"/>
    <p:sldId id="847" r:id="rId15"/>
    <p:sldId id="912" r:id="rId16"/>
    <p:sldId id="480" r:id="rId17"/>
    <p:sldId id="880" r:id="rId18"/>
    <p:sldId id="882" r:id="rId19"/>
    <p:sldId id="883" r:id="rId20"/>
    <p:sldId id="884" r:id="rId21"/>
    <p:sldId id="885" r:id="rId22"/>
    <p:sldId id="886" r:id="rId23"/>
    <p:sldId id="887" r:id="rId24"/>
    <p:sldId id="888" r:id="rId25"/>
    <p:sldId id="889" r:id="rId26"/>
    <p:sldId id="890" r:id="rId27"/>
    <p:sldId id="891" r:id="rId28"/>
    <p:sldId id="894" r:id="rId29"/>
    <p:sldId id="900" r:id="rId30"/>
    <p:sldId id="908" r:id="rId31"/>
    <p:sldId id="901" r:id="rId32"/>
    <p:sldId id="902" r:id="rId33"/>
    <p:sldId id="903" r:id="rId34"/>
    <p:sldId id="904" r:id="rId35"/>
    <p:sldId id="906" r:id="rId36"/>
    <p:sldId id="907" r:id="rId37"/>
    <p:sldId id="861" r:id="rId38"/>
    <p:sldId id="895" r:id="rId39"/>
    <p:sldId id="909" r:id="rId40"/>
    <p:sldId id="910" r:id="rId41"/>
    <p:sldId id="898" r:id="rId42"/>
    <p:sldId id="899" r:id="rId43"/>
    <p:sldId id="867" r:id="rId44"/>
    <p:sldId id="866" r:id="rId45"/>
    <p:sldId id="787" r:id="rId46"/>
    <p:sldId id="919" r:id="rId47"/>
    <p:sldId id="916" r:id="rId48"/>
    <p:sldId id="918" r:id="rId49"/>
    <p:sldId id="920" r:id="rId50"/>
    <p:sldId id="915" r:id="rId51"/>
    <p:sldId id="917" r:id="rId52"/>
    <p:sldId id="921" r:id="rId53"/>
    <p:sldId id="860" r:id="rId54"/>
    <p:sldId id="869" r:id="rId55"/>
    <p:sldId id="870" r:id="rId56"/>
    <p:sldId id="871" r:id="rId57"/>
    <p:sldId id="872" r:id="rId58"/>
    <p:sldId id="873" r:id="rId59"/>
    <p:sldId id="874" r:id="rId60"/>
    <p:sldId id="875" r:id="rId61"/>
    <p:sldId id="876" r:id="rId62"/>
    <p:sldId id="877" r:id="rId63"/>
    <p:sldId id="878" r:id="rId64"/>
    <p:sldId id="879" r:id="rId65"/>
    <p:sldId id="896" r:id="rId66"/>
    <p:sldId id="893" r:id="rId67"/>
    <p:sldId id="862" r:id="rId68"/>
    <p:sldId id="863" r:id="rId69"/>
    <p:sldId id="864" r:id="rId70"/>
    <p:sldId id="865" r:id="rId71"/>
    <p:sldId id="911" r:id="rId72"/>
    <p:sldId id="646" r:id="rId73"/>
    <p:sldId id="441" r:id="rId7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ia Evans" initials="NE" lastIdx="1" clrIdx="0">
    <p:extLst>
      <p:ext uri="{19B8F6BF-5375-455C-9EA6-DF929625EA0E}">
        <p15:presenceInfo xmlns:p15="http://schemas.microsoft.com/office/powerpoint/2012/main" userId="S::n.evans@uwtsd.ac.uk::73f80963-43f3-41cc-b629-1f52622eac7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960"/>
    <p:restoredTop sz="94618"/>
  </p:normalViewPr>
  <p:slideViewPr>
    <p:cSldViewPr snapToGrid="0" snapToObjects="1">
      <p:cViewPr varScale="1">
        <p:scale>
          <a:sx n="93" d="100"/>
          <a:sy n="93" d="100"/>
        </p:scale>
        <p:origin x="40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theme" Target="theme/theme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commentAuthors" Target="commentAuthor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189539-E974-C645-A8DA-9179B30E7F25}" type="datetimeFigureOut">
              <a:rPr lang="en-US" smtClean="0"/>
              <a:t>1/4/21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5E24C4-56FA-BE4C-91B5-DDF185ED00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379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8AED8A-F357-D24F-B67B-0021F2FF37E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25704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A76D05-421B-4F27-B83C-F1936FBD3907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51745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F6AE66-D882-4F46-A04B-0D58CF11A8CB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5557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6176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120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80141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0163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09474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863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1/4/21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18185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1/4/21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05483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1/4/21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69142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90580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57885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49230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961957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94609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679337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22170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02501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339265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3551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D9E7B-4A78-EF40-B3B5-845A43CF71A9}" type="datetimeFigureOut">
              <a:rPr lang="en-US" smtClean="0"/>
              <a:t>1/4/21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84732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  <p:sldLayoutId id="2147483800" r:id="rId12"/>
    <p:sldLayoutId id="2147483801" r:id="rId13"/>
    <p:sldLayoutId id="2147483802" r:id="rId14"/>
    <p:sldLayoutId id="2147483803" r:id="rId15"/>
    <p:sldLayoutId id="2147483804" r:id="rId16"/>
    <p:sldLayoutId id="214748380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hyperlink" Target="mailto:n.evans@uwtsd.ac.uk" TargetMode="External"/><Relationship Id="rId4" Type="http://schemas.openxmlformats.org/officeDocument/2006/relationships/image" Target="../media/image2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tiff"/><Relationship Id="rId3" Type="http://schemas.openxmlformats.org/officeDocument/2006/relationships/image" Target="../media/image5.pn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tif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uwtsd.hosted.panopto.com/Panopto/Pages/Viewer.aspx?id=446223f1-0784-405f-bcd1-ac8301003e5b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youtu.be/cDvbGon1b_I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tiff"/><Relationship Id="rId7" Type="http://schemas.openxmlformats.org/officeDocument/2006/relationships/image" Target="../media/image22.tiff"/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tiff"/><Relationship Id="rId5" Type="http://schemas.openxmlformats.org/officeDocument/2006/relationships/image" Target="../media/image20.tiff"/><Relationship Id="rId4" Type="http://schemas.openxmlformats.org/officeDocument/2006/relationships/image" Target="../media/image19.tif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uwtsd.hosted.panopto.com/Panopto/Pages/Viewer.aspx?id=2e19750b-a5a2-4819-b7e3-ac9200adba99" TargetMode="Externa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tif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tif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tif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tif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tif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tif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tiff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tiff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tiff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tiff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tiff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tiff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tiff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tiff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tiff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tiff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tiff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tiff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tiff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tiff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tiff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4.tiff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13" Type="http://schemas.openxmlformats.org/officeDocument/2006/relationships/image" Target="../media/image57.png"/><Relationship Id="rId3" Type="http://schemas.openxmlformats.org/officeDocument/2006/relationships/image" Target="../media/image47.png"/><Relationship Id="rId7" Type="http://schemas.openxmlformats.org/officeDocument/2006/relationships/image" Target="../media/image51.png"/><Relationship Id="rId12" Type="http://schemas.openxmlformats.org/officeDocument/2006/relationships/image" Target="../media/image5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png"/><Relationship Id="rId11" Type="http://schemas.openxmlformats.org/officeDocument/2006/relationships/image" Target="../media/image55.png"/><Relationship Id="rId5" Type="http://schemas.openxmlformats.org/officeDocument/2006/relationships/image" Target="../media/image49.png"/><Relationship Id="rId10" Type="http://schemas.openxmlformats.org/officeDocument/2006/relationships/image" Target="../media/image54.png"/><Relationship Id="rId4" Type="http://schemas.openxmlformats.org/officeDocument/2006/relationships/image" Target="../media/image48.png"/><Relationship Id="rId9" Type="http://schemas.openxmlformats.org/officeDocument/2006/relationships/image" Target="../media/image53.pn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png"/><Relationship Id="rId3" Type="http://schemas.openxmlformats.org/officeDocument/2006/relationships/image" Target="../media/image48.png"/><Relationship Id="rId7" Type="http://schemas.openxmlformats.org/officeDocument/2006/relationships/image" Target="../media/image61.png"/><Relationship Id="rId12" Type="http://schemas.openxmlformats.org/officeDocument/2006/relationships/image" Target="../media/image6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0.png"/><Relationship Id="rId11" Type="http://schemas.openxmlformats.org/officeDocument/2006/relationships/image" Target="../media/image65.png"/><Relationship Id="rId5" Type="http://schemas.openxmlformats.org/officeDocument/2006/relationships/image" Target="../media/image59.png"/><Relationship Id="rId10" Type="http://schemas.openxmlformats.org/officeDocument/2006/relationships/image" Target="../media/image64.png"/><Relationship Id="rId4" Type="http://schemas.openxmlformats.org/officeDocument/2006/relationships/image" Target="../media/image58.png"/><Relationship Id="rId9" Type="http://schemas.openxmlformats.org/officeDocument/2006/relationships/image" Target="../media/image63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6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tiff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tiff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tiff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6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tiff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tiff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tiff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tiff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tiff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tiff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tiff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tiff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tiff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tiff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tiff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tiff"/><Relationship Id="rId2" Type="http://schemas.openxmlformats.org/officeDocument/2006/relationships/hyperlink" Target="https://youtu.be/A-fs5JB_b7E" TargetMode="External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6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6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6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7" Type="http://schemas.openxmlformats.org/officeDocument/2006/relationships/image" Target="../media/image92.jpeg"/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1.jpeg"/><Relationship Id="rId5" Type="http://schemas.openxmlformats.org/officeDocument/2006/relationships/image" Target="../media/image90.png"/><Relationship Id="rId4" Type="http://schemas.openxmlformats.org/officeDocument/2006/relationships/image" Target="../media/image89.jpeg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94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98C23-9D8C-4446-BE17-A73B1E48D74F}"/>
              </a:ext>
            </a:extLst>
          </p:cNvPr>
          <p:cNvSpPr txBox="1">
            <a:spLocks/>
          </p:cNvSpPr>
          <p:nvPr/>
        </p:nvSpPr>
        <p:spPr>
          <a:xfrm>
            <a:off x="462793" y="229249"/>
            <a:ext cx="11091897" cy="27191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1500" b="1" cap="all" dirty="0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Y </a:t>
            </a:r>
            <a:r>
              <a:rPr lang="en-US" sz="11500" b="1" cap="all" dirty="0" err="1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Gymraeg</a:t>
            </a:r>
            <a:endParaRPr lang="en-US" sz="11500" b="1" cap="all" dirty="0">
              <a:solidFill>
                <a:srgbClr val="FF0000"/>
              </a:solidFill>
              <a:latin typeface="Segoe Script" panose="020B0804020000000003" pitchFamily="34" charset="0"/>
              <a:ea typeface="Ayuthaya" pitchFamily="2" charset="-34"/>
              <a:cs typeface="Ayuthaya" pitchFamily="2" charset="-34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B.A. </a:t>
            </a:r>
            <a:r>
              <a:rPr lang="en-US" sz="5400" b="1" cap="all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AddysG</a:t>
            </a:r>
            <a:r>
              <a:rPr lang="en-US" sz="54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1C </a:t>
            </a:r>
            <a:r>
              <a:rPr lang="en-US" sz="16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</a:t>
            </a:r>
            <a:endParaRPr lang="en-US" sz="5400" b="1" cap="all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ED56267-21D4-EC43-A714-9CE239FF8FD9}"/>
              </a:ext>
            </a:extLst>
          </p:cNvPr>
          <p:cNvSpPr txBox="1">
            <a:spLocks/>
          </p:cNvSpPr>
          <p:nvPr/>
        </p:nvSpPr>
        <p:spPr>
          <a:xfrm>
            <a:off x="2923309" y="5554352"/>
            <a:ext cx="6666740" cy="1081975"/>
          </a:xfrm>
          <a:prstGeom prst="rect">
            <a:avLst/>
          </a:prstGeom>
        </p:spPr>
        <p:txBody>
          <a:bodyPr anchor="t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Aft>
                <a:spcPts val="600"/>
              </a:spcAft>
            </a:pP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Dydd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 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Mawrth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5ed o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Ionawr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2021</a:t>
            </a:r>
          </a:p>
          <a:p>
            <a:pPr algn="ctr">
              <a:spcAft>
                <a:spcPts val="600"/>
              </a:spcAft>
            </a:pP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5.1.2021</a:t>
            </a:r>
            <a:endParaRPr lang="en-US" sz="3600" b="1" kern="0" dirty="0">
              <a:solidFill>
                <a:schemeClr val="tx1"/>
              </a:solidFill>
              <a:latin typeface="American Typewriter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A33D40-BDCB-3B41-B047-F11EF13385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73" t="19687" r="736" b="30368"/>
          <a:stretch/>
        </p:blipFill>
        <p:spPr>
          <a:xfrm>
            <a:off x="4267200" y="3177637"/>
            <a:ext cx="3622629" cy="214745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5" name="6-Point Star 4">
            <a:extLst>
              <a:ext uri="{FF2B5EF4-FFF2-40B4-BE49-F238E27FC236}">
                <a16:creationId xmlns:a16="http://schemas.microsoft.com/office/drawing/2014/main" id="{E4FFBF73-F58C-C445-8285-9D920FB109F5}"/>
              </a:ext>
            </a:extLst>
          </p:cNvPr>
          <p:cNvSpPr/>
          <p:nvPr/>
        </p:nvSpPr>
        <p:spPr>
          <a:xfrm>
            <a:off x="8675721" y="2325230"/>
            <a:ext cx="3097824" cy="345869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159790-7F13-CC46-AA1D-0607A78B1EAB}"/>
              </a:ext>
            </a:extLst>
          </p:cNvPr>
          <p:cNvSpPr txBox="1"/>
          <p:nvPr/>
        </p:nvSpPr>
        <p:spPr>
          <a:xfrm>
            <a:off x="9345478" y="3363132"/>
            <a:ext cx="189079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</a:rPr>
              <a:t>Darlith</a:t>
            </a:r>
            <a:endParaRPr lang="en-US" sz="4000" b="1" dirty="0">
              <a:solidFill>
                <a:schemeClr val="bg1"/>
              </a:solidFill>
            </a:endParaRPr>
          </a:p>
          <a:p>
            <a:pPr algn="ctr"/>
            <a:r>
              <a:rPr lang="en-US" sz="4000" b="1" dirty="0">
                <a:solidFill>
                  <a:schemeClr val="bg1"/>
                </a:solidFill>
              </a:rPr>
              <a:t>10</a:t>
            </a:r>
            <a:endParaRPr lang="en-US" b="1" dirty="0">
              <a:solidFill>
                <a:schemeClr val="bg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A3C4D8-29FC-8E40-B887-093F9FA3B1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806" y="6095339"/>
            <a:ext cx="3606800" cy="5588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A091DE0-5742-B94C-A688-8A55858287FA}"/>
              </a:ext>
            </a:extLst>
          </p:cNvPr>
          <p:cNvSpPr txBox="1"/>
          <p:nvPr/>
        </p:nvSpPr>
        <p:spPr>
          <a:xfrm>
            <a:off x="9002111" y="6095339"/>
            <a:ext cx="2926654" cy="369332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hlinkClick r:id="rId5"/>
              </a:rPr>
              <a:t>n.evans@uwtsd.ac.uk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9542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en-GB" sz="4400" b="1" dirty="0">
                <a:latin typeface="+mj-lt"/>
              </a:rPr>
              <a:t>Heddiw, </a:t>
            </a:r>
            <a:r>
              <a:rPr lang="en-GB" sz="4400" b="1" dirty="0" err="1">
                <a:latin typeface="+mj-lt"/>
              </a:rPr>
              <a:t>fe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fyddwn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ni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yn</a:t>
            </a:r>
            <a:r>
              <a:rPr lang="en-GB" sz="4400" b="1" dirty="0">
                <a:latin typeface="+mj-lt"/>
              </a:rPr>
              <a:t>…</a:t>
            </a:r>
            <a:br>
              <a:rPr lang="en-GB" sz="4400" b="1" dirty="0">
                <a:latin typeface="+mj-lt"/>
              </a:rPr>
            </a:br>
            <a:r>
              <a:rPr lang="en-GB" sz="4400" b="1" dirty="0">
                <a:latin typeface="+mj-lt"/>
              </a:rPr>
              <a:t>Today we will…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278481" y="1866061"/>
            <a:ext cx="5687464" cy="353943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 err="1"/>
              <a:t>gwneud</a:t>
            </a:r>
            <a:r>
              <a:rPr lang="en-US" sz="2800" b="1" dirty="0"/>
              <a:t> y </a:t>
            </a:r>
            <a:r>
              <a:rPr lang="en-US" sz="2800" b="1" dirty="0" err="1"/>
              <a:t>gofrestr</a:t>
            </a:r>
            <a:r>
              <a:rPr lang="en-US" sz="2800" b="1" dirty="0"/>
              <a:t> </a:t>
            </a:r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/>
              <a:t>Gymraeg</a:t>
            </a:r>
            <a:r>
              <a:rPr lang="en-US" sz="2800" b="1" dirty="0"/>
              <a:t>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 err="1"/>
              <a:t>adolygu</a:t>
            </a:r>
            <a:r>
              <a:rPr lang="en-US" sz="2800" b="1" dirty="0"/>
              <a:t> </a:t>
            </a:r>
            <a:r>
              <a:rPr lang="en-US" sz="2800" b="1" dirty="0" err="1"/>
              <a:t>patrymau</a:t>
            </a:r>
            <a:r>
              <a:rPr lang="en-US" sz="2800" b="1" dirty="0"/>
              <a:t>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 err="1"/>
              <a:t>dysgu</a:t>
            </a:r>
            <a:r>
              <a:rPr lang="en-US" sz="2800" b="1" dirty="0"/>
              <a:t> am offer y </a:t>
            </a:r>
            <a:r>
              <a:rPr lang="en-US" sz="2800" b="1" dirty="0" err="1"/>
              <a:t>dosbarth</a:t>
            </a:r>
            <a:r>
              <a:rPr lang="en-US" sz="2800" b="1" dirty="0"/>
              <a:t>.</a:t>
            </a:r>
          </a:p>
          <a:p>
            <a:endParaRPr lang="en-US" sz="28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164188" y="1862294"/>
            <a:ext cx="5768490" cy="353943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dirty="0"/>
              <a:t>conduct the register in Welsh;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dirty="0"/>
              <a:t>revise Welsh patterns;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dirty="0"/>
              <a:t>learn about classroom objects.</a:t>
            </a:r>
          </a:p>
          <a:p>
            <a:endParaRPr lang="en-US" sz="2800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10037975" y="597110"/>
            <a:ext cx="1169272" cy="693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5A7933C-9E22-6B41-A206-5BFB13787AD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802479" y="597110"/>
            <a:ext cx="1169272" cy="693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2150002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AA428F6-9832-BB42-B4D6-21C8CE9C57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81943" y="3730809"/>
            <a:ext cx="3697977" cy="2547495"/>
          </a:xfrm>
          <a:prstGeom prst="rect">
            <a:avLst/>
          </a:prstGeom>
          <a:ln w="76200">
            <a:solidFill>
              <a:schemeClr val="tx2"/>
            </a:solidFill>
          </a:ln>
        </p:spPr>
      </p:pic>
      <p:sp>
        <p:nvSpPr>
          <p:cNvPr id="5" name="16-Point Star 4">
            <a:extLst>
              <a:ext uri="{FF2B5EF4-FFF2-40B4-BE49-F238E27FC236}">
                <a16:creationId xmlns:a16="http://schemas.microsoft.com/office/drawing/2014/main" id="{E1D610A2-4CB3-4F4A-B4DF-4FB131F286C3}"/>
              </a:ext>
            </a:extLst>
          </p:cNvPr>
          <p:cNvSpPr/>
          <p:nvPr/>
        </p:nvSpPr>
        <p:spPr>
          <a:xfrm>
            <a:off x="1348156" y="162872"/>
            <a:ext cx="9059333" cy="2952065"/>
          </a:xfrm>
          <a:prstGeom prst="star16">
            <a:avLst/>
          </a:prstGeom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 err="1">
                <a:latin typeface="Segoe Print" panose="02000800000000000000" pitchFamily="2" charset="0"/>
              </a:rPr>
              <a:t>Blwyddyn</a:t>
            </a:r>
            <a:r>
              <a:rPr lang="en-US" sz="4400" b="1" dirty="0">
                <a:latin typeface="Segoe Print" panose="02000800000000000000" pitchFamily="2" charset="0"/>
              </a:rPr>
              <a:t> </a:t>
            </a:r>
            <a:r>
              <a:rPr lang="en-US" sz="4400" b="1" dirty="0" err="1">
                <a:latin typeface="Segoe Print" panose="02000800000000000000" pitchFamily="2" charset="0"/>
              </a:rPr>
              <a:t>Newydd</a:t>
            </a:r>
            <a:r>
              <a:rPr lang="en-US" sz="4400" b="1" dirty="0">
                <a:latin typeface="Segoe Print" panose="02000800000000000000" pitchFamily="2" charset="0"/>
              </a:rPr>
              <a:t> </a:t>
            </a:r>
            <a:r>
              <a:rPr lang="en-US" sz="4400" b="1" dirty="0" err="1">
                <a:latin typeface="Segoe Print" panose="02000800000000000000" pitchFamily="2" charset="0"/>
              </a:rPr>
              <a:t>Dda</a:t>
            </a:r>
            <a:r>
              <a:rPr lang="en-US" sz="4400" b="1" dirty="0">
                <a:latin typeface="Segoe Print" panose="02000800000000000000" pitchFamily="2" charset="0"/>
              </a:rPr>
              <a:t>!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1A9329-0416-6644-9175-ECAD78327F7F}"/>
              </a:ext>
            </a:extLst>
          </p:cNvPr>
          <p:cNvSpPr txBox="1"/>
          <p:nvPr/>
        </p:nvSpPr>
        <p:spPr>
          <a:xfrm>
            <a:off x="7296571" y="4219727"/>
            <a:ext cx="4631269" cy="156966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err="1"/>
              <a:t>Blwyddyn</a:t>
            </a:r>
            <a:r>
              <a:rPr lang="en-US" sz="2400" b="1" dirty="0"/>
              <a:t> </a:t>
            </a:r>
            <a:r>
              <a:rPr lang="en-US" sz="2400" b="1" dirty="0" err="1"/>
              <a:t>Newydd</a:t>
            </a:r>
            <a:r>
              <a:rPr lang="en-US" sz="2400" b="1" dirty="0"/>
              <a:t> </a:t>
            </a:r>
            <a:r>
              <a:rPr lang="en-US" sz="2400" b="1" dirty="0" err="1"/>
              <a:t>Dda</a:t>
            </a:r>
            <a:r>
              <a:rPr lang="en-US" sz="2400" b="1" dirty="0"/>
              <a:t> </a:t>
            </a:r>
            <a:r>
              <a:rPr lang="en-US" sz="2400" b="1" dirty="0" err="1"/>
              <a:t>i</a:t>
            </a:r>
            <a:r>
              <a:rPr lang="en-US" sz="2400" b="1" dirty="0"/>
              <a:t> chi,</a:t>
            </a:r>
          </a:p>
          <a:p>
            <a:r>
              <a:rPr lang="en-US" sz="2400" b="1" dirty="0"/>
              <a:t>Ac i </a:t>
            </a:r>
            <a:r>
              <a:rPr lang="en-US" sz="2400" b="1" dirty="0" err="1"/>
              <a:t>bawb</a:t>
            </a:r>
            <a:r>
              <a:rPr lang="en-US" sz="2400" b="1" dirty="0"/>
              <a:t> </a:t>
            </a:r>
            <a:r>
              <a:rPr lang="en-US" sz="2400" b="1" dirty="0" err="1"/>
              <a:t>sydd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y ty,</a:t>
            </a:r>
            <a:br>
              <a:rPr lang="en-US" sz="2400" b="1" dirty="0"/>
            </a:br>
            <a:r>
              <a:rPr lang="en-US" sz="2400" b="1" dirty="0" err="1"/>
              <a:t>Blwyddyn</a:t>
            </a:r>
            <a:r>
              <a:rPr lang="en-US" sz="2400" b="1" dirty="0"/>
              <a:t> </a:t>
            </a:r>
            <a:r>
              <a:rPr lang="en-US" sz="2400" b="1" dirty="0" err="1"/>
              <a:t>Newydd</a:t>
            </a:r>
            <a:r>
              <a:rPr lang="en-US" sz="2400" b="1" dirty="0"/>
              <a:t> </a:t>
            </a:r>
            <a:r>
              <a:rPr lang="en-US" sz="2400" b="1" dirty="0" err="1"/>
              <a:t>Dda</a:t>
            </a:r>
            <a:r>
              <a:rPr lang="en-US" sz="2400" b="1" dirty="0"/>
              <a:t> i chi,</a:t>
            </a:r>
            <a:br>
              <a:rPr lang="en-US" sz="2400" b="1" dirty="0"/>
            </a:br>
            <a:r>
              <a:rPr lang="en-US" sz="2400" b="1" dirty="0"/>
              <a:t>Dyna </a:t>
            </a:r>
            <a:r>
              <a:rPr lang="en-US" sz="2400" b="1" dirty="0" err="1"/>
              <a:t>yw’n</a:t>
            </a:r>
            <a:r>
              <a:rPr lang="en-US" sz="2400" b="1" dirty="0"/>
              <a:t> </a:t>
            </a:r>
            <a:r>
              <a:rPr lang="en-US" sz="2400" b="1" dirty="0" err="1"/>
              <a:t>dymuniad</a:t>
            </a:r>
            <a:r>
              <a:rPr lang="en-US" sz="2400" b="1" dirty="0"/>
              <a:t> </a:t>
            </a:r>
            <a:r>
              <a:rPr lang="en-US" sz="2400" b="1" dirty="0" err="1"/>
              <a:t>ni</a:t>
            </a:r>
            <a:r>
              <a:rPr lang="en-US" sz="2400" b="1" dirty="0"/>
              <a:t>.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E1075663-3CF1-004A-8880-A249B0F1925B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194150" y="4172254"/>
          <a:ext cx="2929468" cy="1864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5243">
                  <a:extLst>
                    <a:ext uri="{9D8B030D-6E8A-4147-A177-3AD203B41FA5}">
                      <a16:colId xmlns:a16="http://schemas.microsoft.com/office/drawing/2014/main" val="1417922572"/>
                    </a:ext>
                  </a:extLst>
                </a:gridCol>
                <a:gridCol w="1204225">
                  <a:extLst>
                    <a:ext uri="{9D8B030D-6E8A-4147-A177-3AD203B41FA5}">
                      <a16:colId xmlns:a16="http://schemas.microsoft.com/office/drawing/2014/main" val="383168550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1600" b="1" dirty="0" err="1">
                          <a:solidFill>
                            <a:schemeClr val="tx1"/>
                          </a:solidFill>
                        </a:rPr>
                        <a:t>blwyddyn</a:t>
                      </a:r>
                      <a:endParaRPr lang="en-US" sz="1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i="1" dirty="0">
                          <a:solidFill>
                            <a:schemeClr val="tx1"/>
                          </a:solidFill>
                        </a:rPr>
                        <a:t>year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936282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b="1" dirty="0" err="1">
                          <a:solidFill>
                            <a:schemeClr val="tx1"/>
                          </a:solidFill>
                        </a:rPr>
                        <a:t>newydd</a:t>
                      </a:r>
                      <a:endParaRPr lang="en-US" sz="1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i="1" dirty="0">
                          <a:solidFill>
                            <a:schemeClr val="tx1"/>
                          </a:solidFill>
                        </a:rPr>
                        <a:t>new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633236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b="1" dirty="0">
                          <a:solidFill>
                            <a:schemeClr val="tx1"/>
                          </a:solidFill>
                        </a:rPr>
                        <a:t>i </a:t>
                      </a:r>
                      <a:r>
                        <a:rPr lang="en-US" sz="1600" b="1" dirty="0" err="1">
                          <a:solidFill>
                            <a:schemeClr val="tx1"/>
                          </a:solidFill>
                        </a:rPr>
                        <a:t>bawb</a:t>
                      </a:r>
                      <a:endParaRPr lang="en-US" sz="1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i="1" dirty="0">
                          <a:solidFill>
                            <a:schemeClr val="tx1"/>
                          </a:solidFill>
                        </a:rPr>
                        <a:t>to everyone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312733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b="1" dirty="0" err="1">
                          <a:solidFill>
                            <a:schemeClr val="tx1"/>
                          </a:solidFill>
                        </a:rPr>
                        <a:t>ein</a:t>
                      </a:r>
                      <a:r>
                        <a:rPr lang="en-US" sz="16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b="1" dirty="0" err="1">
                          <a:solidFill>
                            <a:schemeClr val="tx1"/>
                          </a:solidFill>
                        </a:rPr>
                        <a:t>dymuniad</a:t>
                      </a:r>
                      <a:r>
                        <a:rPr lang="en-US" sz="16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b="1" dirty="0" err="1">
                          <a:solidFill>
                            <a:schemeClr val="tx1"/>
                          </a:solidFill>
                        </a:rPr>
                        <a:t>ni</a:t>
                      </a:r>
                      <a:endParaRPr lang="en-US" sz="1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i="1" dirty="0">
                          <a:solidFill>
                            <a:schemeClr val="tx1"/>
                          </a:solidFill>
                        </a:rPr>
                        <a:t>our wish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928716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11094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0"/>
            <a:ext cx="12070403" cy="964096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b="1" dirty="0" err="1">
                <a:solidFill>
                  <a:schemeClr val="bg1"/>
                </a:solidFill>
                <a:latin typeface="Segoe Print"/>
              </a:rPr>
              <a:t>Amser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cofrestru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...      Registration time ...</a:t>
            </a:r>
            <a:br>
              <a:rPr lang="en-US" b="1" dirty="0">
                <a:latin typeface="Segoe Print" panose="02000800000000000000" pitchFamily="2" charset="0"/>
              </a:rPr>
            </a:b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47638" y="3266405"/>
            <a:ext cx="5684036" cy="584775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Ydy</a:t>
            </a:r>
            <a:r>
              <a:rPr lang="en-US" sz="3200" b="1" dirty="0">
                <a:solidFill>
                  <a:schemeClr val="bg1"/>
                </a:solidFill>
              </a:rPr>
              <a:t>  …......  </a:t>
            </a:r>
            <a:r>
              <a:rPr lang="en-US" sz="3200" b="1" dirty="0" err="1">
                <a:solidFill>
                  <a:schemeClr val="bg1"/>
                </a:solidFill>
              </a:rPr>
              <a:t>yma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7071198" y="2843333"/>
            <a:ext cx="1864398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Yma</a:t>
            </a:r>
            <a:r>
              <a:rPr lang="en-US" sz="2400" b="1" dirty="0"/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703710D-4139-4FC7-B318-8B20FE219457}"/>
              </a:ext>
            </a:extLst>
          </p:cNvPr>
          <p:cNvSpPr txBox="1"/>
          <p:nvPr/>
        </p:nvSpPr>
        <p:spPr>
          <a:xfrm>
            <a:off x="7071198" y="3709521"/>
            <a:ext cx="3644450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ydy</a:t>
            </a:r>
            <a:r>
              <a:rPr lang="en-US" sz="2400" b="1" dirty="0"/>
              <a:t>. </a:t>
            </a:r>
            <a:r>
              <a:rPr lang="en-US" sz="2400" b="1" dirty="0" err="1"/>
              <a:t>Absennol</a:t>
            </a:r>
            <a:r>
              <a:rPr lang="en-US" sz="2400" b="1" dirty="0"/>
              <a:t>.</a:t>
            </a:r>
          </a:p>
        </p:txBody>
      </p:sp>
      <p:sp>
        <p:nvSpPr>
          <p:cNvPr id="3" name="Oval Callout 2">
            <a:extLst>
              <a:ext uri="{FF2B5EF4-FFF2-40B4-BE49-F238E27FC236}">
                <a16:creationId xmlns:a16="http://schemas.microsoft.com/office/drawing/2014/main" id="{4142C76D-8809-8B4E-A007-59A272EDD121}"/>
              </a:ext>
            </a:extLst>
          </p:cNvPr>
          <p:cNvSpPr/>
          <p:nvPr/>
        </p:nvSpPr>
        <p:spPr>
          <a:xfrm>
            <a:off x="256481" y="1329020"/>
            <a:ext cx="2098986" cy="1213455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Bore da, </a:t>
            </a:r>
            <a:r>
              <a:rPr lang="en-US" sz="2400" b="1" dirty="0" err="1">
                <a:solidFill>
                  <a:srgbClr val="FF0000"/>
                </a:solidFill>
              </a:rPr>
              <a:t>b</a:t>
            </a:r>
            <a:r>
              <a:rPr lang="en-US" sz="2400" b="1" dirty="0" err="1"/>
              <a:t>lant</a:t>
            </a:r>
            <a:r>
              <a:rPr lang="en-US" sz="2400" b="1" dirty="0"/>
              <a:t>!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06FBB433-07C6-CA43-A4F2-F2A93C820C8F}"/>
              </a:ext>
            </a:extLst>
          </p:cNvPr>
          <p:cNvSpPr/>
          <p:nvPr/>
        </p:nvSpPr>
        <p:spPr>
          <a:xfrm>
            <a:off x="2981740" y="1344216"/>
            <a:ext cx="1964426" cy="1213454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Bore da, </a:t>
            </a:r>
            <a:r>
              <a:rPr lang="en-US" sz="2400" b="1" dirty="0" err="1">
                <a:solidFill>
                  <a:srgbClr val="FF0000"/>
                </a:solidFill>
              </a:rPr>
              <a:t>b</a:t>
            </a:r>
            <a:r>
              <a:rPr lang="en-US" sz="2400" b="1" dirty="0" err="1"/>
              <a:t>awb</a:t>
            </a:r>
            <a:r>
              <a:rPr lang="en-US" sz="2400" b="1" dirty="0"/>
              <a:t>!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30DB3BA9-18AA-344C-B4E2-035778640068}"/>
              </a:ext>
            </a:extLst>
          </p:cNvPr>
          <p:cNvSpPr/>
          <p:nvPr/>
        </p:nvSpPr>
        <p:spPr>
          <a:xfrm>
            <a:off x="5358762" y="1284515"/>
            <a:ext cx="3026185" cy="1205342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/>
              <a:t>Prynhawn</a:t>
            </a:r>
            <a:r>
              <a:rPr lang="en-US" sz="2400" b="1" dirty="0"/>
              <a:t> da, </a:t>
            </a:r>
            <a:r>
              <a:rPr lang="en-US" sz="2400" b="1" dirty="0" err="1">
                <a:solidFill>
                  <a:srgbClr val="FF0000"/>
                </a:solidFill>
              </a:rPr>
              <a:t>dd</a:t>
            </a:r>
            <a:r>
              <a:rPr lang="en-US" sz="2400" b="1" dirty="0" err="1"/>
              <a:t>osbarth</a:t>
            </a:r>
            <a:r>
              <a:rPr lang="en-US" sz="2400" b="1" dirty="0"/>
              <a:t>!</a:t>
            </a:r>
          </a:p>
        </p:txBody>
      </p:sp>
      <p:sp>
        <p:nvSpPr>
          <p:cNvPr id="15" name="Oval Callout 14">
            <a:extLst>
              <a:ext uri="{FF2B5EF4-FFF2-40B4-BE49-F238E27FC236}">
                <a16:creationId xmlns:a16="http://schemas.microsoft.com/office/drawing/2014/main" id="{E7791EEC-B773-1348-947A-09EC4FC3E4A3}"/>
              </a:ext>
            </a:extLst>
          </p:cNvPr>
          <p:cNvSpPr/>
          <p:nvPr/>
        </p:nvSpPr>
        <p:spPr>
          <a:xfrm>
            <a:off x="8680174" y="1352328"/>
            <a:ext cx="3297425" cy="1205342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/>
              <a:t>Prynhawn</a:t>
            </a:r>
            <a:r>
              <a:rPr lang="en-US" sz="2400" b="1" dirty="0"/>
              <a:t> da, </a:t>
            </a:r>
            <a:r>
              <a:rPr lang="en-US" sz="2400" b="1" dirty="0" err="1">
                <a:solidFill>
                  <a:srgbClr val="FF0000"/>
                </a:solidFill>
              </a:rPr>
              <a:t>f</a:t>
            </a:r>
            <a:r>
              <a:rPr lang="en-US" sz="2400" b="1" dirty="0" err="1"/>
              <a:t>lwyddyn</a:t>
            </a:r>
            <a:r>
              <a:rPr lang="en-US" sz="2400" b="1" dirty="0"/>
              <a:t> 3!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7520090-5F1A-E44E-8C99-D530A61956C4}"/>
              </a:ext>
            </a:extLst>
          </p:cNvPr>
          <p:cNvSpPr txBox="1"/>
          <p:nvPr/>
        </p:nvSpPr>
        <p:spPr>
          <a:xfrm>
            <a:off x="247638" y="4742330"/>
            <a:ext cx="5684036" cy="584775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Sut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wyt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ti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 …. ? (</a:t>
            </a:r>
            <a:r>
              <a:rPr lang="en-US" sz="3200" b="1" dirty="0" err="1">
                <a:solidFill>
                  <a:schemeClr val="bg1"/>
                </a:solidFill>
              </a:rPr>
              <a:t>sgl</a:t>
            </a:r>
            <a:r>
              <a:rPr lang="en-US" sz="3200" b="1" dirty="0">
                <a:solidFill>
                  <a:schemeClr val="bg1"/>
                </a:solidFill>
              </a:rPr>
              <a:t>)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/>
          <p:nvPr/>
        </p:nvCxnSpPr>
        <p:spPr>
          <a:xfrm flipV="1">
            <a:off x="6143907" y="3105179"/>
            <a:ext cx="715057" cy="249382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>
            <a:off x="6156798" y="3690045"/>
            <a:ext cx="715057" cy="230832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1F2BA3D3-32C3-C046-929A-6A37B8E694C6}"/>
              </a:ext>
            </a:extLst>
          </p:cNvPr>
          <p:cNvSpPr txBox="1"/>
          <p:nvPr/>
        </p:nvSpPr>
        <p:spPr>
          <a:xfrm>
            <a:off x="7113370" y="4749328"/>
            <a:ext cx="3644450" cy="830997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Ry</a:t>
            </a:r>
            <a:r>
              <a:rPr lang="en-US" sz="2400" b="1" dirty="0" err="1">
                <a:solidFill>
                  <a:schemeClr val="bg1"/>
                </a:solidFill>
              </a:rPr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….., </a:t>
            </a:r>
            <a:r>
              <a:rPr lang="en-US" sz="2400" b="1" dirty="0" err="1"/>
              <a:t>diolch</a:t>
            </a:r>
            <a:endParaRPr lang="en-US" sz="2400" b="1" dirty="0"/>
          </a:p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……...., </a:t>
            </a:r>
            <a:r>
              <a:rPr lang="en-US" sz="2400" b="1" dirty="0" err="1"/>
              <a:t>diolch</a:t>
            </a:r>
            <a:r>
              <a:rPr lang="en-US" sz="2400" b="1" dirty="0"/>
              <a:t>.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7EE91235-18D0-E64A-BA62-3772D15C9E0A}"/>
              </a:ext>
            </a:extLst>
          </p:cNvPr>
          <p:cNvCxnSpPr>
            <a:cxnSpLocks/>
          </p:cNvCxnSpPr>
          <p:nvPr/>
        </p:nvCxnSpPr>
        <p:spPr>
          <a:xfrm>
            <a:off x="6156798" y="5088306"/>
            <a:ext cx="715057" cy="0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40270739-6E04-7149-908C-C2830B3BA86A}"/>
              </a:ext>
            </a:extLst>
          </p:cNvPr>
          <p:cNvSpPr txBox="1"/>
          <p:nvPr/>
        </p:nvSpPr>
        <p:spPr>
          <a:xfrm>
            <a:off x="247638" y="5656870"/>
            <a:ext cx="6093850" cy="1077218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Sut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ydych</a:t>
            </a:r>
            <a:r>
              <a:rPr lang="en-US" sz="3200" b="1" dirty="0">
                <a:solidFill>
                  <a:schemeClr val="bg1"/>
                </a:solidFill>
              </a:rPr>
              <a:t> chi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 …. ? (</a:t>
            </a:r>
            <a:r>
              <a:rPr lang="en-US" sz="3200" b="1" dirty="0" err="1">
                <a:solidFill>
                  <a:schemeClr val="bg1"/>
                </a:solidFill>
              </a:rPr>
              <a:t>pl</a:t>
            </a:r>
            <a:r>
              <a:rPr lang="en-US" sz="3200" b="1" dirty="0">
                <a:solidFill>
                  <a:schemeClr val="bg1"/>
                </a:solidFill>
              </a:rPr>
              <a:t>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BA8ACDC-FE32-EA49-A16B-4C2CC166C5B2}"/>
              </a:ext>
            </a:extLst>
          </p:cNvPr>
          <p:cNvSpPr txBox="1"/>
          <p:nvPr/>
        </p:nvSpPr>
        <p:spPr>
          <a:xfrm>
            <a:off x="7113370" y="5720397"/>
            <a:ext cx="4572661" cy="830997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 </a:t>
            </a:r>
            <a:r>
              <a:rPr lang="en-US" sz="2400" b="1" dirty="0" err="1"/>
              <a:t>Ry</a:t>
            </a:r>
            <a:r>
              <a:rPr lang="en-US" sz="2400" b="1" dirty="0" err="1">
                <a:solidFill>
                  <a:schemeClr val="bg1"/>
                </a:solidFill>
              </a:rPr>
              <a:t>dyn</a:t>
            </a:r>
            <a:r>
              <a:rPr lang="en-US" sz="2400" b="1" dirty="0"/>
              <a:t> </a:t>
            </a:r>
            <a:r>
              <a:rPr lang="en-US" sz="2400" b="1" dirty="0" err="1"/>
              <a:t>ni’n</a:t>
            </a:r>
            <a:r>
              <a:rPr lang="en-US" sz="2400" b="1" dirty="0"/>
              <a:t> ……...., </a:t>
            </a:r>
            <a:r>
              <a:rPr lang="en-US" sz="2400" b="1" dirty="0" err="1"/>
              <a:t>diolch</a:t>
            </a:r>
            <a:r>
              <a:rPr lang="en-US" sz="2400" b="1" dirty="0"/>
              <a:t>.</a:t>
            </a:r>
          </a:p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Dyn</a:t>
            </a:r>
            <a:r>
              <a:rPr lang="en-US" sz="2400" b="1" dirty="0"/>
              <a:t> </a:t>
            </a:r>
            <a:r>
              <a:rPr lang="en-US" sz="2400" b="1" dirty="0" err="1"/>
              <a:t>ni’n</a:t>
            </a:r>
            <a:r>
              <a:rPr lang="en-US" sz="2400" b="1" dirty="0"/>
              <a:t> …….., </a:t>
            </a:r>
            <a:r>
              <a:rPr lang="en-US" sz="2400" b="1" dirty="0" err="1"/>
              <a:t>diolch</a:t>
            </a:r>
            <a:r>
              <a:rPr lang="en-US" sz="2400" b="1" dirty="0"/>
              <a:t>.</a:t>
            </a: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449FA662-1BDB-E044-A46E-B96C1683FBD3}"/>
              </a:ext>
            </a:extLst>
          </p:cNvPr>
          <p:cNvCxnSpPr>
            <a:cxnSpLocks/>
          </p:cNvCxnSpPr>
          <p:nvPr/>
        </p:nvCxnSpPr>
        <p:spPr>
          <a:xfrm>
            <a:off x="6385217" y="6091369"/>
            <a:ext cx="715057" cy="0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499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9" grpId="0" animBg="1"/>
      <p:bldP spid="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474" y="216140"/>
            <a:ext cx="11985674" cy="747956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en-US" b="1" dirty="0" err="1">
                <a:solidFill>
                  <a:schemeClr val="bg1"/>
                </a:solidFill>
                <a:latin typeface="Segoe Print"/>
              </a:rPr>
              <a:t>Sut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wyt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ti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?                        How are you?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657548" y="888006"/>
            <a:ext cx="6777079" cy="646331"/>
          </a:xfrm>
          <a:prstGeom prst="rect">
            <a:avLst/>
          </a:prstGeom>
          <a:solidFill>
            <a:schemeClr val="accent1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Sut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heddiw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</p:txBody>
      </p:sp>
      <p:pic>
        <p:nvPicPr>
          <p:cNvPr id="1026" name="Picture 2" descr="Image result for happy emoji">
            <a:extLst>
              <a:ext uri="{FF2B5EF4-FFF2-40B4-BE49-F238E27FC236}">
                <a16:creationId xmlns:a16="http://schemas.microsoft.com/office/drawing/2014/main" id="{DD64512F-B9AF-364C-98C3-30719D3830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227" y="2204739"/>
            <a:ext cx="2717591" cy="2035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sad emoji">
            <a:extLst>
              <a:ext uri="{FF2B5EF4-FFF2-40B4-BE49-F238E27FC236}">
                <a16:creationId xmlns:a16="http://schemas.microsoft.com/office/drawing/2014/main" id="{FBA468D8-9AE3-834D-AFE0-9374A7882C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5104" y="2204739"/>
            <a:ext cx="2035570" cy="2035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tired emoji">
            <a:extLst>
              <a:ext uri="{FF2B5EF4-FFF2-40B4-BE49-F238E27FC236}">
                <a16:creationId xmlns:a16="http://schemas.microsoft.com/office/drawing/2014/main" id="{A8715FD2-6B6F-0E45-8DB4-347AE906BBE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210"/>
          <a:stretch/>
        </p:blipFill>
        <p:spPr bwMode="auto">
          <a:xfrm>
            <a:off x="6300012" y="2179207"/>
            <a:ext cx="2266471" cy="2213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Image result for sick emoji">
            <a:extLst>
              <a:ext uri="{FF2B5EF4-FFF2-40B4-BE49-F238E27FC236}">
                <a16:creationId xmlns:a16="http://schemas.microsoft.com/office/drawing/2014/main" id="{B67AEAA2-505A-C04B-BD58-354297015F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5821" y="2179207"/>
            <a:ext cx="2235722" cy="2147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Image result for nervous emoji">
            <a:extLst>
              <a:ext uri="{FF2B5EF4-FFF2-40B4-BE49-F238E27FC236}">
                <a16:creationId xmlns:a16="http://schemas.microsoft.com/office/drawing/2014/main" id="{AD5D5C16-A6D8-8C4B-A44F-56327517834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19" t="14196" r="4896" b="8316"/>
          <a:stretch/>
        </p:blipFill>
        <p:spPr bwMode="auto">
          <a:xfrm>
            <a:off x="1481224" y="4555991"/>
            <a:ext cx="2434169" cy="2214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Image result for excitied emoji">
            <a:extLst>
              <a:ext uri="{FF2B5EF4-FFF2-40B4-BE49-F238E27FC236}">
                <a16:creationId xmlns:a16="http://schemas.microsoft.com/office/drawing/2014/main" id="{30A85BC2-213F-B04A-AD10-F8DB36D12F6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88" t="11256" r="6727" b="11256"/>
          <a:stretch/>
        </p:blipFill>
        <p:spPr bwMode="auto">
          <a:xfrm>
            <a:off x="4851293" y="4588783"/>
            <a:ext cx="2434169" cy="2214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69564E0-3C0E-7143-9EAA-67B2D5A83214}"/>
              </a:ext>
            </a:extLst>
          </p:cNvPr>
          <p:cNvSpPr txBox="1"/>
          <p:nvPr/>
        </p:nvSpPr>
        <p:spPr>
          <a:xfrm rot="20738117">
            <a:off x="271227" y="4256652"/>
            <a:ext cx="2216547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hapus</a:t>
            </a:r>
            <a:endParaRPr lang="en-US" sz="24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794ED5E-8986-8342-B3EE-E58F9677AEB0}"/>
              </a:ext>
            </a:extLst>
          </p:cNvPr>
          <p:cNvSpPr txBox="1"/>
          <p:nvPr/>
        </p:nvSpPr>
        <p:spPr>
          <a:xfrm rot="20738117">
            <a:off x="301662" y="6102852"/>
            <a:ext cx="1716529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nerfus</a:t>
            </a:r>
            <a:endParaRPr lang="en-US" sz="24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BC98FC1-A9C8-B645-A3DD-B72F73DA4615}"/>
              </a:ext>
            </a:extLst>
          </p:cNvPr>
          <p:cNvSpPr txBox="1"/>
          <p:nvPr/>
        </p:nvSpPr>
        <p:spPr>
          <a:xfrm rot="20738117">
            <a:off x="3947338" y="4009476"/>
            <a:ext cx="2216547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d</a:t>
            </a:r>
            <a:r>
              <a:rPr lang="en-US" sz="2400" b="1" dirty="0" err="1"/>
              <a:t>rist</a:t>
            </a:r>
            <a:endParaRPr lang="en-US" sz="24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702F139-7E0C-5341-91F1-764D2F8E1457}"/>
              </a:ext>
            </a:extLst>
          </p:cNvPr>
          <p:cNvSpPr txBox="1"/>
          <p:nvPr/>
        </p:nvSpPr>
        <p:spPr>
          <a:xfrm rot="20738117">
            <a:off x="6884219" y="3998183"/>
            <a:ext cx="2216547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f</a:t>
            </a:r>
            <a:r>
              <a:rPr lang="en-US" sz="2400" b="1" dirty="0" err="1"/>
              <a:t>linedig</a:t>
            </a:r>
            <a:endParaRPr lang="en-US" sz="24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E3E53A1-6EDD-034A-9AAE-ED094F5ABE07}"/>
              </a:ext>
            </a:extLst>
          </p:cNvPr>
          <p:cNvSpPr txBox="1"/>
          <p:nvPr/>
        </p:nvSpPr>
        <p:spPr>
          <a:xfrm rot="20738117">
            <a:off x="9948123" y="4009475"/>
            <a:ext cx="2216547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sâl</a:t>
            </a:r>
            <a:endParaRPr lang="en-US" sz="24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0C14031-46E5-2546-9246-732A6280D190}"/>
              </a:ext>
            </a:extLst>
          </p:cNvPr>
          <p:cNvSpPr txBox="1"/>
          <p:nvPr/>
        </p:nvSpPr>
        <p:spPr>
          <a:xfrm rot="20738117">
            <a:off x="4177144" y="6197325"/>
            <a:ext cx="2216547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f</a:t>
            </a:r>
            <a:r>
              <a:rPr lang="en-US" sz="2400" b="1" dirty="0" err="1"/>
              <a:t>endigedig</a:t>
            </a:r>
            <a:endParaRPr lang="en-US" sz="24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350D4DD-B2F6-A147-BAC7-35639FBD8F5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75821" y="4713498"/>
            <a:ext cx="2089524" cy="2089524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EF539411-8060-4943-853B-8B0815BD2F6B}"/>
              </a:ext>
            </a:extLst>
          </p:cNvPr>
          <p:cNvSpPr txBox="1"/>
          <p:nvPr/>
        </p:nvSpPr>
        <p:spPr>
          <a:xfrm rot="20738117">
            <a:off x="7957730" y="6139689"/>
            <a:ext cx="1974986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iawn</a:t>
            </a:r>
            <a:endParaRPr lang="en-US" sz="240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7928CC9-61C5-8548-987B-49F241D47443}"/>
              </a:ext>
            </a:extLst>
          </p:cNvPr>
          <p:cNvSpPr txBox="1"/>
          <p:nvPr/>
        </p:nvSpPr>
        <p:spPr>
          <a:xfrm>
            <a:off x="3376247" y="1706168"/>
            <a:ext cx="5190236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Ry</a:t>
            </a:r>
            <a:r>
              <a:rPr lang="en-US" sz="2400" b="1" dirty="0" err="1">
                <a:solidFill>
                  <a:schemeClr val="bg1"/>
                </a:solidFill>
              </a:rPr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 / </a:t>
            </a:r>
            <a:r>
              <a:rPr lang="en-US" sz="2400" b="1" dirty="0" err="1">
                <a:solidFill>
                  <a:schemeClr val="bg1"/>
                </a:solidFill>
              </a:rPr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…</a:t>
            </a:r>
          </a:p>
        </p:txBody>
      </p:sp>
    </p:spTree>
    <p:extLst>
      <p:ext uri="{BB962C8B-B14F-4D97-AF65-F5344CB8AC3E}">
        <p14:creationId xmlns:p14="http://schemas.microsoft.com/office/powerpoint/2010/main" val="3115827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7" grpId="0" animBg="1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3453B-0506-2D47-A138-344F7B3AA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666" y="234643"/>
            <a:ext cx="11294534" cy="798290"/>
          </a:xfrm>
          <a:solidFill>
            <a:schemeClr val="tx1"/>
          </a:solidFill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Beth </a:t>
            </a:r>
            <a:r>
              <a:rPr lang="en-US" b="1" dirty="0" err="1">
                <a:solidFill>
                  <a:schemeClr val="bg1"/>
                </a:solidFill>
              </a:rPr>
              <a:t>sydd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ar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goll</a:t>
            </a:r>
            <a:r>
              <a:rPr lang="en-US" b="1" dirty="0">
                <a:solidFill>
                  <a:schemeClr val="bg1"/>
                </a:solidFill>
              </a:rPr>
              <a:t>?                          What’s missing?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387927" y="1870364"/>
            <a:ext cx="11609631" cy="4678204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2800" dirty="0"/>
          </a:p>
          <a:p>
            <a:r>
              <a:rPr lang="en-US" sz="3600" b="1" dirty="0" err="1"/>
              <a:t>Pwy</a:t>
            </a:r>
            <a:r>
              <a:rPr lang="en-US" sz="3600" b="1" dirty="0"/>
              <a:t> </a:t>
            </a:r>
            <a:r>
              <a:rPr lang="en-US" sz="3600" b="1" dirty="0" err="1"/>
              <a:t>ydy</a:t>
            </a:r>
            <a:r>
              <a:rPr lang="en-US" sz="3600" b="1" dirty="0"/>
              <a:t> …….?                     </a:t>
            </a:r>
            <a:r>
              <a:rPr lang="en-US" sz="3600" b="1" dirty="0" err="1"/>
              <a:t>Siôn</a:t>
            </a:r>
            <a:r>
              <a:rPr lang="en-US" sz="3600" b="1" dirty="0"/>
              <a:t> Corn </a:t>
            </a:r>
            <a:r>
              <a:rPr lang="en-US" sz="3600" b="1" dirty="0" err="1"/>
              <a:t>ydy</a:t>
            </a:r>
            <a:r>
              <a:rPr lang="en-US" sz="3600" b="1" dirty="0"/>
              <a:t> …….  .</a:t>
            </a:r>
          </a:p>
          <a:p>
            <a:endParaRPr lang="en-US" sz="3600" b="1" dirty="0"/>
          </a:p>
          <a:p>
            <a:endParaRPr lang="en-US" sz="3600" b="1" dirty="0"/>
          </a:p>
          <a:p>
            <a:r>
              <a:rPr lang="en-US" sz="3600" b="1" dirty="0" err="1"/>
              <a:t>Pwy</a:t>
            </a:r>
            <a:r>
              <a:rPr lang="en-US" sz="3600" b="1" dirty="0"/>
              <a:t> </a:t>
            </a:r>
            <a:r>
              <a:rPr lang="en-US" sz="3600" b="1" dirty="0" err="1"/>
              <a:t>ydy</a:t>
            </a:r>
            <a:r>
              <a:rPr lang="en-US" sz="3600" b="1" dirty="0"/>
              <a:t> …….?                     </a:t>
            </a:r>
            <a:r>
              <a:rPr lang="en-US" sz="3600" b="1" dirty="0" err="1"/>
              <a:t>Mrs</a:t>
            </a:r>
            <a:r>
              <a:rPr lang="en-US" sz="3600" b="1" dirty="0"/>
              <a:t> Corn </a:t>
            </a:r>
            <a:r>
              <a:rPr lang="en-US" sz="3600" b="1" dirty="0" err="1"/>
              <a:t>ydy</a:t>
            </a:r>
            <a:r>
              <a:rPr lang="en-US" sz="3600" b="1" dirty="0"/>
              <a:t> ……  .</a:t>
            </a:r>
          </a:p>
          <a:p>
            <a:endParaRPr lang="en-US" sz="3600" b="1" dirty="0"/>
          </a:p>
          <a:p>
            <a:endParaRPr lang="en-US" sz="3600" b="1" dirty="0"/>
          </a:p>
          <a:p>
            <a:r>
              <a:rPr lang="en-US" sz="3600" b="1" dirty="0" err="1"/>
              <a:t>Pwy</a:t>
            </a:r>
            <a:r>
              <a:rPr lang="en-US" sz="3600" b="1" dirty="0"/>
              <a:t> </a:t>
            </a:r>
            <a:r>
              <a:rPr lang="en-US" sz="3600" b="1" dirty="0" err="1"/>
              <a:t>ydyn</a:t>
            </a:r>
            <a:r>
              <a:rPr lang="en-US" sz="3600" b="1" dirty="0"/>
              <a:t> …….. ?               </a:t>
            </a:r>
            <a:r>
              <a:rPr lang="en-US" sz="2800" b="1" dirty="0" err="1"/>
              <a:t>Siôn</a:t>
            </a:r>
            <a:r>
              <a:rPr lang="en-US" sz="2800" b="1" dirty="0"/>
              <a:t> Corn a </a:t>
            </a:r>
            <a:r>
              <a:rPr lang="en-US" sz="2800" b="1" dirty="0" err="1"/>
              <a:t>Mrs</a:t>
            </a:r>
            <a:r>
              <a:rPr lang="en-US" sz="2800" b="1" dirty="0"/>
              <a:t> Corn </a:t>
            </a:r>
            <a:r>
              <a:rPr lang="en-US" sz="2800" b="1" dirty="0" err="1"/>
              <a:t>ydyn</a:t>
            </a:r>
            <a:r>
              <a:rPr lang="en-US" sz="2800" b="1" dirty="0"/>
              <a:t> ……...</a:t>
            </a:r>
            <a:endParaRPr lang="en-US" sz="4000" b="1" dirty="0"/>
          </a:p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128CBF0-3919-0646-ADB4-62C7D30A3694}"/>
              </a:ext>
            </a:extLst>
          </p:cNvPr>
          <p:cNvSpPr txBox="1"/>
          <p:nvPr/>
        </p:nvSpPr>
        <p:spPr>
          <a:xfrm>
            <a:off x="2507673" y="2116071"/>
            <a:ext cx="942109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7923E98-6E3B-3549-A4B2-B545C0A62123}"/>
              </a:ext>
            </a:extLst>
          </p:cNvPr>
          <p:cNvSpPr txBox="1"/>
          <p:nvPr/>
        </p:nvSpPr>
        <p:spPr>
          <a:xfrm>
            <a:off x="9672524" y="2161763"/>
            <a:ext cx="942109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BEA293B-02D7-664C-B27B-5BCC2FC0D28B}"/>
              </a:ext>
            </a:extLst>
          </p:cNvPr>
          <p:cNvSpPr txBox="1"/>
          <p:nvPr/>
        </p:nvSpPr>
        <p:spPr>
          <a:xfrm>
            <a:off x="2639683" y="3803806"/>
            <a:ext cx="634695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hi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B054502-09A6-F944-A804-51B51657EBDC}"/>
              </a:ext>
            </a:extLst>
          </p:cNvPr>
          <p:cNvSpPr txBox="1"/>
          <p:nvPr/>
        </p:nvSpPr>
        <p:spPr>
          <a:xfrm>
            <a:off x="9580207" y="3803806"/>
            <a:ext cx="634695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hi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4DC6ED3-5EDA-CA41-83E3-111540F4134E}"/>
              </a:ext>
            </a:extLst>
          </p:cNvPr>
          <p:cNvSpPr txBox="1"/>
          <p:nvPr/>
        </p:nvSpPr>
        <p:spPr>
          <a:xfrm>
            <a:off x="2767641" y="5391630"/>
            <a:ext cx="1013474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nhw</a:t>
            </a:r>
            <a:endParaRPr lang="en-US" sz="28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33A07CC-1404-2A47-8580-6F6E618152A4}"/>
              </a:ext>
            </a:extLst>
          </p:cNvPr>
          <p:cNvSpPr txBox="1"/>
          <p:nvPr/>
        </p:nvSpPr>
        <p:spPr>
          <a:xfrm>
            <a:off x="10749115" y="5422984"/>
            <a:ext cx="1013474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nhw</a:t>
            </a:r>
            <a:endParaRPr lang="en-US" sz="28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A0CFB25-62A8-D64A-8449-BBF878B5E1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468" y="4806220"/>
            <a:ext cx="1167005" cy="169403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B104C12-D48B-E844-B71D-AE4A8483077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2900" b="10038"/>
          <a:stretch/>
        </p:blipFill>
        <p:spPr>
          <a:xfrm>
            <a:off x="4793149" y="3423430"/>
            <a:ext cx="851641" cy="114992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5F9F29E-513F-8245-86F3-E7EBD90898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4036" y="2116071"/>
            <a:ext cx="759418" cy="1074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1572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209862" y="271042"/>
            <a:ext cx="11527436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>
                <a:solidFill>
                  <a:schemeClr val="bg1"/>
                </a:solidFill>
                <a:latin typeface="Segoe Print"/>
              </a:rPr>
              <a:t>Amser cofrestru             Registration time</a:t>
            </a:r>
            <a:r>
              <a:rPr lang="en-US" b="1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2082017" y="1274164"/>
            <a:ext cx="8859786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Do you remember?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281055" y="2169007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99328" y="2596116"/>
            <a:ext cx="3981727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Pwy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sy’n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absennol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heddiw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6BD82A-E047-764E-9080-E97BE2C8CD02}"/>
              </a:ext>
            </a:extLst>
          </p:cNvPr>
          <p:cNvSpPr txBox="1"/>
          <p:nvPr/>
        </p:nvSpPr>
        <p:spPr>
          <a:xfrm>
            <a:off x="7176030" y="5116911"/>
            <a:ext cx="4163098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Pwy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sy’n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gwrando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?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7574201" y="2596116"/>
            <a:ext cx="4374992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Pwy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sy’n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eistedd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yn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smart?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9126358-9FF0-B740-B3D2-5D0CD81633B9}"/>
              </a:ext>
            </a:extLst>
          </p:cNvPr>
          <p:cNvSpPr txBox="1"/>
          <p:nvPr/>
        </p:nvSpPr>
        <p:spPr>
          <a:xfrm>
            <a:off x="7951987" y="5963486"/>
            <a:ext cx="2611185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Who’s listening?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E40DDB9-4541-044E-9CEA-FA10052423E1}"/>
              </a:ext>
            </a:extLst>
          </p:cNvPr>
          <p:cNvSpPr txBox="1"/>
          <p:nvPr/>
        </p:nvSpPr>
        <p:spPr>
          <a:xfrm>
            <a:off x="3262610" y="5961569"/>
            <a:ext cx="3327376" cy="646331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Who’s having a packed lunch  today?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68373FA-4E5E-134A-A3E5-4442F1D68C19}"/>
              </a:ext>
            </a:extLst>
          </p:cNvPr>
          <p:cNvSpPr txBox="1"/>
          <p:nvPr/>
        </p:nvSpPr>
        <p:spPr>
          <a:xfrm>
            <a:off x="8330618" y="3811683"/>
            <a:ext cx="3078675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Who’s sitting smartly?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4060AF4-2E04-F548-85FA-1C801F94E847}"/>
              </a:ext>
            </a:extLst>
          </p:cNvPr>
          <p:cNvSpPr txBox="1"/>
          <p:nvPr/>
        </p:nvSpPr>
        <p:spPr>
          <a:xfrm>
            <a:off x="1204720" y="3811683"/>
            <a:ext cx="3076335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Who’s absent today?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D88521E-F9FA-8A4B-8D36-51216B523A09}"/>
              </a:ext>
            </a:extLst>
          </p:cNvPr>
          <p:cNvSpPr txBox="1"/>
          <p:nvPr/>
        </p:nvSpPr>
        <p:spPr>
          <a:xfrm>
            <a:off x="1091831" y="4870298"/>
            <a:ext cx="4341558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Pwy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sy’n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cael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brechdanau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heddiw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97081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8" grpId="0" animBg="1"/>
      <p:bldP spid="9" grpId="0" animBg="1"/>
      <p:bldP spid="14" grpId="0" animBg="1"/>
      <p:bldP spid="15" grpId="0" animBg="1"/>
      <p:bldP spid="17" grpId="0" animBg="1"/>
      <p:bldP spid="18" grpId="0" animBg="1"/>
      <p:bldP spid="1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209862" y="271042"/>
            <a:ext cx="11527436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>
                <a:solidFill>
                  <a:schemeClr val="bg1"/>
                </a:solidFill>
                <a:latin typeface="Segoe Print"/>
              </a:rPr>
              <a:t>Amser cofrestru             Registration time</a:t>
            </a:r>
            <a:r>
              <a:rPr lang="en-US" b="1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2082017" y="1274164"/>
            <a:ext cx="8859786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Do you remember?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281055" y="2169007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99328" y="2596116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Tuesday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6BD82A-E047-764E-9080-E97BE2C8CD02}"/>
              </a:ext>
            </a:extLst>
          </p:cNvPr>
          <p:cNvSpPr txBox="1"/>
          <p:nvPr/>
        </p:nvSpPr>
        <p:spPr>
          <a:xfrm>
            <a:off x="7574199" y="4386421"/>
            <a:ext cx="4163098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Dydd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Iau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7574201" y="2596116"/>
            <a:ext cx="4374992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Dydd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Gwener</a:t>
            </a:r>
            <a:endParaRPr lang="en-US" sz="2800" b="1" dirty="0">
              <a:latin typeface="Bookman Old Style" panose="02050604050505020204" pitchFamily="18" charset="0"/>
              <a:ea typeface="Ayuthaya" pitchFamily="2" charset="-34"/>
              <a:cs typeface="Ayuthaya" pitchFamily="2" charset="-34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9126358-9FF0-B740-B3D2-5D0CD81633B9}"/>
              </a:ext>
            </a:extLst>
          </p:cNvPr>
          <p:cNvSpPr txBox="1"/>
          <p:nvPr/>
        </p:nvSpPr>
        <p:spPr>
          <a:xfrm>
            <a:off x="8456104" y="5193349"/>
            <a:ext cx="2611185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Thursday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E40DDB9-4541-044E-9CEA-FA10052423E1}"/>
              </a:ext>
            </a:extLst>
          </p:cNvPr>
          <p:cNvSpPr txBox="1"/>
          <p:nvPr/>
        </p:nvSpPr>
        <p:spPr>
          <a:xfrm>
            <a:off x="1371509" y="5191243"/>
            <a:ext cx="2304668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Dydd</a:t>
            </a:r>
            <a:r>
              <a:rPr lang="en-US" b="1" dirty="0"/>
              <a:t> Sul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68373FA-4E5E-134A-A3E5-4442F1D68C19}"/>
              </a:ext>
            </a:extLst>
          </p:cNvPr>
          <p:cNvSpPr txBox="1"/>
          <p:nvPr/>
        </p:nvSpPr>
        <p:spPr>
          <a:xfrm>
            <a:off x="8379025" y="3320406"/>
            <a:ext cx="2683498" cy="369331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Friday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4060AF4-2E04-F548-85FA-1C801F94E847}"/>
              </a:ext>
            </a:extLst>
          </p:cNvPr>
          <p:cNvSpPr txBox="1"/>
          <p:nvPr/>
        </p:nvSpPr>
        <p:spPr>
          <a:xfrm>
            <a:off x="1007403" y="3320405"/>
            <a:ext cx="1754593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Dydd</a:t>
            </a:r>
            <a:r>
              <a:rPr lang="en-US" b="1" dirty="0"/>
              <a:t> </a:t>
            </a:r>
            <a:r>
              <a:rPr lang="en-US" b="1" dirty="0" err="1"/>
              <a:t>Mawrth</a:t>
            </a:r>
            <a:endParaRPr lang="en-US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D88521E-F9FA-8A4B-8D36-51216B523A09}"/>
              </a:ext>
            </a:extLst>
          </p:cNvPr>
          <p:cNvSpPr txBox="1"/>
          <p:nvPr/>
        </p:nvSpPr>
        <p:spPr>
          <a:xfrm>
            <a:off x="983431" y="4450993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Sunday</a:t>
            </a:r>
          </a:p>
        </p:txBody>
      </p:sp>
    </p:spTree>
    <p:extLst>
      <p:ext uri="{BB962C8B-B14F-4D97-AF65-F5344CB8AC3E}">
        <p14:creationId xmlns:p14="http://schemas.microsoft.com/office/powerpoint/2010/main" val="2864225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8" grpId="0" animBg="1"/>
      <p:bldP spid="9" grpId="0" animBg="1"/>
      <p:bldP spid="14" grpId="0" animBg="1"/>
      <p:bldP spid="15" grpId="0" animBg="1"/>
      <p:bldP spid="17" grpId="0" animBg="1"/>
      <p:bldP spid="18" grpId="0" animBg="1"/>
      <p:bldP spid="1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3453B-0506-2D47-A138-344F7B3AA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666" y="234643"/>
            <a:ext cx="11294534" cy="798290"/>
          </a:xfrm>
          <a:solidFill>
            <a:schemeClr val="tx1"/>
          </a:solidFill>
        </p:spPr>
        <p:txBody>
          <a:bodyPr/>
          <a:lstStyle/>
          <a:p>
            <a:r>
              <a:rPr lang="en-US" b="1" dirty="0" err="1">
                <a:solidFill>
                  <a:schemeClr val="bg1"/>
                </a:solidFill>
              </a:rPr>
              <a:t>Yn</a:t>
            </a:r>
            <a:r>
              <a:rPr lang="en-US" b="1" dirty="0">
                <a:solidFill>
                  <a:schemeClr val="bg1"/>
                </a:solidFill>
              </a:rPr>
              <a:t> y </a:t>
            </a:r>
            <a:r>
              <a:rPr lang="en-US" b="1" dirty="0" err="1">
                <a:solidFill>
                  <a:schemeClr val="bg1"/>
                </a:solidFill>
              </a:rPr>
              <a:t>dosbarth</a:t>
            </a:r>
            <a:r>
              <a:rPr lang="en-US" b="1" dirty="0">
                <a:solidFill>
                  <a:schemeClr val="bg1"/>
                </a:solidFill>
              </a:rPr>
              <a:t>…                    In the classroom …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585546" y="1371600"/>
            <a:ext cx="7441324" cy="132343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400" b="1" i="1" dirty="0"/>
              <a:t>Which day is it today?                     </a:t>
            </a:r>
          </a:p>
          <a:p>
            <a:endParaRPr lang="en-US" sz="20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0461FE-A75C-474A-9FE6-A6A238D989FA}"/>
              </a:ext>
            </a:extLst>
          </p:cNvPr>
          <p:cNvSpPr txBox="1"/>
          <p:nvPr/>
        </p:nvSpPr>
        <p:spPr>
          <a:xfrm>
            <a:off x="592666" y="3637205"/>
            <a:ext cx="10873047" cy="276998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800" b="1" dirty="0"/>
              <a:t>Pa </a:t>
            </a:r>
            <a:r>
              <a:rPr lang="en-US" sz="4800" b="1" dirty="0" err="1">
                <a:solidFill>
                  <a:srgbClr val="FF0000"/>
                </a:solidFill>
              </a:rPr>
              <a:t>dd</a:t>
            </a:r>
            <a:r>
              <a:rPr lang="en-US" sz="4800" b="1" dirty="0" err="1"/>
              <a:t>iwrnod</a:t>
            </a:r>
            <a:r>
              <a:rPr lang="en-US" sz="4800" b="1" dirty="0"/>
              <a:t> </a:t>
            </a:r>
            <a:r>
              <a:rPr lang="en-US" sz="4800" b="1" dirty="0" err="1"/>
              <a:t>ydy</a:t>
            </a:r>
            <a:r>
              <a:rPr lang="en-US" sz="4800" b="1" dirty="0"/>
              <a:t> hi </a:t>
            </a:r>
            <a:r>
              <a:rPr lang="en-US" sz="4800" b="1" dirty="0" err="1"/>
              <a:t>heddiw</a:t>
            </a:r>
            <a:r>
              <a:rPr lang="en-US" sz="4800" b="1" dirty="0"/>
              <a:t>?</a:t>
            </a:r>
          </a:p>
          <a:p>
            <a:endParaRPr lang="en-US" sz="3600" b="1" dirty="0"/>
          </a:p>
          <a:p>
            <a:pPr algn="ctr"/>
            <a:r>
              <a:rPr lang="en-US" sz="4800" b="1" dirty="0"/>
              <a:t>Pa </a:t>
            </a:r>
            <a:r>
              <a:rPr lang="en-US" sz="4800" b="1" dirty="0" err="1">
                <a:solidFill>
                  <a:srgbClr val="FF0000"/>
                </a:solidFill>
              </a:rPr>
              <a:t>dd</a:t>
            </a:r>
            <a:r>
              <a:rPr lang="en-US" sz="4800" b="1" dirty="0" err="1"/>
              <a:t>ydd</a:t>
            </a:r>
            <a:r>
              <a:rPr lang="en-US" sz="4800" b="1" dirty="0"/>
              <a:t> </a:t>
            </a:r>
            <a:r>
              <a:rPr lang="en-US" sz="4800" b="1" dirty="0" err="1"/>
              <a:t>ydy</a:t>
            </a:r>
            <a:r>
              <a:rPr lang="en-US" sz="4800" b="1" dirty="0"/>
              <a:t> hi </a:t>
            </a:r>
            <a:r>
              <a:rPr lang="en-US" sz="4800" b="1" dirty="0" err="1"/>
              <a:t>heddiw</a:t>
            </a:r>
            <a:r>
              <a:rPr lang="en-US" sz="4800" b="1" dirty="0"/>
              <a:t>?</a:t>
            </a:r>
          </a:p>
          <a:p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296491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5448D33-8CA6-F34B-B59C-ACF33CE518F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295" t="19828" r="7022" b="18484"/>
          <a:stretch/>
        </p:blipFill>
        <p:spPr>
          <a:xfrm>
            <a:off x="13607" y="0"/>
            <a:ext cx="12178393" cy="6858000"/>
          </a:xfrm>
          <a:prstGeom prst="rect">
            <a:avLst/>
          </a:prstGeom>
        </p:spPr>
      </p:pic>
      <p:sp>
        <p:nvSpPr>
          <p:cNvPr id="6" name="Title 2">
            <a:extLst>
              <a:ext uri="{FF2B5EF4-FFF2-40B4-BE49-F238E27FC236}">
                <a16:creationId xmlns:a16="http://schemas.microsoft.com/office/drawing/2014/main" id="{59B3278B-A476-8B49-8855-D5A9D7AF3E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803" y="362248"/>
            <a:ext cx="11176000" cy="1143000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 err="1">
                <a:solidFill>
                  <a:schemeClr val="tx1"/>
                </a:solidFill>
                <a:latin typeface="Segoe Print" panose="02000800000000000000" pitchFamily="2" charset="0"/>
                <a:cs typeface="Calibri"/>
              </a:rPr>
              <a:t>Sut</a:t>
            </a:r>
            <a:r>
              <a:rPr lang="en-GB" sz="6000" b="1" dirty="0">
                <a:solidFill>
                  <a:schemeClr val="tx1"/>
                </a:solidFill>
                <a:latin typeface="Segoe Print" panose="02000800000000000000" pitchFamily="2" charset="0"/>
                <a:cs typeface="Calibri"/>
              </a:rPr>
              <a:t> </a:t>
            </a:r>
            <a:r>
              <a:rPr lang="en-GB" sz="6000" b="1" dirty="0" err="1">
                <a:solidFill>
                  <a:schemeClr val="tx1"/>
                </a:solidFill>
                <a:latin typeface="Segoe Print" panose="02000800000000000000" pitchFamily="2" charset="0"/>
                <a:cs typeface="Calibri"/>
              </a:rPr>
              <a:t>mae'r</a:t>
            </a:r>
            <a:r>
              <a:rPr lang="en-GB" sz="6000" b="1" dirty="0">
                <a:solidFill>
                  <a:schemeClr val="tx1"/>
                </a:solidFill>
                <a:latin typeface="Segoe Print" panose="02000800000000000000" pitchFamily="2" charset="0"/>
                <a:cs typeface="Calibri"/>
              </a:rPr>
              <a:t> </a:t>
            </a:r>
            <a:r>
              <a:rPr lang="en-GB" sz="6000" b="1" dirty="0" err="1">
                <a:solidFill>
                  <a:schemeClr val="tx1"/>
                </a:solidFill>
                <a:latin typeface="Segoe Print" panose="02000800000000000000" pitchFamily="2" charset="0"/>
                <a:cs typeface="Calibri"/>
              </a:rPr>
              <a:t>tywydd</a:t>
            </a:r>
            <a:r>
              <a:rPr lang="en-GB" sz="6000" b="1" dirty="0">
                <a:solidFill>
                  <a:schemeClr val="tx1"/>
                </a:solidFill>
                <a:latin typeface="Segoe Print" panose="02000800000000000000" pitchFamily="2" charset="0"/>
                <a:cs typeface="Calibri"/>
              </a:rPr>
              <a:t> </a:t>
            </a:r>
            <a:r>
              <a:rPr lang="en-GB" sz="6000" b="1" dirty="0" err="1">
                <a:solidFill>
                  <a:schemeClr val="tx1"/>
                </a:solidFill>
                <a:latin typeface="Segoe Print" panose="02000800000000000000" pitchFamily="2" charset="0"/>
                <a:cs typeface="Calibri"/>
              </a:rPr>
              <a:t>heddiw</a:t>
            </a:r>
            <a:r>
              <a:rPr lang="en-GB" sz="6000" b="1" dirty="0">
                <a:solidFill>
                  <a:schemeClr val="tx1"/>
                </a:solidFill>
                <a:latin typeface="Segoe Print" panose="02000800000000000000" pitchFamily="2" charset="0"/>
              </a:rPr>
              <a:t>?</a:t>
            </a:r>
            <a:endParaRPr lang="en-US" sz="5400" b="1" dirty="0">
              <a:solidFill>
                <a:schemeClr val="tx1"/>
              </a:solidFill>
              <a:latin typeface="Segoe Print" panose="02000800000000000000" pitchFamily="2" charset="0"/>
              <a:cs typeface="Calibri Light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D21FE99-8AB0-3143-9174-5EB15DE4436D}"/>
              </a:ext>
            </a:extLst>
          </p:cNvPr>
          <p:cNvSpPr/>
          <p:nvPr/>
        </p:nvSpPr>
        <p:spPr>
          <a:xfrm>
            <a:off x="1274619" y="5599699"/>
            <a:ext cx="1019694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https://uwtsd.hosted.panopto.com/Panopto/Pages/Viewer.aspx?id=446223f1-0784-405f-bcd1-ac8301003e5b</a:t>
            </a:r>
            <a:endParaRPr lang="en-US" b="1" dirty="0"/>
          </a:p>
          <a:p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1719970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56659" y="1572044"/>
            <a:ext cx="6276108" cy="10464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Ydy</a:t>
            </a:r>
            <a:r>
              <a:rPr lang="en-US" sz="4400" b="1" dirty="0"/>
              <a:t> </a:t>
            </a:r>
            <a:r>
              <a:rPr lang="en-US" sz="4400" b="1" dirty="0" err="1"/>
              <a:t>hi’n</a:t>
            </a:r>
            <a:r>
              <a:rPr lang="en-US" sz="4400" b="1" dirty="0"/>
              <a:t> </a:t>
            </a:r>
            <a:r>
              <a:rPr lang="en-US" sz="4400" b="1" dirty="0" err="1"/>
              <a:t>braf</a:t>
            </a:r>
            <a:r>
              <a:rPr lang="en-US" sz="4400" b="1" dirty="0"/>
              <a:t> </a:t>
            </a:r>
            <a:r>
              <a:rPr lang="en-US" sz="4400" b="1" dirty="0" err="1"/>
              <a:t>heddiw</a:t>
            </a:r>
            <a:r>
              <a:rPr lang="en-US" sz="4400" b="1" dirty="0"/>
              <a:t>?</a:t>
            </a: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796637" y="4613231"/>
            <a:ext cx="4170218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FF0000"/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/>
              <a:t>hi’n</a:t>
            </a:r>
            <a:r>
              <a:rPr lang="en-US" sz="3600" b="1" dirty="0"/>
              <a:t> </a:t>
            </a:r>
            <a:r>
              <a:rPr lang="en-US" sz="3600" b="1" dirty="0" err="1"/>
              <a:t>braf</a:t>
            </a:r>
            <a:r>
              <a:rPr lang="en-US" sz="3600" b="1" dirty="0"/>
              <a:t>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7072745" y="4336232"/>
            <a:ext cx="4100946" cy="203132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FF0000"/>
                </a:solidFill>
              </a:rPr>
              <a:t>Nac</a:t>
            </a:r>
            <a:r>
              <a:rPr lang="en-US" sz="3600" b="1" dirty="0">
                <a:solidFill>
                  <a:srgbClr val="FF0000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dydy</a:t>
            </a:r>
            <a:r>
              <a:rPr lang="en-US" sz="3600" b="1" dirty="0"/>
              <a:t> hi </a:t>
            </a:r>
            <a:r>
              <a:rPr lang="en-US" sz="3600" b="1" dirty="0" err="1"/>
              <a:t>ddim</a:t>
            </a:r>
            <a:r>
              <a:rPr lang="en-US" sz="3600" b="1" dirty="0"/>
              <a:t> </a:t>
            </a:r>
            <a:r>
              <a:rPr lang="en-US" sz="3600" b="1" dirty="0" err="1"/>
              <a:t>yn</a:t>
            </a:r>
            <a:r>
              <a:rPr lang="en-US" sz="3600" b="1" dirty="0"/>
              <a:t> </a:t>
            </a:r>
            <a:r>
              <a:rPr lang="en-US" sz="3600" b="1" dirty="0" err="1"/>
              <a:t>braf</a:t>
            </a:r>
            <a:r>
              <a:rPr lang="en-US" sz="3600" b="1" dirty="0"/>
              <a:t>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/>
          <p:nvPr/>
        </p:nvCxnSpPr>
        <p:spPr>
          <a:xfrm flipH="1">
            <a:off x="2680855" y="2743200"/>
            <a:ext cx="1558636" cy="1593032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8136083" y="2743200"/>
            <a:ext cx="987135" cy="1413164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4749507F-AE2F-CB40-96AB-E097959BFC4E}"/>
              </a:ext>
            </a:extLst>
          </p:cNvPr>
          <p:cNvSpPr/>
          <p:nvPr/>
        </p:nvSpPr>
        <p:spPr>
          <a:xfrm>
            <a:off x="197426" y="0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RHEOL: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cwestiwn</a:t>
            </a:r>
            <a:r>
              <a:rPr lang="en-US" dirty="0"/>
              <a:t> =  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ateb</a:t>
            </a:r>
            <a:endParaRPr lang="en-US" dirty="0"/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A5818E7-4C0F-A044-8A8B-9906AE1F5206}"/>
              </a:ext>
            </a:extLst>
          </p:cNvPr>
          <p:cNvSpPr/>
          <p:nvPr/>
        </p:nvSpPr>
        <p:spPr>
          <a:xfrm>
            <a:off x="8946574" y="34782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RULE: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/>
              <a:t>in the question =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/>
              <a:t>in the answer.</a:t>
            </a:r>
          </a:p>
        </p:txBody>
      </p:sp>
    </p:spTree>
    <p:extLst>
      <p:ext uri="{BB962C8B-B14F-4D97-AF65-F5344CB8AC3E}">
        <p14:creationId xmlns:p14="http://schemas.microsoft.com/office/powerpoint/2010/main" val="31799493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352549" y="1601923"/>
            <a:ext cx="5837960" cy="5020549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>
            <a:noAutofit/>
          </a:bodyPr>
          <a:lstStyle/>
          <a:p>
            <a:r>
              <a:rPr lang="en-GB" sz="3000" b="1" dirty="0" err="1"/>
              <a:t>Sut</a:t>
            </a:r>
            <a:r>
              <a:rPr lang="en-GB" sz="3000" b="1" dirty="0"/>
              <a:t> </a:t>
            </a:r>
            <a:r>
              <a:rPr lang="en-GB" sz="3000" b="1" dirty="0" err="1">
                <a:solidFill>
                  <a:srgbClr val="FF0000"/>
                </a:solidFill>
              </a:rPr>
              <a:t>mae</a:t>
            </a:r>
            <a:r>
              <a:rPr lang="en-GB" sz="3000" b="1" dirty="0" err="1"/>
              <a:t>’r</a:t>
            </a:r>
            <a:r>
              <a:rPr lang="en-GB" sz="3000" b="1" dirty="0"/>
              <a:t> </a:t>
            </a:r>
            <a:r>
              <a:rPr lang="en-GB" sz="3000" b="1" dirty="0" err="1"/>
              <a:t>tywydd</a:t>
            </a:r>
            <a:r>
              <a:rPr lang="en-GB" sz="3000" b="1" dirty="0"/>
              <a:t> </a:t>
            </a:r>
            <a:r>
              <a:rPr lang="en-GB" sz="3000" b="1" dirty="0" err="1"/>
              <a:t>heddiw</a:t>
            </a:r>
            <a:r>
              <a:rPr lang="en-GB" sz="3000" b="1" dirty="0"/>
              <a:t>?</a:t>
            </a:r>
          </a:p>
          <a:p>
            <a:r>
              <a:rPr lang="en-GB" sz="3000" b="1" dirty="0">
                <a:solidFill>
                  <a:srgbClr val="FF0000"/>
                </a:solidFill>
              </a:rPr>
              <a:t>Mae</a:t>
            </a:r>
            <a:r>
              <a:rPr lang="en-GB" sz="3000" b="1" dirty="0"/>
              <a:t> </a:t>
            </a:r>
            <a:r>
              <a:rPr lang="en-GB" sz="3000" b="1" dirty="0" err="1"/>
              <a:t>hi’n</a:t>
            </a:r>
            <a:r>
              <a:rPr lang="en-GB" sz="3000" b="1" dirty="0"/>
              <a:t> </a:t>
            </a:r>
            <a:r>
              <a:rPr lang="en-GB" sz="3000" b="1" dirty="0" err="1"/>
              <a:t>wyntog</a:t>
            </a:r>
            <a:r>
              <a:rPr lang="en-GB" sz="3000" b="1" dirty="0"/>
              <a:t>.</a:t>
            </a:r>
          </a:p>
          <a:p>
            <a:pPr marL="0" indent="0">
              <a:buNone/>
            </a:pPr>
            <a:endParaRPr lang="en-GB" sz="3000" b="1" dirty="0"/>
          </a:p>
          <a:p>
            <a:r>
              <a:rPr lang="en-GB" sz="3000" b="1" dirty="0" err="1"/>
              <a:t>Sut</a:t>
            </a:r>
            <a:r>
              <a:rPr lang="en-GB" sz="3000" b="1" dirty="0"/>
              <a:t> </a:t>
            </a:r>
            <a:r>
              <a:rPr lang="en-GB" sz="3000" b="1" dirty="0" err="1">
                <a:solidFill>
                  <a:srgbClr val="FF0000"/>
                </a:solidFill>
              </a:rPr>
              <a:t>oedd</a:t>
            </a:r>
            <a:r>
              <a:rPr lang="en-GB" sz="3000" b="1" dirty="0"/>
              <a:t> y </a:t>
            </a:r>
            <a:r>
              <a:rPr lang="en-GB" sz="3000" b="1" dirty="0" err="1"/>
              <a:t>tywydd</a:t>
            </a:r>
            <a:r>
              <a:rPr lang="en-GB" sz="3000" b="1" dirty="0"/>
              <a:t> </a:t>
            </a:r>
            <a:r>
              <a:rPr lang="en-GB" sz="3000" b="1" dirty="0" err="1"/>
              <a:t>ddoe</a:t>
            </a:r>
            <a:r>
              <a:rPr lang="en-GB" sz="3000" b="1" dirty="0"/>
              <a:t>?</a:t>
            </a:r>
          </a:p>
          <a:p>
            <a:r>
              <a:rPr lang="en-GB" sz="3000" b="1" dirty="0" err="1">
                <a:solidFill>
                  <a:srgbClr val="FF0000"/>
                </a:solidFill>
              </a:rPr>
              <a:t>Roedd</a:t>
            </a:r>
            <a:r>
              <a:rPr lang="en-GB" sz="3000" b="1" dirty="0"/>
              <a:t> </a:t>
            </a:r>
            <a:r>
              <a:rPr lang="en-GB" sz="3000" b="1" dirty="0" err="1"/>
              <a:t>hi’n</a:t>
            </a:r>
            <a:r>
              <a:rPr lang="en-GB" sz="3000" b="1" dirty="0"/>
              <a:t> </a:t>
            </a:r>
            <a:r>
              <a:rPr lang="en-GB" sz="3000" b="1" dirty="0" err="1"/>
              <a:t>braf</a:t>
            </a:r>
            <a:r>
              <a:rPr lang="en-GB" sz="3000" b="1" dirty="0"/>
              <a:t>.</a:t>
            </a:r>
          </a:p>
          <a:p>
            <a:pPr marL="0" indent="0">
              <a:buNone/>
            </a:pPr>
            <a:endParaRPr lang="en-GB" sz="3000" b="1" dirty="0"/>
          </a:p>
          <a:p>
            <a:r>
              <a:rPr lang="en-GB" sz="3000" b="1" dirty="0" err="1"/>
              <a:t>Sut</a:t>
            </a:r>
            <a:r>
              <a:rPr lang="en-GB" sz="3000" b="1" dirty="0"/>
              <a:t> </a:t>
            </a:r>
            <a:r>
              <a:rPr lang="en-GB" sz="3000" b="1" dirty="0" err="1">
                <a:solidFill>
                  <a:srgbClr val="FF0000"/>
                </a:solidFill>
              </a:rPr>
              <a:t>bydd</a:t>
            </a:r>
            <a:r>
              <a:rPr lang="en-GB" sz="3000" b="1" dirty="0"/>
              <a:t> y </a:t>
            </a:r>
            <a:r>
              <a:rPr lang="en-GB" sz="3000" b="1" dirty="0" err="1"/>
              <a:t>tywydd</a:t>
            </a:r>
            <a:r>
              <a:rPr lang="en-GB" sz="3000" b="1" dirty="0"/>
              <a:t> </a:t>
            </a:r>
            <a:r>
              <a:rPr lang="en-GB" sz="3000" b="1" dirty="0" err="1"/>
              <a:t>yfory</a:t>
            </a:r>
            <a:r>
              <a:rPr lang="en-GB" sz="3000" b="1" dirty="0"/>
              <a:t>?</a:t>
            </a:r>
          </a:p>
          <a:p>
            <a:r>
              <a:rPr lang="en-GB" sz="3000" b="1" dirty="0" err="1">
                <a:solidFill>
                  <a:srgbClr val="FF0000"/>
                </a:solidFill>
              </a:rPr>
              <a:t>Bydd</a:t>
            </a:r>
            <a:r>
              <a:rPr lang="en-GB" sz="3000" b="1" dirty="0"/>
              <a:t> </a:t>
            </a:r>
            <a:r>
              <a:rPr lang="en-GB" sz="3000" b="1" dirty="0" err="1"/>
              <a:t>hi’n</a:t>
            </a:r>
            <a:r>
              <a:rPr lang="en-GB" sz="3000" b="1" dirty="0"/>
              <a:t> </a:t>
            </a:r>
            <a:r>
              <a:rPr lang="en-GB" sz="3000" b="1" dirty="0" err="1"/>
              <a:t>bwrw</a:t>
            </a:r>
            <a:r>
              <a:rPr lang="en-GB" sz="3000" b="1" dirty="0"/>
              <a:t> </a:t>
            </a:r>
            <a:r>
              <a:rPr lang="en-GB" sz="3000" b="1" dirty="0" err="1"/>
              <a:t>eira</a:t>
            </a:r>
            <a:r>
              <a:rPr lang="en-GB" sz="3000" b="1" dirty="0"/>
              <a:t>!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9E077DE-288E-5945-83B0-148C1F83233A}"/>
              </a:ext>
            </a:extLst>
          </p:cNvPr>
          <p:cNvSpPr txBox="1"/>
          <p:nvPr/>
        </p:nvSpPr>
        <p:spPr>
          <a:xfrm>
            <a:off x="715240" y="214299"/>
            <a:ext cx="11061123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b="1" dirty="0" err="1"/>
              <a:t>Trafod</a:t>
            </a:r>
            <a:r>
              <a:rPr lang="en-US" sz="3600" b="1" dirty="0"/>
              <a:t> y </a:t>
            </a:r>
            <a:r>
              <a:rPr lang="en-US" sz="3600" b="1" dirty="0" err="1"/>
              <a:t>tywydd</a:t>
            </a:r>
            <a:r>
              <a:rPr lang="en-US" sz="3600" b="1" dirty="0"/>
              <a:t>…         Discussing the weather …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12A96F-6534-5441-B32F-08A47B29E6B2}"/>
              </a:ext>
            </a:extLst>
          </p:cNvPr>
          <p:cNvSpPr txBox="1"/>
          <p:nvPr/>
        </p:nvSpPr>
        <p:spPr>
          <a:xfrm>
            <a:off x="8513619" y="1740469"/>
            <a:ext cx="2763980" cy="81560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Amser</a:t>
            </a:r>
            <a:r>
              <a:rPr lang="en-US" b="1" dirty="0"/>
              <a:t> </a:t>
            </a:r>
            <a:r>
              <a:rPr lang="en-US" b="1" dirty="0" err="1"/>
              <a:t>presennol</a:t>
            </a:r>
            <a:endParaRPr lang="en-US" b="1" dirty="0"/>
          </a:p>
          <a:p>
            <a:pPr algn="ctr"/>
            <a:endParaRPr lang="en-US" sz="1050" i="1" dirty="0"/>
          </a:p>
          <a:p>
            <a:pPr algn="ctr"/>
            <a:r>
              <a:rPr lang="en-US" i="1" dirty="0"/>
              <a:t>Present tense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FF736A-6EA4-364F-8CE2-9E504A5F9109}"/>
              </a:ext>
            </a:extLst>
          </p:cNvPr>
          <p:cNvSpPr txBox="1"/>
          <p:nvPr/>
        </p:nvSpPr>
        <p:spPr>
          <a:xfrm>
            <a:off x="8513619" y="3435916"/>
            <a:ext cx="2763980" cy="81560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Amser</a:t>
            </a:r>
            <a:r>
              <a:rPr lang="en-US" b="1" dirty="0"/>
              <a:t> </a:t>
            </a:r>
            <a:r>
              <a:rPr lang="en-US" b="1" dirty="0" err="1"/>
              <a:t>gorffennol</a:t>
            </a:r>
            <a:endParaRPr lang="en-US" b="1" dirty="0"/>
          </a:p>
          <a:p>
            <a:pPr algn="ctr"/>
            <a:endParaRPr lang="en-US" sz="1050" i="1" dirty="0"/>
          </a:p>
          <a:p>
            <a:pPr algn="ctr"/>
            <a:r>
              <a:rPr lang="en-US" i="1" dirty="0"/>
              <a:t>Past tense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817761C-E341-9540-B863-C8AA56CEBF55}"/>
              </a:ext>
            </a:extLst>
          </p:cNvPr>
          <p:cNvSpPr txBox="1"/>
          <p:nvPr/>
        </p:nvSpPr>
        <p:spPr>
          <a:xfrm>
            <a:off x="8513619" y="5333989"/>
            <a:ext cx="2763980" cy="81560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Y </a:t>
            </a:r>
            <a:r>
              <a:rPr lang="en-US" b="1" dirty="0" err="1"/>
              <a:t>dyfodol</a:t>
            </a:r>
            <a:endParaRPr lang="en-US" b="1" dirty="0"/>
          </a:p>
          <a:p>
            <a:pPr algn="ctr"/>
            <a:endParaRPr lang="en-US" sz="1050" i="1" dirty="0"/>
          </a:p>
          <a:p>
            <a:pPr algn="ctr"/>
            <a:r>
              <a:rPr lang="en-US" i="1" dirty="0"/>
              <a:t>Future tense</a:t>
            </a:r>
          </a:p>
        </p:txBody>
      </p:sp>
    </p:spTree>
    <p:extLst>
      <p:ext uri="{BB962C8B-B14F-4D97-AF65-F5344CB8AC3E}">
        <p14:creationId xmlns:p14="http://schemas.microsoft.com/office/powerpoint/2010/main" val="1797044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86243" y="221673"/>
            <a:ext cx="4977647" cy="1143000"/>
          </a:xfr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GB" b="1" u="sng" dirty="0" err="1">
                <a:solidFill>
                  <a:schemeClr val="tx1"/>
                </a:solidFill>
              </a:rPr>
              <a:t>Tywydd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(#Adams Family)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0152" y="1619672"/>
            <a:ext cx="5612757" cy="496855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en-GB" dirty="0"/>
              <a:t> </a:t>
            </a:r>
          </a:p>
          <a:p>
            <a:r>
              <a:rPr lang="cy-GB" sz="5100" b="1" dirty="0"/>
              <a:t>Sut mae’r tywydd heddiw?</a:t>
            </a:r>
            <a:br>
              <a:rPr lang="cy-GB" sz="5100" b="1" dirty="0"/>
            </a:br>
            <a:r>
              <a:rPr lang="cy-GB" sz="5100" b="1" dirty="0"/>
              <a:t>Sut mae’r tywydd heddiw?</a:t>
            </a:r>
            <a:br>
              <a:rPr lang="cy-GB" sz="5100" b="1" dirty="0"/>
            </a:br>
            <a:r>
              <a:rPr lang="cy-GB" sz="5100" b="1" dirty="0"/>
              <a:t>Sut mae’r tywydd heddiw?</a:t>
            </a:r>
            <a:br>
              <a:rPr lang="cy-GB" sz="5100" b="1" dirty="0"/>
            </a:br>
            <a:r>
              <a:rPr lang="cy-GB" sz="5100" b="1" dirty="0"/>
              <a:t>Mae hi’n bwrw glaw!</a:t>
            </a:r>
            <a:br>
              <a:rPr lang="cy-GB" sz="5100" b="1" u="sng" dirty="0"/>
            </a:br>
            <a:endParaRPr lang="cy-GB" sz="5100" b="1" dirty="0"/>
          </a:p>
          <a:p>
            <a:r>
              <a:rPr lang="cy-GB" sz="5100" b="1" dirty="0"/>
              <a:t>Sut oedd y tywydd ddoe?</a:t>
            </a:r>
            <a:br>
              <a:rPr lang="cy-GB" sz="5100" b="1" dirty="0"/>
            </a:br>
            <a:r>
              <a:rPr lang="cy-GB" sz="5100" b="1" dirty="0"/>
              <a:t>Sut oedd y tywydd ddoe?</a:t>
            </a:r>
            <a:br>
              <a:rPr lang="cy-GB" sz="5100" b="1" dirty="0"/>
            </a:br>
            <a:r>
              <a:rPr lang="cy-GB" sz="5100" b="1" dirty="0"/>
              <a:t>Sut oedd y tywydd ddoe? </a:t>
            </a:r>
            <a:br>
              <a:rPr lang="cy-GB" sz="5100" b="1" dirty="0"/>
            </a:br>
            <a:r>
              <a:rPr lang="cy-GB" sz="5100" b="1" dirty="0"/>
              <a:t>Roedd hi’n gymylog!</a:t>
            </a:r>
          </a:p>
          <a:p>
            <a:pPr>
              <a:buNone/>
            </a:pPr>
            <a:endParaRPr lang="cy-GB" sz="5100" b="1" dirty="0"/>
          </a:p>
          <a:p>
            <a:r>
              <a:rPr lang="cy-GB" sz="5100" b="1" dirty="0"/>
              <a:t>Sut bydd y tywydd ‘fory?</a:t>
            </a:r>
            <a:br>
              <a:rPr lang="cy-GB" sz="5100" b="1" dirty="0"/>
            </a:br>
            <a:r>
              <a:rPr lang="cy-GB" sz="5100" b="1" dirty="0"/>
              <a:t>Sut bydd y tywydd ‘fory?</a:t>
            </a:r>
            <a:br>
              <a:rPr lang="cy-GB" sz="5100" b="1" dirty="0"/>
            </a:br>
            <a:r>
              <a:rPr lang="cy-GB" sz="5100" b="1" dirty="0"/>
              <a:t>Sut bydd y tywydd ‘fory? </a:t>
            </a:r>
            <a:br>
              <a:rPr lang="cy-GB" sz="5100" b="1" dirty="0"/>
            </a:br>
            <a:r>
              <a:rPr lang="cy-GB" sz="5100" b="1" dirty="0"/>
              <a:t>Bydd hi’n heulog!</a:t>
            </a:r>
            <a:br>
              <a:rPr lang="en-GB" b="1" u="sng" dirty="0"/>
            </a:br>
            <a:endParaRPr lang="en-GB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B5D5800-B87F-1645-A594-B26E1775D2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93501" y="2044652"/>
            <a:ext cx="2737663" cy="1268673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2326D56-21FC-BF4D-BD97-BB8E4B1AA792}"/>
              </a:ext>
            </a:extLst>
          </p:cNvPr>
          <p:cNvSpPr/>
          <p:nvPr/>
        </p:nvSpPr>
        <p:spPr>
          <a:xfrm>
            <a:off x="7833947" y="4588224"/>
            <a:ext cx="3656770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>
            <a:spAutoFit/>
          </a:bodyPr>
          <a:lstStyle/>
          <a:p>
            <a:r>
              <a:rPr lang="en-US" b="1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https://youtu.be/cDvbGon1b_I</a:t>
            </a:r>
            <a:endParaRPr lang="en-US" b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0267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194D5A-A6AF-D242-AD89-D1028141F2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6691" y="319310"/>
            <a:ext cx="10848109" cy="872181"/>
          </a:xfrm>
          <a:solidFill>
            <a:schemeClr val="tx1"/>
          </a:solidFill>
        </p:spPr>
        <p:txBody>
          <a:bodyPr/>
          <a:lstStyle/>
          <a:p>
            <a:r>
              <a:rPr lang="en-US" b="1" dirty="0" err="1">
                <a:solidFill>
                  <a:schemeClr val="bg1"/>
                </a:solidFill>
              </a:rPr>
              <a:t>Eich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tasg</a:t>
            </a:r>
            <a:r>
              <a:rPr lang="en-US" b="1" dirty="0">
                <a:solidFill>
                  <a:schemeClr val="bg1"/>
                </a:solidFill>
              </a:rPr>
              <a:t> …                                        Your task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0495E0-7932-BD4E-9E5A-08833AF1DD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7653" y="1395347"/>
            <a:ext cx="4543848" cy="1273845"/>
          </a:xfr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r>
              <a:rPr lang="en-US" b="1" dirty="0" err="1"/>
              <a:t>Gwneud</a:t>
            </a:r>
            <a:r>
              <a:rPr lang="en-US" b="1" dirty="0"/>
              <a:t> </a:t>
            </a:r>
            <a:r>
              <a:rPr lang="en-US" b="1" dirty="0" err="1"/>
              <a:t>bocs</a:t>
            </a:r>
            <a:r>
              <a:rPr lang="en-US" b="1" dirty="0"/>
              <a:t> </a:t>
            </a:r>
            <a:r>
              <a:rPr lang="en-US" b="1" dirty="0" err="1"/>
              <a:t>ar</a:t>
            </a:r>
            <a:r>
              <a:rPr lang="en-US" b="1" dirty="0"/>
              <a:t> </a:t>
            </a:r>
            <a:r>
              <a:rPr lang="en-US" b="1" dirty="0" err="1"/>
              <a:t>gyfer</a:t>
            </a:r>
            <a:r>
              <a:rPr lang="en-US" b="1" dirty="0"/>
              <a:t> </a:t>
            </a:r>
            <a:r>
              <a:rPr lang="en-US" b="1" dirty="0" err="1"/>
              <a:t>cynnal</a:t>
            </a:r>
            <a:r>
              <a:rPr lang="en-US" b="1" dirty="0"/>
              <a:t> </a:t>
            </a:r>
            <a:r>
              <a:rPr lang="en-US" b="1" dirty="0" err="1"/>
              <a:t>sesiwn</a:t>
            </a:r>
            <a:r>
              <a:rPr lang="en-US" b="1" dirty="0"/>
              <a:t> </a:t>
            </a:r>
            <a:r>
              <a:rPr lang="en-US" b="1" dirty="0" err="1"/>
              <a:t>gofrestru</a:t>
            </a:r>
            <a:r>
              <a:rPr lang="en-US" b="1" dirty="0"/>
              <a:t>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Gymraeg</a:t>
            </a:r>
            <a:r>
              <a:rPr lang="en-US" b="1" dirty="0"/>
              <a:t>.</a:t>
            </a:r>
          </a:p>
          <a:p>
            <a:r>
              <a:rPr lang="en-US" i="1" dirty="0"/>
              <a:t>Make a box to help you conduct a registration slot in Welsh.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DF7975E-D76C-6649-B794-438CB1EDCA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712" t="8707"/>
          <a:stretch/>
        </p:blipFill>
        <p:spPr>
          <a:xfrm>
            <a:off x="4184073" y="3172691"/>
            <a:ext cx="3920835" cy="357732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53A4E92-770B-A742-8E34-85E65ADBBF0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982" r="11163" b="5932"/>
          <a:stretch/>
        </p:blipFill>
        <p:spPr>
          <a:xfrm>
            <a:off x="8721437" y="3949989"/>
            <a:ext cx="2535382" cy="21145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595D158-CC27-ED4E-9E59-B99B3458FC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26" y="3385001"/>
            <a:ext cx="2886941" cy="143888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226B80D-EF37-2742-B06B-8B6789A5609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408586">
            <a:off x="2053416" y="4886172"/>
            <a:ext cx="1729510" cy="172951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41DEE6C-4A2F-454D-8429-703D06382598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521" t="21050" r="47346" b="41547"/>
          <a:stretch/>
        </p:blipFill>
        <p:spPr>
          <a:xfrm rot="20692472">
            <a:off x="8312729" y="1745673"/>
            <a:ext cx="817416" cy="831272"/>
          </a:xfrm>
          <a:prstGeom prst="rect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5FB8601-1242-5048-8336-48ADECFDE8D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50000" t="20625" r="7798" b="42452"/>
          <a:stretch/>
        </p:blipFill>
        <p:spPr>
          <a:xfrm rot="966186">
            <a:off x="9452574" y="1524001"/>
            <a:ext cx="702107" cy="820629"/>
          </a:xfrm>
          <a:prstGeom prst="rect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57D2A85-F9D2-E34C-9237-47035434A99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6619" t="57351" r="52576" b="9610"/>
          <a:stretch/>
        </p:blipFill>
        <p:spPr>
          <a:xfrm rot="21177038">
            <a:off x="8930842" y="2632677"/>
            <a:ext cx="678872" cy="734291"/>
          </a:xfrm>
          <a:prstGeom prst="rect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6218A2C-2162-8742-A6A0-CA413147488B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49881" t="56453" r="7649" b="9200"/>
          <a:stretch/>
        </p:blipFill>
        <p:spPr>
          <a:xfrm rot="1387947">
            <a:off x="10005218" y="2513538"/>
            <a:ext cx="706582" cy="763357"/>
          </a:xfrm>
          <a:prstGeom prst="rect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B1BFA16-975B-2340-90F2-E53C12C95AB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03222" y="1442729"/>
            <a:ext cx="1576789" cy="1576789"/>
          </a:xfrm>
          <a:prstGeom prst="rect">
            <a:avLst/>
          </a:prstGeom>
          <a:solidFill>
            <a:schemeClr val="tx1"/>
          </a:solidFill>
          <a:ln w="38100">
            <a:solidFill>
              <a:schemeClr val="accent6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3885866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CEDE808-5377-D149-A982-8746B1B94F50}"/>
              </a:ext>
            </a:extLst>
          </p:cNvPr>
          <p:cNvSpPr txBox="1"/>
          <p:nvPr/>
        </p:nvSpPr>
        <p:spPr>
          <a:xfrm>
            <a:off x="1844040" y="1051560"/>
            <a:ext cx="871728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800" b="1" dirty="0" err="1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Yn</a:t>
            </a:r>
            <a:r>
              <a:rPr lang="en-US" sz="8800" b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y </a:t>
            </a:r>
            <a:r>
              <a:rPr lang="en-US" sz="8800" b="1" dirty="0" err="1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dosbarth</a:t>
            </a:r>
            <a:endParaRPr lang="en-US" sz="8800" b="1" dirty="0">
              <a:solidFill>
                <a:schemeClr val="accent3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endParaRPr lang="en-US" sz="8800" b="1" dirty="0">
              <a:solidFill>
                <a:schemeClr val="accent3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8800" b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In the classroom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5608012-3006-D24A-B568-841B67B476A1}"/>
              </a:ext>
            </a:extLst>
          </p:cNvPr>
          <p:cNvSpPr/>
          <p:nvPr/>
        </p:nvSpPr>
        <p:spPr>
          <a:xfrm>
            <a:off x="1330036" y="5502717"/>
            <a:ext cx="10266219" cy="92333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US" b="1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https://uwtsd.hosted.panopto.com/Panopto/Pages/Viewer.aspx?id=2e19750b-a5a2-4819-b7e3-ac9200adba99</a:t>
            </a:r>
            <a:endParaRPr lang="en-US" b="1" dirty="0"/>
          </a:p>
          <a:p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0268130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3" y="110612"/>
            <a:ext cx="11585136" cy="610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  <a:latin typeface="Segoe Print"/>
              </a:rPr>
              <a:t>Y </a:t>
            </a:r>
            <a:r>
              <a:rPr lang="en-GB" b="1" dirty="0" err="1">
                <a:solidFill>
                  <a:schemeClr val="bg1"/>
                </a:solidFill>
                <a:latin typeface="Segoe Print"/>
              </a:rPr>
              <a:t>treiglad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dirty="0" err="1">
                <a:solidFill>
                  <a:schemeClr val="bg1"/>
                </a:solidFill>
                <a:latin typeface="Segoe Print"/>
              </a:rPr>
              <a:t>meddal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                        The soft mutation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ACB87E1-2EB0-6043-B1E9-9DB0C3CEC91F}"/>
              </a:ext>
            </a:extLst>
          </p:cNvPr>
          <p:cNvSpPr txBox="1"/>
          <p:nvPr/>
        </p:nvSpPr>
        <p:spPr>
          <a:xfrm>
            <a:off x="303433" y="2197788"/>
            <a:ext cx="4007311" cy="3170099"/>
          </a:xfrm>
          <a:prstGeom prst="rect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Dyma</a:t>
            </a:r>
            <a:r>
              <a:rPr lang="en-US" sz="2800" b="1" dirty="0"/>
              <a:t>…               </a:t>
            </a:r>
          </a:p>
          <a:p>
            <a:r>
              <a:rPr lang="en-US" sz="2800" b="1" i="1" dirty="0"/>
              <a:t>This is … / here is … </a:t>
            </a:r>
          </a:p>
          <a:p>
            <a:endParaRPr lang="en-US" i="1" dirty="0"/>
          </a:p>
          <a:p>
            <a:endParaRPr lang="en-US" dirty="0"/>
          </a:p>
          <a:p>
            <a:r>
              <a:rPr lang="en-US" i="1" dirty="0" err="1"/>
              <a:t>Dyma</a:t>
            </a:r>
            <a:r>
              <a:rPr lang="en-US" dirty="0"/>
              <a:t> is always followed by a soft mutation (</a:t>
            </a:r>
            <a:r>
              <a:rPr lang="en-US" i="1" dirty="0" err="1"/>
              <a:t>treiglad</a:t>
            </a:r>
            <a:r>
              <a:rPr lang="en-US" i="1" dirty="0"/>
              <a:t> </a:t>
            </a:r>
            <a:r>
              <a:rPr lang="en-US" i="1" dirty="0" err="1"/>
              <a:t>meddal</a:t>
            </a:r>
            <a:r>
              <a:rPr lang="en-US" dirty="0"/>
              <a:t>), e.g.</a:t>
            </a:r>
          </a:p>
          <a:p>
            <a:endParaRPr lang="en-US" i="1" dirty="0"/>
          </a:p>
          <a:p>
            <a:r>
              <a:rPr lang="en-US" i="1" dirty="0" err="1"/>
              <a:t>Dyma</a:t>
            </a:r>
            <a:r>
              <a:rPr lang="en-US" i="1" dirty="0"/>
              <a:t> </a:t>
            </a:r>
            <a:r>
              <a:rPr lang="en-US" i="1" dirty="0" err="1"/>
              <a:t>ddosbarth</a:t>
            </a:r>
            <a:r>
              <a:rPr lang="en-US" i="1" dirty="0"/>
              <a:t> </a:t>
            </a:r>
            <a:r>
              <a:rPr lang="en-US" i="1" dirty="0" err="1"/>
              <a:t>Mr</a:t>
            </a:r>
            <a:r>
              <a:rPr lang="en-US" i="1" dirty="0"/>
              <a:t> Jones.</a:t>
            </a:r>
          </a:p>
          <a:p>
            <a:endParaRPr lang="en-US" i="1" dirty="0"/>
          </a:p>
          <a:p>
            <a:r>
              <a:rPr lang="en-US" i="1" dirty="0" err="1"/>
              <a:t>Dyma</a:t>
            </a:r>
            <a:r>
              <a:rPr lang="en-US" i="1" dirty="0"/>
              <a:t> fag Nia.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DBD4C4C5-3F4D-1E49-913B-4AB9D711C1D3}"/>
              </a:ext>
            </a:extLst>
          </p:cNvPr>
          <p:cNvGraphicFramePr>
            <a:graphicFrameLocks noGrp="1"/>
          </p:cNvGraphicFramePr>
          <p:nvPr/>
        </p:nvGraphicFramePr>
        <p:xfrm>
          <a:off x="4528454" y="1780540"/>
          <a:ext cx="7282544" cy="4429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0636">
                  <a:extLst>
                    <a:ext uri="{9D8B030D-6E8A-4147-A177-3AD203B41FA5}">
                      <a16:colId xmlns:a16="http://schemas.microsoft.com/office/drawing/2014/main" val="2700661041"/>
                    </a:ext>
                  </a:extLst>
                </a:gridCol>
                <a:gridCol w="1820636">
                  <a:extLst>
                    <a:ext uri="{9D8B030D-6E8A-4147-A177-3AD203B41FA5}">
                      <a16:colId xmlns:a16="http://schemas.microsoft.com/office/drawing/2014/main" val="3301636011"/>
                    </a:ext>
                  </a:extLst>
                </a:gridCol>
                <a:gridCol w="1820636">
                  <a:extLst>
                    <a:ext uri="{9D8B030D-6E8A-4147-A177-3AD203B41FA5}">
                      <a16:colId xmlns:a16="http://schemas.microsoft.com/office/drawing/2014/main" val="2074283036"/>
                    </a:ext>
                  </a:extLst>
                </a:gridCol>
                <a:gridCol w="1820636">
                  <a:extLst>
                    <a:ext uri="{9D8B030D-6E8A-4147-A177-3AD203B41FA5}">
                      <a16:colId xmlns:a16="http://schemas.microsoft.com/office/drawing/2014/main" val="214627054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CYSEFIN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TREIGLAD MEDDAL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r>
                        <a:rPr lang="en-US" sz="2400" b="1" dirty="0"/>
                        <a:t>ENGHREIFFTIAU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12507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t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teledu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deledu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724034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c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g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car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gar.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774205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p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b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pensil</a:t>
                      </a:r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bensil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789243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d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dd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desg</a:t>
                      </a:r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ddesg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988952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g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-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grawnwin</a:t>
                      </a:r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rawnwin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473656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b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balwn</a:t>
                      </a:r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falwn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314597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ll</a:t>
                      </a:r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llyfr</a:t>
                      </a:r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lyfr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502171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m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merch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ferch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500686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rh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r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rhwyd</a:t>
                      </a:r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rwyd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774612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036869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2865120" y="0"/>
            <a:ext cx="669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pensil</a:t>
            </a:r>
            <a:endParaRPr lang="en-US" sz="72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5FD6AB8-C9DC-704A-B330-7BC029BBD2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2950" y="1748969"/>
            <a:ext cx="3314700" cy="33147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056CEF7-8481-EF4E-93F6-880AE7810BE7}"/>
              </a:ext>
            </a:extLst>
          </p:cNvPr>
          <p:cNvSpPr txBox="1"/>
          <p:nvPr/>
        </p:nvSpPr>
        <p:spPr>
          <a:xfrm>
            <a:off x="2865120" y="5364480"/>
            <a:ext cx="669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Dyma</a:t>
            </a:r>
            <a:r>
              <a:rPr lang="en-US" sz="7200" b="1" dirty="0"/>
              <a:t> </a:t>
            </a:r>
            <a:r>
              <a:rPr lang="en-US" sz="7200" b="1" dirty="0" err="1">
                <a:solidFill>
                  <a:srgbClr val="FF0000"/>
                </a:solidFill>
              </a:rPr>
              <a:t>b</a:t>
            </a:r>
            <a:r>
              <a:rPr lang="en-US" sz="7200" b="1" dirty="0" err="1"/>
              <a:t>ensil</a:t>
            </a:r>
            <a:r>
              <a:rPr lang="en-US" sz="72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87576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2865120" y="0"/>
            <a:ext cx="669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brws</a:t>
            </a:r>
            <a:r>
              <a:rPr lang="en-US" sz="7200" b="1" dirty="0"/>
              <a:t> </a:t>
            </a:r>
            <a:r>
              <a:rPr lang="en-US" sz="7200" b="1" dirty="0" err="1"/>
              <a:t>paent</a:t>
            </a:r>
            <a:endParaRPr lang="en-US" sz="7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56CEF7-8481-EF4E-93F6-880AE7810BE7}"/>
              </a:ext>
            </a:extLst>
          </p:cNvPr>
          <p:cNvSpPr txBox="1"/>
          <p:nvPr/>
        </p:nvSpPr>
        <p:spPr>
          <a:xfrm>
            <a:off x="2118360" y="5379720"/>
            <a:ext cx="87325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Dyma</a:t>
            </a:r>
            <a:r>
              <a:rPr lang="en-US" sz="7200" b="1" dirty="0"/>
              <a:t> </a:t>
            </a:r>
            <a:r>
              <a:rPr lang="en-US" sz="7200" b="1" dirty="0" err="1">
                <a:solidFill>
                  <a:srgbClr val="FF0000"/>
                </a:solidFill>
              </a:rPr>
              <a:t>f</a:t>
            </a:r>
            <a:r>
              <a:rPr lang="en-US" sz="7200" b="1" dirty="0" err="1"/>
              <a:t>rws</a:t>
            </a:r>
            <a:r>
              <a:rPr lang="en-US" sz="7200" b="1" dirty="0"/>
              <a:t> </a:t>
            </a:r>
            <a:r>
              <a:rPr lang="en-US" sz="7200" b="1" dirty="0" err="1"/>
              <a:t>paent</a:t>
            </a:r>
            <a:r>
              <a:rPr lang="en-US" sz="7200" b="1" dirty="0"/>
              <a:t>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95D8E7D-3D98-AD49-A557-BC10917A18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2480" y="1338072"/>
            <a:ext cx="2971800" cy="416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3852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2865120" y="0"/>
            <a:ext cx="669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pren</a:t>
            </a:r>
            <a:r>
              <a:rPr lang="en-US" sz="7200" b="1" dirty="0"/>
              <a:t> </a:t>
            </a:r>
            <a:r>
              <a:rPr lang="en-US" sz="7200" b="1" dirty="0" err="1"/>
              <a:t>mesur</a:t>
            </a:r>
            <a:endParaRPr lang="en-US" sz="7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56CEF7-8481-EF4E-93F6-880AE7810BE7}"/>
              </a:ext>
            </a:extLst>
          </p:cNvPr>
          <p:cNvSpPr txBox="1"/>
          <p:nvPr/>
        </p:nvSpPr>
        <p:spPr>
          <a:xfrm>
            <a:off x="2118360" y="5379720"/>
            <a:ext cx="87325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Dyma</a:t>
            </a:r>
            <a:r>
              <a:rPr lang="en-US" sz="7200" b="1" dirty="0"/>
              <a:t> </a:t>
            </a:r>
            <a:r>
              <a:rPr lang="en-US" sz="7200" b="1" dirty="0" err="1">
                <a:solidFill>
                  <a:srgbClr val="FF0000"/>
                </a:solidFill>
              </a:rPr>
              <a:t>b</a:t>
            </a:r>
            <a:r>
              <a:rPr lang="en-US" sz="7200" b="1" dirty="0" err="1"/>
              <a:t>ren</a:t>
            </a:r>
            <a:r>
              <a:rPr lang="en-US" sz="7200" b="1" dirty="0"/>
              <a:t> </a:t>
            </a:r>
            <a:r>
              <a:rPr lang="en-US" sz="7200" b="1" dirty="0" err="1"/>
              <a:t>mesur</a:t>
            </a:r>
            <a:r>
              <a:rPr lang="en-US" sz="7200" b="1" dirty="0"/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DD1E4EE-9224-FF45-B966-46A6AD3D9F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491" t="8508" r="11661" b="11336"/>
          <a:stretch/>
        </p:blipFill>
        <p:spPr>
          <a:xfrm>
            <a:off x="3078480" y="2133600"/>
            <a:ext cx="6126480" cy="2727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577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2865120" y="0"/>
            <a:ext cx="669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rwber</a:t>
            </a:r>
            <a:endParaRPr lang="en-US" sz="7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56CEF7-8481-EF4E-93F6-880AE7810BE7}"/>
              </a:ext>
            </a:extLst>
          </p:cNvPr>
          <p:cNvSpPr txBox="1"/>
          <p:nvPr/>
        </p:nvSpPr>
        <p:spPr>
          <a:xfrm>
            <a:off x="2118360" y="5379720"/>
            <a:ext cx="87325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Dyma</a:t>
            </a:r>
            <a:r>
              <a:rPr lang="en-US" sz="7200" b="1" dirty="0"/>
              <a:t> </a:t>
            </a:r>
            <a:r>
              <a:rPr lang="en-US" sz="7200" b="1" dirty="0" err="1"/>
              <a:t>rwber</a:t>
            </a:r>
            <a:r>
              <a:rPr lang="en-US" sz="7200" b="1" dirty="0"/>
              <a:t>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9DDC901-8630-0347-9E1D-B9B3A074AE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8560" y="1641313"/>
            <a:ext cx="4632960" cy="3483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9899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2865120" y="0"/>
            <a:ext cx="669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siswrn</a:t>
            </a:r>
            <a:endParaRPr lang="en-US" sz="7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56CEF7-8481-EF4E-93F6-880AE7810BE7}"/>
              </a:ext>
            </a:extLst>
          </p:cNvPr>
          <p:cNvSpPr txBox="1"/>
          <p:nvPr/>
        </p:nvSpPr>
        <p:spPr>
          <a:xfrm>
            <a:off x="2118360" y="5379720"/>
            <a:ext cx="87325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Dyma</a:t>
            </a:r>
            <a:r>
              <a:rPr lang="en-US" sz="7200" b="1" dirty="0"/>
              <a:t> </a:t>
            </a:r>
            <a:r>
              <a:rPr lang="en-US" sz="7200" b="1" dirty="0" err="1"/>
              <a:t>siswrn</a:t>
            </a:r>
            <a:r>
              <a:rPr lang="en-US" sz="7200" b="1" dirty="0"/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D5AF5E4-620E-9744-873B-F19990B968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080" y="1200329"/>
            <a:ext cx="3688080" cy="4032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0815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2865120" y="0"/>
            <a:ext cx="669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sialc</a:t>
            </a:r>
            <a:endParaRPr lang="en-US" sz="7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56CEF7-8481-EF4E-93F6-880AE7810BE7}"/>
              </a:ext>
            </a:extLst>
          </p:cNvPr>
          <p:cNvSpPr txBox="1"/>
          <p:nvPr/>
        </p:nvSpPr>
        <p:spPr>
          <a:xfrm>
            <a:off x="2118360" y="5379720"/>
            <a:ext cx="87325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Dyma</a:t>
            </a:r>
            <a:r>
              <a:rPr lang="en-US" sz="7200" b="1" dirty="0"/>
              <a:t> </a:t>
            </a:r>
            <a:r>
              <a:rPr lang="en-US" sz="7200" b="1" dirty="0" err="1"/>
              <a:t>sialc</a:t>
            </a:r>
            <a:r>
              <a:rPr lang="en-US" sz="7200" b="1" dirty="0"/>
              <a:t>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593700A-25B8-574A-B8E7-3B14B9C0CD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46616" y="1463040"/>
            <a:ext cx="9004264" cy="3611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75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2865120" y="0"/>
            <a:ext cx="669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creonau</a:t>
            </a:r>
            <a:endParaRPr lang="en-US" sz="7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56CEF7-8481-EF4E-93F6-880AE7810BE7}"/>
              </a:ext>
            </a:extLst>
          </p:cNvPr>
          <p:cNvSpPr txBox="1"/>
          <p:nvPr/>
        </p:nvSpPr>
        <p:spPr>
          <a:xfrm>
            <a:off x="2118360" y="5379720"/>
            <a:ext cx="87325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Dyma</a:t>
            </a:r>
            <a:r>
              <a:rPr lang="en-US" sz="7200" b="1" dirty="0"/>
              <a:t> </a:t>
            </a:r>
            <a:r>
              <a:rPr lang="en-US" sz="7200" b="1" dirty="0" err="1">
                <a:solidFill>
                  <a:srgbClr val="FF0000"/>
                </a:solidFill>
              </a:rPr>
              <a:t>g</a:t>
            </a:r>
            <a:r>
              <a:rPr lang="en-US" sz="7200" b="1" dirty="0" err="1"/>
              <a:t>reonau</a:t>
            </a:r>
            <a:r>
              <a:rPr lang="en-US" sz="7200" b="1" dirty="0"/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F55E90C-6872-7049-8056-37E136969A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7160" y="1200329"/>
            <a:ext cx="4907280" cy="4217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4863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2865120" y="0"/>
            <a:ext cx="669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pensiliau</a:t>
            </a:r>
            <a:r>
              <a:rPr lang="en-US" sz="7200" b="1" dirty="0"/>
              <a:t> </a:t>
            </a:r>
            <a:r>
              <a:rPr lang="en-US" sz="7200" b="1" dirty="0" err="1"/>
              <a:t>lliw</a:t>
            </a:r>
            <a:endParaRPr lang="en-US" sz="7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56CEF7-8481-EF4E-93F6-880AE7810BE7}"/>
              </a:ext>
            </a:extLst>
          </p:cNvPr>
          <p:cNvSpPr txBox="1"/>
          <p:nvPr/>
        </p:nvSpPr>
        <p:spPr>
          <a:xfrm>
            <a:off x="609600" y="5379720"/>
            <a:ext cx="11262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Dyma</a:t>
            </a:r>
            <a:r>
              <a:rPr lang="en-US" sz="7200" b="1" dirty="0"/>
              <a:t> </a:t>
            </a:r>
            <a:r>
              <a:rPr lang="en-US" sz="7200" b="1" dirty="0" err="1">
                <a:solidFill>
                  <a:srgbClr val="FF0000"/>
                </a:solidFill>
              </a:rPr>
              <a:t>b</a:t>
            </a:r>
            <a:r>
              <a:rPr lang="en-US" sz="7200" b="1" dirty="0" err="1"/>
              <a:t>ensiliau</a:t>
            </a:r>
            <a:r>
              <a:rPr lang="en-US" sz="7200" b="1" dirty="0"/>
              <a:t> </a:t>
            </a:r>
            <a:r>
              <a:rPr lang="en-US" sz="7200" b="1" dirty="0" err="1"/>
              <a:t>lliw</a:t>
            </a:r>
            <a:r>
              <a:rPr lang="en-US" sz="7200" b="1" dirty="0"/>
              <a:t>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3BEB551-705B-7144-8722-F9E5AF6F85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1960" y="1123950"/>
            <a:ext cx="3489960" cy="4362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99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2865120" y="0"/>
            <a:ext cx="669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paent</a:t>
            </a:r>
            <a:endParaRPr lang="en-US" sz="7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56CEF7-8481-EF4E-93F6-880AE7810BE7}"/>
              </a:ext>
            </a:extLst>
          </p:cNvPr>
          <p:cNvSpPr txBox="1"/>
          <p:nvPr/>
        </p:nvSpPr>
        <p:spPr>
          <a:xfrm>
            <a:off x="609600" y="5379720"/>
            <a:ext cx="11262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Dyma</a:t>
            </a:r>
            <a:r>
              <a:rPr lang="en-US" sz="7200" b="1" dirty="0"/>
              <a:t> </a:t>
            </a:r>
            <a:r>
              <a:rPr lang="en-US" sz="7200" b="1" dirty="0" err="1">
                <a:solidFill>
                  <a:srgbClr val="FF0000"/>
                </a:solidFill>
              </a:rPr>
              <a:t>b</a:t>
            </a:r>
            <a:r>
              <a:rPr lang="en-US" sz="7200" b="1" dirty="0" err="1"/>
              <a:t>aent</a:t>
            </a:r>
            <a:r>
              <a:rPr lang="en-US" sz="7200" b="1" dirty="0"/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D96CF6B-C3BB-5747-B640-59EDC13F0A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5640" y="1313161"/>
            <a:ext cx="6050280" cy="4276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6429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1478280" y="0"/>
            <a:ext cx="93421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bwrdd</a:t>
            </a:r>
            <a:r>
              <a:rPr lang="en-US" sz="7200" b="1" dirty="0"/>
              <a:t> </a:t>
            </a:r>
            <a:r>
              <a:rPr lang="en-US" sz="7200" b="1" dirty="0" err="1"/>
              <a:t>gwyn</a:t>
            </a:r>
            <a:r>
              <a:rPr lang="en-US" sz="7200" b="1" dirty="0"/>
              <a:t> </a:t>
            </a:r>
            <a:r>
              <a:rPr lang="en-US" sz="7200" b="1" dirty="0" err="1"/>
              <a:t>bach</a:t>
            </a:r>
            <a:endParaRPr lang="en-US" sz="7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56CEF7-8481-EF4E-93F6-880AE7810BE7}"/>
              </a:ext>
            </a:extLst>
          </p:cNvPr>
          <p:cNvSpPr txBox="1"/>
          <p:nvPr/>
        </p:nvSpPr>
        <p:spPr>
          <a:xfrm>
            <a:off x="609600" y="5379720"/>
            <a:ext cx="11262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Dyma</a:t>
            </a:r>
            <a:r>
              <a:rPr lang="en-US" sz="7200" b="1" dirty="0"/>
              <a:t> </a:t>
            </a:r>
            <a:r>
              <a:rPr lang="en-US" sz="7200" b="1" dirty="0" err="1">
                <a:solidFill>
                  <a:srgbClr val="FF0000"/>
                </a:solidFill>
              </a:rPr>
              <a:t>f</a:t>
            </a:r>
            <a:r>
              <a:rPr lang="en-US" sz="7200" b="1" dirty="0" err="1"/>
              <a:t>wrdd</a:t>
            </a:r>
            <a:r>
              <a:rPr lang="en-US" sz="7200" b="1" dirty="0"/>
              <a:t> </a:t>
            </a:r>
            <a:r>
              <a:rPr lang="en-US" sz="7200" b="1" dirty="0" err="1"/>
              <a:t>gwyn</a:t>
            </a:r>
            <a:r>
              <a:rPr lang="en-US" sz="7200" b="1" dirty="0"/>
              <a:t> </a:t>
            </a:r>
            <a:r>
              <a:rPr lang="en-US" sz="7200" b="1" dirty="0" err="1"/>
              <a:t>bach</a:t>
            </a:r>
            <a:r>
              <a:rPr lang="en-US" sz="7200" b="1" dirty="0"/>
              <a:t>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BDB859B-0040-184E-8816-BE224F3C00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028" b="13028"/>
          <a:stretch/>
        </p:blipFill>
        <p:spPr>
          <a:xfrm>
            <a:off x="3383280" y="1391195"/>
            <a:ext cx="5135880" cy="3797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616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1478280" y="0"/>
            <a:ext cx="93421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glud</a:t>
            </a:r>
            <a:endParaRPr lang="en-US" sz="7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56CEF7-8481-EF4E-93F6-880AE7810BE7}"/>
              </a:ext>
            </a:extLst>
          </p:cNvPr>
          <p:cNvSpPr txBox="1"/>
          <p:nvPr/>
        </p:nvSpPr>
        <p:spPr>
          <a:xfrm>
            <a:off x="609600" y="5379720"/>
            <a:ext cx="11262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Dyma’r</a:t>
            </a:r>
            <a:r>
              <a:rPr lang="en-US" sz="7200" b="1" dirty="0"/>
              <a:t> </a:t>
            </a:r>
            <a:r>
              <a:rPr lang="en-US" sz="7200" b="1" dirty="0" err="1"/>
              <a:t>glud</a:t>
            </a:r>
            <a:r>
              <a:rPr lang="en-US" sz="7200" b="1" dirty="0"/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1D2CC4A-79FC-A64A-878B-FDA7B67D0E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3780" y="1295875"/>
            <a:ext cx="5334000" cy="4083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2173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1478280" y="0"/>
            <a:ext cx="93421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potel</a:t>
            </a:r>
            <a:r>
              <a:rPr lang="en-US" sz="7200" b="1" dirty="0"/>
              <a:t> </a:t>
            </a:r>
            <a:r>
              <a:rPr lang="en-US" sz="7200" b="1" dirty="0" err="1"/>
              <a:t>ddwr</a:t>
            </a:r>
            <a:endParaRPr lang="en-US" sz="7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56CEF7-8481-EF4E-93F6-880AE7810BE7}"/>
              </a:ext>
            </a:extLst>
          </p:cNvPr>
          <p:cNvSpPr txBox="1"/>
          <p:nvPr/>
        </p:nvSpPr>
        <p:spPr>
          <a:xfrm>
            <a:off x="609600" y="5379720"/>
            <a:ext cx="11262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Dyma’r</a:t>
            </a:r>
            <a:r>
              <a:rPr lang="en-US" sz="7200" b="1" dirty="0"/>
              <a:t> </a:t>
            </a:r>
            <a:r>
              <a:rPr lang="en-US" sz="7200" b="1" dirty="0" err="1">
                <a:solidFill>
                  <a:srgbClr val="FF0000"/>
                </a:solidFill>
              </a:rPr>
              <a:t>b</a:t>
            </a:r>
            <a:r>
              <a:rPr lang="en-US" sz="7200" b="1" dirty="0" err="1"/>
              <a:t>otel</a:t>
            </a:r>
            <a:r>
              <a:rPr lang="en-US" sz="7200" b="1" dirty="0"/>
              <a:t> </a:t>
            </a:r>
            <a:r>
              <a:rPr lang="en-US" sz="7200" b="1" dirty="0" err="1"/>
              <a:t>ddwr</a:t>
            </a:r>
            <a:r>
              <a:rPr lang="en-US" sz="7200" b="1" dirty="0"/>
              <a:t>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2C2E1ED-D62D-9244-B1D7-A89AA735BC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299" r="22030"/>
          <a:stretch/>
        </p:blipFill>
        <p:spPr>
          <a:xfrm>
            <a:off x="5318760" y="1605280"/>
            <a:ext cx="2042160" cy="380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8173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1478280" y="0"/>
            <a:ext cx="93421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cyfrifiadur</a:t>
            </a:r>
            <a:endParaRPr lang="en-US" sz="7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56CEF7-8481-EF4E-93F6-880AE7810BE7}"/>
              </a:ext>
            </a:extLst>
          </p:cNvPr>
          <p:cNvSpPr txBox="1"/>
          <p:nvPr/>
        </p:nvSpPr>
        <p:spPr>
          <a:xfrm>
            <a:off x="609600" y="5379720"/>
            <a:ext cx="11262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Dyma</a:t>
            </a:r>
            <a:r>
              <a:rPr lang="en-US" sz="7200" b="1" dirty="0"/>
              <a:t> </a:t>
            </a:r>
            <a:r>
              <a:rPr lang="en-US" sz="7200" b="1" dirty="0" err="1">
                <a:solidFill>
                  <a:srgbClr val="FF0000"/>
                </a:solidFill>
              </a:rPr>
              <a:t>g</a:t>
            </a:r>
            <a:r>
              <a:rPr lang="en-US" sz="7200" b="1" dirty="0" err="1"/>
              <a:t>yfrifiadur</a:t>
            </a:r>
            <a:r>
              <a:rPr lang="en-US" sz="7200" b="1" dirty="0"/>
              <a:t>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A306B7E-3BFC-1C47-92B9-9C6B5E176B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6120" y="1377950"/>
            <a:ext cx="5699760" cy="4102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4124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1478280" y="0"/>
            <a:ext cx="93421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cliniadur</a:t>
            </a:r>
            <a:endParaRPr lang="en-US" sz="7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56CEF7-8481-EF4E-93F6-880AE7810BE7}"/>
              </a:ext>
            </a:extLst>
          </p:cNvPr>
          <p:cNvSpPr txBox="1"/>
          <p:nvPr/>
        </p:nvSpPr>
        <p:spPr>
          <a:xfrm>
            <a:off x="609600" y="5379720"/>
            <a:ext cx="11262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Dyma</a:t>
            </a:r>
            <a:r>
              <a:rPr lang="en-US" sz="7200" b="1" dirty="0"/>
              <a:t> </a:t>
            </a:r>
            <a:r>
              <a:rPr lang="en-US" sz="7200" b="1" dirty="0" err="1">
                <a:solidFill>
                  <a:srgbClr val="FF0000"/>
                </a:solidFill>
              </a:rPr>
              <a:t>g</a:t>
            </a:r>
            <a:r>
              <a:rPr lang="en-US" sz="7200" b="1" dirty="0" err="1"/>
              <a:t>liniadur</a:t>
            </a:r>
            <a:r>
              <a:rPr lang="en-US" sz="7200" b="1" dirty="0"/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6416555-6E9E-204D-A725-2D0957E0D0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9540" y="1080225"/>
            <a:ext cx="4419600" cy="441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5178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1478280" y="0"/>
            <a:ext cx="93421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athrawes</a:t>
            </a:r>
            <a:endParaRPr lang="en-US" sz="7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56CEF7-8481-EF4E-93F6-880AE7810BE7}"/>
              </a:ext>
            </a:extLst>
          </p:cNvPr>
          <p:cNvSpPr txBox="1"/>
          <p:nvPr/>
        </p:nvSpPr>
        <p:spPr>
          <a:xfrm>
            <a:off x="609600" y="5379720"/>
            <a:ext cx="11262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Dyma’r</a:t>
            </a:r>
            <a:r>
              <a:rPr lang="en-US" sz="7200" b="1" dirty="0"/>
              <a:t> </a:t>
            </a:r>
            <a:r>
              <a:rPr lang="en-US" sz="7200" b="1" dirty="0" err="1"/>
              <a:t>athrawes</a:t>
            </a:r>
            <a:r>
              <a:rPr lang="en-US" sz="7200" b="1" dirty="0"/>
              <a:t>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05231FA-1F47-D64B-A223-9266EC5249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77640" y="1153724"/>
            <a:ext cx="4038600" cy="4337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2326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1478280" y="0"/>
            <a:ext cx="93421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athro</a:t>
            </a:r>
            <a:endParaRPr lang="en-US" sz="7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56CEF7-8481-EF4E-93F6-880AE7810BE7}"/>
              </a:ext>
            </a:extLst>
          </p:cNvPr>
          <p:cNvSpPr txBox="1"/>
          <p:nvPr/>
        </p:nvSpPr>
        <p:spPr>
          <a:xfrm>
            <a:off x="609600" y="5379720"/>
            <a:ext cx="11262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Dyma’r</a:t>
            </a:r>
            <a:r>
              <a:rPr lang="en-US" sz="7200" b="1" dirty="0"/>
              <a:t> </a:t>
            </a:r>
            <a:r>
              <a:rPr lang="en-US" sz="7200" b="1" dirty="0" err="1"/>
              <a:t>athro</a:t>
            </a:r>
            <a:r>
              <a:rPr lang="en-US" sz="7200" b="1" dirty="0"/>
              <a:t>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FD6B7BA-D5FE-AD49-88E6-00CEC7498F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8040" y="1207033"/>
            <a:ext cx="5242560" cy="4270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874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1478280" y="0"/>
            <a:ext cx="93421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bachgen</a:t>
            </a:r>
            <a:endParaRPr lang="en-US" sz="7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56CEF7-8481-EF4E-93F6-880AE7810BE7}"/>
              </a:ext>
            </a:extLst>
          </p:cNvPr>
          <p:cNvSpPr txBox="1"/>
          <p:nvPr/>
        </p:nvSpPr>
        <p:spPr>
          <a:xfrm>
            <a:off x="609600" y="5379720"/>
            <a:ext cx="11262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Dyma</a:t>
            </a:r>
            <a:r>
              <a:rPr lang="en-US" sz="7200" b="1" dirty="0"/>
              <a:t> </a:t>
            </a:r>
            <a:r>
              <a:rPr lang="en-US" sz="7200" b="1" dirty="0" err="1">
                <a:solidFill>
                  <a:srgbClr val="FF0000"/>
                </a:solidFill>
              </a:rPr>
              <a:t>f</a:t>
            </a:r>
            <a:r>
              <a:rPr lang="en-US" sz="7200" b="1" dirty="0" err="1"/>
              <a:t>achgen</a:t>
            </a:r>
            <a:r>
              <a:rPr lang="en-US" sz="7200" b="1" dirty="0"/>
              <a:t>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22F8C5C-C42C-5548-80FD-311F0992DF2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8414"/>
          <a:stretch/>
        </p:blipFill>
        <p:spPr>
          <a:xfrm>
            <a:off x="4236719" y="1321816"/>
            <a:ext cx="3909431" cy="4057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372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1478280" y="0"/>
            <a:ext cx="93421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/>
              <a:t>merch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56CEF7-8481-EF4E-93F6-880AE7810BE7}"/>
              </a:ext>
            </a:extLst>
          </p:cNvPr>
          <p:cNvSpPr txBox="1"/>
          <p:nvPr/>
        </p:nvSpPr>
        <p:spPr>
          <a:xfrm>
            <a:off x="609600" y="5379720"/>
            <a:ext cx="11262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Dyma</a:t>
            </a:r>
            <a:r>
              <a:rPr lang="en-US" sz="7200" b="1" dirty="0"/>
              <a:t> </a:t>
            </a:r>
            <a:r>
              <a:rPr lang="en-US" sz="7200" b="1" dirty="0" err="1">
                <a:solidFill>
                  <a:srgbClr val="FF0000"/>
                </a:solidFill>
              </a:rPr>
              <a:t>f</a:t>
            </a:r>
            <a:r>
              <a:rPr lang="en-US" sz="7200" b="1" dirty="0" err="1"/>
              <a:t>erch</a:t>
            </a:r>
            <a:r>
              <a:rPr lang="en-US" sz="7200" b="1" dirty="0"/>
              <a:t>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189991F-726C-DB47-955F-3679FA93D50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7978"/>
          <a:stretch/>
        </p:blipFill>
        <p:spPr>
          <a:xfrm>
            <a:off x="4175759" y="1213338"/>
            <a:ext cx="4053117" cy="4303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1170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1478280" y="0"/>
            <a:ext cx="93421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cadair</a:t>
            </a:r>
            <a:endParaRPr lang="en-US" sz="7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56CEF7-8481-EF4E-93F6-880AE7810BE7}"/>
              </a:ext>
            </a:extLst>
          </p:cNvPr>
          <p:cNvSpPr txBox="1"/>
          <p:nvPr/>
        </p:nvSpPr>
        <p:spPr>
          <a:xfrm>
            <a:off x="609600" y="5379720"/>
            <a:ext cx="11262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Dyma</a:t>
            </a:r>
            <a:r>
              <a:rPr lang="en-US" sz="7200" b="1" dirty="0"/>
              <a:t> </a:t>
            </a:r>
            <a:r>
              <a:rPr lang="en-US" sz="7200" b="1" dirty="0" err="1">
                <a:solidFill>
                  <a:srgbClr val="FF0000"/>
                </a:solidFill>
              </a:rPr>
              <a:t>g</a:t>
            </a:r>
            <a:r>
              <a:rPr lang="en-US" sz="7200" b="1" dirty="0" err="1"/>
              <a:t>adair</a:t>
            </a:r>
            <a:r>
              <a:rPr lang="en-US" sz="7200" b="1" dirty="0"/>
              <a:t>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F1BB133-1BB3-314C-AF16-5A0DDB7640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3400" y="1238250"/>
            <a:ext cx="3459480" cy="432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735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1478280" y="0"/>
            <a:ext cx="93421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bwrdd</a:t>
            </a:r>
            <a:endParaRPr lang="en-US" sz="7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56CEF7-8481-EF4E-93F6-880AE7810BE7}"/>
              </a:ext>
            </a:extLst>
          </p:cNvPr>
          <p:cNvSpPr txBox="1"/>
          <p:nvPr/>
        </p:nvSpPr>
        <p:spPr>
          <a:xfrm>
            <a:off x="609600" y="5379720"/>
            <a:ext cx="11262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Dyma</a:t>
            </a:r>
            <a:r>
              <a:rPr lang="en-US" sz="7200" b="1" dirty="0"/>
              <a:t> </a:t>
            </a:r>
            <a:r>
              <a:rPr lang="en-US" sz="7200" b="1" dirty="0" err="1">
                <a:solidFill>
                  <a:srgbClr val="FF0000"/>
                </a:solidFill>
              </a:rPr>
              <a:t>f</a:t>
            </a:r>
            <a:r>
              <a:rPr lang="en-US" sz="7200" b="1" dirty="0" err="1"/>
              <a:t>wrdd</a:t>
            </a:r>
            <a:r>
              <a:rPr lang="en-US" sz="7200" b="1" dirty="0"/>
              <a:t>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C74B718-9C6F-4546-8E50-9B62274D7EA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721"/>
          <a:stretch/>
        </p:blipFill>
        <p:spPr>
          <a:xfrm>
            <a:off x="3840480" y="1463040"/>
            <a:ext cx="4556760" cy="370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3423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2" y="110611"/>
            <a:ext cx="11585136" cy="610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b="1" dirty="0" err="1">
                <a:solidFill>
                  <a:schemeClr val="bg1"/>
                </a:solidFill>
                <a:latin typeface="Segoe Print"/>
              </a:rPr>
              <a:t>Dyma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 ……                               This is … / Here is …</a:t>
            </a:r>
          </a:p>
        </p:txBody>
      </p:sp>
      <p:pic>
        <p:nvPicPr>
          <p:cNvPr id="16385" name="Picture 1" descr="page1image4243761648">
            <a:extLst>
              <a:ext uri="{FF2B5EF4-FFF2-40B4-BE49-F238E27FC236}">
                <a16:creationId xmlns:a16="http://schemas.microsoft.com/office/drawing/2014/main" id="{D8F0DFC6-C56A-DE47-9644-AEAE39EE7AF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1" t="4321" r="1980" b="3044"/>
          <a:stretch/>
        </p:blipFill>
        <p:spPr bwMode="auto">
          <a:xfrm>
            <a:off x="293779" y="1113123"/>
            <a:ext cx="7718107" cy="5198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3F0FFAF-E170-5C40-9D8A-51D4C49000FC}"/>
              </a:ext>
            </a:extLst>
          </p:cNvPr>
          <p:cNvSpPr txBox="1"/>
          <p:nvPr/>
        </p:nvSpPr>
        <p:spPr>
          <a:xfrm>
            <a:off x="8201071" y="939189"/>
            <a:ext cx="3765204" cy="5447645"/>
          </a:xfrm>
          <a:prstGeom prst="rect">
            <a:avLst/>
          </a:prstGeo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u="sng" dirty="0"/>
              <a:t>YMARFER / PRACTICE:</a:t>
            </a:r>
          </a:p>
          <a:p>
            <a:endParaRPr lang="en-US" dirty="0"/>
          </a:p>
          <a:p>
            <a:endParaRPr lang="en-US" dirty="0"/>
          </a:p>
          <a:p>
            <a:r>
              <a:rPr lang="en-US" sz="2400" b="1" dirty="0" err="1"/>
              <a:t>Rhowch</a:t>
            </a:r>
            <a:r>
              <a:rPr lang="en-US" sz="2400" b="1" dirty="0"/>
              <a:t> </a:t>
            </a:r>
            <a:r>
              <a:rPr lang="en-US" sz="2400" b="1" i="1" dirty="0" err="1"/>
              <a:t>Dyma</a:t>
            </a:r>
            <a:r>
              <a:rPr lang="en-US" sz="2400" b="1" i="1" dirty="0"/>
              <a:t> …</a:t>
            </a:r>
            <a:r>
              <a:rPr lang="en-US" sz="2400" b="1" dirty="0"/>
              <a:t> o </a:t>
            </a:r>
            <a:r>
              <a:rPr lang="en-US" sz="2400" b="1" dirty="0" err="1"/>
              <a:t>flaen</a:t>
            </a:r>
            <a:r>
              <a:rPr lang="en-US" sz="2400" b="1" dirty="0"/>
              <a:t> bob un </a:t>
            </a:r>
            <a:r>
              <a:rPr lang="en-US" sz="2400" b="1" dirty="0" err="1"/>
              <a:t>o’r</a:t>
            </a:r>
            <a:r>
              <a:rPr lang="en-US" sz="2400" b="1" dirty="0"/>
              <a:t> </a:t>
            </a:r>
            <a:r>
              <a:rPr lang="en-US" sz="2400" b="1" dirty="0" err="1"/>
              <a:t>enwau</a:t>
            </a:r>
            <a:r>
              <a:rPr lang="en-US" sz="2400" b="1" dirty="0"/>
              <a:t> </a:t>
            </a:r>
            <a:r>
              <a:rPr lang="en-US" sz="2400" b="1" dirty="0" err="1"/>
              <a:t>sydd</a:t>
            </a:r>
            <a:r>
              <a:rPr lang="en-US" sz="2400" b="1" dirty="0"/>
              <a:t> o </a:t>
            </a:r>
            <a:r>
              <a:rPr lang="en-US" sz="2400" b="1" dirty="0" err="1"/>
              <a:t>amgylch</a:t>
            </a:r>
            <a:r>
              <a:rPr lang="en-US" sz="2400" b="1" dirty="0"/>
              <a:t> y </a:t>
            </a:r>
            <a:r>
              <a:rPr lang="en-US" sz="2400" b="1" dirty="0" err="1"/>
              <a:t>llun</a:t>
            </a:r>
            <a:r>
              <a:rPr lang="en-US" sz="2400" b="1" dirty="0"/>
              <a:t>.  </a:t>
            </a:r>
            <a:r>
              <a:rPr lang="en-US" sz="2400" b="1" dirty="0" err="1"/>
              <a:t>Cofiwch</a:t>
            </a:r>
            <a:r>
              <a:rPr lang="en-US" sz="2400" b="1" dirty="0"/>
              <a:t> </a:t>
            </a:r>
            <a:r>
              <a:rPr lang="en-US" sz="2400" b="1" dirty="0" err="1"/>
              <a:t>dreiglo</a:t>
            </a:r>
            <a:r>
              <a:rPr lang="en-US" sz="2400" b="1" dirty="0"/>
              <a:t>!</a:t>
            </a:r>
          </a:p>
          <a:p>
            <a:endParaRPr lang="en-US" sz="2400" b="1" dirty="0"/>
          </a:p>
          <a:p>
            <a:r>
              <a:rPr lang="en-US" sz="2400" b="1" dirty="0"/>
              <a:t>Put </a:t>
            </a:r>
            <a:r>
              <a:rPr lang="en-US" sz="2400" b="1" i="1" dirty="0" err="1"/>
              <a:t>Dyma</a:t>
            </a:r>
            <a:r>
              <a:rPr lang="en-US" sz="2400" b="1" i="1" dirty="0"/>
              <a:t> …</a:t>
            </a:r>
            <a:r>
              <a:rPr lang="en-US" sz="2400" b="1" dirty="0"/>
              <a:t> in front of all the names.  Remember to mutate!   </a:t>
            </a:r>
          </a:p>
          <a:p>
            <a:endParaRPr lang="en-US" sz="2400" b="1" dirty="0"/>
          </a:p>
          <a:p>
            <a:r>
              <a:rPr lang="en-US" sz="2400" b="1" dirty="0" err="1"/>
              <a:t>Pob</a:t>
            </a:r>
            <a:r>
              <a:rPr lang="en-US" sz="2400" b="1" dirty="0"/>
              <a:t> </a:t>
            </a:r>
            <a:r>
              <a:rPr lang="en-US" sz="2400" b="1" dirty="0" err="1"/>
              <a:t>lwc</a:t>
            </a:r>
            <a:r>
              <a:rPr lang="en-US" sz="2400" b="1" dirty="0"/>
              <a:t>!</a:t>
            </a:r>
          </a:p>
          <a:p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410830637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56658" y="1065817"/>
            <a:ext cx="6956021" cy="144655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/>
              <a:t>Ga’ </a:t>
            </a:r>
            <a:r>
              <a:rPr lang="en-US" sz="3200" b="1" i="1" dirty="0" err="1"/>
              <a:t>i</a:t>
            </a:r>
            <a:r>
              <a:rPr lang="en-US" sz="3200" b="1" i="1" dirty="0"/>
              <a:t> </a:t>
            </a:r>
            <a:r>
              <a:rPr lang="en-US" sz="3200" b="1" i="1" dirty="0" err="1">
                <a:solidFill>
                  <a:srgbClr val="FF0000"/>
                </a:solidFill>
              </a:rPr>
              <a:t>dd</a:t>
            </a:r>
            <a:r>
              <a:rPr lang="en-US" sz="3200" b="1" i="1" dirty="0" err="1"/>
              <a:t>wr</a:t>
            </a:r>
            <a:r>
              <a:rPr lang="en-US" sz="3200" b="1" i="1" dirty="0"/>
              <a:t>, </a:t>
            </a:r>
            <a:r>
              <a:rPr lang="en-US" sz="3200" b="1" i="1" dirty="0" err="1"/>
              <a:t>os</a:t>
            </a:r>
            <a:r>
              <a:rPr lang="en-US" sz="3200" b="1" i="1" dirty="0"/>
              <a:t> </a:t>
            </a:r>
            <a:r>
              <a:rPr lang="en-US" sz="3200" b="1" i="1" dirty="0" err="1"/>
              <a:t>gwelwch</a:t>
            </a:r>
            <a:r>
              <a:rPr lang="en-US" sz="3200" b="1" i="1" dirty="0"/>
              <a:t> </a:t>
            </a:r>
            <a:r>
              <a:rPr lang="en-US" sz="3200" b="1" i="1" dirty="0" err="1"/>
              <a:t>yn</a:t>
            </a:r>
            <a:r>
              <a:rPr lang="en-US" sz="3200" b="1" i="1" dirty="0"/>
              <a:t> </a:t>
            </a:r>
            <a:r>
              <a:rPr lang="en-US" sz="3200" b="1" i="1" dirty="0" err="1"/>
              <a:t>dda</a:t>
            </a:r>
            <a:r>
              <a:rPr lang="en-US" sz="3200" b="1" i="1" dirty="0"/>
              <a:t>?</a:t>
            </a:r>
          </a:p>
          <a:p>
            <a:pPr algn="ctr"/>
            <a:endParaRPr lang="en-US" sz="3200" b="1" i="1" dirty="0"/>
          </a:p>
          <a:p>
            <a:pPr algn="ctr"/>
            <a:r>
              <a:rPr lang="en-US" sz="2400" b="1" i="1" dirty="0"/>
              <a:t>Can I have some water, please?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3407179" y="4619953"/>
            <a:ext cx="5958840" cy="132343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 err="1"/>
              <a:t>Cei</a:t>
            </a:r>
            <a:r>
              <a:rPr lang="en-US" sz="3200" b="1" i="1" dirty="0"/>
              <a:t>.</a:t>
            </a:r>
          </a:p>
          <a:p>
            <a:pPr algn="ctr"/>
            <a:endParaRPr lang="en-US" sz="2400" b="1" i="1" dirty="0"/>
          </a:p>
          <a:p>
            <a:pPr algn="ctr"/>
            <a:r>
              <a:rPr lang="en-US" sz="2400" b="1" i="1" dirty="0"/>
              <a:t>Yes, you can.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>
            <a:off x="6197484" y="2773680"/>
            <a:ext cx="0" cy="1584960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2" name="12-Point Star 11">
            <a:extLst>
              <a:ext uri="{FF2B5EF4-FFF2-40B4-BE49-F238E27FC236}">
                <a16:creationId xmlns:a16="http://schemas.microsoft.com/office/drawing/2014/main" id="{FF8BA8DC-D38F-ED41-AFA0-DC0BE35CE913}"/>
              </a:ext>
            </a:extLst>
          </p:cNvPr>
          <p:cNvSpPr/>
          <p:nvPr/>
        </p:nvSpPr>
        <p:spPr>
          <a:xfrm>
            <a:off x="8778934" y="2056060"/>
            <a:ext cx="3245426" cy="336938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RULE:</a:t>
            </a:r>
          </a:p>
          <a:p>
            <a:pPr algn="ctr"/>
            <a:r>
              <a:rPr lang="en-US" b="1" dirty="0"/>
              <a:t>Remember I </a:t>
            </a:r>
            <a:r>
              <a:rPr lang="en-US" b="1" i="1" dirty="0"/>
              <a:t>(fi) </a:t>
            </a:r>
            <a:r>
              <a:rPr lang="en-US" b="1" dirty="0"/>
              <a:t>in the question = You </a:t>
            </a:r>
            <a:r>
              <a:rPr lang="en-US" b="1" i="1" dirty="0"/>
              <a:t>(</a:t>
            </a:r>
            <a:r>
              <a:rPr lang="en-US" b="1" i="1" dirty="0" err="1"/>
              <a:t>ti</a:t>
            </a:r>
            <a:r>
              <a:rPr lang="en-US" b="1" i="1" dirty="0"/>
              <a:t>) </a:t>
            </a:r>
            <a:r>
              <a:rPr lang="en-US" b="1" dirty="0"/>
              <a:t>in the answer.</a:t>
            </a:r>
          </a:p>
        </p:txBody>
      </p:sp>
    </p:spTree>
    <p:extLst>
      <p:ext uri="{BB962C8B-B14F-4D97-AF65-F5344CB8AC3E}">
        <p14:creationId xmlns:p14="http://schemas.microsoft.com/office/powerpoint/2010/main" val="134261040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56658" y="1065817"/>
            <a:ext cx="6956021" cy="144655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/>
              <a:t>Ga’ </a:t>
            </a:r>
            <a:r>
              <a:rPr lang="en-US" sz="3200" b="1" i="1" dirty="0" err="1"/>
              <a:t>i</a:t>
            </a:r>
            <a:r>
              <a:rPr lang="en-US" sz="3200" b="1" i="1" dirty="0"/>
              <a:t> </a:t>
            </a:r>
            <a:r>
              <a:rPr lang="en-US" sz="3200" b="1" i="1" dirty="0" err="1">
                <a:solidFill>
                  <a:srgbClr val="FF0000"/>
                </a:solidFill>
              </a:rPr>
              <a:t>b</a:t>
            </a:r>
            <a:r>
              <a:rPr lang="en-US" sz="3200" b="1" i="1" dirty="0" err="1"/>
              <a:t>ensil</a:t>
            </a:r>
            <a:r>
              <a:rPr lang="en-US" sz="3200" b="1" i="1" dirty="0"/>
              <a:t>, </a:t>
            </a:r>
            <a:r>
              <a:rPr lang="en-US" sz="3200" b="1" i="1" dirty="0" err="1"/>
              <a:t>os</a:t>
            </a:r>
            <a:r>
              <a:rPr lang="en-US" sz="3200" b="1" i="1" dirty="0"/>
              <a:t> </a:t>
            </a:r>
            <a:r>
              <a:rPr lang="en-US" sz="3200" b="1" i="1" dirty="0" err="1"/>
              <a:t>gwelwch</a:t>
            </a:r>
            <a:r>
              <a:rPr lang="en-US" sz="3200" b="1" i="1" dirty="0"/>
              <a:t> </a:t>
            </a:r>
            <a:r>
              <a:rPr lang="en-US" sz="3200" b="1" i="1" dirty="0" err="1"/>
              <a:t>yn</a:t>
            </a:r>
            <a:r>
              <a:rPr lang="en-US" sz="3200" b="1" i="1" dirty="0"/>
              <a:t> </a:t>
            </a:r>
            <a:r>
              <a:rPr lang="en-US" sz="3200" b="1" i="1" dirty="0" err="1"/>
              <a:t>dda</a:t>
            </a:r>
            <a:r>
              <a:rPr lang="en-US" sz="3200" b="1" i="1" dirty="0"/>
              <a:t>?</a:t>
            </a:r>
          </a:p>
          <a:p>
            <a:pPr algn="ctr"/>
            <a:endParaRPr lang="en-US" sz="3200" b="1" i="1" dirty="0"/>
          </a:p>
          <a:p>
            <a:pPr algn="ctr"/>
            <a:r>
              <a:rPr lang="en-US" sz="2400" b="1" i="1" dirty="0"/>
              <a:t>Can I have a pencil, please?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3407179" y="4619953"/>
            <a:ext cx="5958840" cy="132343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 err="1"/>
              <a:t>Cei</a:t>
            </a:r>
            <a:r>
              <a:rPr lang="en-US" sz="3200" b="1" i="1" dirty="0"/>
              <a:t>.</a:t>
            </a:r>
          </a:p>
          <a:p>
            <a:pPr algn="ctr"/>
            <a:endParaRPr lang="en-US" sz="2400" b="1" i="1" dirty="0"/>
          </a:p>
          <a:p>
            <a:pPr algn="ctr"/>
            <a:r>
              <a:rPr lang="en-US" sz="2400" b="1" i="1" dirty="0"/>
              <a:t>Yes, you can.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>
            <a:off x="6197484" y="2773680"/>
            <a:ext cx="0" cy="1584960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2" name="12-Point Star 11">
            <a:extLst>
              <a:ext uri="{FF2B5EF4-FFF2-40B4-BE49-F238E27FC236}">
                <a16:creationId xmlns:a16="http://schemas.microsoft.com/office/drawing/2014/main" id="{FF8BA8DC-D38F-ED41-AFA0-DC0BE35CE913}"/>
              </a:ext>
            </a:extLst>
          </p:cNvPr>
          <p:cNvSpPr/>
          <p:nvPr/>
        </p:nvSpPr>
        <p:spPr>
          <a:xfrm>
            <a:off x="8778934" y="2056060"/>
            <a:ext cx="3245426" cy="336938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RULE:</a:t>
            </a:r>
          </a:p>
          <a:p>
            <a:pPr algn="ctr"/>
            <a:r>
              <a:rPr lang="en-US" b="1" dirty="0"/>
              <a:t>Remember I </a:t>
            </a:r>
            <a:r>
              <a:rPr lang="en-US" b="1" i="1" dirty="0"/>
              <a:t>(fi) </a:t>
            </a:r>
            <a:r>
              <a:rPr lang="en-US" b="1" dirty="0"/>
              <a:t>in the question = You </a:t>
            </a:r>
            <a:r>
              <a:rPr lang="en-US" b="1" i="1" dirty="0"/>
              <a:t>(</a:t>
            </a:r>
            <a:r>
              <a:rPr lang="en-US" b="1" i="1" dirty="0" err="1"/>
              <a:t>ti</a:t>
            </a:r>
            <a:r>
              <a:rPr lang="en-US" b="1" i="1" dirty="0"/>
              <a:t>) </a:t>
            </a:r>
            <a:r>
              <a:rPr lang="en-US" b="1" dirty="0"/>
              <a:t>in the answer.</a:t>
            </a:r>
          </a:p>
        </p:txBody>
      </p:sp>
    </p:spTree>
    <p:extLst>
      <p:ext uri="{BB962C8B-B14F-4D97-AF65-F5344CB8AC3E}">
        <p14:creationId xmlns:p14="http://schemas.microsoft.com/office/powerpoint/2010/main" val="113641672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56658" y="1065817"/>
            <a:ext cx="6956021" cy="144655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/>
              <a:t>Ga’ </a:t>
            </a:r>
            <a:r>
              <a:rPr lang="en-US" sz="3200" b="1" i="1" dirty="0" err="1"/>
              <a:t>i</a:t>
            </a:r>
            <a:r>
              <a:rPr lang="en-US" sz="3200" b="1" i="1" dirty="0"/>
              <a:t> </a:t>
            </a:r>
            <a:r>
              <a:rPr lang="en-US" sz="3200" b="1" i="1" dirty="0" err="1">
                <a:solidFill>
                  <a:srgbClr val="FF0000"/>
                </a:solidFill>
              </a:rPr>
              <a:t>b</a:t>
            </a:r>
            <a:r>
              <a:rPr lang="en-US" sz="3200" b="1" i="1" dirty="0" err="1"/>
              <a:t>aent</a:t>
            </a:r>
            <a:r>
              <a:rPr lang="en-US" sz="3200" b="1" i="1" dirty="0"/>
              <a:t>, </a:t>
            </a:r>
            <a:r>
              <a:rPr lang="en-US" sz="3200" b="1" i="1" dirty="0" err="1"/>
              <a:t>os</a:t>
            </a:r>
            <a:r>
              <a:rPr lang="en-US" sz="3200" b="1" i="1" dirty="0"/>
              <a:t> </a:t>
            </a:r>
            <a:r>
              <a:rPr lang="en-US" sz="3200" b="1" i="1" dirty="0" err="1"/>
              <a:t>gwelwch</a:t>
            </a:r>
            <a:r>
              <a:rPr lang="en-US" sz="3200" b="1" i="1" dirty="0"/>
              <a:t> </a:t>
            </a:r>
            <a:r>
              <a:rPr lang="en-US" sz="3200" b="1" i="1" dirty="0" err="1"/>
              <a:t>yn</a:t>
            </a:r>
            <a:r>
              <a:rPr lang="en-US" sz="3200" b="1" i="1" dirty="0"/>
              <a:t> </a:t>
            </a:r>
            <a:r>
              <a:rPr lang="en-US" sz="3200" b="1" i="1" dirty="0" err="1"/>
              <a:t>dda</a:t>
            </a:r>
            <a:r>
              <a:rPr lang="en-US" sz="3200" b="1" i="1" dirty="0"/>
              <a:t>?</a:t>
            </a:r>
          </a:p>
          <a:p>
            <a:pPr algn="ctr"/>
            <a:endParaRPr lang="en-US" sz="3200" b="1" i="1" dirty="0"/>
          </a:p>
          <a:p>
            <a:pPr algn="ctr"/>
            <a:r>
              <a:rPr lang="en-US" sz="2400" b="1" i="1" dirty="0"/>
              <a:t>Can I have some paint, please?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3407179" y="4619953"/>
            <a:ext cx="5958840" cy="132343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 err="1"/>
              <a:t>Cei</a:t>
            </a:r>
            <a:r>
              <a:rPr lang="en-US" sz="3200" b="1" i="1" dirty="0"/>
              <a:t>.</a:t>
            </a:r>
          </a:p>
          <a:p>
            <a:pPr algn="ctr"/>
            <a:endParaRPr lang="en-US" sz="2400" b="1" i="1" dirty="0"/>
          </a:p>
          <a:p>
            <a:pPr algn="ctr"/>
            <a:r>
              <a:rPr lang="en-US" sz="2400" b="1" i="1" dirty="0"/>
              <a:t>Yes, you can.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>
            <a:off x="6197484" y="2773680"/>
            <a:ext cx="0" cy="1584960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2" name="12-Point Star 11">
            <a:extLst>
              <a:ext uri="{FF2B5EF4-FFF2-40B4-BE49-F238E27FC236}">
                <a16:creationId xmlns:a16="http://schemas.microsoft.com/office/drawing/2014/main" id="{FF8BA8DC-D38F-ED41-AFA0-DC0BE35CE913}"/>
              </a:ext>
            </a:extLst>
          </p:cNvPr>
          <p:cNvSpPr/>
          <p:nvPr/>
        </p:nvSpPr>
        <p:spPr>
          <a:xfrm>
            <a:off x="8778934" y="2056060"/>
            <a:ext cx="3245426" cy="336938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RULE:</a:t>
            </a:r>
          </a:p>
          <a:p>
            <a:pPr algn="ctr"/>
            <a:r>
              <a:rPr lang="en-US" b="1" dirty="0"/>
              <a:t>Remember I </a:t>
            </a:r>
            <a:r>
              <a:rPr lang="en-US" b="1" i="1" dirty="0"/>
              <a:t>(fi) </a:t>
            </a:r>
            <a:r>
              <a:rPr lang="en-US" b="1" dirty="0"/>
              <a:t>in the question = You </a:t>
            </a:r>
            <a:r>
              <a:rPr lang="en-US" b="1" i="1" dirty="0"/>
              <a:t>(</a:t>
            </a:r>
            <a:r>
              <a:rPr lang="en-US" b="1" i="1" dirty="0" err="1"/>
              <a:t>ti</a:t>
            </a:r>
            <a:r>
              <a:rPr lang="en-US" b="1" i="1" dirty="0"/>
              <a:t>) </a:t>
            </a:r>
            <a:r>
              <a:rPr lang="en-US" b="1" dirty="0"/>
              <a:t>in the answer.</a:t>
            </a:r>
          </a:p>
        </p:txBody>
      </p:sp>
    </p:spTree>
    <p:extLst>
      <p:ext uri="{BB962C8B-B14F-4D97-AF65-F5344CB8AC3E}">
        <p14:creationId xmlns:p14="http://schemas.microsoft.com/office/powerpoint/2010/main" val="206947496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2950C777-409D-4F48-A1C5-F6A211E8A76B}"/>
              </a:ext>
            </a:extLst>
          </p:cNvPr>
          <p:cNvSpPr txBox="1"/>
          <p:nvPr/>
        </p:nvSpPr>
        <p:spPr>
          <a:xfrm>
            <a:off x="2270760" y="243840"/>
            <a:ext cx="9921240" cy="243143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/>
              <a:t>Gymraeg</a:t>
            </a:r>
            <a:r>
              <a:rPr lang="en-US" sz="2800" b="1" dirty="0"/>
              <a:t>, </a:t>
            </a:r>
            <a:r>
              <a:rPr lang="en-US" sz="2800" b="1" dirty="0" err="1"/>
              <a:t>mae</a:t>
            </a:r>
            <a:r>
              <a:rPr lang="en-US" sz="2800" b="1" dirty="0"/>
              <a:t> </a:t>
            </a:r>
            <a:r>
              <a:rPr lang="en-US" sz="2800" b="1" dirty="0" err="1"/>
              <a:t>enwau’n</a:t>
            </a:r>
            <a:r>
              <a:rPr lang="en-US" sz="2800" b="1" dirty="0"/>
              <a:t> </a:t>
            </a:r>
            <a:r>
              <a:rPr lang="en-US" sz="2800" b="1" dirty="0" err="1"/>
              <a:t>medru</a:t>
            </a:r>
            <a:r>
              <a:rPr lang="en-US" sz="2800" b="1" dirty="0"/>
              <a:t> bod </a:t>
            </a:r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/>
              <a:t>enwau</a:t>
            </a:r>
            <a:r>
              <a:rPr lang="en-US" sz="2800" b="1" dirty="0"/>
              <a:t> </a:t>
            </a:r>
            <a:r>
              <a:rPr lang="en-US" sz="2800" b="1" dirty="0" err="1"/>
              <a:t>benywaidd</a:t>
            </a:r>
            <a:r>
              <a:rPr lang="en-US" sz="2800" b="1" dirty="0"/>
              <a:t> </a:t>
            </a:r>
            <a:r>
              <a:rPr lang="en-US" sz="2800" b="1" dirty="0" err="1"/>
              <a:t>neu’n</a:t>
            </a:r>
            <a:r>
              <a:rPr lang="en-US" sz="2800" b="1" dirty="0"/>
              <a:t> </a:t>
            </a:r>
            <a:r>
              <a:rPr lang="en-US" sz="2800" b="1" dirty="0" err="1"/>
              <a:t>enwau</a:t>
            </a:r>
            <a:r>
              <a:rPr lang="en-US" sz="2800" b="1" dirty="0"/>
              <a:t> </a:t>
            </a:r>
            <a:r>
              <a:rPr lang="en-US" sz="2800" b="1" dirty="0" err="1"/>
              <a:t>gwrywaidd</a:t>
            </a:r>
            <a:r>
              <a:rPr lang="en-US" sz="2800" b="1" dirty="0"/>
              <a:t>.</a:t>
            </a:r>
            <a:br>
              <a:rPr lang="en-US" sz="2800" b="1" dirty="0"/>
            </a:br>
            <a:r>
              <a:rPr lang="en-US" sz="2000" b="1" i="1" dirty="0"/>
              <a:t>In Welsh, nouns can be feminine nouns or masculine nouns.</a:t>
            </a:r>
          </a:p>
          <a:p>
            <a:pPr algn="ctr"/>
            <a:endParaRPr lang="en-US" sz="2800" b="1" dirty="0"/>
          </a:p>
          <a:p>
            <a:pPr algn="ctr"/>
            <a:r>
              <a:rPr lang="en-US" sz="2800" b="1" dirty="0" err="1"/>
              <a:t>Sut</a:t>
            </a:r>
            <a:r>
              <a:rPr lang="en-US" sz="2800" b="1" dirty="0"/>
              <a:t> </a:t>
            </a:r>
            <a:r>
              <a:rPr lang="en-US" sz="2800" b="1" dirty="0" err="1"/>
              <a:t>ydw</a:t>
            </a:r>
            <a:r>
              <a:rPr lang="en-US" sz="2800" b="1" dirty="0"/>
              <a:t> </a:t>
            </a:r>
            <a:r>
              <a:rPr lang="en-US" sz="2800" b="1" dirty="0" err="1"/>
              <a:t>i’n</a:t>
            </a:r>
            <a:r>
              <a:rPr lang="en-US" sz="2800" b="1" dirty="0"/>
              <a:t> </a:t>
            </a:r>
            <a:r>
              <a:rPr lang="en-US" sz="2800" b="1" dirty="0" err="1"/>
              <a:t>dod</a:t>
            </a:r>
            <a:r>
              <a:rPr lang="en-US" sz="2800" b="1" dirty="0"/>
              <a:t> </a:t>
            </a:r>
            <a:r>
              <a:rPr lang="en-US" sz="2800" b="1" dirty="0" err="1"/>
              <a:t>i</a:t>
            </a:r>
            <a:r>
              <a:rPr lang="en-US" sz="2800" b="1" dirty="0"/>
              <a:t> </a:t>
            </a:r>
            <a:r>
              <a:rPr lang="en-US" sz="2800" b="1" dirty="0" err="1"/>
              <a:t>wybod</a:t>
            </a:r>
            <a:r>
              <a:rPr lang="en-US" sz="2800" b="1" dirty="0"/>
              <a:t> </a:t>
            </a:r>
            <a:r>
              <a:rPr lang="en-US" sz="2800" b="1" dirty="0" err="1"/>
              <a:t>hyn</a:t>
            </a:r>
            <a:r>
              <a:rPr lang="en-US" sz="2800" b="1" dirty="0"/>
              <a:t>?</a:t>
            </a:r>
          </a:p>
          <a:p>
            <a:pPr algn="ctr"/>
            <a:r>
              <a:rPr lang="en-US" sz="2000" b="1" i="1" dirty="0"/>
              <a:t>How do I find this information?</a:t>
            </a:r>
          </a:p>
        </p:txBody>
      </p:sp>
      <p:sp>
        <p:nvSpPr>
          <p:cNvPr id="8" name="12-Point Star 7">
            <a:extLst>
              <a:ext uri="{FF2B5EF4-FFF2-40B4-BE49-F238E27FC236}">
                <a16:creationId xmlns:a16="http://schemas.microsoft.com/office/drawing/2014/main" id="{3CB9E814-3643-EE4A-BDC4-C40D939C78B9}"/>
              </a:ext>
            </a:extLst>
          </p:cNvPr>
          <p:cNvSpPr/>
          <p:nvPr/>
        </p:nvSpPr>
        <p:spPr>
          <a:xfrm>
            <a:off x="0" y="1136035"/>
            <a:ext cx="3840480" cy="153924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RHEOL /  RULE: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1593257-8496-5B4E-9504-2BD43B79D7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710" y="2930235"/>
            <a:ext cx="2487930" cy="3715309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AF6435B-A6F8-F545-BA06-714EC84B39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8480" y="3374966"/>
            <a:ext cx="6925058" cy="3147754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sp>
        <p:nvSpPr>
          <p:cNvPr id="5" name="12-Point Star 4">
            <a:extLst>
              <a:ext uri="{FF2B5EF4-FFF2-40B4-BE49-F238E27FC236}">
                <a16:creationId xmlns:a16="http://schemas.microsoft.com/office/drawing/2014/main" id="{97FCCE68-6157-1B46-98E4-8D226472270B}"/>
              </a:ext>
            </a:extLst>
          </p:cNvPr>
          <p:cNvSpPr/>
          <p:nvPr/>
        </p:nvSpPr>
        <p:spPr>
          <a:xfrm>
            <a:off x="7231380" y="4665065"/>
            <a:ext cx="4556760" cy="1857655"/>
          </a:xfrm>
          <a:prstGeom prst="star12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>
                <a:solidFill>
                  <a:schemeClr val="bg1"/>
                </a:solidFill>
              </a:rPr>
              <a:t>eb</a:t>
            </a:r>
            <a:r>
              <a:rPr lang="en-US" b="1" dirty="0">
                <a:solidFill>
                  <a:schemeClr val="bg1"/>
                </a:solidFill>
              </a:rPr>
              <a:t> = </a:t>
            </a:r>
            <a:r>
              <a:rPr lang="en-US" b="1" dirty="0" err="1">
                <a:solidFill>
                  <a:schemeClr val="bg1"/>
                </a:solidFill>
              </a:rPr>
              <a:t>enw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benywaidd</a:t>
            </a:r>
            <a:r>
              <a:rPr lang="en-US" b="1" dirty="0">
                <a:solidFill>
                  <a:schemeClr val="bg1"/>
                </a:solidFill>
              </a:rPr>
              <a:t> = feminine noun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D83831CE-B55A-374E-8D00-0D67EBD0A097}"/>
              </a:ext>
            </a:extLst>
          </p:cNvPr>
          <p:cNvCxnSpPr>
            <a:cxnSpLocks/>
          </p:cNvCxnSpPr>
          <p:nvPr/>
        </p:nvCxnSpPr>
        <p:spPr>
          <a:xfrm flipH="1" flipV="1">
            <a:off x="3657600" y="5074920"/>
            <a:ext cx="3886200" cy="289560"/>
          </a:xfrm>
          <a:prstGeom prst="straightConnector1">
            <a:avLst/>
          </a:prstGeom>
          <a:ln w="76200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828094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2950C777-409D-4F48-A1C5-F6A211E8A76B}"/>
              </a:ext>
            </a:extLst>
          </p:cNvPr>
          <p:cNvSpPr txBox="1"/>
          <p:nvPr/>
        </p:nvSpPr>
        <p:spPr>
          <a:xfrm>
            <a:off x="2270760" y="243840"/>
            <a:ext cx="9921240" cy="243143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/>
              <a:t>Gymraeg</a:t>
            </a:r>
            <a:r>
              <a:rPr lang="en-US" sz="2800" b="1" dirty="0"/>
              <a:t>, </a:t>
            </a:r>
            <a:r>
              <a:rPr lang="en-US" sz="2800" b="1" dirty="0" err="1"/>
              <a:t>mae</a:t>
            </a:r>
            <a:r>
              <a:rPr lang="en-US" sz="2800" b="1" dirty="0"/>
              <a:t> </a:t>
            </a:r>
            <a:r>
              <a:rPr lang="en-US" sz="2800" b="1" dirty="0" err="1"/>
              <a:t>enwau’n</a:t>
            </a:r>
            <a:r>
              <a:rPr lang="en-US" sz="2800" b="1" dirty="0"/>
              <a:t> </a:t>
            </a:r>
            <a:r>
              <a:rPr lang="en-US" sz="2800" b="1" dirty="0" err="1"/>
              <a:t>medru</a:t>
            </a:r>
            <a:r>
              <a:rPr lang="en-US" sz="2800" b="1" dirty="0"/>
              <a:t> bod </a:t>
            </a:r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/>
              <a:t>enwau</a:t>
            </a:r>
            <a:r>
              <a:rPr lang="en-US" sz="2800" b="1" dirty="0"/>
              <a:t> </a:t>
            </a:r>
            <a:r>
              <a:rPr lang="en-US" sz="2800" b="1" dirty="0" err="1"/>
              <a:t>benywaidd</a:t>
            </a:r>
            <a:r>
              <a:rPr lang="en-US" sz="2800" b="1" dirty="0"/>
              <a:t> </a:t>
            </a:r>
            <a:r>
              <a:rPr lang="en-US" sz="2800" b="1" dirty="0" err="1"/>
              <a:t>neu’n</a:t>
            </a:r>
            <a:r>
              <a:rPr lang="en-US" sz="2800" b="1" dirty="0"/>
              <a:t> </a:t>
            </a:r>
            <a:r>
              <a:rPr lang="en-US" sz="2800" b="1" dirty="0" err="1"/>
              <a:t>enwau</a:t>
            </a:r>
            <a:r>
              <a:rPr lang="en-US" sz="2800" b="1" dirty="0"/>
              <a:t> </a:t>
            </a:r>
            <a:r>
              <a:rPr lang="en-US" sz="2800" b="1" dirty="0" err="1"/>
              <a:t>gwrywaidd</a:t>
            </a:r>
            <a:r>
              <a:rPr lang="en-US" sz="2800" b="1" dirty="0"/>
              <a:t>.</a:t>
            </a:r>
            <a:br>
              <a:rPr lang="en-US" sz="2800" b="1" dirty="0"/>
            </a:br>
            <a:r>
              <a:rPr lang="en-US" sz="2000" b="1" i="1" dirty="0"/>
              <a:t>In Welsh, nouns can be feminine nouns or masculine nouns.</a:t>
            </a:r>
          </a:p>
          <a:p>
            <a:pPr algn="ctr"/>
            <a:endParaRPr lang="en-US" sz="2800" b="1" dirty="0"/>
          </a:p>
          <a:p>
            <a:pPr algn="ctr"/>
            <a:r>
              <a:rPr lang="en-US" sz="2800" b="1" dirty="0" err="1"/>
              <a:t>Sut</a:t>
            </a:r>
            <a:r>
              <a:rPr lang="en-US" sz="2800" b="1" dirty="0"/>
              <a:t> </a:t>
            </a:r>
            <a:r>
              <a:rPr lang="en-US" sz="2800" b="1" dirty="0" err="1"/>
              <a:t>ydw</a:t>
            </a:r>
            <a:r>
              <a:rPr lang="en-US" sz="2800" b="1" dirty="0"/>
              <a:t> </a:t>
            </a:r>
            <a:r>
              <a:rPr lang="en-US" sz="2800" b="1" dirty="0" err="1"/>
              <a:t>i’n</a:t>
            </a:r>
            <a:r>
              <a:rPr lang="en-US" sz="2800" b="1" dirty="0"/>
              <a:t> </a:t>
            </a:r>
            <a:r>
              <a:rPr lang="en-US" sz="2800" b="1" dirty="0" err="1"/>
              <a:t>dod</a:t>
            </a:r>
            <a:r>
              <a:rPr lang="en-US" sz="2800" b="1" dirty="0"/>
              <a:t> </a:t>
            </a:r>
            <a:r>
              <a:rPr lang="en-US" sz="2800" b="1" dirty="0" err="1"/>
              <a:t>i</a:t>
            </a:r>
            <a:r>
              <a:rPr lang="en-US" sz="2800" b="1" dirty="0"/>
              <a:t> </a:t>
            </a:r>
            <a:r>
              <a:rPr lang="en-US" sz="2800" b="1" dirty="0" err="1"/>
              <a:t>wybod</a:t>
            </a:r>
            <a:r>
              <a:rPr lang="en-US" sz="2800" b="1" dirty="0"/>
              <a:t> </a:t>
            </a:r>
            <a:r>
              <a:rPr lang="en-US" sz="2800" b="1" dirty="0" err="1"/>
              <a:t>hyn</a:t>
            </a:r>
            <a:r>
              <a:rPr lang="en-US" sz="2800" b="1" dirty="0"/>
              <a:t>?</a:t>
            </a:r>
          </a:p>
          <a:p>
            <a:pPr algn="ctr"/>
            <a:r>
              <a:rPr lang="en-US" sz="2000" b="1" i="1" dirty="0"/>
              <a:t>How do I find this information?</a:t>
            </a:r>
          </a:p>
        </p:txBody>
      </p:sp>
      <p:sp>
        <p:nvSpPr>
          <p:cNvPr id="8" name="12-Point Star 7">
            <a:extLst>
              <a:ext uri="{FF2B5EF4-FFF2-40B4-BE49-F238E27FC236}">
                <a16:creationId xmlns:a16="http://schemas.microsoft.com/office/drawing/2014/main" id="{3CB9E814-3643-EE4A-BDC4-C40D939C78B9}"/>
              </a:ext>
            </a:extLst>
          </p:cNvPr>
          <p:cNvSpPr/>
          <p:nvPr/>
        </p:nvSpPr>
        <p:spPr>
          <a:xfrm>
            <a:off x="0" y="1136035"/>
            <a:ext cx="3840480" cy="153924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RHEOL /  RULE: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1593257-8496-5B4E-9504-2BD43B79D7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710" y="2930235"/>
            <a:ext cx="2487930" cy="3715309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EF2A45A-D688-7C4F-B2EB-7D786D0782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6740" y="3165054"/>
            <a:ext cx="7449820" cy="3357666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48FD6F7B-672A-6D4C-8E93-4187D3CDA63D}"/>
              </a:ext>
            </a:extLst>
          </p:cNvPr>
          <p:cNvCxnSpPr>
            <a:cxnSpLocks/>
          </p:cNvCxnSpPr>
          <p:nvPr/>
        </p:nvCxnSpPr>
        <p:spPr>
          <a:xfrm flipH="1" flipV="1">
            <a:off x="3840480" y="4843887"/>
            <a:ext cx="4145280" cy="170073"/>
          </a:xfrm>
          <a:prstGeom prst="straightConnector1">
            <a:avLst/>
          </a:prstGeom>
          <a:ln w="76200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12-Point Star 14">
            <a:extLst>
              <a:ext uri="{FF2B5EF4-FFF2-40B4-BE49-F238E27FC236}">
                <a16:creationId xmlns:a16="http://schemas.microsoft.com/office/drawing/2014/main" id="{124342D3-4D07-954F-B346-E8A61B415447}"/>
              </a:ext>
            </a:extLst>
          </p:cNvPr>
          <p:cNvSpPr/>
          <p:nvPr/>
        </p:nvSpPr>
        <p:spPr>
          <a:xfrm>
            <a:off x="7635240" y="4290872"/>
            <a:ext cx="4556760" cy="1857655"/>
          </a:xfrm>
          <a:prstGeom prst="star12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>
                <a:solidFill>
                  <a:schemeClr val="bg1"/>
                </a:solidFill>
              </a:rPr>
              <a:t>eg</a:t>
            </a:r>
            <a:r>
              <a:rPr lang="en-US" b="1" dirty="0">
                <a:solidFill>
                  <a:schemeClr val="bg1"/>
                </a:solidFill>
              </a:rPr>
              <a:t> = </a:t>
            </a:r>
            <a:r>
              <a:rPr lang="en-US" b="1" dirty="0" err="1">
                <a:solidFill>
                  <a:schemeClr val="bg1"/>
                </a:solidFill>
              </a:rPr>
              <a:t>enw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gwrywaidd</a:t>
            </a:r>
            <a:r>
              <a:rPr lang="en-US" b="1" dirty="0">
                <a:solidFill>
                  <a:schemeClr val="bg1"/>
                </a:solidFill>
              </a:rPr>
              <a:t> = masculine noun</a:t>
            </a:r>
          </a:p>
        </p:txBody>
      </p:sp>
    </p:spTree>
    <p:extLst>
      <p:ext uri="{BB962C8B-B14F-4D97-AF65-F5344CB8AC3E}">
        <p14:creationId xmlns:p14="http://schemas.microsoft.com/office/powerpoint/2010/main" val="16585213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81386" y="2167821"/>
            <a:ext cx="2205037" cy="12578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Rectangle 9"/>
          <p:cNvSpPr/>
          <p:nvPr/>
        </p:nvSpPr>
        <p:spPr>
          <a:xfrm>
            <a:off x="438335" y="435726"/>
            <a:ext cx="7325893" cy="132343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sz="8000" dirty="0" err="1">
                <a:latin typeface="Century Gothic" pitchFamily="34" charset="0"/>
                <a:ea typeface="Adobe Gothic Std B" pitchFamily="34" charset="-128"/>
              </a:rPr>
              <a:t>gwr</a:t>
            </a:r>
            <a:r>
              <a:rPr lang="en-US" sz="8000" u="sng" dirty="0" err="1">
                <a:latin typeface="Century Gothic" pitchFamily="34" charset="0"/>
                <a:ea typeface="Adobe Gothic Std B" pitchFamily="34" charset="-128"/>
              </a:rPr>
              <a:t>yw</a:t>
            </a:r>
            <a:r>
              <a:rPr lang="en-US" sz="8000" dirty="0" err="1">
                <a:latin typeface="Century Gothic" pitchFamily="34" charset="0"/>
                <a:ea typeface="Adobe Gothic Std B" pitchFamily="34" charset="-128"/>
              </a:rPr>
              <a:t>aidd</a:t>
            </a:r>
            <a:r>
              <a:rPr lang="en-US" sz="8000" dirty="0">
                <a:latin typeface="Century Gothic" pitchFamily="34" charset="0"/>
                <a:ea typeface="Adobe Gothic Std B" pitchFamily="34" charset="-128"/>
              </a:rPr>
              <a:t> </a:t>
            </a:r>
            <a:endParaRPr lang="en-US" sz="80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rcRect l="58285"/>
          <a:stretch>
            <a:fillRect/>
          </a:stretch>
        </p:blipFill>
        <p:spPr>
          <a:xfrm flipH="1">
            <a:off x="6362638" y="248567"/>
            <a:ext cx="811121" cy="1791368"/>
          </a:xfrm>
          <a:prstGeom prst="rect">
            <a:avLst/>
          </a:prstGeom>
        </p:spPr>
      </p:pic>
      <p:pic>
        <p:nvPicPr>
          <p:cNvPr id="39938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9699655" y="2258675"/>
            <a:ext cx="2205037" cy="11669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9939" name="Picture 3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591323" y="4845159"/>
            <a:ext cx="1600677" cy="19908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9940" name="Picture 4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9334252" y="3382796"/>
            <a:ext cx="1502429" cy="20058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9941" name="Picture 5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683620" y="4182814"/>
            <a:ext cx="2558187" cy="21987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9942" name="Picture 6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089797" y="1933964"/>
            <a:ext cx="1977052" cy="14488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9943" name="Picture 7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4976311" y="4845159"/>
            <a:ext cx="1600072" cy="15929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9944" name="Picture 8"/>
          <p:cNvPicPr>
            <a:picLocks noChangeAspect="1" noChangeArrowheads="1"/>
          </p:cNvPicPr>
          <p:nvPr/>
        </p:nvPicPr>
        <p:blipFill>
          <a:blip r:embed="rId11"/>
          <a:srcRect l="24061" r="25646" b="9484"/>
          <a:stretch>
            <a:fillRect/>
          </a:stretch>
        </p:blipFill>
        <p:spPr bwMode="auto">
          <a:xfrm>
            <a:off x="2980099" y="1796218"/>
            <a:ext cx="958069" cy="17243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9945" name="Picture 9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3096825" y="4719377"/>
            <a:ext cx="1605852" cy="16058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TextBox 13"/>
          <p:cNvSpPr txBox="1"/>
          <p:nvPr/>
        </p:nvSpPr>
        <p:spPr>
          <a:xfrm>
            <a:off x="264754" y="1933964"/>
            <a:ext cx="2617534" cy="460574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933" dirty="0" err="1"/>
              <a:t>ffeil</a:t>
            </a:r>
            <a:endParaRPr lang="en-US" sz="2933" dirty="0"/>
          </a:p>
          <a:p>
            <a:r>
              <a:rPr lang="en-US" sz="2933" dirty="0" err="1"/>
              <a:t>bachgen</a:t>
            </a:r>
            <a:endParaRPr lang="en-US" sz="2933" dirty="0"/>
          </a:p>
          <a:p>
            <a:r>
              <a:rPr lang="en-US" sz="2933" dirty="0" err="1"/>
              <a:t>athro</a:t>
            </a:r>
            <a:endParaRPr lang="en-US" sz="2933" dirty="0"/>
          </a:p>
          <a:p>
            <a:r>
              <a:rPr lang="en-US" sz="2933" dirty="0" err="1"/>
              <a:t>ci</a:t>
            </a:r>
            <a:endParaRPr lang="en-US" sz="2933" dirty="0"/>
          </a:p>
          <a:p>
            <a:r>
              <a:rPr lang="en-US" sz="2933" dirty="0" err="1"/>
              <a:t>pensil</a:t>
            </a:r>
            <a:endParaRPr lang="en-US" sz="2933" dirty="0"/>
          </a:p>
          <a:p>
            <a:r>
              <a:rPr lang="en-US" sz="2933" dirty="0" err="1"/>
              <a:t>cyfrifiadur</a:t>
            </a:r>
            <a:endParaRPr lang="en-US" sz="2933" dirty="0"/>
          </a:p>
          <a:p>
            <a:r>
              <a:rPr lang="en-US" sz="2933" dirty="0" err="1"/>
              <a:t>tedi</a:t>
            </a:r>
            <a:endParaRPr lang="en-US" sz="2933" dirty="0"/>
          </a:p>
          <a:p>
            <a:r>
              <a:rPr lang="en-US" sz="2933" dirty="0" err="1"/>
              <a:t>cliniadur</a:t>
            </a:r>
            <a:endParaRPr lang="en-US" sz="2933" dirty="0"/>
          </a:p>
          <a:p>
            <a:r>
              <a:rPr lang="en-US" sz="2933" dirty="0" err="1"/>
              <a:t>bwrdd</a:t>
            </a:r>
            <a:r>
              <a:rPr lang="en-US" sz="2933" dirty="0"/>
              <a:t> </a:t>
            </a:r>
            <a:r>
              <a:rPr lang="en-US" sz="2933" dirty="0" err="1"/>
              <a:t>gwyn</a:t>
            </a:r>
            <a:endParaRPr lang="en-US" sz="2933" dirty="0"/>
          </a:p>
          <a:p>
            <a:r>
              <a:rPr lang="en-US" sz="2933" dirty="0" err="1"/>
              <a:t>llaeth</a:t>
            </a:r>
            <a:endParaRPr lang="en-US" sz="2933" dirty="0"/>
          </a:p>
        </p:txBody>
      </p:sp>
      <p:pic>
        <p:nvPicPr>
          <p:cNvPr id="39946" name="Picture 10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3744607" y="2949965"/>
            <a:ext cx="1444360" cy="1450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5" name="TextBox 14"/>
          <p:cNvSpPr txBox="1"/>
          <p:nvPr/>
        </p:nvSpPr>
        <p:spPr>
          <a:xfrm>
            <a:off x="7631322" y="374249"/>
            <a:ext cx="4314697" cy="810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667" dirty="0"/>
              <a:t>y </a:t>
            </a:r>
            <a:r>
              <a:rPr lang="en-US" sz="2667" dirty="0"/>
              <a:t>+ dim </a:t>
            </a:r>
            <a:r>
              <a:rPr lang="en-US" sz="2667" i="1" dirty="0" err="1"/>
              <a:t>treiglad</a:t>
            </a:r>
            <a:endParaRPr lang="en-US" sz="2667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227719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99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9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9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99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99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99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99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99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99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99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99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99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99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99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99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99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99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99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99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99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99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99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399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99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399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399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399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399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399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399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399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399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337776" y="374249"/>
            <a:ext cx="7325893" cy="132343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US" sz="8000" dirty="0">
                <a:latin typeface="Century Gothic" pitchFamily="34" charset="0"/>
                <a:ea typeface="Adobe Gothic Std B" pitchFamily="34" charset="-128"/>
              </a:rPr>
              <a:t>ben</a:t>
            </a:r>
            <a:r>
              <a:rPr lang="en-US" sz="8000" u="sng" dirty="0">
                <a:latin typeface="Century Gothic" pitchFamily="34" charset="0"/>
                <a:ea typeface="Adobe Gothic Std B" pitchFamily="34" charset="-128"/>
              </a:rPr>
              <a:t>yw</a:t>
            </a:r>
            <a:r>
              <a:rPr lang="en-US" sz="8000" dirty="0">
                <a:latin typeface="Century Gothic" pitchFamily="34" charset="0"/>
                <a:ea typeface="Adobe Gothic Std B" pitchFamily="34" charset="-128"/>
              </a:rPr>
              <a:t>aidd </a:t>
            </a:r>
            <a:endParaRPr lang="en-US" sz="8000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rcRect t="-1189" r="48785"/>
          <a:stretch>
            <a:fillRect/>
          </a:stretch>
        </p:blipFill>
        <p:spPr>
          <a:xfrm>
            <a:off x="6318093" y="226825"/>
            <a:ext cx="912435" cy="1686088"/>
          </a:xfrm>
          <a:prstGeom prst="rect">
            <a:avLst/>
          </a:prstGeom>
        </p:spPr>
      </p:pic>
      <p:pic>
        <p:nvPicPr>
          <p:cNvPr id="29699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924722" y="4107934"/>
            <a:ext cx="1320169" cy="23794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700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466409" y="2633571"/>
            <a:ext cx="1534313" cy="13425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701" name="Picture 5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324537" y="5034214"/>
            <a:ext cx="1940081" cy="1453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702" name="Picture 6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0307950" y="1961760"/>
            <a:ext cx="1455068" cy="2003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703" name="Picture 7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682098" y="3379947"/>
            <a:ext cx="2168135" cy="14559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704" name="Picture 8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850233" y="2269213"/>
            <a:ext cx="1457825" cy="16961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705" name="Picture 9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4310256" y="1874181"/>
            <a:ext cx="1663367" cy="16633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706" name="Picture 10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7631321" y="4377599"/>
            <a:ext cx="2109803" cy="21098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1" name="TextBox 20"/>
          <p:cNvSpPr txBox="1"/>
          <p:nvPr/>
        </p:nvSpPr>
        <p:spPr>
          <a:xfrm>
            <a:off x="214479" y="2269212"/>
            <a:ext cx="2219167" cy="41544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933" dirty="0" err="1"/>
              <a:t>athrawes</a:t>
            </a:r>
            <a:endParaRPr lang="en-US" sz="2933" dirty="0"/>
          </a:p>
          <a:p>
            <a:r>
              <a:rPr lang="en-US" sz="2933" dirty="0" err="1"/>
              <a:t>cadair</a:t>
            </a:r>
            <a:endParaRPr lang="en-US" sz="2933" dirty="0"/>
          </a:p>
          <a:p>
            <a:r>
              <a:rPr lang="en-US" sz="2933" dirty="0" err="1"/>
              <a:t>pêl</a:t>
            </a:r>
            <a:endParaRPr lang="en-US" sz="2933" dirty="0"/>
          </a:p>
          <a:p>
            <a:r>
              <a:rPr lang="en-US" sz="2933" dirty="0" err="1"/>
              <a:t>ffôn</a:t>
            </a:r>
            <a:endParaRPr lang="en-US" sz="2933" dirty="0"/>
          </a:p>
          <a:p>
            <a:r>
              <a:rPr lang="en-US" sz="2933" dirty="0" err="1"/>
              <a:t>merch</a:t>
            </a:r>
            <a:endParaRPr lang="en-US" sz="2933" dirty="0"/>
          </a:p>
          <a:p>
            <a:r>
              <a:rPr lang="en-US" sz="2933" dirty="0" err="1"/>
              <a:t>ysgol</a:t>
            </a:r>
            <a:endParaRPr lang="en-US" sz="2933" dirty="0"/>
          </a:p>
          <a:p>
            <a:r>
              <a:rPr lang="en-US" sz="2933" dirty="0" err="1"/>
              <a:t>gwers</a:t>
            </a:r>
            <a:endParaRPr lang="en-US" sz="2933" dirty="0"/>
          </a:p>
          <a:p>
            <a:r>
              <a:rPr lang="en-US" sz="2933" dirty="0" err="1"/>
              <a:t>cath</a:t>
            </a:r>
            <a:endParaRPr lang="en-US" sz="2933" dirty="0"/>
          </a:p>
          <a:p>
            <a:r>
              <a:rPr lang="en-US" sz="2933" dirty="0"/>
              <a:t>cot</a:t>
            </a:r>
          </a:p>
        </p:txBody>
      </p:sp>
      <p:pic>
        <p:nvPicPr>
          <p:cNvPr id="29707" name="Picture 11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1661522" y="4377599"/>
            <a:ext cx="2551145" cy="19035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TextBox 1"/>
          <p:cNvSpPr txBox="1"/>
          <p:nvPr/>
        </p:nvSpPr>
        <p:spPr>
          <a:xfrm>
            <a:off x="7631322" y="374249"/>
            <a:ext cx="4314697" cy="810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667" dirty="0"/>
              <a:t>y </a:t>
            </a:r>
            <a:r>
              <a:rPr lang="en-US" sz="2667" dirty="0"/>
              <a:t>+ </a:t>
            </a:r>
            <a:r>
              <a:rPr lang="en-US" sz="2667" i="1" dirty="0" err="1"/>
              <a:t>treiglad</a:t>
            </a:r>
            <a:r>
              <a:rPr lang="en-US" sz="2667" i="1" dirty="0"/>
              <a:t> </a:t>
            </a:r>
            <a:r>
              <a:rPr lang="en-US" sz="2667" i="1" dirty="0" err="1">
                <a:solidFill>
                  <a:srgbClr val="FF0000"/>
                </a:solidFill>
              </a:rPr>
              <a:t>meddal</a:t>
            </a:r>
            <a:endParaRPr lang="en-US" sz="2667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737444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97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297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297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297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29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297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297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297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296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1462A-520B-F54F-A518-73E2C8A39E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724" y="97637"/>
            <a:ext cx="10859840" cy="719781"/>
          </a:xfrm>
          <a:solidFill>
            <a:schemeClr val="tx1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Y </a:t>
            </a:r>
            <a:r>
              <a:rPr lang="en-US" b="1" dirty="0" err="1">
                <a:solidFill>
                  <a:schemeClr val="bg1"/>
                </a:solidFill>
              </a:rPr>
              <a:t>Treigladau</a:t>
            </a:r>
            <a:r>
              <a:rPr lang="en-US" b="1" dirty="0">
                <a:solidFill>
                  <a:schemeClr val="bg1"/>
                </a:solidFill>
              </a:rPr>
              <a:t>                                  The mutations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43BB6C-64A8-8E45-A357-99A31E6076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3665" y="1421906"/>
            <a:ext cx="7327899" cy="517401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80F793D-16DD-674B-8FCA-5846AF6CDD67}"/>
              </a:ext>
            </a:extLst>
          </p:cNvPr>
          <p:cNvSpPr txBox="1"/>
          <p:nvPr/>
        </p:nvSpPr>
        <p:spPr>
          <a:xfrm>
            <a:off x="318654" y="1421906"/>
            <a:ext cx="3643746" cy="1754326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u="sng" dirty="0"/>
              <a:t>What are mutations?</a:t>
            </a:r>
          </a:p>
          <a:p>
            <a:r>
              <a:rPr lang="en-US" dirty="0"/>
              <a:t>A mutation is when a consonant changes at the beginning of a word which occurs because of a word or phrase preceding it.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DA0BF0-EF7A-9C4F-A4EE-7E43E93E918C}"/>
              </a:ext>
            </a:extLst>
          </p:cNvPr>
          <p:cNvSpPr txBox="1"/>
          <p:nvPr/>
        </p:nvSpPr>
        <p:spPr>
          <a:xfrm>
            <a:off x="8007929" y="5164756"/>
            <a:ext cx="3269672" cy="116955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00" b="1" u="sng" dirty="0"/>
              <a:t>We have three different kinds of mutations:</a:t>
            </a:r>
          </a:p>
          <a:p>
            <a:pPr marL="342900" indent="-342900">
              <a:buAutoNum type="arabicPeriod"/>
            </a:pPr>
            <a:r>
              <a:rPr lang="en-US" sz="1400" dirty="0" err="1"/>
              <a:t>Treiglad</a:t>
            </a:r>
            <a:r>
              <a:rPr lang="en-US" sz="1400" dirty="0"/>
              <a:t> </a:t>
            </a:r>
            <a:r>
              <a:rPr lang="en-US" sz="1400" dirty="0" err="1"/>
              <a:t>meddal</a:t>
            </a:r>
            <a:r>
              <a:rPr lang="en-US" sz="1400" dirty="0"/>
              <a:t> / </a:t>
            </a:r>
            <a:r>
              <a:rPr lang="en-US" sz="1400" i="1" dirty="0"/>
              <a:t>Soft mutation</a:t>
            </a:r>
          </a:p>
          <a:p>
            <a:r>
              <a:rPr lang="en-US" sz="1400" dirty="0"/>
              <a:t>2. </a:t>
            </a:r>
            <a:r>
              <a:rPr lang="en-US" sz="1400" dirty="0" err="1"/>
              <a:t>Treiglad</a:t>
            </a:r>
            <a:r>
              <a:rPr lang="en-US" sz="1400" dirty="0"/>
              <a:t> </a:t>
            </a:r>
            <a:r>
              <a:rPr lang="en-US" sz="1400" dirty="0" err="1"/>
              <a:t>trwynol</a:t>
            </a:r>
            <a:r>
              <a:rPr lang="en-US" sz="1400" dirty="0"/>
              <a:t> / </a:t>
            </a:r>
            <a:r>
              <a:rPr lang="en-US" sz="1400" i="1" dirty="0"/>
              <a:t>Nasal mutation</a:t>
            </a:r>
          </a:p>
          <a:p>
            <a:r>
              <a:rPr lang="en-US" sz="1400" dirty="0"/>
              <a:t>3. </a:t>
            </a:r>
            <a:r>
              <a:rPr lang="en-US" sz="1400" dirty="0" err="1"/>
              <a:t>Treiglad</a:t>
            </a:r>
            <a:r>
              <a:rPr lang="en-US" sz="1400" dirty="0"/>
              <a:t> </a:t>
            </a:r>
            <a:r>
              <a:rPr lang="en-US" sz="1400" dirty="0" err="1"/>
              <a:t>llaes</a:t>
            </a:r>
            <a:r>
              <a:rPr lang="en-US" sz="1400" dirty="0"/>
              <a:t> / </a:t>
            </a:r>
            <a:r>
              <a:rPr lang="en-US" sz="1400" i="1" dirty="0"/>
              <a:t>Aspirate mutation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809D059-FB6A-7F4E-9BFB-70615083B233}"/>
              </a:ext>
            </a:extLst>
          </p:cNvPr>
          <p:cNvSpPr txBox="1"/>
          <p:nvPr/>
        </p:nvSpPr>
        <p:spPr>
          <a:xfrm>
            <a:off x="6206837" y="914401"/>
            <a:ext cx="1219199" cy="58477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Soft mutation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0E387A2-CF71-BD48-B2B6-588CD8CB425A}"/>
              </a:ext>
            </a:extLst>
          </p:cNvPr>
          <p:cNvSpPr txBox="1"/>
          <p:nvPr/>
        </p:nvSpPr>
        <p:spPr>
          <a:xfrm>
            <a:off x="7924801" y="931185"/>
            <a:ext cx="1219199" cy="58477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Nasal mutation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33E29D5-FAEC-184A-993D-0A1E040E4F14}"/>
              </a:ext>
            </a:extLst>
          </p:cNvPr>
          <p:cNvSpPr txBox="1"/>
          <p:nvPr/>
        </p:nvSpPr>
        <p:spPr>
          <a:xfrm>
            <a:off x="9642765" y="914401"/>
            <a:ext cx="1219199" cy="58477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Aspirate mutation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C13B9D0-F5B8-154F-A23D-A3064EE3DDEA}"/>
              </a:ext>
            </a:extLst>
          </p:cNvPr>
          <p:cNvSpPr txBox="1"/>
          <p:nvPr/>
        </p:nvSpPr>
        <p:spPr>
          <a:xfrm>
            <a:off x="611724" y="4569502"/>
            <a:ext cx="2687782" cy="1200329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Dim </a:t>
            </a:r>
            <a:r>
              <a:rPr lang="en-US" b="1" dirty="0" err="1"/>
              <a:t>ond</a:t>
            </a:r>
            <a:r>
              <a:rPr lang="en-US" b="1" dirty="0"/>
              <a:t> y 9 </a:t>
            </a:r>
            <a:r>
              <a:rPr lang="en-US" b="1" dirty="0" err="1"/>
              <a:t>llythyren</a:t>
            </a:r>
            <a:r>
              <a:rPr lang="en-US" b="1" dirty="0"/>
              <a:t> </a:t>
            </a:r>
            <a:r>
              <a:rPr lang="en-US" b="1" dirty="0" err="1"/>
              <a:t>yma</a:t>
            </a:r>
            <a:r>
              <a:rPr lang="en-US" b="1" dirty="0"/>
              <a:t> </a:t>
            </a:r>
            <a:r>
              <a:rPr lang="en-US" b="1" dirty="0" err="1"/>
              <a:t>sy’n</a:t>
            </a:r>
            <a:r>
              <a:rPr lang="en-US" b="1" dirty="0"/>
              <a:t> </a:t>
            </a:r>
            <a:r>
              <a:rPr lang="en-US" b="1" dirty="0" err="1"/>
              <a:t>treiglo</a:t>
            </a:r>
            <a:r>
              <a:rPr lang="en-US" b="1" dirty="0"/>
              <a:t>.</a:t>
            </a:r>
          </a:p>
          <a:p>
            <a:pPr algn="ctr"/>
            <a:r>
              <a:rPr lang="en-US" i="1" dirty="0"/>
              <a:t>Only these 9 letters mutate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DDFE676B-3EDD-FC4D-BC2A-4EC021C82AFA}"/>
              </a:ext>
            </a:extLst>
          </p:cNvPr>
          <p:cNvCxnSpPr>
            <a:cxnSpLocks/>
            <a:stCxn id="10" idx="3"/>
          </p:cNvCxnSpPr>
          <p:nvPr/>
        </p:nvCxnSpPr>
        <p:spPr>
          <a:xfrm flipV="1">
            <a:off x="3299506" y="3780721"/>
            <a:ext cx="1300203" cy="1388946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>
            <a:extLst>
              <a:ext uri="{FF2B5EF4-FFF2-40B4-BE49-F238E27FC236}">
                <a16:creationId xmlns:a16="http://schemas.microsoft.com/office/drawing/2014/main" id="{A20A0CCA-E1BC-C64D-A3C8-40FF23226B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30129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373386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60B6E16-A944-7F4B-9089-F3561434BE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2998" y="350520"/>
            <a:ext cx="7599921" cy="4671170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5" name="12-Point Star 4">
            <a:extLst>
              <a:ext uri="{FF2B5EF4-FFF2-40B4-BE49-F238E27FC236}">
                <a16:creationId xmlns:a16="http://schemas.microsoft.com/office/drawing/2014/main" id="{963D148F-2746-7540-A1E5-D5B57C4F43E4}"/>
              </a:ext>
            </a:extLst>
          </p:cNvPr>
          <p:cNvSpPr/>
          <p:nvPr/>
        </p:nvSpPr>
        <p:spPr>
          <a:xfrm>
            <a:off x="0" y="1813560"/>
            <a:ext cx="4724400" cy="493776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u="sng" dirty="0"/>
              <a:t>TASG / TASK:</a:t>
            </a:r>
          </a:p>
          <a:p>
            <a:pPr algn="ctr"/>
            <a:r>
              <a:rPr lang="en-US" sz="2400" b="1" dirty="0"/>
              <a:t>Complete the table. Remember you can use a dictionary.</a:t>
            </a:r>
          </a:p>
        </p:txBody>
      </p:sp>
    </p:spTree>
    <p:extLst>
      <p:ext uri="{BB962C8B-B14F-4D97-AF65-F5344CB8AC3E}">
        <p14:creationId xmlns:p14="http://schemas.microsoft.com/office/powerpoint/2010/main" val="89471462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09C828-7D40-A343-A4F5-B92A65B80C88}"/>
              </a:ext>
            </a:extLst>
          </p:cNvPr>
          <p:cNvSpPr txBox="1"/>
          <p:nvPr/>
        </p:nvSpPr>
        <p:spPr>
          <a:xfrm>
            <a:off x="1798320" y="1569720"/>
            <a:ext cx="8717280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800" b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Beth </a:t>
            </a:r>
            <a:r>
              <a:rPr lang="en-US" sz="8800" b="1" dirty="0" err="1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ydy</a:t>
            </a:r>
            <a:r>
              <a:rPr lang="en-US" sz="8800" b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8800" b="1" dirty="0" err="1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hwn</a:t>
            </a:r>
            <a:r>
              <a:rPr lang="en-US" sz="8800" b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</a:p>
          <a:p>
            <a:pPr algn="ctr"/>
            <a:endParaRPr lang="en-US" sz="8800" b="1" dirty="0">
              <a:solidFill>
                <a:schemeClr val="accent3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6600" i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What is this?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2587EA-D26A-B849-9750-2FA4C50D5C0D}"/>
              </a:ext>
            </a:extLst>
          </p:cNvPr>
          <p:cNvSpPr txBox="1"/>
          <p:nvPr/>
        </p:nvSpPr>
        <p:spPr>
          <a:xfrm>
            <a:off x="9304020" y="3108602"/>
            <a:ext cx="2423160" cy="120032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err="1"/>
              <a:t>hwn</a:t>
            </a:r>
            <a:r>
              <a:rPr lang="en-US" sz="2400" dirty="0"/>
              <a:t> = </a:t>
            </a:r>
            <a:r>
              <a:rPr lang="en-US" sz="2400" i="1" dirty="0"/>
              <a:t>this one </a:t>
            </a:r>
            <a:r>
              <a:rPr lang="en-US" sz="2400" dirty="0" err="1"/>
              <a:t>gwrywaidd</a:t>
            </a:r>
            <a:r>
              <a:rPr lang="en-US" sz="2400" dirty="0"/>
              <a:t> (</a:t>
            </a:r>
            <a:r>
              <a:rPr lang="en-US" sz="2400" dirty="0" err="1"/>
              <a:t>mascuiline</a:t>
            </a:r>
            <a:r>
              <a:rPr lang="en-US" sz="2400" dirty="0"/>
              <a:t>)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CE4F334-835B-704C-8D74-337F29D1A034}"/>
              </a:ext>
            </a:extLst>
          </p:cNvPr>
          <p:cNvCxnSpPr/>
          <p:nvPr/>
        </p:nvCxnSpPr>
        <p:spPr>
          <a:xfrm flipH="1" flipV="1">
            <a:off x="7833360" y="2788920"/>
            <a:ext cx="1257300" cy="735180"/>
          </a:xfrm>
          <a:prstGeom prst="straightConnector1">
            <a:avLst/>
          </a:prstGeom>
          <a:ln w="76200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063915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09C828-7D40-A343-A4F5-B92A65B80C88}"/>
              </a:ext>
            </a:extLst>
          </p:cNvPr>
          <p:cNvSpPr txBox="1"/>
          <p:nvPr/>
        </p:nvSpPr>
        <p:spPr>
          <a:xfrm>
            <a:off x="1661160" y="400169"/>
            <a:ext cx="871728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800" b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Beth </a:t>
            </a:r>
            <a:r>
              <a:rPr lang="en-US" sz="8800" b="1" dirty="0" err="1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ydy</a:t>
            </a:r>
            <a:r>
              <a:rPr lang="en-US" sz="8800" b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8800" b="1" dirty="0" err="1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hwn</a:t>
            </a:r>
            <a:r>
              <a:rPr lang="en-US" sz="8800" b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</a:p>
          <a:p>
            <a:pPr algn="ctr"/>
            <a:r>
              <a:rPr lang="en-US" sz="4000" i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What is this?</a:t>
            </a: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1B72DAA5-7388-0449-A957-EBDF868846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02825" y="2605556"/>
            <a:ext cx="2092335" cy="2793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AB60BBE-EA46-A749-9458-C9106CD995B2}"/>
              </a:ext>
            </a:extLst>
          </p:cNvPr>
          <p:cNvSpPr txBox="1"/>
          <p:nvPr/>
        </p:nvSpPr>
        <p:spPr>
          <a:xfrm>
            <a:off x="3817620" y="5593080"/>
            <a:ext cx="44043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pensil</a:t>
            </a:r>
            <a:endParaRPr lang="en-US" sz="5400" b="1" dirty="0"/>
          </a:p>
        </p:txBody>
      </p:sp>
    </p:spTree>
    <p:extLst>
      <p:ext uri="{BB962C8B-B14F-4D97-AF65-F5344CB8AC3E}">
        <p14:creationId xmlns:p14="http://schemas.microsoft.com/office/powerpoint/2010/main" val="1376118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09C828-7D40-A343-A4F5-B92A65B80C88}"/>
              </a:ext>
            </a:extLst>
          </p:cNvPr>
          <p:cNvSpPr txBox="1"/>
          <p:nvPr/>
        </p:nvSpPr>
        <p:spPr>
          <a:xfrm>
            <a:off x="1661160" y="400169"/>
            <a:ext cx="871728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800" b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Beth </a:t>
            </a:r>
            <a:r>
              <a:rPr lang="en-US" sz="8800" b="1" dirty="0" err="1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ydy</a:t>
            </a:r>
            <a:r>
              <a:rPr lang="en-US" sz="8800" b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8800" b="1" dirty="0" err="1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hwn</a:t>
            </a:r>
            <a:r>
              <a:rPr lang="en-US" sz="8800" b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</a:p>
          <a:p>
            <a:pPr algn="ctr"/>
            <a:r>
              <a:rPr lang="en-US" sz="4000" i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What is this?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B60BBE-EA46-A749-9458-C9106CD995B2}"/>
              </a:ext>
            </a:extLst>
          </p:cNvPr>
          <p:cNvSpPr txBox="1"/>
          <p:nvPr/>
        </p:nvSpPr>
        <p:spPr>
          <a:xfrm>
            <a:off x="3817620" y="5593080"/>
            <a:ext cx="44043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/>
              <a:t>ci (</a:t>
            </a:r>
            <a:r>
              <a:rPr lang="en-US" sz="5400" b="1" dirty="0" err="1"/>
              <a:t>bach</a:t>
            </a:r>
            <a:r>
              <a:rPr lang="en-US" sz="5400" b="1" dirty="0"/>
              <a:t>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1EA47F8-3645-094D-80B8-31192257A0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7234" y="2644011"/>
            <a:ext cx="3845132" cy="2767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934736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09C828-7D40-A343-A4F5-B92A65B80C88}"/>
              </a:ext>
            </a:extLst>
          </p:cNvPr>
          <p:cNvSpPr txBox="1"/>
          <p:nvPr/>
        </p:nvSpPr>
        <p:spPr>
          <a:xfrm>
            <a:off x="1798320" y="1569720"/>
            <a:ext cx="8717280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800" b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Beth </a:t>
            </a:r>
            <a:r>
              <a:rPr lang="en-US" sz="8800" b="1" dirty="0" err="1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ydy</a:t>
            </a:r>
            <a:r>
              <a:rPr lang="en-US" sz="8800" b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hon?</a:t>
            </a:r>
          </a:p>
          <a:p>
            <a:pPr algn="ctr"/>
            <a:endParaRPr lang="en-US" sz="8800" b="1" dirty="0">
              <a:solidFill>
                <a:schemeClr val="accent3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6600" i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What is this?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2587EA-D26A-B849-9750-2FA4C50D5C0D}"/>
              </a:ext>
            </a:extLst>
          </p:cNvPr>
          <p:cNvSpPr txBox="1"/>
          <p:nvPr/>
        </p:nvSpPr>
        <p:spPr>
          <a:xfrm>
            <a:off x="9304020" y="3108602"/>
            <a:ext cx="2423160" cy="120032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/>
              <a:t>hon</a:t>
            </a:r>
            <a:r>
              <a:rPr lang="en-US" sz="2400" dirty="0"/>
              <a:t> = </a:t>
            </a:r>
            <a:r>
              <a:rPr lang="en-US" sz="2400" i="1" dirty="0"/>
              <a:t>this one </a:t>
            </a:r>
            <a:r>
              <a:rPr lang="en-US" sz="2400" dirty="0" err="1"/>
              <a:t>benywaidd</a:t>
            </a:r>
            <a:r>
              <a:rPr lang="en-US" sz="2400" dirty="0"/>
              <a:t> </a:t>
            </a:r>
            <a:r>
              <a:rPr lang="en-US" sz="2400" i="1" dirty="0"/>
              <a:t>(feminine)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CE4F334-835B-704C-8D74-337F29D1A034}"/>
              </a:ext>
            </a:extLst>
          </p:cNvPr>
          <p:cNvCxnSpPr/>
          <p:nvPr/>
        </p:nvCxnSpPr>
        <p:spPr>
          <a:xfrm flipH="1" flipV="1">
            <a:off x="7833360" y="2788920"/>
            <a:ext cx="1257300" cy="735180"/>
          </a:xfrm>
          <a:prstGeom prst="straightConnector1">
            <a:avLst/>
          </a:prstGeom>
          <a:ln w="76200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332436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09C828-7D40-A343-A4F5-B92A65B80C88}"/>
              </a:ext>
            </a:extLst>
          </p:cNvPr>
          <p:cNvSpPr txBox="1"/>
          <p:nvPr/>
        </p:nvSpPr>
        <p:spPr>
          <a:xfrm>
            <a:off x="1661160" y="400169"/>
            <a:ext cx="871728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800" b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Beth </a:t>
            </a:r>
            <a:r>
              <a:rPr lang="en-US" sz="8800" b="1" dirty="0" err="1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ydy</a:t>
            </a:r>
            <a:r>
              <a:rPr lang="en-US" sz="8800" b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hon?</a:t>
            </a:r>
          </a:p>
          <a:p>
            <a:pPr algn="ctr"/>
            <a:r>
              <a:rPr lang="en-US" sz="4000" i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What is this?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2306ABE-1E1E-CE4D-B81A-E1997684FC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3665" y="2645410"/>
            <a:ext cx="2772270" cy="262763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8923453-B6B0-B749-84DC-CBEBB4C3A896}"/>
              </a:ext>
            </a:extLst>
          </p:cNvPr>
          <p:cNvSpPr txBox="1"/>
          <p:nvPr/>
        </p:nvSpPr>
        <p:spPr>
          <a:xfrm>
            <a:off x="3817620" y="5593080"/>
            <a:ext cx="44043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cadair</a:t>
            </a:r>
            <a:endParaRPr lang="en-US" sz="5400" b="1" dirty="0"/>
          </a:p>
        </p:txBody>
      </p:sp>
    </p:spTree>
    <p:extLst>
      <p:ext uri="{BB962C8B-B14F-4D97-AF65-F5344CB8AC3E}">
        <p14:creationId xmlns:p14="http://schemas.microsoft.com/office/powerpoint/2010/main" val="93933178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09C828-7D40-A343-A4F5-B92A65B80C88}"/>
              </a:ext>
            </a:extLst>
          </p:cNvPr>
          <p:cNvSpPr txBox="1"/>
          <p:nvPr/>
        </p:nvSpPr>
        <p:spPr>
          <a:xfrm>
            <a:off x="1661160" y="400169"/>
            <a:ext cx="871728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800" b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Beth </a:t>
            </a:r>
            <a:r>
              <a:rPr lang="en-US" sz="8800" b="1" dirty="0" err="1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ydy</a:t>
            </a:r>
            <a:r>
              <a:rPr lang="en-US" sz="8800" b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hon?</a:t>
            </a:r>
          </a:p>
          <a:p>
            <a:pPr algn="ctr"/>
            <a:r>
              <a:rPr lang="en-US" sz="4000" i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What is this?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923453-B6B0-B749-84DC-CBEBB4C3A896}"/>
              </a:ext>
            </a:extLst>
          </p:cNvPr>
          <p:cNvSpPr txBox="1"/>
          <p:nvPr/>
        </p:nvSpPr>
        <p:spPr>
          <a:xfrm>
            <a:off x="3817620" y="5593080"/>
            <a:ext cx="44043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cath</a:t>
            </a:r>
            <a:r>
              <a:rPr lang="en-US" sz="5400" b="1" dirty="0"/>
              <a:t> (</a:t>
            </a:r>
            <a:r>
              <a:rPr lang="en-US" sz="5400" b="1" dirty="0" err="1"/>
              <a:t>fach</a:t>
            </a:r>
            <a:r>
              <a:rPr lang="en-US" sz="5400" b="1" dirty="0"/>
              <a:t>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E3117E8-13FD-664A-9932-F3145F0794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4199" y="2574103"/>
            <a:ext cx="2907145" cy="2907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5307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672" y="271042"/>
            <a:ext cx="11317183" cy="693054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  <a:latin typeface="Segoe Print"/>
              </a:rPr>
              <a:t>Y </a:t>
            </a:r>
            <a:r>
              <a:rPr lang="en-US" b="1" err="1">
                <a:solidFill>
                  <a:schemeClr val="bg1"/>
                </a:solidFill>
                <a:latin typeface="Segoe Print"/>
              </a:rPr>
              <a:t>lliwiau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                                           </a:t>
            </a:r>
            <a:r>
              <a:rPr lang="en-US" b="1" err="1">
                <a:solidFill>
                  <a:schemeClr val="bg1"/>
                </a:solidFill>
                <a:latin typeface="Segoe Print"/>
              </a:rPr>
              <a:t>Colours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br>
              <a:rPr lang="en-US" b="1" dirty="0">
                <a:latin typeface="Segoe Print" panose="02000800000000000000" pitchFamily="2" charset="0"/>
              </a:rPr>
            </a:b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pic>
        <p:nvPicPr>
          <p:cNvPr id="5" name="Picture 6">
            <a:extLst>
              <a:ext uri="{FF2B5EF4-FFF2-40B4-BE49-F238E27FC236}">
                <a16:creationId xmlns:a16="http://schemas.microsoft.com/office/drawing/2014/main" id="{2E8101E8-BA11-4B8D-9F7C-CC64984CBA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4175" y="79238"/>
            <a:ext cx="4756028" cy="6699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366584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41863DC-B1C0-794D-A277-FF09C4A7F3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7360" y="447595"/>
            <a:ext cx="6319520" cy="419763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2819400" y="5120640"/>
            <a:ext cx="669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glas</a:t>
            </a:r>
            <a:endParaRPr lang="en-US" sz="7200" b="1" dirty="0"/>
          </a:p>
        </p:txBody>
      </p:sp>
    </p:spTree>
    <p:extLst>
      <p:ext uri="{BB962C8B-B14F-4D97-AF65-F5344CB8AC3E}">
        <p14:creationId xmlns:p14="http://schemas.microsoft.com/office/powerpoint/2010/main" val="812532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2819400" y="5120640"/>
            <a:ext cx="669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coch</a:t>
            </a:r>
            <a:endParaRPr lang="en-US" sz="72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931D052-9524-D14B-999B-FD6ED98639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9400" y="381779"/>
            <a:ext cx="6964680" cy="4626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579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2819400" y="5120640"/>
            <a:ext cx="669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melyn</a:t>
            </a:r>
            <a:endParaRPr lang="en-US" sz="72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CD113B0-987E-AE49-9A3B-E58C234FF5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4180" y="220027"/>
            <a:ext cx="6400800" cy="4900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1027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2819400" y="5120640"/>
            <a:ext cx="669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gwyrdd</a:t>
            </a:r>
            <a:endParaRPr lang="en-US" sz="72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55EB07E-9DA9-8A47-8604-F2C4C3E062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1360" y="228600"/>
            <a:ext cx="5349240" cy="4892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6925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2819400" y="5120640"/>
            <a:ext cx="669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/>
              <a:t>du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8B269BD-A669-714D-99C0-62EEDB8B269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924" b="11471"/>
          <a:stretch/>
        </p:blipFill>
        <p:spPr>
          <a:xfrm>
            <a:off x="3139440" y="289559"/>
            <a:ext cx="6050280" cy="4656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4888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2819400" y="5120640"/>
            <a:ext cx="669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llwyd</a:t>
            </a:r>
            <a:endParaRPr lang="en-US" sz="72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952A5EC-328B-8E4C-9F41-DEAE36D1EF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4760" y="495895"/>
            <a:ext cx="4739640" cy="44923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7968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2819400" y="5120640"/>
            <a:ext cx="669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pinc</a:t>
            </a:r>
            <a:endParaRPr lang="en-US" sz="72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95DE2B2-3592-FD41-864F-E2E02163B8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9400" y="793569"/>
            <a:ext cx="6309360" cy="4056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4275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2819400" y="5120640"/>
            <a:ext cx="669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porffor</a:t>
            </a:r>
            <a:endParaRPr lang="en-US" sz="72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1B10F76-70E3-B945-9F06-E2F790667D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9940" y="801379"/>
            <a:ext cx="5669280" cy="3765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1233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2819400" y="5120640"/>
            <a:ext cx="669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oren</a:t>
            </a:r>
            <a:endParaRPr lang="en-US" sz="72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1987D7A-933F-604E-A003-BCACAC5727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7520" y="485101"/>
            <a:ext cx="5989320" cy="4422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8108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2819400" y="5120640"/>
            <a:ext cx="669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gwyn</a:t>
            </a:r>
            <a:endParaRPr lang="en-US" sz="72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2D11C65-8145-D341-A0BD-BE77360116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9380" y="464097"/>
            <a:ext cx="7010400" cy="4656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0949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2819400" y="5120640"/>
            <a:ext cx="669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/>
              <a:t>brown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EB9B63B-A84C-F54F-A9E3-1029C95708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2780" y="308400"/>
            <a:ext cx="5943600" cy="463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627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F584741-09E7-3D48-8FAB-18036200EF68}"/>
              </a:ext>
            </a:extLst>
          </p:cNvPr>
          <p:cNvSpPr/>
          <p:nvPr/>
        </p:nvSpPr>
        <p:spPr>
          <a:xfrm>
            <a:off x="4436766" y="5804654"/>
            <a:ext cx="340990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https://youtu.be/A-fs5JB_b7E</a:t>
            </a:r>
            <a:endParaRPr lang="en-US" b="1" dirty="0"/>
          </a:p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3D72FF0-42B2-0443-A4AC-ACD9AE4625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5140" y="1584960"/>
            <a:ext cx="7753160" cy="395065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6743F77-C875-6D4E-B451-E8D7C91C5552}"/>
              </a:ext>
            </a:extLst>
          </p:cNvPr>
          <p:cNvSpPr txBox="1"/>
          <p:nvPr/>
        </p:nvSpPr>
        <p:spPr>
          <a:xfrm>
            <a:off x="3093720" y="527110"/>
            <a:ext cx="609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Cân</a:t>
            </a:r>
            <a:r>
              <a:rPr lang="en-US" sz="5400" b="1" dirty="0"/>
              <a:t> </a:t>
            </a:r>
            <a:r>
              <a:rPr lang="en-US" sz="5400" b="1" dirty="0" err="1"/>
              <a:t>yr</a:t>
            </a:r>
            <a:r>
              <a:rPr lang="en-US" sz="5400" b="1" dirty="0"/>
              <a:t> </a:t>
            </a:r>
            <a:r>
              <a:rPr lang="en-US" sz="5400" b="1" dirty="0" err="1"/>
              <a:t>enfys</a:t>
            </a:r>
            <a:endParaRPr lang="en-US" sz="5400" b="1" dirty="0"/>
          </a:p>
        </p:txBody>
      </p:sp>
    </p:spTree>
    <p:extLst>
      <p:ext uri="{BB962C8B-B14F-4D97-AF65-F5344CB8AC3E}">
        <p14:creationId xmlns:p14="http://schemas.microsoft.com/office/powerpoint/2010/main" val="2059776214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56659" y="1065817"/>
            <a:ext cx="6276108" cy="141577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Pa </a:t>
            </a:r>
            <a:r>
              <a:rPr lang="en-US" sz="4400" b="1" dirty="0" err="1">
                <a:solidFill>
                  <a:srgbClr val="FF0000"/>
                </a:solidFill>
              </a:rPr>
              <a:t>l</a:t>
            </a:r>
            <a:r>
              <a:rPr lang="en-US" sz="4400" b="1" dirty="0" err="1"/>
              <a:t>iw</a:t>
            </a:r>
            <a:r>
              <a:rPr lang="en-US" sz="4400" b="1" dirty="0"/>
              <a:t> </a:t>
            </a:r>
            <a:r>
              <a:rPr lang="en-US" sz="4400" b="1" dirty="0" err="1"/>
              <a:t>ydy’r</a:t>
            </a:r>
            <a:r>
              <a:rPr lang="en-US" sz="4400" b="1" dirty="0"/>
              <a:t> ……?</a:t>
            </a:r>
          </a:p>
          <a:p>
            <a:pPr algn="ctr"/>
            <a:r>
              <a:rPr lang="en-US" sz="2400" b="1" i="1" dirty="0"/>
              <a:t>Which </a:t>
            </a:r>
            <a:r>
              <a:rPr lang="en-US" sz="2400" b="1" i="1" dirty="0" err="1"/>
              <a:t>colour</a:t>
            </a:r>
            <a:r>
              <a:rPr lang="en-US" sz="2400" b="1" i="1" dirty="0"/>
              <a:t> is the …?</a:t>
            </a: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3056659" y="4691962"/>
            <a:ext cx="5958840" cy="196977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Mae’r</a:t>
            </a:r>
            <a:r>
              <a:rPr lang="en-US" sz="3200" b="1" dirty="0"/>
              <a:t> …… </a:t>
            </a:r>
            <a:r>
              <a:rPr lang="en-US" sz="3200" b="1" dirty="0" err="1"/>
              <a:t>yn</a:t>
            </a:r>
            <a:r>
              <a:rPr lang="en-US" sz="3200" b="1" dirty="0"/>
              <a:t> …….. .</a:t>
            </a:r>
          </a:p>
          <a:p>
            <a:pPr algn="ctr"/>
            <a:endParaRPr lang="en-US" sz="1400" b="1" dirty="0"/>
          </a:p>
          <a:p>
            <a:pPr algn="ctr"/>
            <a:r>
              <a:rPr lang="en-US" sz="3200" b="1" dirty="0" err="1"/>
              <a:t>Mae’r</a:t>
            </a:r>
            <a:r>
              <a:rPr lang="en-US" sz="3200" b="1" dirty="0"/>
              <a:t> car </a:t>
            </a:r>
            <a:r>
              <a:rPr lang="en-US" sz="3200" b="1" dirty="0" err="1"/>
              <a:t>yn</a:t>
            </a:r>
            <a:r>
              <a:rPr lang="en-US" sz="3200" b="1" dirty="0"/>
              <a:t> las. </a:t>
            </a:r>
          </a:p>
          <a:p>
            <a:pPr algn="ctr"/>
            <a:endParaRPr lang="en-US" b="1" dirty="0"/>
          </a:p>
          <a:p>
            <a:pPr algn="ctr"/>
            <a:r>
              <a:rPr lang="en-US" sz="2400" b="1" i="1" dirty="0"/>
              <a:t>The car is blue.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>
            <a:off x="6197484" y="2773680"/>
            <a:ext cx="0" cy="1584960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2" name="12-Point Star 11">
            <a:extLst>
              <a:ext uri="{FF2B5EF4-FFF2-40B4-BE49-F238E27FC236}">
                <a16:creationId xmlns:a16="http://schemas.microsoft.com/office/drawing/2014/main" id="{FF8BA8DC-D38F-ED41-AFA0-DC0BE35CE913}"/>
              </a:ext>
            </a:extLst>
          </p:cNvPr>
          <p:cNvSpPr/>
          <p:nvPr/>
        </p:nvSpPr>
        <p:spPr>
          <a:xfrm>
            <a:off x="8778934" y="2056060"/>
            <a:ext cx="3245426" cy="336938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RULE:</a:t>
            </a:r>
          </a:p>
          <a:p>
            <a:pPr algn="ctr"/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dirty="0"/>
              <a:t>causes an adjective to soft mutate, e.g.</a:t>
            </a:r>
          </a:p>
          <a:p>
            <a:pPr algn="ctr"/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goch</a:t>
            </a:r>
            <a:endParaRPr lang="en-US" b="1" dirty="0"/>
          </a:p>
          <a:p>
            <a:pPr algn="ctr"/>
            <a:r>
              <a:rPr lang="en-US" b="1" dirty="0" err="1"/>
              <a:t>yn</a:t>
            </a:r>
            <a:r>
              <a:rPr lang="en-US" b="1" dirty="0"/>
              <a:t> las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0967347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271042"/>
            <a:ext cx="12070403" cy="693054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  <a:latin typeface="Segoe Print"/>
              </a:rPr>
              <a:t>Pa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liw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ydy'r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  …?                      What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colour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is the …?</a:t>
            </a:r>
            <a:br>
              <a:rPr lang="en-US" b="1" dirty="0">
                <a:latin typeface="Segoe Print" panose="02000800000000000000" pitchFamily="2" charset="0"/>
              </a:rPr>
            </a:b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pic>
        <p:nvPicPr>
          <p:cNvPr id="3" name="Picture 3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C0BA452F-C1A4-4A8C-A87C-C011AC915C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5457" y="1536788"/>
            <a:ext cx="2209800" cy="206692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5C5B984-4102-47A8-AB9E-C7578253309F}"/>
              </a:ext>
            </a:extLst>
          </p:cNvPr>
          <p:cNvSpPr txBox="1"/>
          <p:nvPr/>
        </p:nvSpPr>
        <p:spPr>
          <a:xfrm>
            <a:off x="3374903" y="4003118"/>
            <a:ext cx="6698618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dirty="0" err="1">
                <a:latin typeface="Arial Rounded MT Bold"/>
              </a:rPr>
              <a:t>Mae'r</a:t>
            </a:r>
            <a:r>
              <a:rPr lang="en-GB" sz="4800" dirty="0">
                <a:latin typeface="Arial Rounded MT Bold"/>
              </a:rPr>
              <a:t> </a:t>
            </a:r>
            <a:r>
              <a:rPr lang="en-GB" sz="4800" dirty="0" err="1">
                <a:latin typeface="Arial Rounded MT Bold"/>
              </a:rPr>
              <a:t>afal</a:t>
            </a:r>
            <a:r>
              <a:rPr lang="en-GB" sz="4800" dirty="0">
                <a:latin typeface="Arial Rounded MT Bold"/>
              </a:rPr>
              <a:t> </a:t>
            </a:r>
            <a:r>
              <a:rPr lang="en-GB" sz="4800" dirty="0" err="1">
                <a:highlight>
                  <a:srgbClr val="FFFF00"/>
                </a:highlight>
                <a:latin typeface="Arial Rounded MT Bold"/>
              </a:rPr>
              <a:t>yn</a:t>
            </a:r>
            <a:r>
              <a:rPr lang="en-GB" sz="4800" dirty="0">
                <a:highlight>
                  <a:srgbClr val="FFFF00"/>
                </a:highlight>
                <a:latin typeface="Arial Rounded MT Bold"/>
              </a:rPr>
              <a:t> </a:t>
            </a:r>
            <a:r>
              <a:rPr lang="en-GB" sz="4800" dirty="0" err="1">
                <a:highlight>
                  <a:srgbClr val="FFFF00"/>
                </a:highlight>
                <a:latin typeface="Arial Rounded MT Bold"/>
              </a:rPr>
              <a:t>g</a:t>
            </a:r>
            <a:r>
              <a:rPr lang="en-GB" sz="4800" dirty="0" err="1">
                <a:latin typeface="Arial Rounded MT Bold"/>
              </a:rPr>
              <a:t>och</a:t>
            </a:r>
            <a:r>
              <a:rPr lang="en-GB" sz="4800" dirty="0">
                <a:latin typeface="Arial Rounded MT Bold"/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46D2E84-13A0-4405-B11C-937CC9BC3A1F}"/>
              </a:ext>
            </a:extLst>
          </p:cNvPr>
          <p:cNvSpPr txBox="1"/>
          <p:nvPr/>
        </p:nvSpPr>
        <p:spPr>
          <a:xfrm>
            <a:off x="4760590" y="5773300"/>
            <a:ext cx="5468310" cy="584775"/>
          </a:xfrm>
          <a:prstGeom prst="rect">
            <a:avLst/>
          </a:prstGeom>
          <a:solidFill>
            <a:srgbClr val="ED7D3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dirty="0" err="1"/>
              <a:t>yn</a:t>
            </a:r>
            <a:r>
              <a:rPr lang="en-GB" sz="3200" dirty="0"/>
              <a:t> + </a:t>
            </a:r>
            <a:r>
              <a:rPr lang="en-GB" sz="3200" dirty="0" err="1"/>
              <a:t>treiglad</a:t>
            </a:r>
            <a:r>
              <a:rPr lang="en-GB" sz="3200" dirty="0"/>
              <a:t> </a:t>
            </a:r>
            <a:r>
              <a:rPr lang="en-GB" sz="3200" dirty="0" err="1"/>
              <a:t>meddal</a:t>
            </a:r>
            <a:endParaRPr lang="en-GB" sz="3200" dirty="0"/>
          </a:p>
        </p:txBody>
      </p:sp>
      <p:sp>
        <p:nvSpPr>
          <p:cNvPr id="8" name="Arrow: Up 7">
            <a:extLst>
              <a:ext uri="{FF2B5EF4-FFF2-40B4-BE49-F238E27FC236}">
                <a16:creationId xmlns:a16="http://schemas.microsoft.com/office/drawing/2014/main" id="{EC2BA93A-DB83-42AD-AF8C-51D4C722E500}"/>
              </a:ext>
            </a:extLst>
          </p:cNvPr>
          <p:cNvSpPr/>
          <p:nvPr/>
        </p:nvSpPr>
        <p:spPr>
          <a:xfrm>
            <a:off x="7011952" y="4796079"/>
            <a:ext cx="482793" cy="977221"/>
          </a:xfrm>
          <a:prstGeom prst="upArrow">
            <a:avLst/>
          </a:prstGeom>
          <a:solidFill>
            <a:srgbClr val="ED7D3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872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271042"/>
            <a:ext cx="12070403" cy="693054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  <a:latin typeface="Segoe Print"/>
              </a:rPr>
              <a:t>Pa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liw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ydy'r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  …?       What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colour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is the …?</a:t>
            </a:r>
            <a:br>
              <a:rPr lang="en-US" b="1" dirty="0">
                <a:latin typeface="Segoe Print" panose="02000800000000000000" pitchFamily="2" charset="0"/>
              </a:rPr>
            </a:b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5C5B984-4102-47A8-AB9E-C7578253309F}"/>
              </a:ext>
            </a:extLst>
          </p:cNvPr>
          <p:cNvSpPr txBox="1"/>
          <p:nvPr/>
        </p:nvSpPr>
        <p:spPr>
          <a:xfrm>
            <a:off x="3374903" y="4003118"/>
            <a:ext cx="7211801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dirty="0" err="1">
                <a:latin typeface="Arial Rounded MT Bold"/>
              </a:rPr>
              <a:t>Mae'r</a:t>
            </a:r>
            <a:r>
              <a:rPr lang="en-GB" sz="4800" dirty="0">
                <a:latin typeface="Arial Rounded MT Bold"/>
              </a:rPr>
              <a:t> </a:t>
            </a:r>
            <a:r>
              <a:rPr lang="en-GB" sz="4800" dirty="0" err="1">
                <a:latin typeface="Arial Rounded MT Bold"/>
              </a:rPr>
              <a:t>bwrdd</a:t>
            </a:r>
            <a:r>
              <a:rPr lang="en-GB" sz="4800" dirty="0">
                <a:latin typeface="Arial Rounded MT Bold"/>
              </a:rPr>
              <a:t> </a:t>
            </a:r>
            <a:r>
              <a:rPr lang="en-GB" sz="4800" dirty="0" err="1">
                <a:highlight>
                  <a:srgbClr val="FFFF00"/>
                </a:highlight>
                <a:latin typeface="Arial Rounded MT Bold"/>
              </a:rPr>
              <a:t>yn</a:t>
            </a:r>
            <a:r>
              <a:rPr lang="en-GB" sz="4800" dirty="0">
                <a:highlight>
                  <a:srgbClr val="FFFF00"/>
                </a:highlight>
                <a:latin typeface="Arial Rounded MT Bold"/>
              </a:rPr>
              <a:t> </a:t>
            </a:r>
            <a:r>
              <a:rPr lang="en-GB" sz="4800" dirty="0" err="1">
                <a:highlight>
                  <a:srgbClr val="FFFF00"/>
                </a:highlight>
                <a:latin typeface="Arial Rounded MT Bold"/>
              </a:rPr>
              <a:t>b</a:t>
            </a:r>
            <a:r>
              <a:rPr lang="en-GB" sz="4800" dirty="0" err="1">
                <a:latin typeface="Arial Rounded MT Bold"/>
              </a:rPr>
              <a:t>orffor</a:t>
            </a:r>
            <a:r>
              <a:rPr lang="en-GB" sz="4800" dirty="0">
                <a:latin typeface="Arial Rounded MT Bold"/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46D2E84-13A0-4405-B11C-937CC9BC3A1F}"/>
              </a:ext>
            </a:extLst>
          </p:cNvPr>
          <p:cNvSpPr txBox="1"/>
          <p:nvPr/>
        </p:nvSpPr>
        <p:spPr>
          <a:xfrm>
            <a:off x="5741447" y="5811336"/>
            <a:ext cx="5178467" cy="584775"/>
          </a:xfrm>
          <a:prstGeom prst="rect">
            <a:avLst/>
          </a:prstGeom>
          <a:solidFill>
            <a:srgbClr val="ED7D3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err="1"/>
              <a:t>yn</a:t>
            </a:r>
            <a:r>
              <a:rPr lang="en-GB" sz="3200" dirty="0"/>
              <a:t> + </a:t>
            </a:r>
            <a:r>
              <a:rPr lang="en-GB" sz="3200" err="1"/>
              <a:t>treiglad</a:t>
            </a:r>
            <a:r>
              <a:rPr lang="en-GB" sz="3200" dirty="0"/>
              <a:t> </a:t>
            </a:r>
            <a:r>
              <a:rPr lang="en-GB" sz="3200" err="1"/>
              <a:t>meddal</a:t>
            </a:r>
            <a:endParaRPr lang="en-GB" sz="3200" dirty="0"/>
          </a:p>
        </p:txBody>
      </p:sp>
      <p:sp>
        <p:nvSpPr>
          <p:cNvPr id="8" name="Arrow: Up 7">
            <a:extLst>
              <a:ext uri="{FF2B5EF4-FFF2-40B4-BE49-F238E27FC236}">
                <a16:creationId xmlns:a16="http://schemas.microsoft.com/office/drawing/2014/main" id="{EC2BA93A-DB83-42AD-AF8C-51D4C722E500}"/>
              </a:ext>
            </a:extLst>
          </p:cNvPr>
          <p:cNvSpPr/>
          <p:nvPr/>
        </p:nvSpPr>
        <p:spPr>
          <a:xfrm>
            <a:off x="7810099" y="4834115"/>
            <a:ext cx="482793" cy="977221"/>
          </a:xfrm>
          <a:prstGeom prst="upArrow">
            <a:avLst/>
          </a:prstGeom>
          <a:solidFill>
            <a:srgbClr val="ED7D3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6" descr="A picture containing table, furniture, worktable&#10;&#10;Description generated with very high confidence">
            <a:extLst>
              <a:ext uri="{FF2B5EF4-FFF2-40B4-BE49-F238E27FC236}">
                <a16:creationId xmlns:a16="http://schemas.microsoft.com/office/drawing/2014/main" id="{DFC3A57C-EC7F-47E2-89D4-206ED20C73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298" y="1514766"/>
            <a:ext cx="3637383" cy="2226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4701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271042"/>
            <a:ext cx="12070403" cy="693054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  <a:latin typeface="Segoe Print"/>
              </a:rPr>
              <a:t>Pa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liw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ydy'r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  …?       What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colour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is the …?</a:t>
            </a:r>
            <a:br>
              <a:rPr lang="en-US" b="1" dirty="0">
                <a:latin typeface="Segoe Print" panose="02000800000000000000" pitchFamily="2" charset="0"/>
              </a:rPr>
            </a:b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5C5B984-4102-47A8-AB9E-C7578253309F}"/>
              </a:ext>
            </a:extLst>
          </p:cNvPr>
          <p:cNvSpPr txBox="1"/>
          <p:nvPr/>
        </p:nvSpPr>
        <p:spPr>
          <a:xfrm>
            <a:off x="3630842" y="3962400"/>
            <a:ext cx="5629634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dirty="0" err="1">
                <a:latin typeface="Arial Rounded MT Bold"/>
              </a:rPr>
              <a:t>Mae'r</a:t>
            </a:r>
            <a:r>
              <a:rPr lang="en-GB" sz="4800" dirty="0">
                <a:latin typeface="Arial Rounded MT Bold"/>
              </a:rPr>
              <a:t> car </a:t>
            </a:r>
            <a:r>
              <a:rPr lang="en-GB" sz="4800" dirty="0" err="1">
                <a:highlight>
                  <a:srgbClr val="FFFF00"/>
                </a:highlight>
                <a:latin typeface="Arial Rounded MT Bold"/>
              </a:rPr>
              <a:t>yn</a:t>
            </a:r>
            <a:r>
              <a:rPr lang="en-GB" sz="4800" dirty="0">
                <a:highlight>
                  <a:srgbClr val="FFFF00"/>
                </a:highlight>
                <a:latin typeface="Arial Rounded MT Bold"/>
              </a:rPr>
              <a:t> </a:t>
            </a:r>
            <a:r>
              <a:rPr lang="en-GB" sz="4800" dirty="0" err="1">
                <a:highlight>
                  <a:srgbClr val="FFFF00"/>
                </a:highlight>
                <a:latin typeface="Arial Rounded MT Bold"/>
              </a:rPr>
              <a:t>f</a:t>
            </a:r>
            <a:r>
              <a:rPr lang="en-GB" sz="4800" dirty="0" err="1">
                <a:latin typeface="Arial Rounded MT Bold"/>
              </a:rPr>
              <a:t>elyn</a:t>
            </a:r>
            <a:r>
              <a:rPr lang="en-GB" sz="4800" dirty="0">
                <a:latin typeface="Arial Rounded MT Bold"/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46D2E84-13A0-4405-B11C-937CC9BC3A1F}"/>
              </a:ext>
            </a:extLst>
          </p:cNvPr>
          <p:cNvSpPr txBox="1"/>
          <p:nvPr/>
        </p:nvSpPr>
        <p:spPr>
          <a:xfrm>
            <a:off x="5408237" y="5821228"/>
            <a:ext cx="3813489" cy="584775"/>
          </a:xfrm>
          <a:prstGeom prst="rect">
            <a:avLst/>
          </a:prstGeom>
          <a:solidFill>
            <a:srgbClr val="ED7D3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err="1"/>
              <a:t>yn</a:t>
            </a:r>
            <a:r>
              <a:rPr lang="en-GB" sz="3200" dirty="0"/>
              <a:t> + </a:t>
            </a:r>
            <a:r>
              <a:rPr lang="en-GB" sz="3200" err="1"/>
              <a:t>treiglad</a:t>
            </a:r>
            <a:r>
              <a:rPr lang="en-GB" sz="3200" dirty="0"/>
              <a:t> </a:t>
            </a:r>
            <a:r>
              <a:rPr lang="en-GB" sz="3200" err="1"/>
              <a:t>meddal</a:t>
            </a:r>
            <a:endParaRPr lang="en-GB" sz="3200" dirty="0"/>
          </a:p>
        </p:txBody>
      </p:sp>
      <p:sp>
        <p:nvSpPr>
          <p:cNvPr id="8" name="Arrow: Up 7">
            <a:extLst>
              <a:ext uri="{FF2B5EF4-FFF2-40B4-BE49-F238E27FC236}">
                <a16:creationId xmlns:a16="http://schemas.microsoft.com/office/drawing/2014/main" id="{EC2BA93A-DB83-42AD-AF8C-51D4C722E500}"/>
              </a:ext>
            </a:extLst>
          </p:cNvPr>
          <p:cNvSpPr/>
          <p:nvPr/>
        </p:nvSpPr>
        <p:spPr>
          <a:xfrm>
            <a:off x="7011952" y="4796079"/>
            <a:ext cx="482793" cy="977221"/>
          </a:xfrm>
          <a:prstGeom prst="upArrow">
            <a:avLst/>
          </a:prstGeom>
          <a:solidFill>
            <a:srgbClr val="ED7D3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11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E1329FD2-F453-42B6-A1DA-0D6EC364E3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3784" y="1408280"/>
            <a:ext cx="4578338" cy="2288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1678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271042"/>
            <a:ext cx="12070403" cy="693054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  <a:latin typeface="Segoe Print"/>
              </a:rPr>
              <a:t>Pa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liw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ydy'r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  …?                      What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colour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is the …?</a:t>
            </a:r>
            <a:br>
              <a:rPr lang="en-US" b="1" dirty="0">
                <a:latin typeface="Segoe Print" panose="02000800000000000000" pitchFamily="2" charset="0"/>
              </a:rPr>
            </a:b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pic>
        <p:nvPicPr>
          <p:cNvPr id="3" name="Picture 3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C0BA452F-C1A4-4A8C-A87C-C011AC915C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999" y="1711292"/>
            <a:ext cx="2209800" cy="2066925"/>
          </a:xfrm>
          <a:prstGeom prst="rect">
            <a:avLst/>
          </a:prstGeom>
        </p:spPr>
      </p:pic>
      <p:pic>
        <p:nvPicPr>
          <p:cNvPr id="3074" name="Picture 2" descr="Image result for pencil clipart">
            <a:extLst>
              <a:ext uri="{FF2B5EF4-FFF2-40B4-BE49-F238E27FC236}">
                <a16:creationId xmlns:a16="http://schemas.microsoft.com/office/drawing/2014/main" id="{9D22B486-F301-EE45-AB7D-A7B3299668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3969" y="1240245"/>
            <a:ext cx="2155448" cy="2403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Image result for orange pencil clipart">
            <a:extLst>
              <a:ext uri="{FF2B5EF4-FFF2-40B4-BE49-F238E27FC236}">
                <a16:creationId xmlns:a16="http://schemas.microsoft.com/office/drawing/2014/main" id="{5CA605F3-F444-1446-B0BD-F0D82E4D31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9417" y="2576554"/>
            <a:ext cx="2574758" cy="2273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Image result for green car clipart">
            <a:extLst>
              <a:ext uri="{FF2B5EF4-FFF2-40B4-BE49-F238E27FC236}">
                <a16:creationId xmlns:a16="http://schemas.microsoft.com/office/drawing/2014/main" id="{E00014CC-D68C-3D47-BC8A-98ADB8BFB02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5739"/>
          <a:stretch/>
        </p:blipFill>
        <p:spPr bwMode="auto">
          <a:xfrm>
            <a:off x="945683" y="4094714"/>
            <a:ext cx="4300085" cy="2763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Image result for cup clipart">
            <a:extLst>
              <a:ext uri="{FF2B5EF4-FFF2-40B4-BE49-F238E27FC236}">
                <a16:creationId xmlns:a16="http://schemas.microsoft.com/office/drawing/2014/main" id="{A39D016C-648F-0A4C-B2EE-35C4006FD1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8054" y="4769885"/>
            <a:ext cx="2480963" cy="1778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Image result for banana clipart">
            <a:extLst>
              <a:ext uri="{FF2B5EF4-FFF2-40B4-BE49-F238E27FC236}">
                <a16:creationId xmlns:a16="http://schemas.microsoft.com/office/drawing/2014/main" id="{FD1EED88-ABE9-4B48-844F-95B48526DC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2786" y="1161147"/>
            <a:ext cx="3111500" cy="2616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B8E4B7A-8354-474B-98DA-07D18174B1A6}"/>
              </a:ext>
            </a:extLst>
          </p:cNvPr>
          <p:cNvSpPr txBox="1"/>
          <p:nvPr/>
        </p:nvSpPr>
        <p:spPr>
          <a:xfrm>
            <a:off x="471055" y="1711292"/>
            <a:ext cx="527944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1.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ED9D810-5CA7-A34D-8D68-3379AABC89E7}"/>
              </a:ext>
            </a:extLst>
          </p:cNvPr>
          <p:cNvSpPr txBox="1"/>
          <p:nvPr/>
        </p:nvSpPr>
        <p:spPr>
          <a:xfrm>
            <a:off x="4370136" y="1585659"/>
            <a:ext cx="527944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2.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8D666FC-EE5A-B44E-9943-111E70D29F3C}"/>
              </a:ext>
            </a:extLst>
          </p:cNvPr>
          <p:cNvSpPr txBox="1"/>
          <p:nvPr/>
        </p:nvSpPr>
        <p:spPr>
          <a:xfrm>
            <a:off x="4453749" y="4387819"/>
            <a:ext cx="527944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5.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E57A510-7F7B-6B48-A78F-6A3189FD0200}"/>
              </a:ext>
            </a:extLst>
          </p:cNvPr>
          <p:cNvSpPr txBox="1"/>
          <p:nvPr/>
        </p:nvSpPr>
        <p:spPr>
          <a:xfrm>
            <a:off x="7674538" y="2414871"/>
            <a:ext cx="527944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3.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A2724C8-A4FA-974A-BA3C-FC42305EF623}"/>
              </a:ext>
            </a:extLst>
          </p:cNvPr>
          <p:cNvSpPr txBox="1"/>
          <p:nvPr/>
        </p:nvSpPr>
        <p:spPr>
          <a:xfrm>
            <a:off x="9974563" y="1976907"/>
            <a:ext cx="527944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4.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B37E701-0FDC-C648-8B8F-1E94125A5CDE}"/>
              </a:ext>
            </a:extLst>
          </p:cNvPr>
          <p:cNvSpPr txBox="1"/>
          <p:nvPr/>
        </p:nvSpPr>
        <p:spPr>
          <a:xfrm>
            <a:off x="8734082" y="5107025"/>
            <a:ext cx="527944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6.</a:t>
            </a:r>
          </a:p>
        </p:txBody>
      </p:sp>
    </p:spTree>
    <p:extLst>
      <p:ext uri="{BB962C8B-B14F-4D97-AF65-F5344CB8AC3E}">
        <p14:creationId xmlns:p14="http://schemas.microsoft.com/office/powerpoint/2010/main" val="898850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60B6E16-A944-7F4B-9089-F3561434BE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2998" y="350520"/>
            <a:ext cx="7599921" cy="4671170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5" name="12-Point Star 4">
            <a:extLst>
              <a:ext uri="{FF2B5EF4-FFF2-40B4-BE49-F238E27FC236}">
                <a16:creationId xmlns:a16="http://schemas.microsoft.com/office/drawing/2014/main" id="{963D148F-2746-7540-A1E5-D5B57C4F43E4}"/>
              </a:ext>
            </a:extLst>
          </p:cNvPr>
          <p:cNvSpPr/>
          <p:nvPr/>
        </p:nvSpPr>
        <p:spPr>
          <a:xfrm>
            <a:off x="0" y="1813560"/>
            <a:ext cx="4724400" cy="493776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u="sng" dirty="0"/>
              <a:t>TASG / TASK:</a:t>
            </a:r>
          </a:p>
          <a:p>
            <a:pPr algn="ctr"/>
            <a:r>
              <a:rPr lang="en-US" sz="2400" b="1" dirty="0"/>
              <a:t>Complete the table. Remember you can use a dictionary.</a:t>
            </a:r>
          </a:p>
        </p:txBody>
      </p:sp>
    </p:spTree>
    <p:extLst>
      <p:ext uri="{BB962C8B-B14F-4D97-AF65-F5344CB8AC3E}">
        <p14:creationId xmlns:p14="http://schemas.microsoft.com/office/powerpoint/2010/main" val="4104034200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44A878F-3660-E947-B69C-A1C97FC275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C17B5C33-6F49-614C-98B3-4E3D335B1949}"/>
              </a:ext>
            </a:extLst>
          </p:cNvPr>
          <p:cNvSpPr txBox="1">
            <a:spLocks noChangeArrowheads="1"/>
          </p:cNvSpPr>
          <p:nvPr/>
        </p:nvSpPr>
        <p:spPr>
          <a:xfrm>
            <a:off x="3001618" y="404790"/>
            <a:ext cx="6240245" cy="672494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Oes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</a:t>
            </a:r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cwestiwn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?</a:t>
            </a:r>
            <a:endParaRPr lang="en-US" altLang="en-US" sz="3200" b="1" dirty="0">
              <a:solidFill>
                <a:schemeClr val="bg1"/>
              </a:solidFill>
              <a:latin typeface="Segoe Print" panose="02000800000000000000" pitchFamily="2" charset="0"/>
              <a:ea typeface="ＭＳ Ｐゴシック" charset="-128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900C7F-28BE-DA4F-8265-22D547889C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6997" y="1377847"/>
            <a:ext cx="6624866" cy="4804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6755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7D36591-C8B8-2744-87DA-FF5083A3F8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1364" y="947758"/>
            <a:ext cx="5084116" cy="508411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C38B220-BD65-524D-A0CF-64D15A679940}"/>
              </a:ext>
            </a:extLst>
          </p:cNvPr>
          <p:cNvSpPr txBox="1"/>
          <p:nvPr/>
        </p:nvSpPr>
        <p:spPr>
          <a:xfrm>
            <a:off x="6403598" y="1966322"/>
            <a:ext cx="4870581" cy="3046988"/>
          </a:xfrm>
          <a:prstGeom prst="rect">
            <a:avLst/>
          </a:prstGeom>
          <a:solidFill>
            <a:schemeClr val="accent1"/>
          </a:solidFill>
          <a:ln w="762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Cadwch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yn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saff</a:t>
            </a:r>
            <a:r>
              <a:rPr lang="en-US" sz="3200" b="1" dirty="0">
                <a:solidFill>
                  <a:schemeClr val="bg1"/>
                </a:solidFill>
              </a:rPr>
              <a:t> / Keep safe. </a:t>
            </a: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Your next session is: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12.1.2021</a:t>
            </a: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@ 11 a.m.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2DEC80D-A774-D74C-ABC9-496FCA2F8F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6103181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{CEFAC418-BF61-B148-8EBB-3F7F89E0273C}tf10001069</Template>
  <TotalTime>1303</TotalTime>
  <Words>1711</Words>
  <Application>Microsoft Macintosh PowerPoint</Application>
  <PresentationFormat>Widescreen</PresentationFormat>
  <Paragraphs>385</Paragraphs>
  <Slides>73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73</vt:i4>
      </vt:variant>
    </vt:vector>
  </HeadingPairs>
  <TitlesOfParts>
    <vt:vector size="88" baseType="lpstr">
      <vt:lpstr>ＭＳ Ｐゴシック</vt:lpstr>
      <vt:lpstr>Adobe Gothic Std B</vt:lpstr>
      <vt:lpstr>American Typewriter</vt:lpstr>
      <vt:lpstr>Arial</vt:lpstr>
      <vt:lpstr>Arial Rounded MT Bold</vt:lpstr>
      <vt:lpstr>Ayuthaya</vt:lpstr>
      <vt:lpstr>Bookman Old Style</vt:lpstr>
      <vt:lpstr>Calibri</vt:lpstr>
      <vt:lpstr>Calibri Light</vt:lpstr>
      <vt:lpstr>Century Gothic</vt:lpstr>
      <vt:lpstr>Noteworthy Light</vt:lpstr>
      <vt:lpstr>Segoe Print</vt:lpstr>
      <vt:lpstr>Segoe Script</vt:lpstr>
      <vt:lpstr>Wingdings 3</vt:lpstr>
      <vt:lpstr>Wisp</vt:lpstr>
      <vt:lpstr>PowerPoint Presentation</vt:lpstr>
      <vt:lpstr>Heddiw, fe fyddwn ni yn… Today we will… </vt:lpstr>
      <vt:lpstr>PowerPoint Presentation</vt:lpstr>
      <vt:lpstr>Amser cofrestru ...      Registration time ...  </vt:lpstr>
      <vt:lpstr>Sut wyt ti?                        How are you?</vt:lpstr>
      <vt:lpstr>Beth sydd ar goll?                          What’s missing?</vt:lpstr>
      <vt:lpstr>PowerPoint Presentation</vt:lpstr>
      <vt:lpstr>PowerPoint Presentation</vt:lpstr>
      <vt:lpstr>Yn y dosbarth…                    In the classroom …</vt:lpstr>
      <vt:lpstr>Sut mae'r tywydd heddiw?</vt:lpstr>
      <vt:lpstr>PowerPoint Presentation</vt:lpstr>
      <vt:lpstr>PowerPoint Presentation</vt:lpstr>
      <vt:lpstr>Tywydd  (#Adams Family)</vt:lpstr>
      <vt:lpstr>Eich tasg …                                        Your task …</vt:lpstr>
      <vt:lpstr>PowerPoint Presentation</vt:lpstr>
      <vt:lpstr>Y treiglad meddal                        The soft mutation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Dyma ……                               This is … / Here is 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 Treigladau                                  The mutations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 lliwiau                                            Colours  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Pa liw ydy'r  …?                      What colour is the …?  </vt:lpstr>
      <vt:lpstr>Pa liw ydy'r  …?       What colour is the …?  </vt:lpstr>
      <vt:lpstr>Pa liw ydy'r  …?       What colour is the …?  </vt:lpstr>
      <vt:lpstr>Pa liw ydy'r  …?                      What colour is the …?  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Nia Evans</cp:lastModifiedBy>
  <cp:revision>116</cp:revision>
  <dcterms:created xsi:type="dcterms:W3CDTF">2020-09-11T11:29:22Z</dcterms:created>
  <dcterms:modified xsi:type="dcterms:W3CDTF">2021-01-04T15:37:06Z</dcterms:modified>
</cp:coreProperties>
</file>